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5" r:id="rId5"/>
    <p:sldId id="266" r:id="rId6"/>
    <p:sldId id="267" r:id="rId7"/>
    <p:sldId id="258" r:id="rId8"/>
    <p:sldId id="268" r:id="rId9"/>
    <p:sldId id="259" r:id="rId10"/>
    <p:sldId id="260" r:id="rId11"/>
    <p:sldId id="261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56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531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826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82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770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337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164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642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9277C-1C5A-4A5E-B340-B8A89EF48C5C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488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9277C-1C5A-4A5E-B340-B8A89EF48C5C}" type="datetimeFigureOut">
              <a:rPr lang="en-US" smtClean="0"/>
              <a:t>2/3/2014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D2969-EEB2-404A-ACF8-CF3281A9C1CE}" type="slidenum">
              <a:rPr lang="en-US" smtClean="0"/>
              <a:t>‹#›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9800"/>
            <a:ext cx="9144000" cy="97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987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b="1" dirty="0"/>
              <a:t>India-California Air Pollution Mitigation Program (ICAMP)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b="1" dirty="0" smtClean="0">
                <a:solidFill>
                  <a:schemeClr val="tx1"/>
                </a:solidFill>
              </a:rPr>
              <a:t>Knowledge Action Plan</a:t>
            </a:r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Technology</a:t>
            </a:r>
          </a:p>
          <a:p>
            <a:r>
              <a:rPr lang="en-IN" b="1" dirty="0"/>
              <a:t>R. </a:t>
            </a:r>
            <a:r>
              <a:rPr lang="en-IN" b="1" dirty="0" err="1"/>
              <a:t>Harnish</a:t>
            </a:r>
            <a:r>
              <a:rPr lang="en-IN" b="1" dirty="0"/>
              <a:t>, A. </a:t>
            </a:r>
            <a:r>
              <a:rPr lang="en-IN" b="1" dirty="0" err="1"/>
              <a:t>Bandivadekar</a:t>
            </a:r>
            <a:r>
              <a:rPr lang="en-IN" b="1" dirty="0"/>
              <a:t>, A. </a:t>
            </a:r>
            <a:r>
              <a:rPr lang="en-IN" b="1" dirty="0" err="1"/>
              <a:t>Aggarwal</a:t>
            </a:r>
            <a:r>
              <a:rPr lang="en-IN" b="1" dirty="0"/>
              <a:t>, M. Waugh, </a:t>
            </a:r>
            <a:endParaRPr lang="en-IN" dirty="0"/>
          </a:p>
          <a:p>
            <a:r>
              <a:rPr lang="en-IN" b="1" dirty="0"/>
              <a:t>J. </a:t>
            </a:r>
            <a:r>
              <a:rPr lang="en-IN" b="1" dirty="0" err="1"/>
              <a:t>Kubsh</a:t>
            </a:r>
            <a:r>
              <a:rPr lang="en-IN" b="1" dirty="0"/>
              <a:t>, N. </a:t>
            </a:r>
            <a:r>
              <a:rPr lang="en-IN" b="1" dirty="0" err="1"/>
              <a:t>Iyer</a:t>
            </a:r>
            <a:r>
              <a:rPr lang="en-IN" b="1" dirty="0"/>
              <a:t>, S. </a:t>
            </a:r>
            <a:r>
              <a:rPr lang="en-IN" b="1" dirty="0" err="1"/>
              <a:t>Yeh</a:t>
            </a:r>
            <a:r>
              <a:rPr lang="en-IN" b="1" dirty="0"/>
              <a:t>. 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0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2/3 wheelers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4800600"/>
          </a:xfrm>
        </p:spPr>
        <p:txBody>
          <a:bodyPr>
            <a:noAutofit/>
          </a:bodyPr>
          <a:lstStyle/>
          <a:p>
            <a:endParaRPr lang="en-US" sz="2200" dirty="0"/>
          </a:p>
          <a:p>
            <a:r>
              <a:rPr lang="en-US" sz="2200" dirty="0"/>
              <a:t>Two and three wheeled vehicles produce roughly </a:t>
            </a:r>
            <a:r>
              <a:rPr lang="en-US" sz="2200" dirty="0" smtClean="0"/>
              <a:t>40% of </a:t>
            </a:r>
            <a:r>
              <a:rPr lang="en-US" sz="2200" dirty="0"/>
              <a:t>PM2.5, </a:t>
            </a:r>
            <a:r>
              <a:rPr lang="en-US" sz="2200" dirty="0" smtClean="0"/>
              <a:t>40% </a:t>
            </a:r>
            <a:r>
              <a:rPr lang="en-US" sz="2200" dirty="0"/>
              <a:t>of </a:t>
            </a:r>
            <a:r>
              <a:rPr lang="en-US" sz="2200" dirty="0" smtClean="0"/>
              <a:t>CO </a:t>
            </a:r>
            <a:r>
              <a:rPr lang="en-US" sz="2200" dirty="0"/>
              <a:t>and </a:t>
            </a:r>
            <a:r>
              <a:rPr lang="en-US" sz="2200" dirty="0" smtClean="0"/>
              <a:t>70% </a:t>
            </a:r>
            <a:r>
              <a:rPr lang="en-US" sz="2200" dirty="0"/>
              <a:t>of </a:t>
            </a:r>
            <a:r>
              <a:rPr lang="en-US" sz="2200" dirty="0" smtClean="0"/>
              <a:t>VOC. </a:t>
            </a:r>
          </a:p>
          <a:p>
            <a:r>
              <a:rPr lang="en-US" sz="2200" dirty="0" smtClean="0"/>
              <a:t>Gradual </a:t>
            </a:r>
            <a:r>
              <a:rPr lang="en-US" sz="2200" dirty="0"/>
              <a:t>shift from two-stroke to less polluting four-stroke </a:t>
            </a:r>
            <a:r>
              <a:rPr lang="en-US" sz="2200" dirty="0" smtClean="0"/>
              <a:t>engines</a:t>
            </a:r>
          </a:p>
          <a:p>
            <a:r>
              <a:rPr lang="en-US" sz="2200" dirty="0" smtClean="0"/>
              <a:t>Share </a:t>
            </a:r>
            <a:r>
              <a:rPr lang="en-US" sz="2200" dirty="0"/>
              <a:t>of 2-stroke engines is </a:t>
            </a:r>
            <a:r>
              <a:rPr lang="en-US" sz="2200" dirty="0" smtClean="0"/>
              <a:t>6</a:t>
            </a:r>
            <a:r>
              <a:rPr lang="en-US" sz="2200" dirty="0"/>
              <a:t>% of the total powered </a:t>
            </a:r>
            <a:r>
              <a:rPr lang="en-US" sz="2200" dirty="0" smtClean="0"/>
              <a:t>2-w sales</a:t>
            </a:r>
          </a:p>
          <a:p>
            <a:endParaRPr lang="en-US" sz="2200" dirty="0"/>
          </a:p>
          <a:p>
            <a:r>
              <a:rPr lang="en-US" sz="2200" dirty="0" smtClean="0"/>
              <a:t>Shift </a:t>
            </a:r>
            <a:r>
              <a:rPr lang="en-US" sz="2200" dirty="0"/>
              <a:t>to four-stroke engines </a:t>
            </a:r>
            <a:r>
              <a:rPr lang="en-US" sz="2200" dirty="0" smtClean="0"/>
              <a:t>for 3-w not the </a:t>
            </a:r>
            <a:r>
              <a:rPr lang="en-US" sz="2200" dirty="0"/>
              <a:t>same </a:t>
            </a:r>
            <a:r>
              <a:rPr lang="en-US" sz="2200" dirty="0" smtClean="0"/>
              <a:t>as </a:t>
            </a:r>
            <a:r>
              <a:rPr lang="en-US" sz="2200" dirty="0"/>
              <a:t>in case of </a:t>
            </a:r>
            <a:r>
              <a:rPr lang="en-US" sz="2200" dirty="0" smtClean="0"/>
              <a:t>2-w </a:t>
            </a:r>
            <a:r>
              <a:rPr lang="en-US" sz="2200" dirty="0"/>
              <a:t>vehicles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Application </a:t>
            </a:r>
            <a:r>
              <a:rPr lang="en-US" sz="2200" dirty="0"/>
              <a:t>of air-assisted fuel injection can help to reduce PM emissions to the levels of four-stroke engines</a:t>
            </a:r>
            <a:r>
              <a:rPr lang="en-US" sz="2200" i="1" dirty="0"/>
              <a:t>. </a:t>
            </a:r>
            <a:endParaRPr lang="en-US" sz="2200" i="1" dirty="0" smtClean="0"/>
          </a:p>
          <a:p>
            <a:r>
              <a:rPr lang="en-US" sz="2200" dirty="0" smtClean="0"/>
              <a:t>Air </a:t>
            </a:r>
            <a:r>
              <a:rPr lang="en-US" sz="2200" dirty="0"/>
              <a:t>Assisted Direct Injection employed on 2-stroke engines can also reduce fuel consumption significantly, say 25 to 30%. </a:t>
            </a:r>
            <a:endParaRPr lang="en-US" sz="2200" dirty="0" smtClean="0"/>
          </a:p>
          <a:p>
            <a:r>
              <a:rPr lang="en-US" sz="2200" dirty="0" smtClean="0"/>
              <a:t>No standards for evaporative emissions. It is now proposed to introduce a limit of 2g/test along with the next set of mass emission standards. </a:t>
            </a:r>
          </a:p>
          <a:p>
            <a:endParaRPr lang="en-US" sz="2200" dirty="0" smtClean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1709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In-use vehicle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6637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The </a:t>
            </a:r>
            <a:r>
              <a:rPr lang="en-US" sz="2200" dirty="0"/>
              <a:t>emission control of </a:t>
            </a:r>
            <a:r>
              <a:rPr lang="en-US" sz="2200" dirty="0" err="1"/>
              <a:t>inuse</a:t>
            </a:r>
            <a:r>
              <a:rPr lang="en-US" sz="2200" dirty="0"/>
              <a:t> vehicles is largely based on periodic vehicle inspection namely </a:t>
            </a:r>
            <a:r>
              <a:rPr lang="en-US" sz="2200" dirty="0" smtClean="0"/>
              <a:t>pollution under control (PUC )testing</a:t>
            </a:r>
            <a:r>
              <a:rPr lang="en-US" sz="2200" dirty="0"/>
              <a:t>. </a:t>
            </a:r>
            <a:endParaRPr lang="en-US" sz="2200" dirty="0" smtClean="0"/>
          </a:p>
          <a:p>
            <a:r>
              <a:rPr lang="en-US" sz="2200" dirty="0" smtClean="0"/>
              <a:t>The </a:t>
            </a:r>
            <a:r>
              <a:rPr lang="en-US" sz="2200" dirty="0"/>
              <a:t>periodicity of PUC testing varies form 4 times a year to once a year depending on the State concerned. </a:t>
            </a:r>
            <a:endParaRPr lang="en-US" sz="2200" dirty="0" smtClean="0"/>
          </a:p>
          <a:p>
            <a:r>
              <a:rPr lang="en-US" sz="2200" dirty="0" smtClean="0"/>
              <a:t>PUC is </a:t>
            </a:r>
            <a:r>
              <a:rPr lang="en-US" sz="2200" dirty="0"/>
              <a:t>based on idle testing </a:t>
            </a:r>
            <a:r>
              <a:rPr lang="en-US" sz="2200" dirty="0" smtClean="0"/>
              <a:t>intended </a:t>
            </a:r>
            <a:r>
              <a:rPr lang="en-US" sz="2200" dirty="0"/>
              <a:t>to identify heavy polluters is totally ineffective </a:t>
            </a:r>
            <a:endParaRPr lang="en-US" sz="2200" dirty="0" smtClean="0"/>
          </a:p>
          <a:p>
            <a:pPr lvl="1"/>
            <a:r>
              <a:rPr lang="en-US" sz="2200" dirty="0" smtClean="0"/>
              <a:t>inadequate </a:t>
            </a:r>
            <a:r>
              <a:rPr lang="en-US" sz="2200" dirty="0"/>
              <a:t>compliance, </a:t>
            </a:r>
            <a:endParaRPr lang="en-US" sz="2200" dirty="0" smtClean="0"/>
          </a:p>
          <a:p>
            <a:pPr lvl="1"/>
            <a:r>
              <a:rPr lang="en-US" sz="2200" dirty="0" smtClean="0"/>
              <a:t>poor </a:t>
            </a:r>
            <a:r>
              <a:rPr lang="en-US" sz="2200" dirty="0"/>
              <a:t>quality of testing due to non-calibrated equipment, and untrained </a:t>
            </a:r>
            <a:r>
              <a:rPr lang="en-US" sz="2200" dirty="0" smtClean="0"/>
              <a:t>operators</a:t>
            </a:r>
          </a:p>
          <a:p>
            <a:r>
              <a:rPr lang="en-US" sz="2200" dirty="0" smtClean="0"/>
              <a:t>The </a:t>
            </a:r>
            <a:r>
              <a:rPr lang="en-US" sz="2200" dirty="0"/>
              <a:t>Type Approval and </a:t>
            </a:r>
            <a:r>
              <a:rPr lang="en-US" sz="2200" dirty="0" smtClean="0"/>
              <a:t>COP (conformity of production) </a:t>
            </a:r>
            <a:r>
              <a:rPr lang="en-US" sz="2200" dirty="0"/>
              <a:t>testing should be backed up by a recall policy</a:t>
            </a:r>
            <a:r>
              <a:rPr lang="en-US" sz="2200" dirty="0" smtClean="0"/>
              <a:t>.</a:t>
            </a:r>
          </a:p>
          <a:p>
            <a:r>
              <a:rPr lang="en-US" sz="2200" dirty="0"/>
              <a:t>Significant investments in Inspection and Maintenance (I&amp;M) facilities required</a:t>
            </a:r>
          </a:p>
          <a:p>
            <a:pPr marL="0" indent="0">
              <a:buNone/>
            </a:pPr>
            <a:r>
              <a:rPr lang="en-US" sz="2200" dirty="0" smtClean="0"/>
              <a:t> 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8636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Diesel Stationery Engines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</p:spPr>
        <p:txBody>
          <a:bodyPr>
            <a:noAutofit/>
          </a:bodyPr>
          <a:lstStyle/>
          <a:p>
            <a:r>
              <a:rPr lang="en-US" sz="2300" dirty="0"/>
              <a:t>Diesel generators are an important source of diesel emissions in India (as are agricultural tractors). </a:t>
            </a:r>
            <a:endParaRPr lang="en-US" sz="2300" dirty="0" smtClean="0"/>
          </a:p>
          <a:p>
            <a:r>
              <a:rPr lang="en-US" sz="2300" dirty="0" smtClean="0"/>
              <a:t>There </a:t>
            </a:r>
            <a:r>
              <a:rPr lang="en-US" sz="2300" dirty="0"/>
              <a:t>are PM standards for diesel generators and currently those are in the process of being tightened. </a:t>
            </a:r>
            <a:endParaRPr lang="en-US" sz="2300" dirty="0" smtClean="0"/>
          </a:p>
          <a:p>
            <a:r>
              <a:rPr lang="en-US" sz="2300" dirty="0" smtClean="0"/>
              <a:t>Standards for diesel </a:t>
            </a:r>
            <a:r>
              <a:rPr lang="en-US" sz="2300" dirty="0"/>
              <a:t>generators will be at </a:t>
            </a:r>
            <a:r>
              <a:rPr lang="en-US" sz="2300" dirty="0" smtClean="0"/>
              <a:t>Euro IIIA </a:t>
            </a:r>
            <a:r>
              <a:rPr lang="en-US" sz="2300" dirty="0"/>
              <a:t>or US Tier 3 off-road diesel engine emission norms. This </a:t>
            </a:r>
            <a:r>
              <a:rPr lang="en-US" sz="2300" dirty="0" smtClean="0"/>
              <a:t>can be achieved with </a:t>
            </a:r>
            <a:r>
              <a:rPr lang="en-US" sz="2300" dirty="0"/>
              <a:t>50 ppm sulfur diesel, but will not require DPFs. </a:t>
            </a:r>
          </a:p>
          <a:p>
            <a:r>
              <a:rPr lang="en-US" sz="2300" dirty="0"/>
              <a:t>The US and Europe are </a:t>
            </a:r>
            <a:r>
              <a:rPr lang="en-US" sz="2300" dirty="0" smtClean="0"/>
              <a:t>implementing </a:t>
            </a:r>
            <a:r>
              <a:rPr lang="en-US" sz="2300" dirty="0"/>
              <a:t>Tier 4/Stage IV off-road emission standards </a:t>
            </a:r>
            <a:r>
              <a:rPr lang="en-US" sz="2300" dirty="0" smtClean="0"/>
              <a:t>by another 90%. This requires ultra-low </a:t>
            </a:r>
            <a:r>
              <a:rPr lang="en-US" sz="2300" dirty="0"/>
              <a:t>sulfur diesel (10-15ppm). </a:t>
            </a:r>
          </a:p>
          <a:p>
            <a:r>
              <a:rPr lang="en-US" sz="2300" dirty="0" smtClean="0"/>
              <a:t>Shakti </a:t>
            </a:r>
            <a:r>
              <a:rPr lang="en-US" sz="2300" dirty="0"/>
              <a:t>Sustainable Energy </a:t>
            </a:r>
            <a:r>
              <a:rPr lang="en-US" sz="2300" dirty="0" smtClean="0"/>
              <a:t>Foundation’s study reinforced </a:t>
            </a:r>
            <a:r>
              <a:rPr lang="en-US" sz="2300" dirty="0"/>
              <a:t>the need to go to low sulfur fuels to enable DPF deployment on the DG sets. </a:t>
            </a:r>
          </a:p>
        </p:txBody>
      </p:sp>
    </p:spTree>
    <p:extLst>
      <p:ext uri="{BB962C8B-B14F-4D97-AF65-F5344CB8AC3E}">
        <p14:creationId xmlns:p14="http://schemas.microsoft.com/office/powerpoint/2010/main" val="317750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6000" dirty="0" smtClean="0"/>
              <a:t>Thanks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32032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vehicle types contribute most to different pollutants 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technologies are required to reduce emissions of particular pollutants 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fuel quality for efficient working of the  technologies 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I&amp;M systems are required to maintain the performance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8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1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32416"/>
            <a:ext cx="5534025" cy="4763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4600" y="1828800"/>
            <a:ext cx="23145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Diesel driven (Trucks, Buses, </a:t>
            </a:r>
            <a:r>
              <a:rPr lang="en-US" sz="2400" dirty="0" err="1" smtClean="0"/>
              <a:t>Cras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 PM, </a:t>
            </a:r>
            <a:r>
              <a:rPr lang="en-US" sz="2400" dirty="0" err="1" smtClean="0"/>
              <a:t>NOx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Gasoline (Cars, 2/3 wheelers)</a:t>
            </a:r>
          </a:p>
          <a:p>
            <a:endParaRPr lang="en-US" sz="2400" dirty="0"/>
          </a:p>
          <a:p>
            <a:r>
              <a:rPr lang="en-US" sz="2400" dirty="0" smtClean="0"/>
              <a:t>CO, HC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581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Engine modifications and combustion process improvements led to reduction of emissions from BS-I to IV</a:t>
            </a:r>
          </a:p>
          <a:p>
            <a:endParaRPr lang="en-US" dirty="0" smtClean="0"/>
          </a:p>
          <a:p>
            <a:r>
              <a:rPr lang="en-US" dirty="0" smtClean="0"/>
              <a:t>Tail-pipe treatment control will now also be required</a:t>
            </a:r>
          </a:p>
          <a:p>
            <a:endParaRPr lang="en-US" dirty="0"/>
          </a:p>
          <a:p>
            <a:r>
              <a:rPr lang="en-US" dirty="0" smtClean="0"/>
              <a:t>Technologies are available : </a:t>
            </a:r>
            <a:r>
              <a:rPr lang="en-US" dirty="0" smtClean="0"/>
              <a:t>Diesel particulate filters, Selective catalytic reduction, Exhaust gas recirculation </a:t>
            </a:r>
            <a:r>
              <a:rPr lang="en-US" dirty="0" err="1" smtClean="0"/>
              <a:t>etc</a:t>
            </a:r>
            <a:r>
              <a:rPr lang="en-US" dirty="0" smtClean="0"/>
              <a:t> 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4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Fuel quality needs improvement for efficient working of tail-pipe treatment devices </a:t>
            </a:r>
          </a:p>
          <a:p>
            <a:endParaRPr lang="en-US" dirty="0"/>
          </a:p>
          <a:p>
            <a:r>
              <a:rPr lang="en-US" dirty="0" smtClean="0"/>
              <a:t>E.g. at 50 ppm ‘S’ in diesel, the efficiency of  DPF could be much lower than at 10 ppm.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4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Inspection and Maintenance systems to be strengthened</a:t>
            </a:r>
          </a:p>
          <a:p>
            <a:pPr lvl="1"/>
            <a:r>
              <a:rPr lang="en-US" dirty="0" smtClean="0"/>
              <a:t>To reduce emissions from in-use vehicles</a:t>
            </a:r>
          </a:p>
          <a:p>
            <a:pPr lvl="1"/>
            <a:r>
              <a:rPr lang="en-US" dirty="0" smtClean="0"/>
              <a:t>To check the high emitters</a:t>
            </a:r>
          </a:p>
          <a:p>
            <a:pPr lvl="1"/>
            <a:r>
              <a:rPr lang="en-US" dirty="0" smtClean="0"/>
              <a:t>To ensure efficient functioning of tail-pipe devices </a:t>
            </a:r>
          </a:p>
          <a:p>
            <a:pPr lvl="1"/>
            <a:r>
              <a:rPr lang="en-US" dirty="0" smtClean="0"/>
              <a:t>To ensure compliance of </a:t>
            </a:r>
            <a:r>
              <a:rPr lang="en-US" dirty="0" smtClean="0"/>
              <a:t>Type Approval </a:t>
            </a:r>
            <a:r>
              <a:rPr lang="en-US" dirty="0" smtClean="0"/>
              <a:t>norms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5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Fuel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839200" cy="4724400"/>
          </a:xfrm>
        </p:spPr>
        <p:txBody>
          <a:bodyPr>
            <a:noAutofit/>
          </a:bodyPr>
          <a:lstStyle/>
          <a:p>
            <a:r>
              <a:rPr lang="en-US" sz="2300" dirty="0" smtClean="0"/>
              <a:t>Differentiated dual fuel policy – neither good for people nor for vehicles </a:t>
            </a:r>
          </a:p>
          <a:p>
            <a:r>
              <a:rPr lang="en-US" sz="2300" dirty="0" smtClean="0"/>
              <a:t>No road map after </a:t>
            </a:r>
            <a:r>
              <a:rPr lang="en-US" sz="2300" dirty="0" smtClean="0"/>
              <a:t>2010</a:t>
            </a:r>
          </a:p>
          <a:p>
            <a:r>
              <a:rPr lang="en-US" sz="2300" dirty="0" smtClean="0"/>
              <a:t>Reach of gaseous fuels is limited </a:t>
            </a:r>
            <a:endParaRPr lang="en-US" sz="2300" dirty="0" smtClean="0"/>
          </a:p>
          <a:p>
            <a:r>
              <a:rPr lang="en-US" sz="2300" dirty="0" smtClean="0"/>
              <a:t>Delay in implementing the supply of ultra-low-sulfur fuels</a:t>
            </a:r>
          </a:p>
          <a:p>
            <a:r>
              <a:rPr lang="en-US" sz="2300" dirty="0" smtClean="0"/>
              <a:t>Significant refinery investments needed to transition to ULSFs in India (a few % of the present fuel price per </a:t>
            </a:r>
            <a:r>
              <a:rPr lang="en-US" sz="2300" dirty="0" err="1" smtClean="0"/>
              <a:t>litre</a:t>
            </a:r>
            <a:r>
              <a:rPr lang="en-US" sz="2300" dirty="0" smtClean="0"/>
              <a:t>)</a:t>
            </a:r>
          </a:p>
          <a:p>
            <a:r>
              <a:rPr lang="en-US" sz="2300" dirty="0" smtClean="0"/>
              <a:t> Hart Energy and </a:t>
            </a:r>
            <a:r>
              <a:rPr lang="en-US" sz="2300" dirty="0" err="1" smtClean="0"/>
              <a:t>MathPro</a:t>
            </a:r>
            <a:r>
              <a:rPr lang="en-US" sz="2300" dirty="0" smtClean="0"/>
              <a:t> found the refinery investments needed to transition to ULSFs in India to be around $4.2 billion (~25 k </a:t>
            </a:r>
            <a:r>
              <a:rPr lang="en-US" sz="2300" dirty="0" err="1" smtClean="0"/>
              <a:t>crores</a:t>
            </a:r>
            <a:r>
              <a:rPr lang="en-US" sz="2300" dirty="0" smtClean="0"/>
              <a:t>)</a:t>
            </a:r>
          </a:p>
          <a:p>
            <a:r>
              <a:rPr lang="en-US" sz="2300" dirty="0" smtClean="0"/>
              <a:t>The California experience is that the cost-per-gallon to meet the lower diesel fuel sulfur requirements is about 2.5 cents per gallon. </a:t>
            </a:r>
          </a:p>
          <a:p>
            <a:r>
              <a:rPr lang="en-US" sz="2300" dirty="0" smtClean="0"/>
              <a:t>Few extra months </a:t>
            </a:r>
            <a:r>
              <a:rPr lang="en-US" sz="2300" dirty="0"/>
              <a:t>of on-going </a:t>
            </a:r>
            <a:r>
              <a:rPr lang="en-US" sz="2300" dirty="0" smtClean="0"/>
              <a:t>diesel </a:t>
            </a:r>
            <a:r>
              <a:rPr lang="en-US" sz="2300" dirty="0"/>
              <a:t>price increase will </a:t>
            </a:r>
            <a:r>
              <a:rPr lang="en-US" sz="2300" dirty="0" smtClean="0"/>
              <a:t>do.</a:t>
            </a:r>
          </a:p>
        </p:txBody>
      </p:sp>
    </p:spTree>
    <p:extLst>
      <p:ext uri="{BB962C8B-B14F-4D97-AF65-F5344CB8AC3E}">
        <p14:creationId xmlns:p14="http://schemas.microsoft.com/office/powerpoint/2010/main" val="18444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Fuel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Europe, the United States, and Japan implemented low-sulfur fuels years ago</a:t>
            </a:r>
          </a:p>
          <a:p>
            <a:r>
              <a:rPr lang="en-US" dirty="0" smtClean="0"/>
              <a:t>Developing countries like China, South Africa, Mexico, and Brazil have plans to reduce fuel sulfur levels in the near future</a:t>
            </a:r>
          </a:p>
          <a:p>
            <a:endParaRPr lang="en-US" dirty="0" smtClean="0"/>
          </a:p>
          <a:p>
            <a:r>
              <a:rPr lang="en-US" dirty="0" smtClean="0"/>
              <a:t>Current plan : 50-ppm </a:t>
            </a:r>
            <a:r>
              <a:rPr lang="en-US" dirty="0"/>
              <a:t>sulfur fuel to about 60 cities by </a:t>
            </a:r>
            <a:r>
              <a:rPr lang="en-US" dirty="0" smtClean="0"/>
              <a:t>2015</a:t>
            </a:r>
            <a:endParaRPr lang="en-US" dirty="0"/>
          </a:p>
          <a:p>
            <a:r>
              <a:rPr lang="en-US" dirty="0" smtClean="0"/>
              <a:t>Limited benefit: More than 600 Class I-VI cities. Vehicle </a:t>
            </a:r>
            <a:r>
              <a:rPr lang="en-US" dirty="0"/>
              <a:t>sales </a:t>
            </a:r>
            <a:r>
              <a:rPr lang="en-US" dirty="0" smtClean="0"/>
              <a:t>dispersed </a:t>
            </a:r>
            <a:r>
              <a:rPr lang="en-US" dirty="0"/>
              <a:t>away from large urban centers. </a:t>
            </a:r>
            <a:endParaRPr lang="en-US" dirty="0" smtClean="0"/>
          </a:p>
          <a:p>
            <a:r>
              <a:rPr lang="en-US" dirty="0" smtClean="0"/>
              <a:t>Trucks—which </a:t>
            </a:r>
            <a:r>
              <a:rPr lang="en-US" dirty="0"/>
              <a:t>are the largest emitters of </a:t>
            </a:r>
            <a:r>
              <a:rPr lang="en-US" dirty="0" err="1"/>
              <a:t>NOx</a:t>
            </a:r>
            <a:r>
              <a:rPr lang="en-US" dirty="0"/>
              <a:t> and </a:t>
            </a:r>
            <a:r>
              <a:rPr lang="en-US" dirty="0" smtClean="0"/>
              <a:t>PM—still on BS-III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3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Vehicles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Autofit/>
          </a:bodyPr>
          <a:lstStyle/>
          <a:p>
            <a:r>
              <a:rPr lang="en-US" sz="2200" dirty="0" smtClean="0"/>
              <a:t>Several technology options for emission control</a:t>
            </a:r>
          </a:p>
          <a:p>
            <a:pPr lvl="1"/>
            <a:r>
              <a:rPr lang="en-US" sz="2200" dirty="0" smtClean="0"/>
              <a:t>combustion research, </a:t>
            </a:r>
          </a:p>
          <a:p>
            <a:pPr lvl="1"/>
            <a:r>
              <a:rPr lang="en-US" sz="2200" dirty="0" smtClean="0"/>
              <a:t>fuel systems, </a:t>
            </a:r>
          </a:p>
          <a:p>
            <a:pPr lvl="1"/>
            <a:r>
              <a:rPr lang="en-US" sz="2200" dirty="0" smtClean="0"/>
              <a:t>air-handling systems, </a:t>
            </a:r>
          </a:p>
          <a:p>
            <a:pPr lvl="1"/>
            <a:r>
              <a:rPr lang="en-US" sz="2200" dirty="0" smtClean="0"/>
              <a:t>controls and after-treatment </a:t>
            </a:r>
          </a:p>
          <a:p>
            <a:r>
              <a:rPr lang="en-US" sz="2200" dirty="0" smtClean="0"/>
              <a:t>DOC, DPF, EGR, lean </a:t>
            </a:r>
            <a:r>
              <a:rPr lang="en-US" sz="2200" dirty="0" err="1" smtClean="0"/>
              <a:t>NOx</a:t>
            </a:r>
            <a:r>
              <a:rPr lang="en-US" sz="2200" dirty="0" smtClean="0"/>
              <a:t> catalysts, SCR </a:t>
            </a:r>
            <a:r>
              <a:rPr lang="en-US" sz="2200" dirty="0" err="1" smtClean="0"/>
              <a:t>etc</a:t>
            </a:r>
            <a:endParaRPr lang="en-US" sz="2200" dirty="0"/>
          </a:p>
          <a:p>
            <a:r>
              <a:rPr lang="en-US" sz="2200" dirty="0" smtClean="0"/>
              <a:t>Important to develop the right technology for each application and market served. </a:t>
            </a:r>
          </a:p>
          <a:p>
            <a:r>
              <a:rPr lang="en-US" sz="2200" dirty="0" smtClean="0"/>
              <a:t>Different operating conditions and economic factors can and do influence the technology path which is most appropriate </a:t>
            </a:r>
          </a:p>
          <a:p>
            <a:r>
              <a:rPr lang="en-US" sz="2200" dirty="0" smtClean="0"/>
              <a:t>Involvement of original equipment manufacturers as early as possible in the development and integration process., not only a call for research, but  for close collaboration.</a:t>
            </a:r>
          </a:p>
          <a:p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14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847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  India-California Air Pollution Mitigation Program (ICAMP) </vt:lpstr>
      <vt:lpstr>Questions </vt:lpstr>
      <vt:lpstr>Answer 1</vt:lpstr>
      <vt:lpstr>Answer 2</vt:lpstr>
      <vt:lpstr>Answer 3 </vt:lpstr>
      <vt:lpstr>Answer 4</vt:lpstr>
      <vt:lpstr>Fuel</vt:lpstr>
      <vt:lpstr>Fuel </vt:lpstr>
      <vt:lpstr>Vehicles</vt:lpstr>
      <vt:lpstr>2/3 wheelers</vt:lpstr>
      <vt:lpstr>In-use vehicle management</vt:lpstr>
      <vt:lpstr>Diesel Stationery Engines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India-California Air Pollution Mitigation Program (ICAMP)</dc:title>
  <dc:creator>user</dc:creator>
  <cp:lastModifiedBy>Mr Sumit Sharma</cp:lastModifiedBy>
  <cp:revision>37</cp:revision>
  <dcterms:created xsi:type="dcterms:W3CDTF">2014-02-02T13:59:40Z</dcterms:created>
  <dcterms:modified xsi:type="dcterms:W3CDTF">2014-02-03T14:32:56Z</dcterms:modified>
</cp:coreProperties>
</file>