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theme/theme3.xml" ContentType="application/vnd.openxmlformats-officedocument.theme+xml"/>
  <Override PartName="/ppt/diagrams/layout1.xml" ContentType="application/vnd.openxmlformats-officedocument.drawingml.diagramLayout+xml"/>
  <Default Extension="pdf" ContentType="application/pdf"/>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diagrams/drawing1.xml" ContentType="application/vnd.ms-office.drawingml.diagramDrawing+xml"/>
  <Override PartName="/ppt/notesSlides/notesSlide3.xml" ContentType="application/vnd.openxmlformats-officedocument.presentationml.notesSlide+xml"/>
  <Override PartName="/ppt/slides/slide8.xml" ContentType="application/vnd.openxmlformats-officedocument.presentationml.slide+xml"/>
  <Override PartName="/ppt/diagrams/data1.xml" ContentType="application/vnd.openxmlformats-officedocument.drawingml.diagramData+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69" r:id="rId5"/>
    <p:sldId id="270" r:id="rId6"/>
    <p:sldId id="263" r:id="rId7"/>
    <p:sldId id="266" r:id="rId8"/>
    <p:sldId id="271" r:id="rId9"/>
    <p:sldId id="264" r:id="rId10"/>
    <p:sldId id="272" r:id="rId11"/>
    <p:sldId id="261" r:id="rId12"/>
    <p:sldId id="273" r:id="rId13"/>
    <p:sldId id="262" r:id="rId14"/>
    <p:sldId id="259"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8553" autoAdjust="0"/>
  </p:normalViewPr>
  <p:slideViewPr>
    <p:cSldViewPr snapToGrid="0" snapToObjects="1">
      <p:cViewPr varScale="1">
        <p:scale>
          <a:sx n="66" d="100"/>
          <a:sy n="66" d="100"/>
        </p:scale>
        <p:origin x="-146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9253F-5B96-6F44-92B7-C93E6AA7EB93}" type="doc">
      <dgm:prSet loTypeId="urn:microsoft.com/office/officeart/2005/8/layout/list1" loCatId="list" qsTypeId="urn:microsoft.com/office/officeart/2005/8/quickstyle/simple4" qsCatId="simple" csTypeId="urn:microsoft.com/office/officeart/2005/8/colors/accent6_4" csCatId="accent6" phldr="1"/>
      <dgm:spPr/>
      <dgm:t>
        <a:bodyPr/>
        <a:lstStyle/>
        <a:p>
          <a:endParaRPr lang="en-US"/>
        </a:p>
      </dgm:t>
    </dgm:pt>
    <dgm:pt modelId="{CDA94348-E1EB-E841-9149-C3F93E2C1E71}">
      <dgm:prSet phldrT="[Text]"/>
      <dgm:spPr/>
      <dgm:t>
        <a:bodyPr/>
        <a:lstStyle/>
        <a:p>
          <a:r>
            <a:rPr lang="en-US" dirty="0" smtClean="0"/>
            <a:t>National</a:t>
          </a:r>
          <a:endParaRPr lang="en-US" dirty="0"/>
        </a:p>
      </dgm:t>
    </dgm:pt>
    <dgm:pt modelId="{643A5BAF-6C6F-DD44-B769-89852297617F}" type="parTrans" cxnId="{EA761412-72A4-E04A-8DC5-D41EB5AEE105}">
      <dgm:prSet/>
      <dgm:spPr/>
      <dgm:t>
        <a:bodyPr/>
        <a:lstStyle/>
        <a:p>
          <a:endParaRPr lang="en-US"/>
        </a:p>
      </dgm:t>
    </dgm:pt>
    <dgm:pt modelId="{3E71A796-8E09-F94B-BFDC-B50E66554D0A}" type="sibTrans" cxnId="{EA761412-72A4-E04A-8DC5-D41EB5AEE105}">
      <dgm:prSet/>
      <dgm:spPr/>
      <dgm:t>
        <a:bodyPr/>
        <a:lstStyle/>
        <a:p>
          <a:endParaRPr lang="en-US"/>
        </a:p>
      </dgm:t>
    </dgm:pt>
    <dgm:pt modelId="{323CD557-26EF-A94A-B20F-015305D84CBA}">
      <dgm:prSet phldrT="[Text]"/>
      <dgm:spPr/>
      <dgm:t>
        <a:bodyPr/>
        <a:lstStyle/>
        <a:p>
          <a:r>
            <a:rPr lang="en-US" dirty="0" smtClean="0"/>
            <a:t>State</a:t>
          </a:r>
          <a:endParaRPr lang="en-US" dirty="0"/>
        </a:p>
      </dgm:t>
    </dgm:pt>
    <dgm:pt modelId="{17C9DC50-274B-A349-9DBB-FA3379BC4C66}" type="parTrans" cxnId="{8A32812B-4FBA-6B4B-95AC-38B7429342F6}">
      <dgm:prSet/>
      <dgm:spPr/>
      <dgm:t>
        <a:bodyPr/>
        <a:lstStyle/>
        <a:p>
          <a:endParaRPr lang="en-US"/>
        </a:p>
      </dgm:t>
    </dgm:pt>
    <dgm:pt modelId="{93683E63-D5CD-BF47-8973-68738F470402}" type="sibTrans" cxnId="{8A32812B-4FBA-6B4B-95AC-38B7429342F6}">
      <dgm:prSet/>
      <dgm:spPr/>
      <dgm:t>
        <a:bodyPr/>
        <a:lstStyle/>
        <a:p>
          <a:endParaRPr lang="en-US"/>
        </a:p>
      </dgm:t>
    </dgm:pt>
    <dgm:pt modelId="{779CF795-CA0D-5E4B-82D9-3BF9BC437A9D}">
      <dgm:prSet phldrT="[Text]"/>
      <dgm:spPr/>
      <dgm:t>
        <a:bodyPr/>
        <a:lstStyle/>
        <a:p>
          <a:r>
            <a:rPr lang="en-US" dirty="0" smtClean="0"/>
            <a:t>Municipal Corporation</a:t>
          </a:r>
          <a:endParaRPr lang="en-US" dirty="0"/>
        </a:p>
      </dgm:t>
    </dgm:pt>
    <dgm:pt modelId="{3032FF5B-2A6B-004F-BF24-78CCC642BCB1}" type="parTrans" cxnId="{9AB7A59C-B328-6049-9434-1EF7112867AD}">
      <dgm:prSet/>
      <dgm:spPr/>
      <dgm:t>
        <a:bodyPr/>
        <a:lstStyle/>
        <a:p>
          <a:endParaRPr lang="en-US"/>
        </a:p>
      </dgm:t>
    </dgm:pt>
    <dgm:pt modelId="{B713B24F-6283-714A-89AE-3E46AC4195DE}" type="sibTrans" cxnId="{9AB7A59C-B328-6049-9434-1EF7112867AD}">
      <dgm:prSet/>
      <dgm:spPr/>
      <dgm:t>
        <a:bodyPr/>
        <a:lstStyle/>
        <a:p>
          <a:endParaRPr lang="en-US"/>
        </a:p>
      </dgm:t>
    </dgm:pt>
    <dgm:pt modelId="{F740E8A4-CF08-5843-AFD4-D0B8C4B9EF6A}">
      <dgm:prSet phldrT="[Text]"/>
      <dgm:spPr/>
      <dgm:t>
        <a:bodyPr/>
        <a:lstStyle/>
        <a:p>
          <a:r>
            <a:rPr lang="en-US" dirty="0" smtClean="0"/>
            <a:t>Ministry of Road Transport and Highways</a:t>
          </a:r>
          <a:endParaRPr lang="en-US" dirty="0"/>
        </a:p>
      </dgm:t>
    </dgm:pt>
    <dgm:pt modelId="{2865C45E-9745-8340-A34F-0FB0C1CE5B78}" type="parTrans" cxnId="{9C7ADBF5-ECC1-274D-8C3A-4564A0FE564F}">
      <dgm:prSet/>
      <dgm:spPr/>
      <dgm:t>
        <a:bodyPr/>
        <a:lstStyle/>
        <a:p>
          <a:endParaRPr lang="en-US"/>
        </a:p>
      </dgm:t>
    </dgm:pt>
    <dgm:pt modelId="{BD3AABE7-2B57-A449-B6D5-D02163CD7FCB}" type="sibTrans" cxnId="{9C7ADBF5-ECC1-274D-8C3A-4564A0FE564F}">
      <dgm:prSet/>
      <dgm:spPr/>
      <dgm:t>
        <a:bodyPr/>
        <a:lstStyle/>
        <a:p>
          <a:endParaRPr lang="en-US"/>
        </a:p>
      </dgm:t>
    </dgm:pt>
    <dgm:pt modelId="{7440BFEC-268E-044E-9BC0-032D8999EA5E}">
      <dgm:prSet phldrT="[Text]"/>
      <dgm:spPr/>
      <dgm:t>
        <a:bodyPr/>
        <a:lstStyle/>
        <a:p>
          <a:r>
            <a:rPr lang="en-US" dirty="0" smtClean="0"/>
            <a:t>Ministry of Urban Development</a:t>
          </a:r>
          <a:endParaRPr lang="en-US" dirty="0"/>
        </a:p>
      </dgm:t>
    </dgm:pt>
    <dgm:pt modelId="{FC0A89D2-0AB6-BA4E-89BD-D9F6C2AADEC0}" type="parTrans" cxnId="{323F36FF-E057-AA49-96FF-B9216FA1F8FF}">
      <dgm:prSet/>
      <dgm:spPr/>
      <dgm:t>
        <a:bodyPr/>
        <a:lstStyle/>
        <a:p>
          <a:endParaRPr lang="en-US"/>
        </a:p>
      </dgm:t>
    </dgm:pt>
    <dgm:pt modelId="{0B78D53D-1DBA-6140-913F-7624A1D652F0}" type="sibTrans" cxnId="{323F36FF-E057-AA49-96FF-B9216FA1F8FF}">
      <dgm:prSet/>
      <dgm:spPr/>
      <dgm:t>
        <a:bodyPr/>
        <a:lstStyle/>
        <a:p>
          <a:endParaRPr lang="en-US"/>
        </a:p>
      </dgm:t>
    </dgm:pt>
    <dgm:pt modelId="{D337A32B-9E56-E74D-9B16-0EF83B1813E3}">
      <dgm:prSet phldrT="[Text]"/>
      <dgm:spPr/>
      <dgm:t>
        <a:bodyPr/>
        <a:lstStyle/>
        <a:p>
          <a:r>
            <a:rPr lang="en-US" dirty="0" smtClean="0"/>
            <a:t>Railways Ministry</a:t>
          </a:r>
          <a:endParaRPr lang="en-US" dirty="0"/>
        </a:p>
      </dgm:t>
    </dgm:pt>
    <dgm:pt modelId="{171835C9-01EF-044F-8189-476DA6852EB9}" type="parTrans" cxnId="{3CF805B9-E9FD-D349-AEDF-22AD5B48B6F9}">
      <dgm:prSet/>
      <dgm:spPr/>
      <dgm:t>
        <a:bodyPr/>
        <a:lstStyle/>
        <a:p>
          <a:endParaRPr lang="en-US"/>
        </a:p>
      </dgm:t>
    </dgm:pt>
    <dgm:pt modelId="{09FDBEAC-E654-AA43-B416-426EE0CDF416}" type="sibTrans" cxnId="{3CF805B9-E9FD-D349-AEDF-22AD5B48B6F9}">
      <dgm:prSet/>
      <dgm:spPr/>
      <dgm:t>
        <a:bodyPr/>
        <a:lstStyle/>
        <a:p>
          <a:endParaRPr lang="en-US"/>
        </a:p>
      </dgm:t>
    </dgm:pt>
    <dgm:pt modelId="{B7426136-8A2E-E042-AFF4-789A001DA685}">
      <dgm:prSet phldrT="[Text]"/>
      <dgm:spPr/>
      <dgm:t>
        <a:bodyPr/>
        <a:lstStyle/>
        <a:p>
          <a:r>
            <a:rPr lang="en-US" dirty="0" smtClean="0"/>
            <a:t>Urban Development Authority</a:t>
          </a:r>
          <a:endParaRPr lang="en-US" dirty="0"/>
        </a:p>
      </dgm:t>
    </dgm:pt>
    <dgm:pt modelId="{57DEF812-07AA-8F4E-9EFB-1F5B41F76516}" type="parTrans" cxnId="{B2E2C131-C633-1744-A9F3-73632385BF10}">
      <dgm:prSet/>
      <dgm:spPr/>
      <dgm:t>
        <a:bodyPr/>
        <a:lstStyle/>
        <a:p>
          <a:endParaRPr lang="en-US"/>
        </a:p>
      </dgm:t>
    </dgm:pt>
    <dgm:pt modelId="{A7FFD0DD-1F27-4342-9012-DE53099F2F96}" type="sibTrans" cxnId="{B2E2C131-C633-1744-A9F3-73632385BF10}">
      <dgm:prSet/>
      <dgm:spPr/>
      <dgm:t>
        <a:bodyPr/>
        <a:lstStyle/>
        <a:p>
          <a:endParaRPr lang="en-US"/>
        </a:p>
      </dgm:t>
    </dgm:pt>
    <dgm:pt modelId="{062D501D-A015-FC41-84E1-5D45AF8E8BBC}">
      <dgm:prSet phldrT="[Text]"/>
      <dgm:spPr/>
      <dgm:t>
        <a:bodyPr/>
        <a:lstStyle/>
        <a:p>
          <a:r>
            <a:rPr lang="en-US" dirty="0" smtClean="0"/>
            <a:t>Dept of Municipal Administration</a:t>
          </a:r>
          <a:endParaRPr lang="en-US" dirty="0"/>
        </a:p>
      </dgm:t>
    </dgm:pt>
    <dgm:pt modelId="{EFF411D8-40D4-F642-8341-1389DF8EA266}" type="parTrans" cxnId="{799B990D-538F-9048-AA7C-499BC3F16D0B}">
      <dgm:prSet/>
      <dgm:spPr/>
      <dgm:t>
        <a:bodyPr/>
        <a:lstStyle/>
        <a:p>
          <a:endParaRPr lang="en-US"/>
        </a:p>
      </dgm:t>
    </dgm:pt>
    <dgm:pt modelId="{557D9E39-E0C5-A44A-8EF0-4793F1239B60}" type="sibTrans" cxnId="{799B990D-538F-9048-AA7C-499BC3F16D0B}">
      <dgm:prSet/>
      <dgm:spPr/>
      <dgm:t>
        <a:bodyPr/>
        <a:lstStyle/>
        <a:p>
          <a:endParaRPr lang="en-US"/>
        </a:p>
      </dgm:t>
    </dgm:pt>
    <dgm:pt modelId="{660CABAA-DA22-9D46-9DCA-EEDBB149B225}">
      <dgm:prSet phldrT="[Text]"/>
      <dgm:spPr/>
      <dgm:t>
        <a:bodyPr/>
        <a:lstStyle/>
        <a:p>
          <a:r>
            <a:rPr lang="en-US" dirty="0" smtClean="0"/>
            <a:t>Dept of Transport</a:t>
          </a:r>
          <a:endParaRPr lang="en-US" dirty="0"/>
        </a:p>
      </dgm:t>
    </dgm:pt>
    <dgm:pt modelId="{85217FF8-C65A-FB48-B39D-B5D9E2EF8198}" type="parTrans" cxnId="{AB2F712F-4207-9E4F-BD37-6AEFE7FD35DE}">
      <dgm:prSet/>
      <dgm:spPr/>
      <dgm:t>
        <a:bodyPr/>
        <a:lstStyle/>
        <a:p>
          <a:endParaRPr lang="en-US"/>
        </a:p>
      </dgm:t>
    </dgm:pt>
    <dgm:pt modelId="{B0A9A5F6-4353-B946-A3C1-A6E1EF0876A4}" type="sibTrans" cxnId="{AB2F712F-4207-9E4F-BD37-6AEFE7FD35DE}">
      <dgm:prSet/>
      <dgm:spPr/>
      <dgm:t>
        <a:bodyPr/>
        <a:lstStyle/>
        <a:p>
          <a:endParaRPr lang="en-US"/>
        </a:p>
      </dgm:t>
    </dgm:pt>
    <dgm:pt modelId="{DD98A929-F98C-1042-86DD-C7BBF56F8BB7}">
      <dgm:prSet phldrT="[Text]"/>
      <dgm:spPr/>
      <dgm:t>
        <a:bodyPr/>
        <a:lstStyle/>
        <a:p>
          <a:r>
            <a:rPr lang="en-US" dirty="0" smtClean="0"/>
            <a:t>[Ministry of Civil Aviation]</a:t>
          </a:r>
          <a:endParaRPr lang="en-US" dirty="0"/>
        </a:p>
      </dgm:t>
    </dgm:pt>
    <dgm:pt modelId="{47E346CF-D8D8-D146-B494-A3EC9537CE39}" type="parTrans" cxnId="{CE055C83-438E-F744-835A-2C1979957DA9}">
      <dgm:prSet/>
      <dgm:spPr/>
      <dgm:t>
        <a:bodyPr/>
        <a:lstStyle/>
        <a:p>
          <a:endParaRPr lang="en-US"/>
        </a:p>
      </dgm:t>
    </dgm:pt>
    <dgm:pt modelId="{05FCB9AB-625D-1949-A965-8FE19584D2F0}" type="sibTrans" cxnId="{CE055C83-438E-F744-835A-2C1979957DA9}">
      <dgm:prSet/>
      <dgm:spPr/>
      <dgm:t>
        <a:bodyPr/>
        <a:lstStyle/>
        <a:p>
          <a:endParaRPr lang="en-US"/>
        </a:p>
      </dgm:t>
    </dgm:pt>
    <dgm:pt modelId="{0A77C03D-8D61-F141-93CC-A1CD46AB99CF}">
      <dgm:prSet phldrT="[Text]"/>
      <dgm:spPr/>
      <dgm:t>
        <a:bodyPr/>
        <a:lstStyle/>
        <a:p>
          <a:r>
            <a:rPr lang="en-US" dirty="0" smtClean="0"/>
            <a:t>[Industrial Development Authorities (may or may not be under one of the above)]</a:t>
          </a:r>
          <a:endParaRPr lang="en-US" dirty="0"/>
        </a:p>
      </dgm:t>
    </dgm:pt>
    <dgm:pt modelId="{64E708D7-909C-4041-916F-B39907FF7933}" type="parTrans" cxnId="{563EAB3A-2032-FE49-ACC4-3F0775F2FF02}">
      <dgm:prSet/>
      <dgm:spPr/>
      <dgm:t>
        <a:bodyPr/>
        <a:lstStyle/>
        <a:p>
          <a:endParaRPr lang="en-US"/>
        </a:p>
      </dgm:t>
    </dgm:pt>
    <dgm:pt modelId="{81D00AED-F846-904F-ABB7-8D577E86F3C5}" type="sibTrans" cxnId="{563EAB3A-2032-FE49-ACC4-3F0775F2FF02}">
      <dgm:prSet/>
      <dgm:spPr/>
      <dgm:t>
        <a:bodyPr/>
        <a:lstStyle/>
        <a:p>
          <a:endParaRPr lang="en-US"/>
        </a:p>
      </dgm:t>
    </dgm:pt>
    <dgm:pt modelId="{079983FE-C6B2-934D-8254-EA26299BB05D}">
      <dgm:prSet phldrT="[Text]"/>
      <dgm:spPr/>
      <dgm:t>
        <a:bodyPr/>
        <a:lstStyle/>
        <a:p>
          <a:r>
            <a:rPr lang="en-US" dirty="0" smtClean="0"/>
            <a:t>Police</a:t>
          </a:r>
          <a:endParaRPr lang="en-US" dirty="0"/>
        </a:p>
      </dgm:t>
    </dgm:pt>
    <dgm:pt modelId="{67C96CB9-6034-4D45-A99B-B27D3B12EC2C}" type="parTrans" cxnId="{57A6DF5A-4245-0E42-B8A8-D0A57C97A574}">
      <dgm:prSet/>
      <dgm:spPr/>
      <dgm:t>
        <a:bodyPr/>
        <a:lstStyle/>
        <a:p>
          <a:endParaRPr lang="en-US"/>
        </a:p>
      </dgm:t>
    </dgm:pt>
    <dgm:pt modelId="{5B68E2CB-B22F-C843-8B50-772713F21529}" type="sibTrans" cxnId="{57A6DF5A-4245-0E42-B8A8-D0A57C97A574}">
      <dgm:prSet/>
      <dgm:spPr/>
      <dgm:t>
        <a:bodyPr/>
        <a:lstStyle/>
        <a:p>
          <a:endParaRPr lang="en-US"/>
        </a:p>
      </dgm:t>
    </dgm:pt>
    <dgm:pt modelId="{BD221CBA-CBE2-8840-9BE6-3251D54BFA7B}">
      <dgm:prSet phldrT="[Text]"/>
      <dgm:spPr/>
      <dgm:t>
        <a:bodyPr/>
        <a:lstStyle/>
        <a:p>
          <a:r>
            <a:rPr lang="en-US" dirty="0" smtClean="0"/>
            <a:t>Public Works Dept</a:t>
          </a:r>
          <a:endParaRPr lang="en-US" dirty="0"/>
        </a:p>
      </dgm:t>
    </dgm:pt>
    <dgm:pt modelId="{3C17D00B-56E3-DA44-8DA9-9A48EBC2D358}" type="parTrans" cxnId="{2CB8F291-41BC-304F-A4D9-0F8445867DA2}">
      <dgm:prSet/>
      <dgm:spPr/>
      <dgm:t>
        <a:bodyPr/>
        <a:lstStyle/>
        <a:p>
          <a:endParaRPr lang="en-US"/>
        </a:p>
      </dgm:t>
    </dgm:pt>
    <dgm:pt modelId="{B7115DE0-CDC2-4E42-8F0A-ED31D0E45364}" type="sibTrans" cxnId="{2CB8F291-41BC-304F-A4D9-0F8445867DA2}">
      <dgm:prSet/>
      <dgm:spPr/>
      <dgm:t>
        <a:bodyPr/>
        <a:lstStyle/>
        <a:p>
          <a:endParaRPr lang="en-US"/>
        </a:p>
      </dgm:t>
    </dgm:pt>
    <dgm:pt modelId="{35C80A9C-EE6A-C040-BF38-E4AD9E69165C}">
      <dgm:prSet phldrT="[Text]"/>
      <dgm:spPr/>
      <dgm:t>
        <a:bodyPr/>
        <a:lstStyle/>
        <a:p>
          <a:r>
            <a:rPr lang="en-US" dirty="0" smtClean="0"/>
            <a:t>[Courts]</a:t>
          </a:r>
          <a:endParaRPr lang="en-US" dirty="0"/>
        </a:p>
      </dgm:t>
    </dgm:pt>
    <dgm:pt modelId="{AA871827-EAE5-394B-8B8F-ADB1D052405A}" type="parTrans" cxnId="{B25CEC5D-2FB2-0842-B64C-EE59C3317DB3}">
      <dgm:prSet/>
      <dgm:spPr/>
      <dgm:t>
        <a:bodyPr/>
        <a:lstStyle/>
        <a:p>
          <a:endParaRPr lang="en-US"/>
        </a:p>
      </dgm:t>
    </dgm:pt>
    <dgm:pt modelId="{07FEFED1-6FC4-134F-956F-D2C7CF27FFA5}" type="sibTrans" cxnId="{B25CEC5D-2FB2-0842-B64C-EE59C3317DB3}">
      <dgm:prSet/>
      <dgm:spPr/>
      <dgm:t>
        <a:bodyPr/>
        <a:lstStyle/>
        <a:p>
          <a:endParaRPr lang="en-US"/>
        </a:p>
      </dgm:t>
    </dgm:pt>
    <dgm:pt modelId="{974F2DE8-8B56-424E-BD67-634EF4F04144}" type="pres">
      <dgm:prSet presAssocID="{E2F9253F-5B96-6F44-92B7-C93E6AA7EB93}" presName="linear" presStyleCnt="0">
        <dgm:presLayoutVars>
          <dgm:dir/>
          <dgm:animLvl val="lvl"/>
          <dgm:resizeHandles val="exact"/>
        </dgm:presLayoutVars>
      </dgm:prSet>
      <dgm:spPr/>
    </dgm:pt>
    <dgm:pt modelId="{D7BAFCF3-E895-8943-8224-90C48CC61047}" type="pres">
      <dgm:prSet presAssocID="{CDA94348-E1EB-E841-9149-C3F93E2C1E71}" presName="parentLin" presStyleCnt="0"/>
      <dgm:spPr/>
    </dgm:pt>
    <dgm:pt modelId="{F371EFF1-D7C3-2148-B4D7-2DD85ABF3FE6}" type="pres">
      <dgm:prSet presAssocID="{CDA94348-E1EB-E841-9149-C3F93E2C1E71}" presName="parentLeftMargin" presStyleLbl="node1" presStyleIdx="0" presStyleCnt="3"/>
      <dgm:spPr/>
    </dgm:pt>
    <dgm:pt modelId="{7C127AB7-EA21-094C-A93D-AA2BB16BA7E1}" type="pres">
      <dgm:prSet presAssocID="{CDA94348-E1EB-E841-9149-C3F93E2C1E71}" presName="parentText" presStyleLbl="node1" presStyleIdx="0" presStyleCnt="3" custLinFactNeighborX="-18519" custLinFactNeighborY="-12281">
        <dgm:presLayoutVars>
          <dgm:chMax val="0"/>
          <dgm:bulletEnabled val="1"/>
        </dgm:presLayoutVars>
      </dgm:prSet>
      <dgm:spPr/>
    </dgm:pt>
    <dgm:pt modelId="{D0D1C446-DF64-CD49-AC47-4511D1904D08}" type="pres">
      <dgm:prSet presAssocID="{CDA94348-E1EB-E841-9149-C3F93E2C1E71}" presName="negativeSpace" presStyleCnt="0"/>
      <dgm:spPr/>
    </dgm:pt>
    <dgm:pt modelId="{E9E0CB3D-8BDA-524D-9930-09D61CF74A87}" type="pres">
      <dgm:prSet presAssocID="{CDA94348-E1EB-E841-9149-C3F93E2C1E71}" presName="childText" presStyleLbl="conFgAcc1" presStyleIdx="0" presStyleCnt="3">
        <dgm:presLayoutVars>
          <dgm:bulletEnabled val="1"/>
        </dgm:presLayoutVars>
      </dgm:prSet>
      <dgm:spPr/>
      <dgm:t>
        <a:bodyPr/>
        <a:lstStyle/>
        <a:p>
          <a:endParaRPr lang="en-US"/>
        </a:p>
      </dgm:t>
    </dgm:pt>
    <dgm:pt modelId="{55D0707E-7C69-564E-8617-DAD751599782}" type="pres">
      <dgm:prSet presAssocID="{3E71A796-8E09-F94B-BFDC-B50E66554D0A}" presName="spaceBetweenRectangles" presStyleCnt="0"/>
      <dgm:spPr/>
    </dgm:pt>
    <dgm:pt modelId="{E61855B3-6EAB-4A44-930F-DC42CE67062A}" type="pres">
      <dgm:prSet presAssocID="{323CD557-26EF-A94A-B20F-015305D84CBA}" presName="parentLin" presStyleCnt="0"/>
      <dgm:spPr/>
    </dgm:pt>
    <dgm:pt modelId="{8FD9B697-4F65-304A-BA40-AC96F050E30D}" type="pres">
      <dgm:prSet presAssocID="{323CD557-26EF-A94A-B20F-015305D84CBA}" presName="parentLeftMargin" presStyleLbl="node1" presStyleIdx="0" presStyleCnt="3"/>
      <dgm:spPr/>
    </dgm:pt>
    <dgm:pt modelId="{4304349F-DC3A-9345-AC07-290F3AFB6230}" type="pres">
      <dgm:prSet presAssocID="{323CD557-26EF-A94A-B20F-015305D84CBA}" presName="parentText" presStyleLbl="node1" presStyleIdx="1" presStyleCnt="3">
        <dgm:presLayoutVars>
          <dgm:chMax val="0"/>
          <dgm:bulletEnabled val="1"/>
        </dgm:presLayoutVars>
      </dgm:prSet>
      <dgm:spPr/>
      <dgm:t>
        <a:bodyPr/>
        <a:lstStyle/>
        <a:p>
          <a:endParaRPr lang="en-US"/>
        </a:p>
      </dgm:t>
    </dgm:pt>
    <dgm:pt modelId="{C82A9614-EB08-9343-BE59-981335342289}" type="pres">
      <dgm:prSet presAssocID="{323CD557-26EF-A94A-B20F-015305D84CBA}" presName="negativeSpace" presStyleCnt="0"/>
      <dgm:spPr/>
    </dgm:pt>
    <dgm:pt modelId="{581A3F83-4C02-FF4B-AEE0-392C93F44890}" type="pres">
      <dgm:prSet presAssocID="{323CD557-26EF-A94A-B20F-015305D84CBA}" presName="childText" presStyleLbl="conFgAcc1" presStyleIdx="1" presStyleCnt="3">
        <dgm:presLayoutVars>
          <dgm:bulletEnabled val="1"/>
        </dgm:presLayoutVars>
      </dgm:prSet>
      <dgm:spPr/>
      <dgm:t>
        <a:bodyPr/>
        <a:lstStyle/>
        <a:p>
          <a:endParaRPr lang="en-US"/>
        </a:p>
      </dgm:t>
    </dgm:pt>
    <dgm:pt modelId="{0A5B2E35-B7B4-2642-89BA-EABD67741080}" type="pres">
      <dgm:prSet presAssocID="{93683E63-D5CD-BF47-8973-68738F470402}" presName="spaceBetweenRectangles" presStyleCnt="0"/>
      <dgm:spPr/>
    </dgm:pt>
    <dgm:pt modelId="{69856D98-6734-3944-92E0-58F8AF20F8A5}" type="pres">
      <dgm:prSet presAssocID="{779CF795-CA0D-5E4B-82D9-3BF9BC437A9D}" presName="parentLin" presStyleCnt="0"/>
      <dgm:spPr/>
    </dgm:pt>
    <dgm:pt modelId="{F393B653-38C8-B74B-A488-14307CF10A67}" type="pres">
      <dgm:prSet presAssocID="{779CF795-CA0D-5E4B-82D9-3BF9BC437A9D}" presName="parentLeftMargin" presStyleLbl="node1" presStyleIdx="1" presStyleCnt="3"/>
      <dgm:spPr/>
    </dgm:pt>
    <dgm:pt modelId="{9B219884-F1EE-294B-B303-D44951A57664}" type="pres">
      <dgm:prSet presAssocID="{779CF795-CA0D-5E4B-82D9-3BF9BC437A9D}" presName="parentText" presStyleLbl="node1" presStyleIdx="2" presStyleCnt="3">
        <dgm:presLayoutVars>
          <dgm:chMax val="0"/>
          <dgm:bulletEnabled val="1"/>
        </dgm:presLayoutVars>
      </dgm:prSet>
      <dgm:spPr/>
      <dgm:t>
        <a:bodyPr/>
        <a:lstStyle/>
        <a:p>
          <a:endParaRPr lang="en-US"/>
        </a:p>
      </dgm:t>
    </dgm:pt>
    <dgm:pt modelId="{3D4D598F-0446-6F41-8FF9-9CF14083F6C0}" type="pres">
      <dgm:prSet presAssocID="{779CF795-CA0D-5E4B-82D9-3BF9BC437A9D}" presName="negativeSpace" presStyleCnt="0"/>
      <dgm:spPr/>
    </dgm:pt>
    <dgm:pt modelId="{ED712925-5179-124C-8359-F07F2C6AC656}" type="pres">
      <dgm:prSet presAssocID="{779CF795-CA0D-5E4B-82D9-3BF9BC437A9D}" presName="childText" presStyleLbl="conFgAcc1" presStyleIdx="2" presStyleCnt="3">
        <dgm:presLayoutVars>
          <dgm:bulletEnabled val="1"/>
        </dgm:presLayoutVars>
      </dgm:prSet>
      <dgm:spPr/>
    </dgm:pt>
  </dgm:ptLst>
  <dgm:cxnLst>
    <dgm:cxn modelId="{A4EA5BD0-18CF-7244-9054-8FD84074A5DC}" type="presOf" srcId="{E2F9253F-5B96-6F44-92B7-C93E6AA7EB93}" destId="{974F2DE8-8B56-424E-BD67-634EF4F04144}" srcOrd="0" destOrd="0" presId="urn:microsoft.com/office/officeart/2005/8/layout/list1"/>
    <dgm:cxn modelId="{B25CEC5D-2FB2-0842-B64C-EE59C3317DB3}" srcId="{323CD557-26EF-A94A-B20F-015305D84CBA}" destId="{35C80A9C-EE6A-C040-BF38-E4AD9E69165C}" srcOrd="6" destOrd="0" parTransId="{AA871827-EAE5-394B-8B8F-ADB1D052405A}" sibTransId="{07FEFED1-6FC4-134F-956F-D2C7CF27FFA5}"/>
    <dgm:cxn modelId="{B2E2C131-C633-1744-A9F3-73632385BF10}" srcId="{323CD557-26EF-A94A-B20F-015305D84CBA}" destId="{B7426136-8A2E-E042-AFF4-789A001DA685}" srcOrd="0" destOrd="0" parTransId="{57DEF812-07AA-8F4E-9EFB-1F5B41F76516}" sibTransId="{A7FFD0DD-1F27-4342-9012-DE53099F2F96}"/>
    <dgm:cxn modelId="{157EE7DE-B350-7840-9843-70AB8F8C4688}" type="presOf" srcId="{CDA94348-E1EB-E841-9149-C3F93E2C1E71}" destId="{7C127AB7-EA21-094C-A93D-AA2BB16BA7E1}" srcOrd="1" destOrd="0" presId="urn:microsoft.com/office/officeart/2005/8/layout/list1"/>
    <dgm:cxn modelId="{C323EF85-8BAA-5A4E-A901-72363EBC6A77}" type="presOf" srcId="{660CABAA-DA22-9D46-9DCA-EEDBB149B225}" destId="{581A3F83-4C02-FF4B-AEE0-392C93F44890}" srcOrd="0" destOrd="2" presId="urn:microsoft.com/office/officeart/2005/8/layout/list1"/>
    <dgm:cxn modelId="{EA761412-72A4-E04A-8DC5-D41EB5AEE105}" srcId="{E2F9253F-5B96-6F44-92B7-C93E6AA7EB93}" destId="{CDA94348-E1EB-E841-9149-C3F93E2C1E71}" srcOrd="0" destOrd="0" parTransId="{643A5BAF-6C6F-DD44-B769-89852297617F}" sibTransId="{3E71A796-8E09-F94B-BFDC-B50E66554D0A}"/>
    <dgm:cxn modelId="{AB2F712F-4207-9E4F-BD37-6AEFE7FD35DE}" srcId="{323CD557-26EF-A94A-B20F-015305D84CBA}" destId="{660CABAA-DA22-9D46-9DCA-EEDBB149B225}" srcOrd="2" destOrd="0" parTransId="{85217FF8-C65A-FB48-B39D-B5D9E2EF8198}" sibTransId="{B0A9A5F6-4353-B946-A3C1-A6E1EF0876A4}"/>
    <dgm:cxn modelId="{ED508C37-182C-C045-983E-8D9EDCB3AA60}" type="presOf" srcId="{CDA94348-E1EB-E841-9149-C3F93E2C1E71}" destId="{F371EFF1-D7C3-2148-B4D7-2DD85ABF3FE6}" srcOrd="0" destOrd="0" presId="urn:microsoft.com/office/officeart/2005/8/layout/list1"/>
    <dgm:cxn modelId="{799B990D-538F-9048-AA7C-499BC3F16D0B}" srcId="{323CD557-26EF-A94A-B20F-015305D84CBA}" destId="{062D501D-A015-FC41-84E1-5D45AF8E8BBC}" srcOrd="1" destOrd="0" parTransId="{EFF411D8-40D4-F642-8341-1389DF8EA266}" sibTransId="{557D9E39-E0C5-A44A-8EF0-4793F1239B60}"/>
    <dgm:cxn modelId="{9C7ADBF5-ECC1-274D-8C3A-4564A0FE564F}" srcId="{CDA94348-E1EB-E841-9149-C3F93E2C1E71}" destId="{F740E8A4-CF08-5843-AFD4-D0B8C4B9EF6A}" srcOrd="0" destOrd="0" parTransId="{2865C45E-9745-8340-A34F-0FB0C1CE5B78}" sibTransId="{BD3AABE7-2B57-A449-B6D5-D02163CD7FCB}"/>
    <dgm:cxn modelId="{3ECD5B86-57F6-3B43-B8A7-9401C77F27F0}" type="presOf" srcId="{D337A32B-9E56-E74D-9B16-0EF83B1813E3}" destId="{E9E0CB3D-8BDA-524D-9930-09D61CF74A87}" srcOrd="0" destOrd="2" presId="urn:microsoft.com/office/officeart/2005/8/layout/list1"/>
    <dgm:cxn modelId="{9AB7A59C-B328-6049-9434-1EF7112867AD}" srcId="{E2F9253F-5B96-6F44-92B7-C93E6AA7EB93}" destId="{779CF795-CA0D-5E4B-82D9-3BF9BC437A9D}" srcOrd="2" destOrd="0" parTransId="{3032FF5B-2A6B-004F-BF24-78CCC642BCB1}" sibTransId="{B713B24F-6283-714A-89AE-3E46AC4195DE}"/>
    <dgm:cxn modelId="{CF3DDC58-7E45-E440-99AB-B1A722659B9B}" type="presOf" srcId="{779CF795-CA0D-5E4B-82D9-3BF9BC437A9D}" destId="{F393B653-38C8-B74B-A488-14307CF10A67}" srcOrd="0" destOrd="0" presId="urn:microsoft.com/office/officeart/2005/8/layout/list1"/>
    <dgm:cxn modelId="{CE055C83-438E-F744-835A-2C1979957DA9}" srcId="{CDA94348-E1EB-E841-9149-C3F93E2C1E71}" destId="{DD98A929-F98C-1042-86DD-C7BBF56F8BB7}" srcOrd="3" destOrd="0" parTransId="{47E346CF-D8D8-D146-B494-A3EC9537CE39}" sibTransId="{05FCB9AB-625D-1949-A965-8FE19584D2F0}"/>
    <dgm:cxn modelId="{CBC4DE5C-F9A2-BF46-8887-8224164CAAB2}" type="presOf" srcId="{062D501D-A015-FC41-84E1-5D45AF8E8BBC}" destId="{581A3F83-4C02-FF4B-AEE0-392C93F44890}" srcOrd="0" destOrd="1" presId="urn:microsoft.com/office/officeart/2005/8/layout/list1"/>
    <dgm:cxn modelId="{57A6DF5A-4245-0E42-B8A8-D0A57C97A574}" srcId="{323CD557-26EF-A94A-B20F-015305D84CBA}" destId="{079983FE-C6B2-934D-8254-EA26299BB05D}" srcOrd="5" destOrd="0" parTransId="{67C96CB9-6034-4D45-A99B-B27D3B12EC2C}" sibTransId="{5B68E2CB-B22F-C843-8B50-772713F21529}"/>
    <dgm:cxn modelId="{3CF805B9-E9FD-D349-AEDF-22AD5B48B6F9}" srcId="{CDA94348-E1EB-E841-9149-C3F93E2C1E71}" destId="{D337A32B-9E56-E74D-9B16-0EF83B1813E3}" srcOrd="2" destOrd="0" parTransId="{171835C9-01EF-044F-8189-476DA6852EB9}" sibTransId="{09FDBEAC-E654-AA43-B416-426EE0CDF416}"/>
    <dgm:cxn modelId="{0BE8F063-90DC-1E45-B89B-B55FB2170836}" type="presOf" srcId="{BD221CBA-CBE2-8840-9BE6-3251D54BFA7B}" destId="{581A3F83-4C02-FF4B-AEE0-392C93F44890}" srcOrd="0" destOrd="3" presId="urn:microsoft.com/office/officeart/2005/8/layout/list1"/>
    <dgm:cxn modelId="{EEE12427-646B-4B47-9931-39B144DBFC80}" type="presOf" srcId="{779CF795-CA0D-5E4B-82D9-3BF9BC437A9D}" destId="{9B219884-F1EE-294B-B303-D44951A57664}" srcOrd="1" destOrd="0" presId="urn:microsoft.com/office/officeart/2005/8/layout/list1"/>
    <dgm:cxn modelId="{563EAB3A-2032-FE49-ACC4-3F0775F2FF02}" srcId="{323CD557-26EF-A94A-B20F-015305D84CBA}" destId="{0A77C03D-8D61-F141-93CC-A1CD46AB99CF}" srcOrd="4" destOrd="0" parTransId="{64E708D7-909C-4041-916F-B39907FF7933}" sibTransId="{81D00AED-F846-904F-ABB7-8D577E86F3C5}"/>
    <dgm:cxn modelId="{CD96B24B-1C58-9941-A21A-EE59A3208FF0}" type="presOf" srcId="{079983FE-C6B2-934D-8254-EA26299BB05D}" destId="{581A3F83-4C02-FF4B-AEE0-392C93F44890}" srcOrd="0" destOrd="5" presId="urn:microsoft.com/office/officeart/2005/8/layout/list1"/>
    <dgm:cxn modelId="{2CB8F291-41BC-304F-A4D9-0F8445867DA2}" srcId="{323CD557-26EF-A94A-B20F-015305D84CBA}" destId="{BD221CBA-CBE2-8840-9BE6-3251D54BFA7B}" srcOrd="3" destOrd="0" parTransId="{3C17D00B-56E3-DA44-8DA9-9A48EBC2D358}" sibTransId="{B7115DE0-CDC2-4E42-8F0A-ED31D0E45364}"/>
    <dgm:cxn modelId="{31373287-1800-554E-A680-EED27E915DE7}" type="presOf" srcId="{DD98A929-F98C-1042-86DD-C7BBF56F8BB7}" destId="{E9E0CB3D-8BDA-524D-9930-09D61CF74A87}" srcOrd="0" destOrd="3" presId="urn:microsoft.com/office/officeart/2005/8/layout/list1"/>
    <dgm:cxn modelId="{AB065721-969E-B042-BFA0-B4EDDFAE3D12}" type="presOf" srcId="{323CD557-26EF-A94A-B20F-015305D84CBA}" destId="{8FD9B697-4F65-304A-BA40-AC96F050E30D}" srcOrd="0" destOrd="0" presId="urn:microsoft.com/office/officeart/2005/8/layout/list1"/>
    <dgm:cxn modelId="{6A5ACFCB-48F3-C141-BF37-8BFFFD25A866}" type="presOf" srcId="{7440BFEC-268E-044E-9BC0-032D8999EA5E}" destId="{E9E0CB3D-8BDA-524D-9930-09D61CF74A87}" srcOrd="0" destOrd="1" presId="urn:microsoft.com/office/officeart/2005/8/layout/list1"/>
    <dgm:cxn modelId="{424D1E78-AF74-2F4E-A9C5-95B8C6DA47A4}" type="presOf" srcId="{323CD557-26EF-A94A-B20F-015305D84CBA}" destId="{4304349F-DC3A-9345-AC07-290F3AFB6230}" srcOrd="1" destOrd="0" presId="urn:microsoft.com/office/officeart/2005/8/layout/list1"/>
    <dgm:cxn modelId="{7D64D820-3062-6C44-8283-60B910414B74}" type="presOf" srcId="{35C80A9C-EE6A-C040-BF38-E4AD9E69165C}" destId="{581A3F83-4C02-FF4B-AEE0-392C93F44890}" srcOrd="0" destOrd="6" presId="urn:microsoft.com/office/officeart/2005/8/layout/list1"/>
    <dgm:cxn modelId="{8A32812B-4FBA-6B4B-95AC-38B7429342F6}" srcId="{E2F9253F-5B96-6F44-92B7-C93E6AA7EB93}" destId="{323CD557-26EF-A94A-B20F-015305D84CBA}" srcOrd="1" destOrd="0" parTransId="{17C9DC50-274B-A349-9DBB-FA3379BC4C66}" sibTransId="{93683E63-D5CD-BF47-8973-68738F470402}"/>
    <dgm:cxn modelId="{494A4E66-764D-224E-9652-7300495C2A20}" type="presOf" srcId="{F740E8A4-CF08-5843-AFD4-D0B8C4B9EF6A}" destId="{E9E0CB3D-8BDA-524D-9930-09D61CF74A87}" srcOrd="0" destOrd="0" presId="urn:microsoft.com/office/officeart/2005/8/layout/list1"/>
    <dgm:cxn modelId="{635BA9C1-6246-3746-A6A7-5E2505CAF443}" type="presOf" srcId="{B7426136-8A2E-E042-AFF4-789A001DA685}" destId="{581A3F83-4C02-FF4B-AEE0-392C93F44890}" srcOrd="0" destOrd="0" presId="urn:microsoft.com/office/officeart/2005/8/layout/list1"/>
    <dgm:cxn modelId="{AC21295E-0527-3E42-9CED-50E7EA58117B}" type="presOf" srcId="{0A77C03D-8D61-F141-93CC-A1CD46AB99CF}" destId="{581A3F83-4C02-FF4B-AEE0-392C93F44890}" srcOrd="0" destOrd="4" presId="urn:microsoft.com/office/officeart/2005/8/layout/list1"/>
    <dgm:cxn modelId="{323F36FF-E057-AA49-96FF-B9216FA1F8FF}" srcId="{CDA94348-E1EB-E841-9149-C3F93E2C1E71}" destId="{7440BFEC-268E-044E-9BC0-032D8999EA5E}" srcOrd="1" destOrd="0" parTransId="{FC0A89D2-0AB6-BA4E-89BD-D9F6C2AADEC0}" sibTransId="{0B78D53D-1DBA-6140-913F-7624A1D652F0}"/>
    <dgm:cxn modelId="{6687AB25-F3B2-D841-8A9E-21D2428E6E5C}" type="presParOf" srcId="{974F2DE8-8B56-424E-BD67-634EF4F04144}" destId="{D7BAFCF3-E895-8943-8224-90C48CC61047}" srcOrd="0" destOrd="0" presId="urn:microsoft.com/office/officeart/2005/8/layout/list1"/>
    <dgm:cxn modelId="{B68D7794-CC90-AF4F-B327-622978B6FC6D}" type="presParOf" srcId="{D7BAFCF3-E895-8943-8224-90C48CC61047}" destId="{F371EFF1-D7C3-2148-B4D7-2DD85ABF3FE6}" srcOrd="0" destOrd="0" presId="urn:microsoft.com/office/officeart/2005/8/layout/list1"/>
    <dgm:cxn modelId="{4940CC29-FBC0-914A-ABAC-58750BD3E9B0}" type="presParOf" srcId="{D7BAFCF3-E895-8943-8224-90C48CC61047}" destId="{7C127AB7-EA21-094C-A93D-AA2BB16BA7E1}" srcOrd="1" destOrd="0" presId="urn:microsoft.com/office/officeart/2005/8/layout/list1"/>
    <dgm:cxn modelId="{2FE42D1C-5CAC-8E4A-A3DB-2BC7A6404B1A}" type="presParOf" srcId="{974F2DE8-8B56-424E-BD67-634EF4F04144}" destId="{D0D1C446-DF64-CD49-AC47-4511D1904D08}" srcOrd="1" destOrd="0" presId="urn:microsoft.com/office/officeart/2005/8/layout/list1"/>
    <dgm:cxn modelId="{F29DB9F4-E0BE-BA45-B67E-A74EF606E058}" type="presParOf" srcId="{974F2DE8-8B56-424E-BD67-634EF4F04144}" destId="{E9E0CB3D-8BDA-524D-9930-09D61CF74A87}" srcOrd="2" destOrd="0" presId="urn:microsoft.com/office/officeart/2005/8/layout/list1"/>
    <dgm:cxn modelId="{B4DF8DE1-843D-6545-8CC9-4EAA27B871DF}" type="presParOf" srcId="{974F2DE8-8B56-424E-BD67-634EF4F04144}" destId="{55D0707E-7C69-564E-8617-DAD751599782}" srcOrd="3" destOrd="0" presId="urn:microsoft.com/office/officeart/2005/8/layout/list1"/>
    <dgm:cxn modelId="{E02BA4A0-887B-DE41-A145-1A6B4B4464EE}" type="presParOf" srcId="{974F2DE8-8B56-424E-BD67-634EF4F04144}" destId="{E61855B3-6EAB-4A44-930F-DC42CE67062A}" srcOrd="4" destOrd="0" presId="urn:microsoft.com/office/officeart/2005/8/layout/list1"/>
    <dgm:cxn modelId="{2FD057D1-0B1C-DB43-AF3F-F260768E7CE6}" type="presParOf" srcId="{E61855B3-6EAB-4A44-930F-DC42CE67062A}" destId="{8FD9B697-4F65-304A-BA40-AC96F050E30D}" srcOrd="0" destOrd="0" presId="urn:microsoft.com/office/officeart/2005/8/layout/list1"/>
    <dgm:cxn modelId="{0EDFB361-50CB-9E40-8AA1-14F02738D67C}" type="presParOf" srcId="{E61855B3-6EAB-4A44-930F-DC42CE67062A}" destId="{4304349F-DC3A-9345-AC07-290F3AFB6230}" srcOrd="1" destOrd="0" presId="urn:microsoft.com/office/officeart/2005/8/layout/list1"/>
    <dgm:cxn modelId="{807BE8B7-FA38-8141-9D13-DC333DBB1AA9}" type="presParOf" srcId="{974F2DE8-8B56-424E-BD67-634EF4F04144}" destId="{C82A9614-EB08-9343-BE59-981335342289}" srcOrd="5" destOrd="0" presId="urn:microsoft.com/office/officeart/2005/8/layout/list1"/>
    <dgm:cxn modelId="{8DAE2336-29DE-E848-987B-C6B076DC0A84}" type="presParOf" srcId="{974F2DE8-8B56-424E-BD67-634EF4F04144}" destId="{581A3F83-4C02-FF4B-AEE0-392C93F44890}" srcOrd="6" destOrd="0" presId="urn:microsoft.com/office/officeart/2005/8/layout/list1"/>
    <dgm:cxn modelId="{B561149D-8E0F-6F46-9369-B0F4E43AF9EA}" type="presParOf" srcId="{974F2DE8-8B56-424E-BD67-634EF4F04144}" destId="{0A5B2E35-B7B4-2642-89BA-EABD67741080}" srcOrd="7" destOrd="0" presId="urn:microsoft.com/office/officeart/2005/8/layout/list1"/>
    <dgm:cxn modelId="{C8DE67B5-BCED-D54D-812E-7181FFFD20D9}" type="presParOf" srcId="{974F2DE8-8B56-424E-BD67-634EF4F04144}" destId="{69856D98-6734-3944-92E0-58F8AF20F8A5}" srcOrd="8" destOrd="0" presId="urn:microsoft.com/office/officeart/2005/8/layout/list1"/>
    <dgm:cxn modelId="{43134C57-525A-9C44-96CC-86F021BEFBE1}" type="presParOf" srcId="{69856D98-6734-3944-92E0-58F8AF20F8A5}" destId="{F393B653-38C8-B74B-A488-14307CF10A67}" srcOrd="0" destOrd="0" presId="urn:microsoft.com/office/officeart/2005/8/layout/list1"/>
    <dgm:cxn modelId="{30CC43FD-7C53-A141-B74B-B17544E15857}" type="presParOf" srcId="{69856D98-6734-3944-92E0-58F8AF20F8A5}" destId="{9B219884-F1EE-294B-B303-D44951A57664}" srcOrd="1" destOrd="0" presId="urn:microsoft.com/office/officeart/2005/8/layout/list1"/>
    <dgm:cxn modelId="{A8DF0DC6-EE62-2C4D-865E-9FD61892D4CD}" type="presParOf" srcId="{974F2DE8-8B56-424E-BD67-634EF4F04144}" destId="{3D4D598F-0446-6F41-8FF9-9CF14083F6C0}" srcOrd="9" destOrd="0" presId="urn:microsoft.com/office/officeart/2005/8/layout/list1"/>
    <dgm:cxn modelId="{6E40C2A8-A7AE-3647-9355-C0112989F205}" type="presParOf" srcId="{974F2DE8-8B56-424E-BD67-634EF4F04144}" destId="{ED712925-5179-124C-8359-F07F2C6AC656}"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E0CB3D-8BDA-524D-9930-09D61CF74A87}">
      <dsp:nvSpPr>
        <dsp:cNvPr id="0" name=""/>
        <dsp:cNvSpPr/>
      </dsp:nvSpPr>
      <dsp:spPr>
        <a:xfrm>
          <a:off x="0" y="248937"/>
          <a:ext cx="8229600" cy="1370250"/>
        </a:xfrm>
        <a:prstGeom prst="rect">
          <a:avLst/>
        </a:prstGeom>
        <a:solidFill>
          <a:schemeClr val="lt1">
            <a:alpha val="90000"/>
            <a:hueOff val="0"/>
            <a:satOff val="0"/>
            <a:lumOff val="0"/>
            <a:alphaOff val="0"/>
          </a:schemeClr>
        </a:solidFill>
        <a:ln w="9525" cap="flat" cmpd="sng" algn="ctr">
          <a:solidFill>
            <a:schemeClr val="accent6">
              <a:shade val="5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Ministry of Road Transport and Highways</a:t>
          </a:r>
          <a:endParaRPr lang="en-US" sz="1500" kern="1200" dirty="0"/>
        </a:p>
        <a:p>
          <a:pPr marL="114300" lvl="1" indent="-114300" algn="l" defTabSz="666750">
            <a:lnSpc>
              <a:spcPct val="90000"/>
            </a:lnSpc>
            <a:spcBef>
              <a:spcPct val="0"/>
            </a:spcBef>
            <a:spcAft>
              <a:spcPct val="15000"/>
            </a:spcAft>
            <a:buChar char="••"/>
          </a:pPr>
          <a:r>
            <a:rPr lang="en-US" sz="1500" kern="1200" dirty="0" smtClean="0"/>
            <a:t>Ministry of Urban Development</a:t>
          </a:r>
          <a:endParaRPr lang="en-US" sz="1500" kern="1200" dirty="0"/>
        </a:p>
        <a:p>
          <a:pPr marL="114300" lvl="1" indent="-114300" algn="l" defTabSz="666750">
            <a:lnSpc>
              <a:spcPct val="90000"/>
            </a:lnSpc>
            <a:spcBef>
              <a:spcPct val="0"/>
            </a:spcBef>
            <a:spcAft>
              <a:spcPct val="15000"/>
            </a:spcAft>
            <a:buChar char="••"/>
          </a:pPr>
          <a:r>
            <a:rPr lang="en-US" sz="1500" kern="1200" dirty="0" smtClean="0"/>
            <a:t>Railways Ministry</a:t>
          </a:r>
          <a:endParaRPr lang="en-US" sz="1500" kern="1200" dirty="0"/>
        </a:p>
        <a:p>
          <a:pPr marL="114300" lvl="1" indent="-114300" algn="l" defTabSz="666750">
            <a:lnSpc>
              <a:spcPct val="90000"/>
            </a:lnSpc>
            <a:spcBef>
              <a:spcPct val="0"/>
            </a:spcBef>
            <a:spcAft>
              <a:spcPct val="15000"/>
            </a:spcAft>
            <a:buChar char="••"/>
          </a:pPr>
          <a:r>
            <a:rPr lang="en-US" sz="1500" kern="1200" dirty="0" smtClean="0"/>
            <a:t>[Ministry of Civil Aviation]</a:t>
          </a:r>
          <a:endParaRPr lang="en-US" sz="1500" kern="1200" dirty="0"/>
        </a:p>
      </dsp:txBody>
      <dsp:txXfrm>
        <a:off x="0" y="248937"/>
        <a:ext cx="8229600" cy="1370250"/>
      </dsp:txXfrm>
    </dsp:sp>
    <dsp:sp modelId="{7C127AB7-EA21-094C-A93D-AA2BB16BA7E1}">
      <dsp:nvSpPr>
        <dsp:cNvPr id="0" name=""/>
        <dsp:cNvSpPr/>
      </dsp:nvSpPr>
      <dsp:spPr>
        <a:xfrm>
          <a:off x="335278" y="0"/>
          <a:ext cx="5760720" cy="442800"/>
        </a:xfrm>
        <a:prstGeom prst="roundRect">
          <a:avLst/>
        </a:prstGeom>
        <a:gradFill rotWithShape="0">
          <a:gsLst>
            <a:gs pos="0">
              <a:schemeClr val="accent6">
                <a:shade val="50000"/>
                <a:hueOff val="0"/>
                <a:satOff val="0"/>
                <a:lumOff val="0"/>
                <a:alphaOff val="0"/>
                <a:tint val="100000"/>
                <a:shade val="100000"/>
                <a:satMod val="130000"/>
              </a:schemeClr>
            </a:gs>
            <a:gs pos="100000">
              <a:schemeClr val="accent6">
                <a:shade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smtClean="0"/>
            <a:t>National</a:t>
          </a:r>
          <a:endParaRPr lang="en-US" sz="1500" kern="1200" dirty="0"/>
        </a:p>
      </dsp:txBody>
      <dsp:txXfrm>
        <a:off x="335278" y="0"/>
        <a:ext cx="5760720" cy="442800"/>
      </dsp:txXfrm>
    </dsp:sp>
    <dsp:sp modelId="{581A3F83-4C02-FF4B-AEE0-392C93F44890}">
      <dsp:nvSpPr>
        <dsp:cNvPr id="0" name=""/>
        <dsp:cNvSpPr/>
      </dsp:nvSpPr>
      <dsp:spPr>
        <a:xfrm>
          <a:off x="0" y="1921587"/>
          <a:ext cx="8229600" cy="2079000"/>
        </a:xfrm>
        <a:prstGeom prst="rect">
          <a:avLst/>
        </a:prstGeom>
        <a:solidFill>
          <a:schemeClr val="lt1">
            <a:alpha val="90000"/>
            <a:hueOff val="0"/>
            <a:satOff val="0"/>
            <a:lumOff val="0"/>
            <a:alphaOff val="0"/>
          </a:schemeClr>
        </a:solidFill>
        <a:ln w="9525" cap="flat" cmpd="sng" algn="ctr">
          <a:solidFill>
            <a:schemeClr val="accent6">
              <a:shade val="50000"/>
              <a:hueOff val="-307796"/>
              <a:satOff val="20520"/>
              <a:lumOff val="2679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312420" rIns="638708"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Urban Development Authority</a:t>
          </a:r>
          <a:endParaRPr lang="en-US" sz="1500" kern="1200" dirty="0"/>
        </a:p>
        <a:p>
          <a:pPr marL="114300" lvl="1" indent="-114300" algn="l" defTabSz="666750">
            <a:lnSpc>
              <a:spcPct val="90000"/>
            </a:lnSpc>
            <a:spcBef>
              <a:spcPct val="0"/>
            </a:spcBef>
            <a:spcAft>
              <a:spcPct val="15000"/>
            </a:spcAft>
            <a:buChar char="••"/>
          </a:pPr>
          <a:r>
            <a:rPr lang="en-US" sz="1500" kern="1200" dirty="0" smtClean="0"/>
            <a:t>Dept of Municipal Administration</a:t>
          </a:r>
          <a:endParaRPr lang="en-US" sz="1500" kern="1200" dirty="0"/>
        </a:p>
        <a:p>
          <a:pPr marL="114300" lvl="1" indent="-114300" algn="l" defTabSz="666750">
            <a:lnSpc>
              <a:spcPct val="90000"/>
            </a:lnSpc>
            <a:spcBef>
              <a:spcPct val="0"/>
            </a:spcBef>
            <a:spcAft>
              <a:spcPct val="15000"/>
            </a:spcAft>
            <a:buChar char="••"/>
          </a:pPr>
          <a:r>
            <a:rPr lang="en-US" sz="1500" kern="1200" dirty="0" smtClean="0"/>
            <a:t>Dept of Transport</a:t>
          </a:r>
          <a:endParaRPr lang="en-US" sz="1500" kern="1200" dirty="0"/>
        </a:p>
        <a:p>
          <a:pPr marL="114300" lvl="1" indent="-114300" algn="l" defTabSz="666750">
            <a:lnSpc>
              <a:spcPct val="90000"/>
            </a:lnSpc>
            <a:spcBef>
              <a:spcPct val="0"/>
            </a:spcBef>
            <a:spcAft>
              <a:spcPct val="15000"/>
            </a:spcAft>
            <a:buChar char="••"/>
          </a:pPr>
          <a:r>
            <a:rPr lang="en-US" sz="1500" kern="1200" dirty="0" smtClean="0"/>
            <a:t>Public Works Dept</a:t>
          </a:r>
          <a:endParaRPr lang="en-US" sz="1500" kern="1200" dirty="0"/>
        </a:p>
        <a:p>
          <a:pPr marL="114300" lvl="1" indent="-114300" algn="l" defTabSz="666750">
            <a:lnSpc>
              <a:spcPct val="90000"/>
            </a:lnSpc>
            <a:spcBef>
              <a:spcPct val="0"/>
            </a:spcBef>
            <a:spcAft>
              <a:spcPct val="15000"/>
            </a:spcAft>
            <a:buChar char="••"/>
          </a:pPr>
          <a:r>
            <a:rPr lang="en-US" sz="1500" kern="1200" dirty="0" smtClean="0"/>
            <a:t>[Industrial Development Authorities (may or may not be under one of the above)]</a:t>
          </a:r>
          <a:endParaRPr lang="en-US" sz="1500" kern="1200" dirty="0"/>
        </a:p>
        <a:p>
          <a:pPr marL="114300" lvl="1" indent="-114300" algn="l" defTabSz="666750">
            <a:lnSpc>
              <a:spcPct val="90000"/>
            </a:lnSpc>
            <a:spcBef>
              <a:spcPct val="0"/>
            </a:spcBef>
            <a:spcAft>
              <a:spcPct val="15000"/>
            </a:spcAft>
            <a:buChar char="••"/>
          </a:pPr>
          <a:r>
            <a:rPr lang="en-US" sz="1500" kern="1200" dirty="0" smtClean="0"/>
            <a:t>Police</a:t>
          </a:r>
          <a:endParaRPr lang="en-US" sz="1500" kern="1200" dirty="0"/>
        </a:p>
        <a:p>
          <a:pPr marL="114300" lvl="1" indent="-114300" algn="l" defTabSz="666750">
            <a:lnSpc>
              <a:spcPct val="90000"/>
            </a:lnSpc>
            <a:spcBef>
              <a:spcPct val="0"/>
            </a:spcBef>
            <a:spcAft>
              <a:spcPct val="15000"/>
            </a:spcAft>
            <a:buChar char="••"/>
          </a:pPr>
          <a:r>
            <a:rPr lang="en-US" sz="1500" kern="1200" dirty="0" smtClean="0"/>
            <a:t>[Courts]</a:t>
          </a:r>
          <a:endParaRPr lang="en-US" sz="1500" kern="1200" dirty="0"/>
        </a:p>
      </dsp:txBody>
      <dsp:txXfrm>
        <a:off x="0" y="1921587"/>
        <a:ext cx="8229600" cy="2079000"/>
      </dsp:txXfrm>
    </dsp:sp>
    <dsp:sp modelId="{4304349F-DC3A-9345-AC07-290F3AFB6230}">
      <dsp:nvSpPr>
        <dsp:cNvPr id="0" name=""/>
        <dsp:cNvSpPr/>
      </dsp:nvSpPr>
      <dsp:spPr>
        <a:xfrm>
          <a:off x="411480" y="1700187"/>
          <a:ext cx="5760720" cy="442800"/>
        </a:xfrm>
        <a:prstGeom prst="roundRect">
          <a:avLst/>
        </a:prstGeom>
        <a:gradFill rotWithShape="0">
          <a:gsLst>
            <a:gs pos="0">
              <a:schemeClr val="accent6">
                <a:shade val="50000"/>
                <a:hueOff val="-307796"/>
                <a:satOff val="20520"/>
                <a:lumOff val="26790"/>
                <a:alphaOff val="0"/>
                <a:tint val="100000"/>
                <a:shade val="100000"/>
                <a:satMod val="130000"/>
              </a:schemeClr>
            </a:gs>
            <a:gs pos="100000">
              <a:schemeClr val="accent6">
                <a:shade val="50000"/>
                <a:hueOff val="-307796"/>
                <a:satOff val="20520"/>
                <a:lumOff val="2679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smtClean="0"/>
            <a:t>State</a:t>
          </a:r>
          <a:endParaRPr lang="en-US" sz="1500" kern="1200" dirty="0"/>
        </a:p>
      </dsp:txBody>
      <dsp:txXfrm>
        <a:off x="411480" y="1700187"/>
        <a:ext cx="5760720" cy="442800"/>
      </dsp:txXfrm>
    </dsp:sp>
    <dsp:sp modelId="{ED712925-5179-124C-8359-F07F2C6AC656}">
      <dsp:nvSpPr>
        <dsp:cNvPr id="0" name=""/>
        <dsp:cNvSpPr/>
      </dsp:nvSpPr>
      <dsp:spPr>
        <a:xfrm>
          <a:off x="0" y="4302987"/>
          <a:ext cx="8229600" cy="378000"/>
        </a:xfrm>
        <a:prstGeom prst="rect">
          <a:avLst/>
        </a:prstGeom>
        <a:solidFill>
          <a:schemeClr val="lt1">
            <a:alpha val="90000"/>
            <a:hueOff val="0"/>
            <a:satOff val="0"/>
            <a:lumOff val="0"/>
            <a:alphaOff val="0"/>
          </a:schemeClr>
        </a:solidFill>
        <a:ln w="9525" cap="flat" cmpd="sng" algn="ctr">
          <a:solidFill>
            <a:schemeClr val="accent6">
              <a:shade val="50000"/>
              <a:hueOff val="-307796"/>
              <a:satOff val="20520"/>
              <a:lumOff val="26790"/>
              <a:alphaOff val="0"/>
            </a:schemeClr>
          </a:solidFill>
          <a:prstDash val="solid"/>
        </a:ln>
        <a:effectLst/>
      </dsp:spPr>
      <dsp:style>
        <a:lnRef idx="1">
          <a:scrgbClr r="0" g="0" b="0"/>
        </a:lnRef>
        <a:fillRef idx="1">
          <a:scrgbClr r="0" g="0" b="0"/>
        </a:fillRef>
        <a:effectRef idx="0">
          <a:scrgbClr r="0" g="0" b="0"/>
        </a:effectRef>
        <a:fontRef idx="minor"/>
      </dsp:style>
    </dsp:sp>
    <dsp:sp modelId="{9B219884-F1EE-294B-B303-D44951A57664}">
      <dsp:nvSpPr>
        <dsp:cNvPr id="0" name=""/>
        <dsp:cNvSpPr/>
      </dsp:nvSpPr>
      <dsp:spPr>
        <a:xfrm>
          <a:off x="411480" y="4081587"/>
          <a:ext cx="5760720" cy="442800"/>
        </a:xfrm>
        <a:prstGeom prst="roundRect">
          <a:avLst/>
        </a:prstGeom>
        <a:gradFill rotWithShape="0">
          <a:gsLst>
            <a:gs pos="0">
              <a:schemeClr val="accent6">
                <a:shade val="50000"/>
                <a:hueOff val="-307796"/>
                <a:satOff val="20520"/>
                <a:lumOff val="26790"/>
                <a:alphaOff val="0"/>
                <a:tint val="100000"/>
                <a:shade val="100000"/>
                <a:satMod val="130000"/>
              </a:schemeClr>
            </a:gs>
            <a:gs pos="100000">
              <a:schemeClr val="accent6">
                <a:shade val="50000"/>
                <a:hueOff val="-307796"/>
                <a:satOff val="20520"/>
                <a:lumOff val="2679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666750">
            <a:lnSpc>
              <a:spcPct val="90000"/>
            </a:lnSpc>
            <a:spcBef>
              <a:spcPct val="0"/>
            </a:spcBef>
            <a:spcAft>
              <a:spcPct val="35000"/>
            </a:spcAft>
          </a:pPr>
          <a:r>
            <a:rPr lang="en-US" sz="1500" kern="1200" dirty="0" smtClean="0"/>
            <a:t>Municipal Corporation</a:t>
          </a:r>
          <a:endParaRPr lang="en-US" sz="1500" kern="1200" dirty="0"/>
        </a:p>
      </dsp:txBody>
      <dsp:txXfrm>
        <a:off x="411480" y="4081587"/>
        <a:ext cx="5760720" cy="4428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07BE70-03B9-2646-AAF4-628EE99939AD}" type="datetimeFigureOut">
              <a:rPr lang="en-US" smtClean="0"/>
              <a:pPr/>
              <a:t>2/5/14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4A4874-8740-974D-8A8C-CEFD0CFE4DC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472089-8A5A-5043-8C26-0F94D8D1E056}" type="datetimeFigureOut">
              <a:rPr lang="en-US" smtClean="0"/>
              <a:pPr/>
              <a:t>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0BB35-D57B-6145-938C-401F1D5069FA}"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70% of commercial</a:t>
            </a:r>
            <a:r>
              <a:rPr lang="en-US" baseline="0" dirty="0" smtClean="0"/>
              <a:t> buildings that will exist in India in 2030 do not exist today (</a:t>
            </a:r>
            <a:r>
              <a:rPr lang="en-US" baseline="0" dirty="0" err="1" smtClean="0"/>
              <a:t>Ahluwalia</a:t>
            </a:r>
            <a:r>
              <a:rPr lang="en-US" baseline="0" dirty="0" smtClean="0"/>
              <a:t> report)</a:t>
            </a:r>
            <a:endParaRPr lang="en-US" dirty="0"/>
          </a:p>
        </p:txBody>
      </p:sp>
      <p:sp>
        <p:nvSpPr>
          <p:cNvPr id="4" name="Slide Number Placeholder 3"/>
          <p:cNvSpPr>
            <a:spLocks noGrp="1"/>
          </p:cNvSpPr>
          <p:nvPr>
            <p:ph type="sldNum" sz="quarter" idx="10"/>
          </p:nvPr>
        </p:nvSpPr>
        <p:spPr/>
        <p:txBody>
          <a:bodyPr/>
          <a:lstStyle/>
          <a:p>
            <a:fld id="{A010BB35-D57B-6145-938C-401F1D5069F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Roads – 1.7</a:t>
            </a:r>
            <a:r>
              <a:rPr lang="en-US" baseline="0" dirty="0" smtClean="0"/>
              <a:t> million </a:t>
            </a:r>
            <a:r>
              <a:rPr lang="en-US" baseline="0" dirty="0" err="1" smtClean="0"/>
              <a:t>crore</a:t>
            </a:r>
            <a:r>
              <a:rPr lang="en-US" baseline="0" dirty="0" smtClean="0"/>
              <a:t>, 55%</a:t>
            </a:r>
            <a:endParaRPr lang="en-US" dirty="0"/>
          </a:p>
        </p:txBody>
      </p:sp>
      <p:sp>
        <p:nvSpPr>
          <p:cNvPr id="4" name="Slide Number Placeholder 3"/>
          <p:cNvSpPr>
            <a:spLocks noGrp="1"/>
          </p:cNvSpPr>
          <p:nvPr>
            <p:ph type="sldNum" sz="quarter" idx="10"/>
          </p:nvPr>
        </p:nvSpPr>
        <p:spPr/>
        <p:txBody>
          <a:bodyPr/>
          <a:lstStyle/>
          <a:p>
            <a:fld id="{A010BB35-D57B-6145-938C-401F1D5069FA}"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Four of the eighteen states with urban areas that should, according to the Constitution, have Metropolitan Planning Commissions to integrate land use planning, regional development, and infrastructure among other tasks, do not have enabling legislation. Most of the enabled </a:t>
            </a:r>
            <a:r>
              <a:rPr lang="en-US" sz="1200" kern="1200" dirty="0" err="1" smtClean="0">
                <a:solidFill>
                  <a:schemeClr val="tx1"/>
                </a:solidFill>
                <a:latin typeface="+mn-lt"/>
                <a:ea typeface="+mn-ea"/>
                <a:cs typeface="+mn-cs"/>
              </a:rPr>
              <a:t>MPCs</a:t>
            </a:r>
            <a:r>
              <a:rPr lang="en-US" sz="1200" kern="1200" dirty="0" smtClean="0">
                <a:solidFill>
                  <a:schemeClr val="tx1"/>
                </a:solidFill>
                <a:latin typeface="+mn-lt"/>
                <a:ea typeface="+mn-ea"/>
                <a:cs typeface="+mn-cs"/>
              </a:rPr>
              <a:t> have not actually been set up. (</a:t>
            </a:r>
            <a:r>
              <a:rPr lang="en-US" sz="1200" kern="1200" dirty="0" err="1" smtClean="0">
                <a:solidFill>
                  <a:schemeClr val="tx1"/>
                </a:solidFill>
                <a:latin typeface="+mn-lt"/>
                <a:ea typeface="+mn-ea"/>
                <a:cs typeface="+mn-cs"/>
              </a:rPr>
              <a:t>Sivaramakrishnan</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Maiti</a:t>
            </a:r>
            <a:r>
              <a:rPr lang="en-US" sz="1200" kern="1200" dirty="0" smtClean="0">
                <a:solidFill>
                  <a:schemeClr val="tx1"/>
                </a:solidFill>
                <a:latin typeface="+mn-lt"/>
                <a:ea typeface="+mn-ea"/>
                <a:cs typeface="+mn-cs"/>
              </a:rPr>
              <a:t>, 2009, updated via web search by MJ Vishnu). “Metropolitan area means an area having a population  of ten </a:t>
            </a:r>
            <a:r>
              <a:rPr lang="en-US" sz="1200" kern="1200" dirty="0" err="1" smtClean="0">
                <a:solidFill>
                  <a:schemeClr val="tx1"/>
                </a:solidFill>
                <a:latin typeface="+mn-lt"/>
                <a:ea typeface="+mn-ea"/>
                <a:cs typeface="+mn-cs"/>
              </a:rPr>
              <a:t>lakhs</a:t>
            </a:r>
            <a:r>
              <a:rPr lang="en-US" sz="1200" kern="1200" dirty="0" smtClean="0">
                <a:solidFill>
                  <a:schemeClr val="tx1"/>
                </a:solidFill>
                <a:latin typeface="+mn-lt"/>
                <a:ea typeface="+mn-ea"/>
                <a:cs typeface="+mn-cs"/>
              </a:rPr>
              <a:t> or more,  comprised in one or more districts and consisting of two or more Municipalities or </a:t>
            </a:r>
            <a:r>
              <a:rPr lang="en-US" sz="1200" kern="1200" dirty="0" err="1" smtClean="0">
                <a:solidFill>
                  <a:schemeClr val="tx1"/>
                </a:solidFill>
                <a:latin typeface="+mn-lt"/>
                <a:ea typeface="+mn-ea"/>
                <a:cs typeface="+mn-cs"/>
              </a:rPr>
              <a:t>Panchayats</a:t>
            </a:r>
            <a:r>
              <a:rPr lang="en-US" sz="1200" kern="1200" dirty="0" smtClean="0">
                <a:solidFill>
                  <a:schemeClr val="tx1"/>
                </a:solidFill>
                <a:latin typeface="+mn-lt"/>
                <a:ea typeface="+mn-ea"/>
                <a:cs typeface="+mn-cs"/>
              </a:rPr>
              <a:t> or other contiguous area, specified by the Governor by public notification to be Metropolitan area for the purposes of this Part”</a:t>
            </a:r>
          </a:p>
          <a:p>
            <a:endParaRPr lang="en-US" dirty="0"/>
          </a:p>
        </p:txBody>
      </p:sp>
      <p:sp>
        <p:nvSpPr>
          <p:cNvPr id="4" name="Slide Number Placeholder 3"/>
          <p:cNvSpPr>
            <a:spLocks noGrp="1"/>
          </p:cNvSpPr>
          <p:nvPr>
            <p:ph type="sldNum" sz="quarter" idx="10"/>
          </p:nvPr>
        </p:nvSpPr>
        <p:spPr/>
        <p:txBody>
          <a:bodyPr/>
          <a:lstStyle/>
          <a:p>
            <a:fld id="{A010BB35-D57B-6145-938C-401F1D5069FA}"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National Mission on Sustainable Habitat of the National Action Plan on Climate Change (NAPCC)</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National Urban Transport Policy (2006) recommended that each city of more than a million residents form an Urban Metropolitan Transport Authority (UMTA). As of the 2011 Census, there are 53 cities of that size. There were five </a:t>
            </a:r>
            <a:r>
              <a:rPr lang="en-US" sz="1200" kern="1200" dirty="0" err="1" smtClean="0">
                <a:solidFill>
                  <a:schemeClr val="tx1"/>
                </a:solidFill>
                <a:latin typeface="+mn-lt"/>
                <a:ea typeface="+mn-ea"/>
                <a:cs typeface="+mn-cs"/>
              </a:rPr>
              <a:t>UMTAs</a:t>
            </a:r>
            <a:r>
              <a:rPr lang="en-US" sz="1200" kern="1200" dirty="0" smtClean="0">
                <a:solidFill>
                  <a:schemeClr val="tx1"/>
                </a:solidFill>
                <a:latin typeface="+mn-lt"/>
                <a:ea typeface="+mn-ea"/>
                <a:cs typeface="+mn-cs"/>
              </a:rPr>
              <a:t>/UMTA-like entities as of 2011 according to </a:t>
            </a:r>
            <a:r>
              <a:rPr lang="en-US" sz="1200" kern="1200" dirty="0" err="1" smtClean="0">
                <a:solidFill>
                  <a:schemeClr val="tx1"/>
                </a:solidFill>
                <a:latin typeface="+mn-lt"/>
                <a:ea typeface="+mn-ea"/>
                <a:cs typeface="+mn-cs"/>
              </a:rPr>
              <a:t>Agarwal</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Chauahan</a:t>
            </a:r>
            <a:r>
              <a:rPr lang="en-US" sz="1200" kern="1200" dirty="0" smtClean="0">
                <a:solidFill>
                  <a:schemeClr val="tx1"/>
                </a:solidFill>
                <a:latin typeface="+mn-lt"/>
                <a:ea typeface="+mn-ea"/>
                <a:cs typeface="+mn-cs"/>
              </a:rPr>
              <a:t> (2011):</a:t>
            </a:r>
          </a:p>
          <a:p>
            <a:pPr lvl="0"/>
            <a:r>
              <a:rPr lang="en-US" sz="1200" kern="1200" dirty="0" smtClean="0">
                <a:solidFill>
                  <a:schemeClr val="tx1"/>
                </a:solidFill>
                <a:latin typeface="+mn-lt"/>
                <a:ea typeface="+mn-ea"/>
                <a:cs typeface="+mn-cs"/>
              </a:rPr>
              <a:t>The Greater </a:t>
            </a:r>
            <a:r>
              <a:rPr lang="en-US" sz="1200" kern="1200" dirty="0" err="1" smtClean="0">
                <a:solidFill>
                  <a:schemeClr val="tx1"/>
                </a:solidFill>
                <a:latin typeface="+mn-lt"/>
                <a:ea typeface="+mn-ea"/>
                <a:cs typeface="+mn-cs"/>
              </a:rPr>
              <a:t>Guwahati</a:t>
            </a:r>
            <a:r>
              <a:rPr lang="en-US" sz="1200" kern="1200" dirty="0" smtClean="0">
                <a:solidFill>
                  <a:schemeClr val="tx1"/>
                </a:solidFill>
                <a:latin typeface="+mn-lt"/>
                <a:ea typeface="+mn-ea"/>
                <a:cs typeface="+mn-cs"/>
              </a:rPr>
              <a:t> Transport Coordination Committee, set up in 1999 under the Chief Secretary.</a:t>
            </a:r>
          </a:p>
          <a:p>
            <a:pPr lvl="0"/>
            <a:r>
              <a:rPr lang="en-US" sz="1200" kern="1200" dirty="0" smtClean="0">
                <a:solidFill>
                  <a:schemeClr val="tx1"/>
                </a:solidFill>
                <a:latin typeface="+mn-lt"/>
                <a:ea typeface="+mn-ea"/>
                <a:cs typeface="+mn-cs"/>
              </a:rPr>
              <a:t>Delhi Transport Planning Group set up in 2001 under the Chief Minister. </a:t>
            </a:r>
            <a:r>
              <a:rPr lang="en-US" sz="1200" kern="1200" dirty="0" err="1" smtClean="0">
                <a:solidFill>
                  <a:schemeClr val="tx1"/>
                </a:solidFill>
                <a:latin typeface="+mn-lt"/>
                <a:ea typeface="+mn-ea"/>
                <a:cs typeface="+mn-cs"/>
              </a:rPr>
              <a:t>Agarwal</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Chauhan</a:t>
            </a:r>
            <a:r>
              <a:rPr lang="en-US" sz="1200" kern="1200" dirty="0" smtClean="0">
                <a:solidFill>
                  <a:schemeClr val="tx1"/>
                </a:solidFill>
                <a:latin typeface="+mn-lt"/>
                <a:ea typeface="+mn-ea"/>
                <a:cs typeface="+mn-cs"/>
              </a:rPr>
              <a:t> (2011) report that a statutory UMTA was under consideration as of 2011, but it does not seem to have been approved. </a:t>
            </a:r>
          </a:p>
          <a:p>
            <a:pPr lvl="0"/>
            <a:r>
              <a:rPr lang="en-US" sz="1200" kern="1200" dirty="0" smtClean="0">
                <a:solidFill>
                  <a:schemeClr val="tx1"/>
                </a:solidFill>
                <a:latin typeface="+mn-lt"/>
                <a:ea typeface="+mn-ea"/>
                <a:cs typeface="+mn-cs"/>
              </a:rPr>
              <a:t>Hyderabad UMTA set up in 2008 as part of the HMDA act. Includes the Chief Secretary as chairman, 2 transport experts, and heads of all transport agencies. </a:t>
            </a:r>
          </a:p>
          <a:p>
            <a:pPr lvl="0"/>
            <a:r>
              <a:rPr lang="en-US" sz="1200" kern="1200" dirty="0" smtClean="0">
                <a:solidFill>
                  <a:schemeClr val="tx1"/>
                </a:solidFill>
                <a:latin typeface="+mn-lt"/>
                <a:ea typeface="+mn-ea"/>
                <a:cs typeface="+mn-cs"/>
              </a:rPr>
              <a:t>Bangalore Metro Land Transport Authority, set up in 2007, discussed below</a:t>
            </a:r>
          </a:p>
          <a:p>
            <a:pPr lvl="0"/>
            <a:r>
              <a:rPr lang="en-US" sz="1200" kern="1200" dirty="0" smtClean="0">
                <a:solidFill>
                  <a:schemeClr val="tx1"/>
                </a:solidFill>
                <a:latin typeface="+mn-lt"/>
                <a:ea typeface="+mn-ea"/>
                <a:cs typeface="+mn-cs"/>
              </a:rPr>
              <a:t>Unified Mumbai Metropolitan Transport Authority set up in 2008. </a:t>
            </a:r>
          </a:p>
          <a:p>
            <a:r>
              <a:rPr lang="en-US" sz="1200" kern="1200" dirty="0" smtClean="0">
                <a:solidFill>
                  <a:schemeClr val="tx1"/>
                </a:solidFill>
                <a:latin typeface="+mn-lt"/>
                <a:ea typeface="+mn-ea"/>
                <a:cs typeface="+mn-cs"/>
              </a:rPr>
              <a:t>This list may be incomplete, as the paper misses the Chennai UMTA notified by the government in December 2010. There are conflicting public reports about the institutional status of the CUMTA, but it appears to function as a sub-entity of the CMDA. It published a Comprehensive Transportation Study (CCTS) in 2010, and some of the projects recommended in that proposal are underway. </a:t>
            </a:r>
          </a:p>
          <a:p>
            <a:r>
              <a:rPr lang="en-US" sz="1200" kern="1200" dirty="0" smtClean="0">
                <a:solidFill>
                  <a:schemeClr val="tx1"/>
                </a:solidFill>
                <a:latin typeface="+mn-lt"/>
                <a:ea typeface="+mn-ea"/>
                <a:cs typeface="+mn-cs"/>
              </a:rPr>
              <a:t>Available information suggests that the </a:t>
            </a:r>
            <a:r>
              <a:rPr lang="en-US" sz="1200" kern="1200" dirty="0" err="1" smtClean="0">
                <a:solidFill>
                  <a:schemeClr val="tx1"/>
                </a:solidFill>
                <a:latin typeface="+mn-lt"/>
                <a:ea typeface="+mn-ea"/>
                <a:cs typeface="+mn-cs"/>
              </a:rPr>
              <a:t>UMTAs</a:t>
            </a:r>
            <a:r>
              <a:rPr lang="en-US" sz="1200" kern="1200" dirty="0" smtClean="0">
                <a:solidFill>
                  <a:schemeClr val="tx1"/>
                </a:solidFill>
                <a:latin typeface="+mn-lt"/>
                <a:ea typeface="+mn-ea"/>
                <a:cs typeface="+mn-cs"/>
              </a:rPr>
              <a:t> are in the early stages of institutional development. According to </a:t>
            </a:r>
            <a:r>
              <a:rPr lang="en-US" sz="1200" kern="1200" dirty="0" err="1" smtClean="0">
                <a:solidFill>
                  <a:schemeClr val="tx1"/>
                </a:solidFill>
                <a:latin typeface="+mn-lt"/>
                <a:ea typeface="+mn-ea"/>
                <a:cs typeface="+mn-cs"/>
              </a:rPr>
              <a:t>Agarwal</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Chauhan</a:t>
            </a:r>
            <a:r>
              <a:rPr lang="en-US" sz="1200" kern="1200" dirty="0" smtClean="0">
                <a:solidFill>
                  <a:schemeClr val="tx1"/>
                </a:solidFill>
                <a:latin typeface="+mn-lt"/>
                <a:ea typeface="+mn-ea"/>
                <a:cs typeface="+mn-cs"/>
              </a:rPr>
              <a:t> (2011), the </a:t>
            </a:r>
            <a:r>
              <a:rPr lang="en-US" sz="1200" kern="1200" dirty="0" err="1" smtClean="0">
                <a:solidFill>
                  <a:schemeClr val="tx1"/>
                </a:solidFill>
                <a:latin typeface="+mn-lt"/>
                <a:ea typeface="+mn-ea"/>
                <a:cs typeface="+mn-cs"/>
              </a:rPr>
              <a:t>Guwahati</a:t>
            </a:r>
            <a:r>
              <a:rPr lang="en-US" sz="1200" kern="1200" dirty="0" smtClean="0">
                <a:solidFill>
                  <a:schemeClr val="tx1"/>
                </a:solidFill>
                <a:latin typeface="+mn-lt"/>
                <a:ea typeface="+mn-ea"/>
                <a:cs typeface="+mn-cs"/>
              </a:rPr>
              <a:t> initiative held one meeting and the Delhi transport planning group never met. Both were established by executive order, but did not gain traction once their political champions were moved. Mumbai’s MTA was also created by Executive Order, but meets more regularly. The Hyderabad UMTA is reportedly the strongest: it has the power to approve projects and the Chief Secretary plays an active role in convening the various stakeholders. </a:t>
            </a:r>
          </a:p>
          <a:p>
            <a:r>
              <a:rPr lang="en-US" sz="1200" kern="1200" dirty="0" err="1" smtClean="0">
                <a:solidFill>
                  <a:schemeClr val="tx1"/>
                </a:solidFill>
                <a:latin typeface="+mn-lt"/>
                <a:ea typeface="+mn-ea"/>
                <a:cs typeface="+mn-cs"/>
              </a:rPr>
              <a:t>Agarwal</a:t>
            </a:r>
            <a:r>
              <a:rPr lang="en-US" sz="1200" kern="1200" dirty="0" smtClean="0">
                <a:solidFill>
                  <a:schemeClr val="tx1"/>
                </a:solidFill>
                <a:latin typeface="+mn-lt"/>
                <a:ea typeface="+mn-ea"/>
                <a:cs typeface="+mn-cs"/>
              </a:rPr>
              <a:t>, O.P., and </a:t>
            </a:r>
            <a:r>
              <a:rPr lang="en-US" sz="1200" kern="1200" dirty="0" err="1" smtClean="0">
                <a:solidFill>
                  <a:schemeClr val="tx1"/>
                </a:solidFill>
                <a:latin typeface="+mn-lt"/>
                <a:ea typeface="+mn-ea"/>
                <a:cs typeface="+mn-cs"/>
              </a:rPr>
              <a:t>Ishita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Chauhan</a:t>
            </a:r>
            <a:r>
              <a:rPr lang="en-US" sz="1200" kern="1200" dirty="0" smtClean="0">
                <a:solidFill>
                  <a:schemeClr val="tx1"/>
                </a:solidFill>
                <a:latin typeface="+mn-lt"/>
                <a:ea typeface="+mn-ea"/>
                <a:cs typeface="+mn-cs"/>
              </a:rPr>
              <a:t> (2011). “Toward Coordinated Urban Transport Planning in India,” Transportation Research Record: Journal of the Transportation Research Board, No. 2239, Transportation Research Board of the National Academies, Washington, D.C., 2011, pp. 112–116.</a:t>
            </a:r>
          </a:p>
          <a:p>
            <a:r>
              <a:rPr lang="en-US" sz="1200" kern="1200" dirty="0" smtClean="0">
                <a:solidFill>
                  <a:schemeClr val="tx1"/>
                </a:solidFill>
                <a:latin typeface="+mn-lt"/>
                <a:ea typeface="+mn-ea"/>
                <a:cs typeface="+mn-cs"/>
              </a:rPr>
              <a:t>The Act is available at http://www.thehindu.com/multimedia/archive/00287/Chennai_Unified_Met_287799a.pdf</a:t>
            </a:r>
          </a:p>
          <a:p>
            <a:r>
              <a:rPr lang="en-US" sz="1200" kern="1200" dirty="0" err="1" smtClean="0">
                <a:solidFill>
                  <a:schemeClr val="tx1"/>
                </a:solidFill>
                <a:latin typeface="+mn-lt"/>
                <a:ea typeface="+mn-ea"/>
                <a:cs typeface="+mn-cs"/>
              </a:rPr>
              <a:t>Shivakumar</a:t>
            </a:r>
            <a:r>
              <a:rPr lang="en-US" sz="1200" kern="1200" dirty="0" smtClean="0">
                <a:solidFill>
                  <a:schemeClr val="tx1"/>
                </a:solidFill>
                <a:latin typeface="+mn-lt"/>
                <a:ea typeface="+mn-ea"/>
                <a:cs typeface="+mn-cs"/>
              </a:rPr>
              <a:t>, C. (2012). “CUMTA Approves CCTS As Chennai Transportation Plan,” </a:t>
            </a:r>
            <a:r>
              <a:rPr lang="en-US" sz="1200" i="1" kern="1200" dirty="0" smtClean="0">
                <a:solidFill>
                  <a:schemeClr val="tx1"/>
                </a:solidFill>
                <a:latin typeface="+mn-lt"/>
                <a:ea typeface="+mn-ea"/>
                <a:cs typeface="+mn-cs"/>
              </a:rPr>
              <a:t>The New Indian Express</a:t>
            </a:r>
            <a:r>
              <a:rPr lang="en-US" sz="1200" kern="1200" dirty="0" smtClean="0">
                <a:solidFill>
                  <a:schemeClr val="tx1"/>
                </a:solidFill>
                <a:latin typeface="+mn-lt"/>
                <a:ea typeface="+mn-ea"/>
                <a:cs typeface="+mn-cs"/>
              </a:rPr>
              <a:t>. May 2, 2012. </a:t>
            </a:r>
            <a:endParaRPr lang="en-US" dirty="0" smtClean="0"/>
          </a:p>
          <a:p>
            <a:r>
              <a:rPr lang="en-US" dirty="0" err="1" smtClean="0"/>
              <a:t>UMTAs</a:t>
            </a:r>
            <a:r>
              <a:rPr lang="en-US" dirty="0" smtClean="0"/>
              <a:t> </a:t>
            </a:r>
            <a:r>
              <a:rPr lang="en-US" dirty="0" smtClean="0"/>
              <a:t>– Mumbai’</a:t>
            </a:r>
            <a:r>
              <a:rPr lang="en-US" baseline="0" dirty="0" smtClean="0"/>
              <a:t> MTA/</a:t>
            </a:r>
            <a:r>
              <a:rPr lang="en-US" baseline="0" dirty="0" err="1" smtClean="0"/>
              <a:t>MMRDA’s</a:t>
            </a:r>
            <a:r>
              <a:rPr lang="en-US" baseline="0" dirty="0" smtClean="0"/>
              <a:t> additional chief was quite frank. Bangalore and Chennai seem to be on the move, but very much driven by the state government. </a:t>
            </a:r>
          </a:p>
          <a:p>
            <a:r>
              <a:rPr lang="en-US" baseline="0" dirty="0" smtClean="0"/>
              <a:t>JNNURM – not a bad sign, can’t expect instant strategic foresight, especially with a limited budget. Worth looking at more closely to see the extent to which cities have implemented their CMS in the projects. Not something done in Hidalgo paper, which was more focused on expert interviews (28). Lack of connection to other plans is ok too, if other plans aren’t actually really being used as guides. </a:t>
            </a:r>
            <a:endParaRPr lang="en-US" dirty="0"/>
          </a:p>
        </p:txBody>
      </p:sp>
      <p:sp>
        <p:nvSpPr>
          <p:cNvPr id="4" name="Slide Number Placeholder 3"/>
          <p:cNvSpPr>
            <a:spLocks noGrp="1"/>
          </p:cNvSpPr>
          <p:nvPr>
            <p:ph type="sldNum" sz="quarter" idx="10"/>
          </p:nvPr>
        </p:nvSpPr>
        <p:spPr/>
        <p:txBody>
          <a:bodyPr/>
          <a:lstStyle/>
          <a:p>
            <a:fld id="{256DDC3F-9450-CB40-82D0-DDED41B0ACDC}"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5, 2014</a:t>
            </a:r>
            <a:endParaRPr lang="en-US"/>
          </a:p>
        </p:txBody>
      </p:sp>
      <p:sp>
        <p:nvSpPr>
          <p:cNvPr id="5" name="Footer Placeholder 4"/>
          <p:cNvSpPr>
            <a:spLocks noGrp="1"/>
          </p:cNvSpPr>
          <p:nvPr>
            <p:ph type="ftr" sz="quarter" idx="11"/>
          </p:nvPr>
        </p:nvSpPr>
        <p:spPr/>
        <p:txBody>
          <a:bodyPr/>
          <a:lstStyle/>
          <a:p>
            <a:r>
              <a:rPr lang="en-US" smtClean="0"/>
              <a:t>ICAMP Policy Conclave, New Delhi</a:t>
            </a:r>
            <a:endParaRPr lang="en-US"/>
          </a:p>
        </p:txBody>
      </p:sp>
      <p:sp>
        <p:nvSpPr>
          <p:cNvPr id="6" name="Slide Number Placeholder 5"/>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February 5, 2014</a:t>
            </a:r>
            <a:endParaRPr lang="en-US"/>
          </a:p>
        </p:txBody>
      </p:sp>
      <p:sp>
        <p:nvSpPr>
          <p:cNvPr id="5" name="Footer Placeholder 4"/>
          <p:cNvSpPr>
            <a:spLocks noGrp="1"/>
          </p:cNvSpPr>
          <p:nvPr>
            <p:ph type="ftr" sz="quarter" idx="11"/>
          </p:nvPr>
        </p:nvSpPr>
        <p:spPr/>
        <p:txBody>
          <a:bodyPr/>
          <a:lstStyle/>
          <a:p>
            <a:r>
              <a:rPr lang="en-US" smtClean="0"/>
              <a:t>ICAMP Policy Conclave, New Delhi</a:t>
            </a:r>
            <a:endParaRPr lang="en-US"/>
          </a:p>
        </p:txBody>
      </p:sp>
      <p:sp>
        <p:nvSpPr>
          <p:cNvPr id="6" name="Slide Number Placeholder 5"/>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February 5, 2014</a:t>
            </a:r>
            <a:endParaRPr lang="en-US"/>
          </a:p>
        </p:txBody>
      </p:sp>
      <p:sp>
        <p:nvSpPr>
          <p:cNvPr id="5" name="Footer Placeholder 4"/>
          <p:cNvSpPr>
            <a:spLocks noGrp="1"/>
          </p:cNvSpPr>
          <p:nvPr>
            <p:ph type="ftr" sz="quarter" idx="11"/>
          </p:nvPr>
        </p:nvSpPr>
        <p:spPr/>
        <p:txBody>
          <a:bodyPr/>
          <a:lstStyle/>
          <a:p>
            <a:r>
              <a:rPr lang="en-US" smtClean="0"/>
              <a:t>ICAMP Policy Conclave, New Delhi</a:t>
            </a:r>
            <a:endParaRPr lang="en-US"/>
          </a:p>
        </p:txBody>
      </p:sp>
      <p:sp>
        <p:nvSpPr>
          <p:cNvPr id="6" name="Slide Number Placeholder 5"/>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February 5, 2014</a:t>
            </a:r>
            <a:endParaRPr lang="en-US"/>
          </a:p>
        </p:txBody>
      </p:sp>
      <p:sp>
        <p:nvSpPr>
          <p:cNvPr id="6" name="Footer Placeholder 5"/>
          <p:cNvSpPr>
            <a:spLocks noGrp="1"/>
          </p:cNvSpPr>
          <p:nvPr>
            <p:ph type="ftr" sz="quarter" idx="11"/>
          </p:nvPr>
        </p:nvSpPr>
        <p:spPr/>
        <p:txBody>
          <a:bodyPr/>
          <a:lstStyle/>
          <a:p>
            <a:r>
              <a:rPr lang="en-US" smtClean="0"/>
              <a:t>ICAMP Policy Conclave, New Delhi</a:t>
            </a:r>
            <a:endParaRPr lang="en-US"/>
          </a:p>
        </p:txBody>
      </p:sp>
      <p:sp>
        <p:nvSpPr>
          <p:cNvPr id="7" name="Slide Number Placeholder 6"/>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February 5, 2014</a:t>
            </a:r>
            <a:endParaRPr lang="en-US"/>
          </a:p>
        </p:txBody>
      </p:sp>
      <p:sp>
        <p:nvSpPr>
          <p:cNvPr id="8" name="Footer Placeholder 7"/>
          <p:cNvSpPr>
            <a:spLocks noGrp="1"/>
          </p:cNvSpPr>
          <p:nvPr>
            <p:ph type="ftr" sz="quarter" idx="11"/>
          </p:nvPr>
        </p:nvSpPr>
        <p:spPr/>
        <p:txBody>
          <a:bodyPr/>
          <a:lstStyle/>
          <a:p>
            <a:r>
              <a:rPr lang="en-US" smtClean="0"/>
              <a:t>ICAMP Policy Conclave, New Delhi</a:t>
            </a:r>
            <a:endParaRPr lang="en-US"/>
          </a:p>
        </p:txBody>
      </p:sp>
      <p:sp>
        <p:nvSpPr>
          <p:cNvPr id="9" name="Slide Number Placeholder 8"/>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February 5, 2014</a:t>
            </a:r>
            <a:endParaRPr lang="en-US"/>
          </a:p>
        </p:txBody>
      </p:sp>
      <p:sp>
        <p:nvSpPr>
          <p:cNvPr id="4" name="Footer Placeholder 3"/>
          <p:cNvSpPr>
            <a:spLocks noGrp="1"/>
          </p:cNvSpPr>
          <p:nvPr>
            <p:ph type="ftr" sz="quarter" idx="11"/>
          </p:nvPr>
        </p:nvSpPr>
        <p:spPr/>
        <p:txBody>
          <a:bodyPr/>
          <a:lstStyle/>
          <a:p>
            <a:r>
              <a:rPr lang="en-US" smtClean="0"/>
              <a:t>ICAMP Policy Conclave, New Delhi</a:t>
            </a:r>
            <a:endParaRPr lang="en-US"/>
          </a:p>
        </p:txBody>
      </p:sp>
      <p:sp>
        <p:nvSpPr>
          <p:cNvPr id="5" name="Slide Number Placeholder 4"/>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February 5, 2014</a:t>
            </a:r>
            <a:endParaRPr lang="en-US"/>
          </a:p>
        </p:txBody>
      </p:sp>
      <p:sp>
        <p:nvSpPr>
          <p:cNvPr id="3" name="Footer Placeholder 2"/>
          <p:cNvSpPr>
            <a:spLocks noGrp="1"/>
          </p:cNvSpPr>
          <p:nvPr>
            <p:ph type="ftr" sz="quarter" idx="11"/>
          </p:nvPr>
        </p:nvSpPr>
        <p:spPr/>
        <p:txBody>
          <a:bodyPr/>
          <a:lstStyle/>
          <a:p>
            <a:r>
              <a:rPr lang="en-US" smtClean="0"/>
              <a:t>ICAMP Policy Conclave, New Delhi</a:t>
            </a:r>
            <a:endParaRPr lang="en-US"/>
          </a:p>
        </p:txBody>
      </p:sp>
      <p:sp>
        <p:nvSpPr>
          <p:cNvPr id="4" name="Slide Number Placeholder 3"/>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5, 2014</a:t>
            </a:r>
            <a:endParaRPr lang="en-US"/>
          </a:p>
        </p:txBody>
      </p:sp>
      <p:sp>
        <p:nvSpPr>
          <p:cNvPr id="6" name="Footer Placeholder 5"/>
          <p:cNvSpPr>
            <a:spLocks noGrp="1"/>
          </p:cNvSpPr>
          <p:nvPr>
            <p:ph type="ftr" sz="quarter" idx="11"/>
          </p:nvPr>
        </p:nvSpPr>
        <p:spPr/>
        <p:txBody>
          <a:bodyPr/>
          <a:lstStyle/>
          <a:p>
            <a:r>
              <a:rPr lang="en-US" smtClean="0"/>
              <a:t>ICAMP Policy Conclave, New Delhi</a:t>
            </a:r>
            <a:endParaRPr lang="en-US"/>
          </a:p>
        </p:txBody>
      </p:sp>
      <p:sp>
        <p:nvSpPr>
          <p:cNvPr id="7" name="Slide Number Placeholder 6"/>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February 5, 2014</a:t>
            </a:r>
            <a:endParaRPr lang="en-US"/>
          </a:p>
        </p:txBody>
      </p:sp>
      <p:sp>
        <p:nvSpPr>
          <p:cNvPr id="6" name="Footer Placeholder 5"/>
          <p:cNvSpPr>
            <a:spLocks noGrp="1"/>
          </p:cNvSpPr>
          <p:nvPr>
            <p:ph type="ftr" sz="quarter" idx="11"/>
          </p:nvPr>
        </p:nvSpPr>
        <p:spPr/>
        <p:txBody>
          <a:bodyPr/>
          <a:lstStyle/>
          <a:p>
            <a:r>
              <a:rPr lang="en-US" smtClean="0"/>
              <a:t>ICAMP Policy Conclave, New Delhi</a:t>
            </a:r>
            <a:endParaRPr lang="en-US"/>
          </a:p>
        </p:txBody>
      </p:sp>
      <p:sp>
        <p:nvSpPr>
          <p:cNvPr id="7" name="Slide Number Placeholder 6"/>
          <p:cNvSpPr>
            <a:spLocks noGrp="1"/>
          </p:cNvSpPr>
          <p:nvPr>
            <p:ph type="sldNum" sz="quarter" idx="12"/>
          </p:nvPr>
        </p:nvSpPr>
        <p:spPr/>
        <p:txBody>
          <a:bodyPr/>
          <a:lstStyle/>
          <a:p>
            <a:fld id="{DC139C54-D9DD-764E-8F43-25A92ECA6F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df"/><Relationship Id="rId14"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February 5,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ICAMP Policy Conclave, New Delhi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39C54-D9DD-764E-8F43-25A92ECA6FCA}" type="slidenum">
              <a:rPr lang="en-US" smtClean="0"/>
              <a:pPr/>
              <a:t>‹#›</a:t>
            </a:fld>
            <a:endParaRPr lang="en-US"/>
          </a:p>
        </p:txBody>
      </p:sp>
      <p:pic>
        <p:nvPicPr>
          <p:cNvPr id="9" name="Picture 8" descr="Okapi Logo.eps"/>
          <p:cNvPicPr>
            <a:picLocks noChangeAspect="1"/>
          </p:cNvPicPr>
          <p:nvPr userDrawn="1"/>
        </p:nvPicPr>
        <mc:AlternateContent xmlns:ma="http://schemas.microsoft.com/office/mac/drawingml/2008/main">
          <mc:Choice Requires="ma">
            <p:blipFill>
              <a:blip r:embed="rId13"/>
              <a:stretch>
                <a:fillRect/>
              </a:stretch>
            </p:blipFill>
          </mc:Choice>
          <mc:Fallback xmlns:ma="http://schemas.microsoft.com/office/mac/drawingml/2008/main" xmlns="" xmlns:a="http://schemas.openxmlformats.org/drawingml/2006/main" xmlns:r="http://schemas.openxmlformats.org/officeDocument/2006/relationships" xmlns:mc="http://schemas.openxmlformats.org/markup-compatibility/2006" xmlns:mv="urn:schemas-microsoft-com:mac:vml" xmlns:p="http://schemas.openxmlformats.org/presentationml/2006/main">
            <p:blipFill>
              <a:blip r:embed="rId14"/>
              <a:stretch>
                <a:fillRect/>
              </a:stretch>
            </p:blipFill>
          </mc:Fallback>
        </mc:AlternateContent>
        <p:spPr>
          <a:xfrm>
            <a:off x="7791615" y="274638"/>
            <a:ext cx="895185" cy="13255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Urban Transport in India: Governance Challenges</a:t>
            </a:r>
            <a:endParaRPr lang="en-US" dirty="0"/>
          </a:p>
        </p:txBody>
      </p:sp>
      <p:sp>
        <p:nvSpPr>
          <p:cNvPr id="3" name="Subtitle 2"/>
          <p:cNvSpPr>
            <a:spLocks noGrp="1"/>
          </p:cNvSpPr>
          <p:nvPr>
            <p:ph type="subTitle" idx="1"/>
          </p:nvPr>
        </p:nvSpPr>
        <p:spPr/>
        <p:txBody>
          <a:bodyPr>
            <a:normAutofit/>
          </a:bodyPr>
          <a:lstStyle/>
          <a:p>
            <a:r>
              <a:rPr lang="en-US" dirty="0" smtClean="0"/>
              <a:t>Jessica </a:t>
            </a:r>
            <a:r>
              <a:rPr lang="en-US" dirty="0" err="1" smtClean="0"/>
              <a:t>Seddon</a:t>
            </a:r>
            <a:r>
              <a:rPr lang="en-US" dirty="0" smtClean="0"/>
              <a:t>, Ph.D.</a:t>
            </a:r>
          </a:p>
          <a:p>
            <a:r>
              <a:rPr lang="en-US" sz="1946" i="1" dirty="0" smtClean="0"/>
              <a:t>Okapi Research &amp; Advisory</a:t>
            </a:r>
          </a:p>
          <a:p>
            <a:r>
              <a:rPr lang="en-US" sz="1946" i="1" dirty="0" smtClean="0"/>
              <a:t>Chennai, Tamil Nadu, India</a:t>
            </a:r>
          </a:p>
          <a:p>
            <a:r>
              <a:rPr lang="en-US" sz="1946" i="1" dirty="0" err="1" smtClean="0"/>
              <a:t>www.okapia.co</a:t>
            </a:r>
            <a:endParaRPr lang="en-US" sz="1946"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Princess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Urban Labyrinth</a:t>
            </a:r>
            <a:endParaRPr lang="en-US" dirty="0"/>
          </a:p>
        </p:txBody>
      </p:sp>
      <p:sp>
        <p:nvSpPr>
          <p:cNvPr id="3" name="Content Placeholder 2"/>
          <p:cNvSpPr>
            <a:spLocks noGrp="1"/>
          </p:cNvSpPr>
          <p:nvPr>
            <p:ph idx="1"/>
          </p:nvPr>
        </p:nvSpPr>
        <p:spPr>
          <a:xfrm>
            <a:off x="457200" y="1600200"/>
            <a:ext cx="8229600" cy="4883484"/>
          </a:xfrm>
        </p:spPr>
        <p:txBody>
          <a:bodyPr>
            <a:normAutofit fontScale="70000" lnSpcReduction="20000"/>
          </a:bodyPr>
          <a:lstStyle/>
          <a:p>
            <a:pPr algn="just"/>
            <a:r>
              <a:rPr lang="en-US" dirty="0" smtClean="0"/>
              <a:t>Planning </a:t>
            </a:r>
            <a:r>
              <a:rPr lang="en-US" dirty="0" smtClean="0"/>
              <a:t>Commission (2011): Impediments </a:t>
            </a:r>
            <a:r>
              <a:rPr lang="en-US" dirty="0"/>
              <a:t>to</a:t>
            </a:r>
            <a:r>
              <a:rPr lang="en-US" dirty="0" smtClean="0"/>
              <a:t> urban </a:t>
            </a:r>
            <a:r>
              <a:rPr lang="en-US" dirty="0"/>
              <a:t>strategic </a:t>
            </a:r>
            <a:r>
              <a:rPr lang="en-US" dirty="0" smtClean="0"/>
              <a:t>planning include: </a:t>
            </a:r>
          </a:p>
          <a:p>
            <a:pPr lvl="1" algn="just"/>
            <a:r>
              <a:rPr lang="en-US" dirty="0" smtClean="0"/>
              <a:t>urban </a:t>
            </a:r>
            <a:r>
              <a:rPr lang="en-US" dirty="0"/>
              <a:t>planning without attention to regional development and the urban periphery,</a:t>
            </a:r>
            <a:r>
              <a:rPr lang="en-US" dirty="0" smtClean="0"/>
              <a:t> </a:t>
            </a:r>
          </a:p>
          <a:p>
            <a:pPr lvl="1" algn="just"/>
            <a:r>
              <a:rPr lang="en-US" dirty="0" smtClean="0"/>
              <a:t>“</a:t>
            </a:r>
            <a:r>
              <a:rPr lang="en-US" dirty="0"/>
              <a:t>rigid master planning” that is not integrated with spatial planning including transportation and land use planning,</a:t>
            </a:r>
            <a:r>
              <a:rPr lang="en-US" dirty="0" smtClean="0"/>
              <a:t> </a:t>
            </a:r>
          </a:p>
          <a:p>
            <a:pPr lvl="1" algn="just"/>
            <a:r>
              <a:rPr lang="en-US" dirty="0" smtClean="0"/>
              <a:t>utopian </a:t>
            </a:r>
            <a:r>
              <a:rPr lang="en-US" dirty="0"/>
              <a:t>plans without basis in financial and operational realities,</a:t>
            </a:r>
            <a:r>
              <a:rPr lang="en-US" dirty="0" smtClean="0"/>
              <a:t> </a:t>
            </a:r>
          </a:p>
          <a:p>
            <a:pPr lvl="1" algn="just"/>
            <a:r>
              <a:rPr lang="en-US" dirty="0" smtClean="0"/>
              <a:t>“</a:t>
            </a:r>
            <a:r>
              <a:rPr lang="en-US" dirty="0"/>
              <a:t>inadequate institutional clarity,” and</a:t>
            </a:r>
            <a:r>
              <a:rPr lang="en-US" dirty="0" smtClean="0"/>
              <a:t> </a:t>
            </a:r>
          </a:p>
          <a:p>
            <a:pPr lvl="1" algn="just"/>
            <a:r>
              <a:rPr lang="en-US" dirty="0" smtClean="0"/>
              <a:t>lack </a:t>
            </a:r>
            <a:r>
              <a:rPr lang="en-US" dirty="0"/>
              <a:t>of capacity and enabling tools such as GIS and GIS-enabled management information systems. (p.7-8).</a:t>
            </a:r>
            <a:r>
              <a:rPr lang="en-US" dirty="0" smtClean="0"/>
              <a:t> </a:t>
            </a:r>
          </a:p>
          <a:p>
            <a:pPr algn="just"/>
            <a:r>
              <a:rPr lang="en-US" dirty="0" smtClean="0"/>
              <a:t>Metropolitan Planning Commissions: constitutionally mandatory, BUT </a:t>
            </a:r>
            <a:r>
              <a:rPr lang="en-US" dirty="0" smtClean="0"/>
              <a:t>new, nascent, weak by all accounts, even to the point of some confusion in official documents about how many exist. </a:t>
            </a:r>
            <a:endParaRPr lang="en-US" dirty="0" smtClean="0"/>
          </a:p>
          <a:p>
            <a:pPr algn="just"/>
            <a:r>
              <a:rPr lang="en-US" dirty="0" smtClean="0"/>
              <a:t>De facto u</a:t>
            </a:r>
            <a:r>
              <a:rPr lang="en-US" dirty="0" smtClean="0"/>
              <a:t>rban </a:t>
            </a:r>
            <a:r>
              <a:rPr lang="en-US" dirty="0" smtClean="0"/>
              <a:t>Planning, investment coordination</a:t>
            </a:r>
            <a:r>
              <a:rPr lang="en-US" dirty="0" smtClean="0"/>
              <a:t> takes </a:t>
            </a:r>
            <a:r>
              <a:rPr lang="en-US" dirty="0" smtClean="0"/>
              <a:t>place at the state level.</a:t>
            </a:r>
          </a:p>
          <a:p>
            <a:pPr>
              <a:buNone/>
            </a:pPr>
            <a:endParaRPr lang="en-US" dirty="0"/>
          </a:p>
        </p:txBody>
      </p:sp>
      <p:sp>
        <p:nvSpPr>
          <p:cNvPr id="4" name="Date Placeholder 3"/>
          <p:cNvSpPr>
            <a:spLocks noGrp="1"/>
          </p:cNvSpPr>
          <p:nvPr>
            <p:ph type="dt" sz="half" idx="10"/>
          </p:nvPr>
        </p:nvSpPr>
        <p:spPr/>
        <p:txBody>
          <a:bodyPr/>
          <a:lstStyle/>
          <a:p>
            <a:r>
              <a:rPr lang="en-US" smtClean="0"/>
              <a:t>February 5, 2014</a:t>
            </a:r>
            <a:endParaRPr lang="en-US"/>
          </a:p>
        </p:txBody>
      </p:sp>
      <p:sp>
        <p:nvSpPr>
          <p:cNvPr id="5" name="Slide Number Placeholder 4"/>
          <p:cNvSpPr>
            <a:spLocks noGrp="1"/>
          </p:cNvSpPr>
          <p:nvPr>
            <p:ph type="sldNum" sz="quarter" idx="12"/>
          </p:nvPr>
        </p:nvSpPr>
        <p:spPr/>
        <p:txBody>
          <a:bodyPr/>
          <a:lstStyle/>
          <a:p>
            <a:fld id="{C44FF7FA-4E0F-E64B-9B18-7A5A716CD7E0}"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ICAMP Policy Conclave, New Delhi</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All is Not Lost</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01877" cy="1143000"/>
          </a:xfrm>
        </p:spPr>
        <p:txBody>
          <a:bodyPr>
            <a:normAutofit/>
          </a:bodyPr>
          <a:lstStyle/>
          <a:p>
            <a:pPr algn="l"/>
            <a:r>
              <a:rPr lang="en-US" dirty="0" smtClean="0"/>
              <a:t>A Push</a:t>
            </a:r>
            <a:endParaRPr lang="en-US" dirty="0"/>
          </a:p>
        </p:txBody>
      </p:sp>
      <p:sp>
        <p:nvSpPr>
          <p:cNvPr id="3" name="Content Placeholder 2"/>
          <p:cNvSpPr>
            <a:spLocks noGrp="1"/>
          </p:cNvSpPr>
          <p:nvPr>
            <p:ph idx="1"/>
          </p:nvPr>
        </p:nvSpPr>
        <p:spPr/>
        <p:txBody>
          <a:bodyPr>
            <a:normAutofit fontScale="92500"/>
          </a:bodyPr>
          <a:lstStyle/>
          <a:p>
            <a:r>
              <a:rPr lang="en-US" dirty="0" smtClean="0"/>
              <a:t>NUTP: All cities of at least a million should have a Unified Metropolitan Transport Authority</a:t>
            </a:r>
          </a:p>
          <a:p>
            <a:pPr lvl="1"/>
            <a:r>
              <a:rPr lang="en-US" dirty="0" smtClean="0"/>
              <a:t>53 </a:t>
            </a:r>
            <a:r>
              <a:rPr lang="en-US" dirty="0" smtClean="0"/>
              <a:t>urban agglomerations</a:t>
            </a:r>
            <a:endParaRPr lang="en-US" dirty="0" smtClean="0"/>
          </a:p>
          <a:p>
            <a:pPr lvl="1"/>
            <a:r>
              <a:rPr lang="en-US" dirty="0" smtClean="0"/>
              <a:t>~</a:t>
            </a:r>
            <a:r>
              <a:rPr lang="en-US" dirty="0" smtClean="0"/>
              <a:t>8-10 </a:t>
            </a:r>
            <a:r>
              <a:rPr lang="en-US" dirty="0" err="1" smtClean="0"/>
              <a:t>UMTAs</a:t>
            </a:r>
            <a:r>
              <a:rPr lang="en-US" dirty="0" smtClean="0"/>
              <a:t> exist, in varying states of development.</a:t>
            </a:r>
            <a:endParaRPr lang="en-US" dirty="0" smtClean="0"/>
          </a:p>
          <a:p>
            <a:r>
              <a:rPr lang="en-US" dirty="0" smtClean="0"/>
              <a:t>JNNURM: Comprehensive Mobility Plan Required.</a:t>
            </a:r>
          </a:p>
          <a:p>
            <a:pPr lvl="1"/>
            <a:r>
              <a:rPr lang="en-US" dirty="0" smtClean="0"/>
              <a:t>Reviews </a:t>
            </a:r>
            <a:r>
              <a:rPr lang="en-US" dirty="0" smtClean="0"/>
              <a:t>of JNNURM </a:t>
            </a:r>
            <a:r>
              <a:rPr lang="en-US" dirty="0" smtClean="0"/>
              <a:t>CMPS </a:t>
            </a:r>
            <a:r>
              <a:rPr lang="en-US" dirty="0" smtClean="0"/>
              <a:t>are mixed – intentions, but still project focus, limited links to other plans (master plan, zoning, slum rehabilitation) and extend of implementation unclear.</a:t>
            </a:r>
            <a:r>
              <a:rPr lang="en-US" dirty="0" smtClean="0"/>
              <a:t> </a:t>
            </a:r>
          </a:p>
        </p:txBody>
      </p:sp>
      <p:sp>
        <p:nvSpPr>
          <p:cNvPr id="4" name="Date Placeholder 3"/>
          <p:cNvSpPr>
            <a:spLocks noGrp="1"/>
          </p:cNvSpPr>
          <p:nvPr>
            <p:ph type="dt" sz="half" idx="10"/>
          </p:nvPr>
        </p:nvSpPr>
        <p:spPr/>
        <p:txBody>
          <a:bodyPr/>
          <a:lstStyle/>
          <a:p>
            <a:r>
              <a:rPr lang="en-US" smtClean="0"/>
              <a:t>February 5, 2014</a:t>
            </a:r>
            <a:endParaRPr lang="en-US"/>
          </a:p>
        </p:txBody>
      </p:sp>
      <p:sp>
        <p:nvSpPr>
          <p:cNvPr id="5" name="Slide Number Placeholder 4"/>
          <p:cNvSpPr>
            <a:spLocks noGrp="1"/>
          </p:cNvSpPr>
          <p:nvPr>
            <p:ph type="sldNum" sz="quarter" idx="12"/>
          </p:nvPr>
        </p:nvSpPr>
        <p:spPr/>
        <p:txBody>
          <a:bodyPr/>
          <a:lstStyle/>
          <a:p>
            <a:fld id="{C44FF7FA-4E0F-E64B-9B18-7A5A716CD7E0}"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ICAMP Policy Conclave, New Delhi</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60492" cy="1143000"/>
          </a:xfrm>
        </p:spPr>
        <p:txBody>
          <a:bodyPr>
            <a:normAutofit fontScale="90000"/>
          </a:bodyPr>
          <a:lstStyle/>
          <a:p>
            <a:pPr algn="l"/>
            <a:r>
              <a:rPr lang="en-US" dirty="0" smtClean="0"/>
              <a:t>But Need to Build a Foundation</a:t>
            </a:r>
            <a:endParaRPr lang="en-US" dirty="0"/>
          </a:p>
        </p:txBody>
      </p:sp>
      <p:sp>
        <p:nvSpPr>
          <p:cNvPr id="3" name="Content Placeholder 2"/>
          <p:cNvSpPr>
            <a:spLocks noGrp="1"/>
          </p:cNvSpPr>
          <p:nvPr>
            <p:ph idx="1"/>
          </p:nvPr>
        </p:nvSpPr>
        <p:spPr/>
        <p:txBody>
          <a:bodyPr/>
          <a:lstStyle/>
          <a:p>
            <a:r>
              <a:rPr lang="en-US" dirty="0" err="1" smtClean="0"/>
              <a:t>UMTAs</a:t>
            </a:r>
            <a:r>
              <a:rPr lang="en-US" dirty="0" smtClean="0"/>
              <a:t> (or whatever one calls them) need to have independent finances, human capacity, data.</a:t>
            </a:r>
          </a:p>
          <a:p>
            <a:r>
              <a:rPr lang="en-US" dirty="0" smtClean="0"/>
              <a:t>Concerted investment in capacity: university </a:t>
            </a:r>
            <a:r>
              <a:rPr lang="en-US" dirty="0" err="1" smtClean="0"/>
              <a:t>centres</a:t>
            </a:r>
            <a:r>
              <a:rPr lang="en-US" dirty="0" smtClean="0"/>
              <a:t> of excellence, research funding, professional courses.</a:t>
            </a:r>
          </a:p>
          <a:p>
            <a:r>
              <a:rPr lang="en-US" dirty="0" smtClean="0"/>
              <a:t>Frameworks for evaluating options: e.g. Life Cycle Analysis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21415" cy="1143000"/>
          </a:xfrm>
        </p:spPr>
        <p:txBody>
          <a:bodyPr>
            <a:normAutofit fontScale="90000"/>
          </a:bodyPr>
          <a:lstStyle/>
          <a:p>
            <a:pPr algn="l"/>
            <a:r>
              <a:rPr lang="en-US" dirty="0" smtClean="0"/>
              <a:t>And Small Things (May) Add Up</a:t>
            </a:r>
            <a:endParaRPr lang="en-US" dirty="0"/>
          </a:p>
        </p:txBody>
      </p:sp>
      <p:sp>
        <p:nvSpPr>
          <p:cNvPr id="3" name="Content Placeholder 2"/>
          <p:cNvSpPr>
            <a:spLocks noGrp="1"/>
          </p:cNvSpPr>
          <p:nvPr>
            <p:ph idx="1"/>
          </p:nvPr>
        </p:nvSpPr>
        <p:spPr/>
        <p:txBody>
          <a:bodyPr/>
          <a:lstStyle/>
          <a:p>
            <a:r>
              <a:rPr lang="en-US" dirty="0" smtClean="0"/>
              <a:t>Passenger amenities:</a:t>
            </a:r>
          </a:p>
          <a:p>
            <a:pPr lvl="1"/>
            <a:r>
              <a:rPr lang="en-US" dirty="0" smtClean="0"/>
              <a:t>Route maps</a:t>
            </a:r>
          </a:p>
          <a:p>
            <a:pPr lvl="1"/>
            <a:r>
              <a:rPr lang="en-US" dirty="0" smtClean="0"/>
              <a:t>Integrated ticketing</a:t>
            </a:r>
          </a:p>
          <a:p>
            <a:pPr lvl="1"/>
            <a:r>
              <a:rPr lang="en-US" dirty="0" smtClean="0"/>
              <a:t>Station facilities &amp; safety</a:t>
            </a:r>
          </a:p>
          <a:p>
            <a:r>
              <a:rPr lang="en-US" dirty="0" smtClean="0"/>
              <a:t>Filling the gaps: </a:t>
            </a:r>
            <a:r>
              <a:rPr lang="en-US" dirty="0" err="1" smtClean="0"/>
              <a:t>paratransit</a:t>
            </a:r>
            <a:r>
              <a:rPr lang="en-US" dirty="0" smtClean="0"/>
              <a:t>, cycle and foot paths, urban design</a:t>
            </a:r>
          </a:p>
          <a:p>
            <a:r>
              <a:rPr lang="en-US" dirty="0" smtClean="0"/>
              <a:t>Data Collection and Research</a:t>
            </a:r>
          </a:p>
          <a:p>
            <a:endParaRPr lang="en-US" dirty="0" smtClean="0"/>
          </a:p>
          <a:p>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Points</a:t>
            </a:r>
            <a:endParaRPr lang="en-US" dirty="0"/>
          </a:p>
        </p:txBody>
      </p:sp>
      <p:sp>
        <p:nvSpPr>
          <p:cNvPr id="7" name="Content Placeholder 6"/>
          <p:cNvSpPr>
            <a:spLocks noGrp="1"/>
          </p:cNvSpPr>
          <p:nvPr>
            <p:ph idx="1"/>
          </p:nvPr>
        </p:nvSpPr>
        <p:spPr/>
        <p:txBody>
          <a:bodyPr/>
          <a:lstStyle/>
          <a:p>
            <a:pPr marL="514350" indent="-514350">
              <a:buFont typeface="+mj-lt"/>
              <a:buAutoNum type="arabicPeriod"/>
            </a:pPr>
            <a:r>
              <a:rPr lang="en-US" dirty="0" smtClean="0"/>
              <a:t>Urban Transport is a “constitutional orphan.”</a:t>
            </a:r>
          </a:p>
          <a:p>
            <a:pPr marL="514350" indent="-514350">
              <a:buFont typeface="+mj-lt"/>
              <a:buAutoNum type="arabicPeriod"/>
            </a:pPr>
            <a:r>
              <a:rPr lang="en-US" dirty="0" smtClean="0"/>
              <a:t>Urban Transport is a heiress.</a:t>
            </a:r>
          </a:p>
          <a:p>
            <a:pPr marL="514350" indent="-514350">
              <a:buFont typeface="+mj-lt"/>
              <a:buAutoNum type="arabicPeriod"/>
            </a:pPr>
            <a:r>
              <a:rPr lang="en-US" dirty="0" smtClean="0"/>
              <a:t>Urban Transport is a princess.</a:t>
            </a:r>
          </a:p>
          <a:p>
            <a:pPr marL="514350" indent="-514350">
              <a:buFont typeface="+mj-lt"/>
              <a:buAutoNum type="arabicPeriod"/>
            </a:pPr>
            <a:r>
              <a:rPr lang="en-US" dirty="0" smtClean="0"/>
              <a:t>All is not lost. </a:t>
            </a:r>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lstStyle/>
          <a:p>
            <a:pPr algn="l"/>
            <a:r>
              <a:rPr lang="en-US" dirty="0" smtClean="0"/>
              <a:t>First, what are we after?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Planning and </a:t>
            </a:r>
            <a:r>
              <a:rPr lang="en-US" dirty="0" err="1" smtClean="0"/>
              <a:t>siting</a:t>
            </a:r>
            <a:r>
              <a:rPr lang="en-US" dirty="0" smtClean="0"/>
              <a:t> of</a:t>
            </a:r>
            <a:r>
              <a:rPr lang="en-US" dirty="0" smtClean="0"/>
              <a:t> urban transport infrastructure </a:t>
            </a:r>
            <a:r>
              <a:rPr lang="en-US" dirty="0" smtClean="0"/>
              <a:t>to serve existing population and encourage/support intended and expected new development</a:t>
            </a:r>
            <a:r>
              <a:rPr lang="en-US" dirty="0" smtClean="0"/>
              <a:t>.</a:t>
            </a:r>
          </a:p>
          <a:p>
            <a:r>
              <a:rPr lang="en-US" dirty="0" smtClean="0"/>
              <a:t>Coherent planning of infrastructure and use of infrastructure so that it functions as a network.</a:t>
            </a:r>
          </a:p>
          <a:p>
            <a:pPr lvl="1"/>
            <a:r>
              <a:rPr lang="en-US" dirty="0" smtClean="0"/>
              <a:t>Coordination across modes</a:t>
            </a:r>
          </a:p>
          <a:p>
            <a:pPr lvl="1"/>
            <a:r>
              <a:rPr lang="en-US" dirty="0" smtClean="0"/>
              <a:t>Traffic </a:t>
            </a:r>
            <a:r>
              <a:rPr lang="en-US" dirty="0" smtClean="0"/>
              <a:t>management, passenger transit authorities.</a:t>
            </a:r>
            <a:endParaRPr lang="en-US" dirty="0" smtClean="0"/>
          </a:p>
          <a:p>
            <a:r>
              <a:rPr lang="en-US" dirty="0" smtClean="0"/>
              <a:t>Coordinating land use policies and infrastructure </a:t>
            </a:r>
            <a:r>
              <a:rPr lang="en-US" dirty="0" smtClean="0"/>
              <a:t>development (e.g. FSI, </a:t>
            </a:r>
            <a:r>
              <a:rPr lang="en-US" dirty="0" smtClean="0"/>
              <a:t>zoning)</a:t>
            </a:r>
          </a:p>
          <a:p>
            <a:r>
              <a:rPr lang="en-US" dirty="0" smtClean="0"/>
              <a:t>Regulation of </a:t>
            </a:r>
            <a:r>
              <a:rPr lang="en-US" dirty="0" smtClean="0"/>
              <a:t>services and use of infrastructure </a:t>
            </a:r>
            <a:r>
              <a:rPr lang="en-US" dirty="0" smtClean="0"/>
              <a:t>to ensure internalization of other development goals (e.g. environment, energy efficiency, inclusion)</a:t>
            </a: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4</a:t>
            </a:fld>
            <a:endParaRPr lang="en-US"/>
          </a:p>
        </p:txBody>
      </p:sp>
      <p:pic>
        <p:nvPicPr>
          <p:cNvPr id="7" name="Picture 6"/>
          <p:cNvPicPr>
            <a:picLocks noChangeAspect="1"/>
          </p:cNvPicPr>
          <p:nvPr/>
        </p:nvPicPr>
        <p:blipFill>
          <a:blip r:embed="rId2"/>
          <a:stretch>
            <a:fillRect/>
          </a:stretch>
        </p:blipFill>
        <p:spPr>
          <a:xfrm>
            <a:off x="341581" y="1460012"/>
            <a:ext cx="8345219" cy="4896338"/>
          </a:xfrm>
          <a:prstGeom prst="rect">
            <a:avLst/>
          </a:prstGeom>
        </p:spPr>
      </p:pic>
      <p:sp>
        <p:nvSpPr>
          <p:cNvPr id="8" name="TextBox 7"/>
          <p:cNvSpPr txBox="1"/>
          <p:nvPr/>
        </p:nvSpPr>
        <p:spPr>
          <a:xfrm>
            <a:off x="4446154" y="6171684"/>
            <a:ext cx="4697846" cy="369332"/>
          </a:xfrm>
          <a:prstGeom prst="rect">
            <a:avLst/>
          </a:prstGeom>
          <a:noFill/>
        </p:spPr>
        <p:txBody>
          <a:bodyPr wrap="none" rtlCol="0">
            <a:spAutoFit/>
          </a:bodyPr>
          <a:lstStyle/>
          <a:p>
            <a:r>
              <a:rPr lang="en-US" dirty="0" err="1" smtClean="0"/>
              <a:t>Guttikunda</a:t>
            </a:r>
            <a:r>
              <a:rPr lang="en-US" dirty="0" smtClean="0"/>
              <a:t> &amp; </a:t>
            </a:r>
            <a:r>
              <a:rPr lang="en-US" dirty="0" err="1" smtClean="0"/>
              <a:t>Jawahar</a:t>
            </a:r>
            <a:r>
              <a:rPr lang="en-US" dirty="0" smtClean="0"/>
              <a:t>, 2012, from </a:t>
            </a:r>
            <a:r>
              <a:rPr lang="en-US" dirty="0" err="1" smtClean="0"/>
              <a:t>MoUD</a:t>
            </a:r>
            <a:r>
              <a:rPr lang="en-US" dirty="0" smtClean="0"/>
              <a:t> (2008)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Orphan</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26031" cy="1143000"/>
          </a:xfrm>
        </p:spPr>
        <p:txBody>
          <a:bodyPr/>
          <a:lstStyle/>
          <a:p>
            <a:pPr algn="l"/>
            <a:r>
              <a:rPr lang="en-US" dirty="0" smtClean="0"/>
              <a:t>Who’s Responsible?</a:t>
            </a:r>
            <a:endParaRPr lang="en-US" dirty="0"/>
          </a:p>
        </p:txBody>
      </p:sp>
      <p:graphicFrame>
        <p:nvGraphicFramePr>
          <p:cNvPr id="7" name="Content Placeholder 6"/>
          <p:cNvGraphicFramePr>
            <a:graphicFrameLocks noGrp="1"/>
          </p:cNvGraphicFramePr>
          <p:nvPr>
            <p:ph idx="1"/>
          </p:nvPr>
        </p:nvGraphicFramePr>
        <p:xfrm>
          <a:off x="457200" y="1417638"/>
          <a:ext cx="8229600" cy="4708525"/>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p:nvPr/>
        </p:nvPicPr>
        <p:blipFill>
          <a:blip r:embed="rId2"/>
          <a:srcRect/>
          <a:stretch>
            <a:fillRect/>
          </a:stretch>
        </p:blipFill>
        <p:spPr bwMode="auto">
          <a:xfrm>
            <a:off x="1668696" y="1103161"/>
            <a:ext cx="5857725" cy="4070417"/>
          </a:xfrm>
          <a:prstGeom prst="rect">
            <a:avLst/>
          </a:prstGeom>
          <a:noFill/>
          <a:ln w="9525">
            <a:noFill/>
            <a:miter lim="800000"/>
            <a:headEnd/>
            <a:tailEnd/>
          </a:ln>
        </p:spPr>
      </p:pic>
      <p:sp>
        <p:nvSpPr>
          <p:cNvPr id="5" name="TextBox 4"/>
          <p:cNvSpPr txBox="1"/>
          <p:nvPr/>
        </p:nvSpPr>
        <p:spPr>
          <a:xfrm>
            <a:off x="173789" y="6194563"/>
            <a:ext cx="1160406" cy="369332"/>
          </a:xfrm>
          <a:prstGeom prst="rect">
            <a:avLst/>
          </a:prstGeom>
          <a:noFill/>
        </p:spPr>
        <p:txBody>
          <a:bodyPr wrap="none" rtlCol="0">
            <a:spAutoFit/>
          </a:bodyPr>
          <a:lstStyle/>
          <a:p>
            <a:r>
              <a:rPr lang="en-US" dirty="0" smtClean="0"/>
              <a:t>ADB, 2008</a:t>
            </a:r>
            <a:endParaRPr lang="en-US" dirty="0"/>
          </a:p>
        </p:txBody>
      </p:sp>
      <p:sp>
        <p:nvSpPr>
          <p:cNvPr id="6" name="Date Placeholder 5"/>
          <p:cNvSpPr>
            <a:spLocks noGrp="1"/>
          </p:cNvSpPr>
          <p:nvPr>
            <p:ph type="dt" sz="half" idx="10"/>
          </p:nvPr>
        </p:nvSpPr>
        <p:spPr/>
        <p:txBody>
          <a:bodyPr/>
          <a:lstStyle/>
          <a:p>
            <a:r>
              <a:rPr lang="en-US" smtClean="0"/>
              <a:t>February 5, 2014</a:t>
            </a:r>
            <a:endParaRPr lang="en-US"/>
          </a:p>
        </p:txBody>
      </p:sp>
      <p:sp>
        <p:nvSpPr>
          <p:cNvPr id="7" name="Slide Number Placeholder 6"/>
          <p:cNvSpPr>
            <a:spLocks noGrp="1"/>
          </p:cNvSpPr>
          <p:nvPr>
            <p:ph type="sldNum" sz="quarter" idx="12"/>
          </p:nvPr>
        </p:nvSpPr>
        <p:spPr/>
        <p:txBody>
          <a:bodyPr/>
          <a:lstStyle/>
          <a:p>
            <a:fld id="{C44FF7FA-4E0F-E64B-9B18-7A5A716CD7E0}" type="slidenum">
              <a:rPr lang="en-US" smtClean="0"/>
              <a:pPr/>
              <a:t>7</a:t>
            </a:fld>
            <a:endParaRPr lang="en-US"/>
          </a:p>
        </p:txBody>
      </p:sp>
      <p:sp>
        <p:nvSpPr>
          <p:cNvPr id="8" name="Footer Placeholder 7"/>
          <p:cNvSpPr>
            <a:spLocks noGrp="1"/>
          </p:cNvSpPr>
          <p:nvPr>
            <p:ph type="ftr" sz="quarter" idx="11"/>
          </p:nvPr>
        </p:nvSpPr>
        <p:spPr/>
        <p:txBody>
          <a:bodyPr/>
          <a:lstStyle/>
          <a:p>
            <a:r>
              <a:rPr lang="en-US" smtClean="0"/>
              <a:t>ICAMP Policy Conclave, New Delhi</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heiress</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26031" cy="1143000"/>
          </a:xfrm>
        </p:spPr>
        <p:txBody>
          <a:bodyPr/>
          <a:lstStyle/>
          <a:p>
            <a:pPr algn="l"/>
            <a:r>
              <a:rPr lang="en-US" dirty="0" smtClean="0"/>
              <a:t>Anticipated Investment</a:t>
            </a:r>
            <a:endParaRPr lang="en-US" dirty="0"/>
          </a:p>
        </p:txBody>
      </p:sp>
      <p:sp>
        <p:nvSpPr>
          <p:cNvPr id="3" name="Content Placeholder 2"/>
          <p:cNvSpPr>
            <a:spLocks noGrp="1"/>
          </p:cNvSpPr>
          <p:nvPr>
            <p:ph idx="1"/>
          </p:nvPr>
        </p:nvSpPr>
        <p:spPr/>
        <p:txBody>
          <a:bodyPr/>
          <a:lstStyle/>
          <a:p>
            <a:r>
              <a:rPr lang="en-US" dirty="0" smtClean="0"/>
              <a:t>HPEC on Urban Infra: </a:t>
            </a:r>
          </a:p>
          <a:p>
            <a:pPr lvl="1"/>
            <a:r>
              <a:rPr lang="en-US" dirty="0" smtClean="0"/>
              <a:t>~Rs.450,000 Cr 2012-2030 for transport (14.5% of all urban infra investment)</a:t>
            </a:r>
          </a:p>
          <a:p>
            <a:pPr lvl="1"/>
            <a:r>
              <a:rPr lang="en-US" dirty="0" smtClean="0"/>
              <a:t>~1.7 </a:t>
            </a:r>
            <a:r>
              <a:rPr lang="en-US" dirty="0" err="1" smtClean="0"/>
              <a:t>mn</a:t>
            </a:r>
            <a:r>
              <a:rPr lang="en-US" dirty="0" smtClean="0"/>
              <a:t> Cr for roads (55% of all urban infra investment)</a:t>
            </a:r>
          </a:p>
          <a:p>
            <a:r>
              <a:rPr lang="en-US" dirty="0" smtClean="0"/>
              <a:t>NTDPC (Prelim)</a:t>
            </a:r>
          </a:p>
          <a:p>
            <a:pPr lvl="1"/>
            <a:r>
              <a:rPr lang="en-US" dirty="0" err="1" smtClean="0"/>
              <a:t>Rs</a:t>
            </a:r>
            <a:r>
              <a:rPr lang="en-US" dirty="0" smtClean="0"/>
              <a:t>. 1.5-2.3 million Cr (~15-23 trillion) before 2030</a:t>
            </a:r>
          </a:p>
          <a:p>
            <a:pPr lvl="1"/>
            <a:r>
              <a:rPr lang="en-US" dirty="0" err="1" smtClean="0"/>
              <a:t>Avg</a:t>
            </a:r>
            <a:r>
              <a:rPr lang="en-US" dirty="0" smtClean="0"/>
              <a:t> Annual: </a:t>
            </a:r>
            <a:r>
              <a:rPr lang="en-US" dirty="0" err="1" smtClean="0"/>
              <a:t>Rs</a:t>
            </a:r>
            <a:r>
              <a:rPr lang="en-US" dirty="0" smtClean="0"/>
              <a:t>. 75,000 Cr – 100,000 Cr</a:t>
            </a:r>
          </a:p>
          <a:p>
            <a:endParaRPr lang="en-US" dirty="0"/>
          </a:p>
        </p:txBody>
      </p:sp>
      <p:sp>
        <p:nvSpPr>
          <p:cNvPr id="4" name="Date Placeholder 3"/>
          <p:cNvSpPr>
            <a:spLocks noGrp="1"/>
          </p:cNvSpPr>
          <p:nvPr>
            <p:ph type="dt" sz="half" idx="10"/>
          </p:nvPr>
        </p:nvSpPr>
        <p:spPr/>
        <p:txBody>
          <a:bodyPr/>
          <a:lstStyle/>
          <a:p>
            <a:r>
              <a:rPr lang="en-US" smtClean="0"/>
              <a:t>February 5, 2014</a:t>
            </a:r>
            <a:endParaRPr lang="en-US" dirty="0"/>
          </a:p>
        </p:txBody>
      </p:sp>
      <p:sp>
        <p:nvSpPr>
          <p:cNvPr id="5" name="Footer Placeholder 4"/>
          <p:cNvSpPr>
            <a:spLocks noGrp="1"/>
          </p:cNvSpPr>
          <p:nvPr>
            <p:ph type="ftr" sz="quarter" idx="11"/>
          </p:nvPr>
        </p:nvSpPr>
        <p:spPr/>
        <p:txBody>
          <a:bodyPr/>
          <a:lstStyle/>
          <a:p>
            <a:r>
              <a:rPr lang="en-US" smtClean="0"/>
              <a:t>ICAMP Policy Conclave, New Delhi</a:t>
            </a:r>
            <a:endParaRPr lang="en-US" dirty="0"/>
          </a:p>
        </p:txBody>
      </p:sp>
      <p:sp>
        <p:nvSpPr>
          <p:cNvPr id="6" name="Slide Number Placeholder 5"/>
          <p:cNvSpPr>
            <a:spLocks noGrp="1"/>
          </p:cNvSpPr>
          <p:nvPr>
            <p:ph type="sldNum" sz="quarter" idx="12"/>
          </p:nvPr>
        </p:nvSpPr>
        <p:spPr/>
        <p:txBody>
          <a:bodyPr/>
          <a:lstStyle/>
          <a:p>
            <a:fld id="{DC139C54-D9DD-764E-8F43-25A92ECA6FC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534</TotalTime>
  <Words>1476</Words>
  <Application>Microsoft Macintosh PowerPoint</Application>
  <PresentationFormat>On-screen Show (4:3)</PresentationFormat>
  <Paragraphs>136</Paragraphs>
  <Slides>15</Slides>
  <Notes>4</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Urban Transport in India: Governance Challenges</vt:lpstr>
      <vt:lpstr>Four Points</vt:lpstr>
      <vt:lpstr>First, what are we after? </vt:lpstr>
      <vt:lpstr>Slide 4</vt:lpstr>
      <vt:lpstr>Orphan</vt:lpstr>
      <vt:lpstr>Who’s Responsible?</vt:lpstr>
      <vt:lpstr>Slide 7</vt:lpstr>
      <vt:lpstr>heiress</vt:lpstr>
      <vt:lpstr>Anticipated Investment</vt:lpstr>
      <vt:lpstr>Princess</vt:lpstr>
      <vt:lpstr>The Urban Labyrinth</vt:lpstr>
      <vt:lpstr>All is Not Lost</vt:lpstr>
      <vt:lpstr>A Push</vt:lpstr>
      <vt:lpstr>But Need to Build a Foundation</vt:lpstr>
      <vt:lpstr>And Small Things (May) Add Up</vt:lpstr>
    </vt:vector>
  </TitlesOfParts>
  <Company>IFMR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Regional Transport Planning</dc:title>
  <dc:creator>Jessica Wallack</dc:creator>
  <cp:lastModifiedBy>Jessica Wallack</cp:lastModifiedBy>
  <cp:revision>32</cp:revision>
  <dcterms:created xsi:type="dcterms:W3CDTF">2014-02-05T02:17:17Z</dcterms:created>
  <dcterms:modified xsi:type="dcterms:W3CDTF">2014-02-05T05:26:24Z</dcterms:modified>
</cp:coreProperties>
</file>