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395" r:id="rId2"/>
    <p:sldId id="396" r:id="rId3"/>
    <p:sldId id="463" r:id="rId4"/>
    <p:sldId id="451" r:id="rId5"/>
    <p:sldId id="467" r:id="rId6"/>
    <p:sldId id="468" r:id="rId7"/>
    <p:sldId id="478" r:id="rId8"/>
    <p:sldId id="480" r:id="rId9"/>
    <p:sldId id="479" r:id="rId10"/>
    <p:sldId id="469" r:id="rId11"/>
    <p:sldId id="471" r:id="rId12"/>
    <p:sldId id="472" r:id="rId13"/>
    <p:sldId id="482" r:id="rId14"/>
    <p:sldId id="484" r:id="rId15"/>
    <p:sldId id="474" r:id="rId16"/>
    <p:sldId id="473" r:id="rId17"/>
    <p:sldId id="483" r:id="rId18"/>
    <p:sldId id="475" r:id="rId19"/>
    <p:sldId id="476" r:id="rId20"/>
    <p:sldId id="477" r:id="rId21"/>
    <p:sldId id="439" r:id="rId22"/>
    <p:sldId id="462" r:id="rId23"/>
    <p:sldId id="441" r:id="rId24"/>
    <p:sldId id="442" r:id="rId25"/>
    <p:sldId id="443" r:id="rId26"/>
    <p:sldId id="446" r:id="rId27"/>
    <p:sldId id="466" r:id="rId28"/>
    <p:sldId id="465" r:id="rId29"/>
    <p:sldId id="432" r:id="rId30"/>
    <p:sldId id="438" r:id="rId31"/>
    <p:sldId id="433" r:id="rId32"/>
    <p:sldId id="436" r:id="rId33"/>
    <p:sldId id="425" r:id="rId34"/>
    <p:sldId id="422" r:id="rId35"/>
    <p:sldId id="423" r:id="rId36"/>
    <p:sldId id="453" r:id="rId37"/>
    <p:sldId id="447" r:id="rId38"/>
    <p:sldId id="448" r:id="rId39"/>
    <p:sldId id="449" r:id="rId40"/>
    <p:sldId id="464" r:id="rId41"/>
    <p:sldId id="450" r:id="rId42"/>
    <p:sldId id="42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FF"/>
    <a:srgbClr val="3333FF"/>
    <a:srgbClr val="66FFFF"/>
    <a:srgbClr val="A29C50"/>
    <a:srgbClr val="00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49" autoAdjust="0"/>
  </p:normalViewPr>
  <p:slideViewPr>
    <p:cSldViewPr>
      <p:cViewPr>
        <p:scale>
          <a:sx n="70" d="100"/>
          <a:sy n="70" d="100"/>
        </p:scale>
        <p:origin x="-2352" y="-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E14BF9-2FA3-409D-A17E-221689B22EE5}" type="datetimeFigureOut">
              <a:rPr lang="en-US" smtClean="0"/>
              <a:t>04/02/2014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0D4240-1AB5-4F24-823C-E7D15A42FD27}" type="slidenum">
              <a:rPr lang="en-US" smtClean="0"/>
              <a:t>‹#›</a:t>
            </a:fld>
            <a:endParaRPr lang="en-US"/>
          </a:p>
        </p:txBody>
      </p:sp>
    </p:spTree>
    <p:extLst>
      <p:ext uri="{BB962C8B-B14F-4D97-AF65-F5344CB8AC3E}">
        <p14:creationId xmlns:p14="http://schemas.microsoft.com/office/powerpoint/2010/main" val="13810818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7E079-4F84-4038-B0BA-732DA958687B}" type="datetimeFigureOut">
              <a:rPr lang="en-US" smtClean="0"/>
              <a:pPr/>
              <a:t>04/02/2014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0DE9A2-E8A7-4438-831E-FA6C699CAB6D}" type="slidenum">
              <a:rPr lang="en-US" smtClean="0"/>
              <a:pPr/>
              <a:t>‹#›</a:t>
            </a:fld>
            <a:endParaRPr lang="en-US"/>
          </a:p>
        </p:txBody>
      </p:sp>
    </p:spTree>
    <p:extLst>
      <p:ext uri="{BB962C8B-B14F-4D97-AF65-F5344CB8AC3E}">
        <p14:creationId xmlns:p14="http://schemas.microsoft.com/office/powerpoint/2010/main" val="110199802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495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04/02/2014</a:t>
            </a:r>
            <a:endParaRPr lang="en-US"/>
          </a:p>
        </p:txBody>
      </p:sp>
      <p:sp>
        <p:nvSpPr>
          <p:cNvPr id="5" name="Footer Placeholder 4"/>
          <p:cNvSpPr>
            <a:spLocks noGrp="1"/>
          </p:cNvSpPr>
          <p:nvPr>
            <p:ph type="ftr" sz="quarter" idx="11"/>
          </p:nvPr>
        </p:nvSpPr>
        <p:spPr/>
        <p:txBody>
          <a:bodyPr/>
          <a:lstStyle/>
          <a:p>
            <a:r>
              <a:rPr lang="en-US" smtClean="0"/>
              <a:t>India-California Air-Pollution Mitigation Program</a:t>
            </a:r>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04/02/2014</a:t>
            </a:r>
            <a:endParaRPr lang="en-US"/>
          </a:p>
        </p:txBody>
      </p:sp>
      <p:sp>
        <p:nvSpPr>
          <p:cNvPr id="5" name="Footer Placeholder 4"/>
          <p:cNvSpPr>
            <a:spLocks noGrp="1"/>
          </p:cNvSpPr>
          <p:nvPr>
            <p:ph type="ftr" sz="quarter" idx="11"/>
          </p:nvPr>
        </p:nvSpPr>
        <p:spPr/>
        <p:txBody>
          <a:bodyPr/>
          <a:lstStyle/>
          <a:p>
            <a:r>
              <a:rPr lang="en-US" smtClean="0"/>
              <a:t>India-California Air-Pollution Mitigation Program</a:t>
            </a:r>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04/02/2014</a:t>
            </a:r>
            <a:endParaRPr lang="en-US"/>
          </a:p>
        </p:txBody>
      </p:sp>
      <p:sp>
        <p:nvSpPr>
          <p:cNvPr id="5" name="Footer Placeholder 4"/>
          <p:cNvSpPr>
            <a:spLocks noGrp="1"/>
          </p:cNvSpPr>
          <p:nvPr>
            <p:ph type="ftr" sz="quarter" idx="11"/>
          </p:nvPr>
        </p:nvSpPr>
        <p:spPr/>
        <p:txBody>
          <a:bodyPr/>
          <a:lstStyle/>
          <a:p>
            <a:r>
              <a:rPr lang="en-US" smtClean="0"/>
              <a:t>India-California Air-Pollution Mitigation Program</a:t>
            </a:r>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04/02/2014</a:t>
            </a:r>
            <a:endParaRPr lang="en-US"/>
          </a:p>
        </p:txBody>
      </p:sp>
      <p:sp>
        <p:nvSpPr>
          <p:cNvPr id="5" name="Footer Placeholder 4"/>
          <p:cNvSpPr>
            <a:spLocks noGrp="1"/>
          </p:cNvSpPr>
          <p:nvPr>
            <p:ph type="ftr" sz="quarter" idx="11"/>
          </p:nvPr>
        </p:nvSpPr>
        <p:spPr/>
        <p:txBody>
          <a:bodyPr/>
          <a:lstStyle/>
          <a:p>
            <a:r>
              <a:rPr lang="en-US" smtClean="0"/>
              <a:t>India-California Air-Pollution Mitigation Program</a:t>
            </a:r>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04/02/2014</a:t>
            </a:r>
            <a:endParaRPr lang="en-US"/>
          </a:p>
        </p:txBody>
      </p:sp>
      <p:sp>
        <p:nvSpPr>
          <p:cNvPr id="5" name="Footer Placeholder 4"/>
          <p:cNvSpPr>
            <a:spLocks noGrp="1"/>
          </p:cNvSpPr>
          <p:nvPr>
            <p:ph type="ftr" sz="quarter" idx="11"/>
          </p:nvPr>
        </p:nvSpPr>
        <p:spPr/>
        <p:txBody>
          <a:bodyPr/>
          <a:lstStyle/>
          <a:p>
            <a:r>
              <a:rPr lang="en-US" smtClean="0"/>
              <a:t>India-California Air-Pollution Mitigation Program</a:t>
            </a:r>
            <a:endParaRPr lang="en-US"/>
          </a:p>
        </p:txBody>
      </p:sp>
      <p:sp>
        <p:nvSpPr>
          <p:cNvPr id="6" name="Slide Number Placeholder 5"/>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04/02/2014</a:t>
            </a:r>
            <a:endParaRPr lang="en-US"/>
          </a:p>
        </p:txBody>
      </p:sp>
      <p:sp>
        <p:nvSpPr>
          <p:cNvPr id="6" name="Footer Placeholder 5"/>
          <p:cNvSpPr>
            <a:spLocks noGrp="1"/>
          </p:cNvSpPr>
          <p:nvPr>
            <p:ph type="ftr" sz="quarter" idx="11"/>
          </p:nvPr>
        </p:nvSpPr>
        <p:spPr/>
        <p:txBody>
          <a:bodyPr/>
          <a:lstStyle/>
          <a:p>
            <a:r>
              <a:rPr lang="en-US" smtClean="0"/>
              <a:t>India-California Air-Pollution Mitigation Program</a:t>
            </a:r>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04/02/2014</a:t>
            </a:r>
            <a:endParaRPr lang="en-US"/>
          </a:p>
        </p:txBody>
      </p:sp>
      <p:sp>
        <p:nvSpPr>
          <p:cNvPr id="8" name="Footer Placeholder 7"/>
          <p:cNvSpPr>
            <a:spLocks noGrp="1"/>
          </p:cNvSpPr>
          <p:nvPr>
            <p:ph type="ftr" sz="quarter" idx="11"/>
          </p:nvPr>
        </p:nvSpPr>
        <p:spPr/>
        <p:txBody>
          <a:bodyPr/>
          <a:lstStyle/>
          <a:p>
            <a:r>
              <a:rPr lang="en-US" smtClean="0"/>
              <a:t>India-California Air-Pollution Mitigation Program</a:t>
            </a:r>
            <a:endParaRPr lang="en-US"/>
          </a:p>
        </p:txBody>
      </p:sp>
      <p:sp>
        <p:nvSpPr>
          <p:cNvPr id="9" name="Slide Number Placeholder 8"/>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04/02/2014</a:t>
            </a:r>
            <a:endParaRPr lang="en-US"/>
          </a:p>
        </p:txBody>
      </p:sp>
      <p:sp>
        <p:nvSpPr>
          <p:cNvPr id="4" name="Footer Placeholder 3"/>
          <p:cNvSpPr>
            <a:spLocks noGrp="1"/>
          </p:cNvSpPr>
          <p:nvPr>
            <p:ph type="ftr" sz="quarter" idx="11"/>
          </p:nvPr>
        </p:nvSpPr>
        <p:spPr/>
        <p:txBody>
          <a:bodyPr/>
          <a:lstStyle/>
          <a:p>
            <a:r>
              <a:rPr lang="en-US" smtClean="0"/>
              <a:t>India-California Air-Pollution Mitigation Program</a:t>
            </a:r>
            <a:endParaRPr lang="en-US"/>
          </a:p>
        </p:txBody>
      </p:sp>
      <p:sp>
        <p:nvSpPr>
          <p:cNvPr id="5" name="Slide Number Placeholder 4"/>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Footer Placeholder 2"/>
          <p:cNvSpPr>
            <a:spLocks noGrp="1"/>
          </p:cNvSpPr>
          <p:nvPr>
            <p:ph type="ftr" sz="quarter" idx="11"/>
          </p:nvPr>
        </p:nvSpPr>
        <p:spPr/>
        <p:txBody>
          <a:bodyPr/>
          <a:lstStyle/>
          <a:p>
            <a:r>
              <a:rPr lang="en-US" smtClean="0"/>
              <a:t>India-California Air-Pollution Mitigation Program</a:t>
            </a:r>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04/02/2014</a:t>
            </a:r>
            <a:endParaRPr lang="en-US"/>
          </a:p>
        </p:txBody>
      </p:sp>
      <p:sp>
        <p:nvSpPr>
          <p:cNvPr id="6" name="Footer Placeholder 5"/>
          <p:cNvSpPr>
            <a:spLocks noGrp="1"/>
          </p:cNvSpPr>
          <p:nvPr>
            <p:ph type="ftr" sz="quarter" idx="11"/>
          </p:nvPr>
        </p:nvSpPr>
        <p:spPr/>
        <p:txBody>
          <a:bodyPr/>
          <a:lstStyle/>
          <a:p>
            <a:r>
              <a:rPr lang="en-US" smtClean="0"/>
              <a:t>India-California Air-Pollution Mitigation Program</a:t>
            </a:r>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04/02/2014</a:t>
            </a:r>
            <a:endParaRPr lang="en-US"/>
          </a:p>
        </p:txBody>
      </p:sp>
      <p:sp>
        <p:nvSpPr>
          <p:cNvPr id="6" name="Footer Placeholder 5"/>
          <p:cNvSpPr>
            <a:spLocks noGrp="1"/>
          </p:cNvSpPr>
          <p:nvPr>
            <p:ph type="ftr" sz="quarter" idx="11"/>
          </p:nvPr>
        </p:nvSpPr>
        <p:spPr/>
        <p:txBody>
          <a:bodyPr/>
          <a:lstStyle/>
          <a:p>
            <a:r>
              <a:rPr lang="en-US" smtClean="0"/>
              <a:t>India-California Air-Pollution Mitigation Program</a:t>
            </a:r>
            <a:endParaRPr lang="en-US"/>
          </a:p>
        </p:txBody>
      </p:sp>
      <p:sp>
        <p:nvSpPr>
          <p:cNvPr id="7" name="Slide Number Placeholder 6"/>
          <p:cNvSpPr>
            <a:spLocks noGrp="1"/>
          </p:cNvSpPr>
          <p:nvPr>
            <p:ph type="sldNum" sz="quarter" idx="12"/>
          </p:nvPr>
        </p:nvSpPr>
        <p:spPr/>
        <p:txBody>
          <a:bodyPr/>
          <a:lstStyle/>
          <a:p>
            <a:fld id="{B7859A7E-52D7-426B-A1C5-BCCD3FF317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04/02/2014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India-California Air-Pollution Mitigation Program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859A7E-52D7-426B-A1C5-BCCD3FF317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9.png"/><Relationship Id="rId3"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www.healthmetricsandevaluation.org/gbd/visualization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9.png"/><Relationship Id="rId3"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image" Target="../media/image63.png"/><Relationship Id="rId1" Type="http://schemas.openxmlformats.org/officeDocument/2006/relationships/slideLayout" Target="../slideLayouts/slideLayout7.xml"/><Relationship Id="rId2" Type="http://schemas.openxmlformats.org/officeDocument/2006/relationships/image" Target="../media/image6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6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7.wmf"/><Relationship Id="rId3" Type="http://schemas.openxmlformats.org/officeDocument/2006/relationships/image" Target="../media/image68.wmf"/></Relationships>
</file>

<file path=ppt/slides/_rels/slide37.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1" Type="http://schemas.openxmlformats.org/officeDocument/2006/relationships/slideLayout" Target="../slideLayouts/slideLayout7.xml"/><Relationship Id="rId2" Type="http://schemas.openxmlformats.org/officeDocument/2006/relationships/image" Target="../media/image6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3.png"/><Relationship Id="rId3" Type="http://schemas.openxmlformats.org/officeDocument/2006/relationships/image" Target="../media/image74.png"/></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7.xml"/><Relationship Id="rId2" Type="http://schemas.openxmlformats.org/officeDocument/2006/relationships/image" Target="../media/image2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http://www.iitk.ac.in/infocell/iitk/newhtml/logo/bluelog.jpg"/>
          <p:cNvPicPr>
            <a:picLocks noChangeAspect="1" noChangeArrowheads="1"/>
          </p:cNvPicPr>
          <p:nvPr/>
        </p:nvPicPr>
        <p:blipFill>
          <a:blip r:embed="rId3"/>
          <a:srcRect r="6328"/>
          <a:stretch>
            <a:fillRect/>
          </a:stretch>
        </p:blipFill>
        <p:spPr bwMode="auto">
          <a:xfrm>
            <a:off x="3799366" y="4495800"/>
            <a:ext cx="1737360" cy="1683371"/>
          </a:xfrm>
          <a:prstGeom prst="rect">
            <a:avLst/>
          </a:prstGeom>
          <a:noFill/>
        </p:spPr>
      </p:pic>
      <p:sp>
        <p:nvSpPr>
          <p:cNvPr id="5" name="Date Placeholder 4"/>
          <p:cNvSpPr>
            <a:spLocks noGrp="1"/>
          </p:cNvSpPr>
          <p:nvPr>
            <p:ph type="dt" sz="half" idx="10"/>
          </p:nvPr>
        </p:nvSpPr>
        <p:spPr/>
        <p:txBody>
          <a:bodyPr/>
          <a:lstStyle/>
          <a:p>
            <a:r>
              <a:rPr lang="en-US" smtClean="0"/>
              <a:t>04/02/2014</a:t>
            </a:r>
            <a:endParaRPr lang="en-US" dirty="0"/>
          </a:p>
        </p:txBody>
      </p:sp>
      <p:sp>
        <p:nvSpPr>
          <p:cNvPr id="6" name="Slide Number Placeholder 5"/>
          <p:cNvSpPr>
            <a:spLocks noGrp="1"/>
          </p:cNvSpPr>
          <p:nvPr>
            <p:ph type="sldNum" sz="quarter" idx="12"/>
          </p:nvPr>
        </p:nvSpPr>
        <p:spPr/>
        <p:txBody>
          <a:bodyPr/>
          <a:lstStyle/>
          <a:p>
            <a:fld id="{B7859A7E-52D7-426B-A1C5-BCCD3FF31703}" type="slidenum">
              <a:rPr lang="en-US" smtClean="0"/>
              <a:pPr/>
              <a:t>1</a:t>
            </a:fld>
            <a:endParaRPr lang="en-US"/>
          </a:p>
        </p:txBody>
      </p:sp>
      <p:sp>
        <p:nvSpPr>
          <p:cNvPr id="8" name="TextBox 7"/>
          <p:cNvSpPr txBox="1"/>
          <p:nvPr/>
        </p:nvSpPr>
        <p:spPr>
          <a:xfrm>
            <a:off x="76200" y="2895600"/>
            <a:ext cx="9144000" cy="1477328"/>
          </a:xfrm>
          <a:prstGeom prst="rect">
            <a:avLst/>
          </a:prstGeom>
          <a:noFill/>
        </p:spPr>
        <p:txBody>
          <a:bodyPr wrap="square" rtlCol="0">
            <a:spAutoFit/>
          </a:bodyPr>
          <a:lstStyle/>
          <a:p>
            <a:pPr algn="ctr"/>
            <a:r>
              <a:rPr lang="en-US" sz="3200" b="1" dirty="0" smtClean="0">
                <a:solidFill>
                  <a:srgbClr val="C00000"/>
                </a:solidFill>
                <a:latin typeface="Arial" panose="020B0604020202020204" pitchFamily="34" charset="0"/>
                <a:cs typeface="Arial" panose="020B0604020202020204" pitchFamily="34" charset="0"/>
              </a:rPr>
              <a:t>S. N. </a:t>
            </a:r>
            <a:r>
              <a:rPr lang="en-US" sz="3200" b="1" dirty="0" err="1" smtClean="0">
                <a:solidFill>
                  <a:srgbClr val="C00000"/>
                </a:solidFill>
                <a:latin typeface="Arial" panose="020B0604020202020204" pitchFamily="34" charset="0"/>
                <a:cs typeface="Arial" panose="020B0604020202020204" pitchFamily="34" charset="0"/>
              </a:rPr>
              <a:t>Tripathi</a:t>
            </a:r>
            <a:endParaRPr lang="en-US" sz="3200" b="1" dirty="0" smtClean="0">
              <a:solidFill>
                <a:srgbClr val="C00000"/>
              </a:solidFill>
              <a:latin typeface="Arial" panose="020B0604020202020204" pitchFamily="34" charset="0"/>
              <a:cs typeface="Arial" panose="020B0604020202020204" pitchFamily="34" charset="0"/>
            </a:endParaRPr>
          </a:p>
          <a:p>
            <a:pPr algn="ctr"/>
            <a:endParaRPr lang="en-US" dirty="0" smtClean="0">
              <a:solidFill>
                <a:srgbClr val="C00000"/>
              </a:solidFill>
              <a:latin typeface="Arial" panose="020B0604020202020204" pitchFamily="34" charset="0"/>
              <a:cs typeface="Arial" panose="020B0604020202020204" pitchFamily="34" charset="0"/>
            </a:endParaRPr>
          </a:p>
          <a:p>
            <a:pPr algn="ctr"/>
            <a:r>
              <a:rPr lang="en-US" sz="2000" dirty="0" smtClean="0">
                <a:solidFill>
                  <a:srgbClr val="C00000"/>
                </a:solidFill>
                <a:latin typeface="Arial" panose="020B0604020202020204" pitchFamily="34" charset="0"/>
                <a:cs typeface="Arial" panose="020B0604020202020204" pitchFamily="34" charset="0"/>
              </a:rPr>
              <a:t>Dept. of Civil Engineering &amp; Center for Environmental Science and Engineering</a:t>
            </a:r>
          </a:p>
          <a:p>
            <a:pPr algn="ctr"/>
            <a:r>
              <a:rPr lang="en-US" sz="2000" dirty="0" smtClean="0">
                <a:solidFill>
                  <a:srgbClr val="C00000"/>
                </a:solidFill>
                <a:latin typeface="Arial" panose="020B0604020202020204" pitchFamily="34" charset="0"/>
                <a:cs typeface="Arial" panose="020B0604020202020204" pitchFamily="34" charset="0"/>
              </a:rPr>
              <a:t>Indian Institute of Technology Kanpur, India</a:t>
            </a:r>
          </a:p>
        </p:txBody>
      </p:sp>
      <p:sp>
        <p:nvSpPr>
          <p:cNvPr id="9" name="TextBox 8"/>
          <p:cNvSpPr txBox="1"/>
          <p:nvPr/>
        </p:nvSpPr>
        <p:spPr>
          <a:xfrm>
            <a:off x="36991" y="1066800"/>
            <a:ext cx="9144000" cy="984885"/>
          </a:xfrm>
          <a:prstGeom prst="rect">
            <a:avLst/>
          </a:prstGeom>
          <a:noFill/>
        </p:spPr>
        <p:txBody>
          <a:bodyPr wrap="square" lIns="45720" tIns="0" rIns="0" bIns="0" rtlCol="0">
            <a:spAutoFit/>
          </a:bodyPr>
          <a:lstStyle/>
          <a:p>
            <a:pPr algn="ctr"/>
            <a:r>
              <a:rPr lang="en-US" sz="3200" b="1" dirty="0" smtClean="0">
                <a:solidFill>
                  <a:srgbClr val="0000FF"/>
                </a:solidFill>
                <a:latin typeface="Arial" panose="020B0604020202020204" pitchFamily="34" charset="0"/>
                <a:cs typeface="Arial" panose="020B0604020202020204" pitchFamily="34" charset="0"/>
              </a:rPr>
              <a:t>Regional and Local Nature of Air Pollution: </a:t>
            </a:r>
            <a:r>
              <a:rPr lang="en-US" sz="3200" b="1" dirty="0" smtClean="0">
                <a:latin typeface="Arial" panose="020B0604020202020204" pitchFamily="34" charset="0"/>
                <a:cs typeface="Arial" panose="020B0604020202020204" pitchFamily="34" charset="0"/>
              </a:rPr>
              <a:t>Observations and Monitoring Needs</a:t>
            </a:r>
          </a:p>
        </p:txBody>
      </p:sp>
      <p:sp>
        <p:nvSpPr>
          <p:cNvPr id="10"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8950663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10</a:t>
            </a:fld>
            <a:endParaRPr lang="en-US"/>
          </a:p>
        </p:txBody>
      </p:sp>
      <p:sp>
        <p:nvSpPr>
          <p:cNvPr id="4" name="Footer Placeholder 6"/>
          <p:cNvSpPr>
            <a:spLocks noGrp="1"/>
          </p:cNvSpPr>
          <p:nvPr>
            <p:ph type="ftr" sz="quarter" idx="11"/>
          </p:nvPr>
        </p:nvSpPr>
        <p:spPr>
          <a:xfrm>
            <a:off x="2667000" y="6416675"/>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Proposed Monitoring Networks (Delhi)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7080"/>
            <a:ext cx="6436027" cy="4745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436026" y="586606"/>
            <a:ext cx="2707973" cy="2585323"/>
          </a:xfrm>
          <a:prstGeom prst="rect">
            <a:avLst/>
          </a:prstGeom>
        </p:spPr>
        <p:txBody>
          <a:bodyPr wrap="square">
            <a:spAutoFit/>
          </a:bodyPr>
          <a:lstStyle/>
          <a:p>
            <a:r>
              <a:rPr lang="en-US" dirty="0">
                <a:latin typeface="Arial" panose="020B0604020202020204" pitchFamily="34" charset="0"/>
                <a:cs typeface="Arial" panose="020B0604020202020204" pitchFamily="34" charset="0"/>
              </a:rPr>
              <a:t>Map of Delhi National Capital Region (NCR) and the proposed observations overlain with existing air quality measurements networks (some well-known places are marked for reference). </a:t>
            </a:r>
          </a:p>
        </p:txBody>
      </p:sp>
      <p:sp>
        <p:nvSpPr>
          <p:cNvPr id="7" name="Rectangle 6"/>
          <p:cNvSpPr/>
          <p:nvPr/>
        </p:nvSpPr>
        <p:spPr>
          <a:xfrm>
            <a:off x="0" y="5475238"/>
            <a:ext cx="9162007" cy="1154162"/>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Propose to </a:t>
            </a:r>
            <a:r>
              <a:rPr lang="en-US" dirty="0">
                <a:latin typeface="Arial" panose="020B0604020202020204" pitchFamily="34" charset="0"/>
                <a:cs typeface="Arial" panose="020B0604020202020204" pitchFamily="34" charset="0"/>
              </a:rPr>
              <a:t>monitor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O</a:t>
            </a:r>
            <a:r>
              <a:rPr lang="en-US" baseline="-25000" dirty="0" smtClean="0">
                <a:latin typeface="Arial" panose="020B0604020202020204" pitchFamily="34" charset="0"/>
                <a:cs typeface="Arial" panose="020B0604020202020204" pitchFamily="34" charset="0"/>
              </a:rPr>
              <a:t>3</a:t>
            </a:r>
            <a:r>
              <a:rPr lang="en-US" dirty="0" smtClean="0">
                <a:latin typeface="Arial" panose="020B0604020202020204" pitchFamily="34" charset="0"/>
                <a:cs typeface="Arial" panose="020B0604020202020204" pitchFamily="34" charset="0"/>
              </a:rPr>
              <a:t>), BC, chemical composition for </a:t>
            </a:r>
            <a:r>
              <a:rPr lang="en-US" b="1" dirty="0" smtClean="0">
                <a:latin typeface="Arial" panose="020B0604020202020204" pitchFamily="34" charset="0"/>
                <a:cs typeface="Arial" panose="020B0604020202020204" pitchFamily="34" charset="0"/>
              </a:rPr>
              <a:t>ambient air quality. </a:t>
            </a:r>
          </a:p>
          <a:p>
            <a:endParaRPr lang="en-US" sz="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b="1" dirty="0" smtClean="0">
                <a:latin typeface="Arial" panose="020B0604020202020204" pitchFamily="34" charset="0"/>
                <a:cs typeface="Arial" panose="020B0604020202020204" pitchFamily="34" charset="0"/>
              </a:rPr>
              <a:t>Cell phone based</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Aethalometer</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(AE 42</a:t>
            </a:r>
            <a:r>
              <a:rPr lang="en-US" dirty="0" smtClean="0">
                <a:latin typeface="Arial" panose="020B0604020202020204" pitchFamily="34" charset="0"/>
                <a:cs typeface="Arial" panose="020B0604020202020204" pitchFamily="34" charset="0"/>
              </a:rPr>
              <a:t>), Gas-analyzer, EBAM </a:t>
            </a:r>
            <a:r>
              <a:rPr lang="en-US" dirty="0">
                <a:latin typeface="Arial" panose="020B0604020202020204" pitchFamily="34" charset="0"/>
                <a:cs typeface="Arial" panose="020B0604020202020204" pitchFamily="34" charset="0"/>
              </a:rPr>
              <a:t>PM </a:t>
            </a:r>
            <a:r>
              <a:rPr lang="en-US" dirty="0" smtClean="0">
                <a:latin typeface="Arial" panose="020B0604020202020204" pitchFamily="34" charset="0"/>
                <a:cs typeface="Arial" panose="020B0604020202020204" pitchFamily="34" charset="0"/>
              </a:rPr>
              <a:t>sampler</a:t>
            </a:r>
          </a:p>
          <a:p>
            <a:endParaRPr lang="en-US" sz="7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Bulk </a:t>
            </a:r>
            <a:r>
              <a:rPr lang="en-US" dirty="0">
                <a:latin typeface="Arial" panose="020B0604020202020204" pitchFamily="34" charset="0"/>
                <a:cs typeface="Arial" panose="020B0604020202020204" pitchFamily="34" charset="0"/>
              </a:rPr>
              <a:t>filter </a:t>
            </a:r>
            <a:r>
              <a:rPr lang="en-US" dirty="0" smtClean="0">
                <a:latin typeface="Arial" panose="020B0604020202020204" pitchFamily="34" charset="0"/>
                <a:cs typeface="Arial" panose="020B0604020202020204" pitchFamily="34" charset="0"/>
              </a:rPr>
              <a:t>sampler, EC-OC analyzer, 7-wavelength </a:t>
            </a:r>
            <a:r>
              <a:rPr lang="en-US" dirty="0" err="1" smtClean="0">
                <a:latin typeface="Arial" panose="020B0604020202020204" pitchFamily="34" charset="0"/>
                <a:cs typeface="Arial" panose="020B0604020202020204" pitchFamily="34" charset="0"/>
              </a:rPr>
              <a:t>Aethalometer</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5105400" y="4495800"/>
            <a:ext cx="3886200" cy="646331"/>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Vehicular emission</a:t>
            </a:r>
          </a:p>
          <a:p>
            <a:r>
              <a:rPr lang="en-US" dirty="0" smtClean="0">
                <a:latin typeface="Arial" panose="020B0604020202020204" pitchFamily="34" charset="0"/>
                <a:cs typeface="Arial" panose="020B0604020202020204" pitchFamily="34" charset="0"/>
              </a:rPr>
              <a:t>BC, CO,CO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vehicle and model  </a:t>
            </a:r>
            <a:endParaRPr lang="en-US" dirty="0"/>
          </a:p>
        </p:txBody>
      </p:sp>
    </p:spTree>
    <p:extLst>
      <p:ext uri="{BB962C8B-B14F-4D97-AF65-F5344CB8AC3E}">
        <p14:creationId xmlns:p14="http://schemas.microsoft.com/office/powerpoint/2010/main" val="11055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11</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Cell Phone based Network for BC monitoring</a:t>
            </a:r>
          </a:p>
        </p:txBody>
      </p:sp>
      <p:sp>
        <p:nvSpPr>
          <p:cNvPr id="7" name="TextBox 6"/>
          <p:cNvSpPr txBox="1"/>
          <p:nvPr/>
        </p:nvSpPr>
        <p:spPr>
          <a:xfrm>
            <a:off x="4648200" y="5833646"/>
            <a:ext cx="4495802" cy="584776"/>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Lachandani</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Ramanathan</a:t>
            </a:r>
            <a:r>
              <a:rPr lang="en-US" sz="1600" b="1" dirty="0" smtClean="0">
                <a:solidFill>
                  <a:srgbClr val="FF0000"/>
                </a:solidFill>
                <a:latin typeface="Arial" panose="020B0604020202020204" pitchFamily="34" charset="0"/>
                <a:cs typeface="Arial" panose="020B0604020202020204" pitchFamily="34" charset="0"/>
              </a:rPr>
              <a:t>, Tripathi et al., under pre. (2013)</a:t>
            </a:r>
            <a:endParaRPr lang="en-IN" sz="1600"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76200" y="496669"/>
            <a:ext cx="9067802" cy="646331"/>
          </a:xfrm>
          <a:prstGeom prst="rect">
            <a:avLst/>
          </a:prstGeom>
        </p:spPr>
        <p:txBody>
          <a:bodyPr wrap="square">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For all 41 sites, a cell phone monitoring network will be set up at each site in order to collect immediate measurements of </a:t>
            </a:r>
            <a:r>
              <a:rPr lang="en-US" dirty="0" smtClean="0">
                <a:latin typeface="Arial" panose="020B0604020202020204" pitchFamily="34" charset="0"/>
                <a:cs typeface="Arial" panose="020B0604020202020204" pitchFamily="34" charset="0"/>
              </a:rPr>
              <a:t>BC from </a:t>
            </a:r>
            <a:r>
              <a:rPr lang="en-US" dirty="0">
                <a:latin typeface="Arial" panose="020B0604020202020204" pitchFamily="34" charset="0"/>
                <a:cs typeface="Arial" panose="020B0604020202020204" pitchFamily="34" charset="0"/>
              </a:rPr>
              <a:t>filters </a:t>
            </a:r>
            <a:r>
              <a:rPr lang="en-US" dirty="0" smtClean="0">
                <a:solidFill>
                  <a:srgbClr val="FF0000"/>
                </a:solidFill>
                <a:latin typeface="Arial" panose="020B0604020202020204" pitchFamily="34" charset="0"/>
                <a:cs typeface="Arial" panose="020B0604020202020204" pitchFamily="34" charset="0"/>
              </a:rPr>
              <a:t>(</a:t>
            </a:r>
            <a:r>
              <a:rPr lang="en-US" dirty="0" err="1" smtClean="0">
                <a:solidFill>
                  <a:srgbClr val="FF0000"/>
                </a:solidFill>
                <a:latin typeface="Arial" panose="020B0604020202020204" pitchFamily="34" charset="0"/>
                <a:cs typeface="Arial" panose="020B0604020202020204" pitchFamily="34" charset="0"/>
              </a:rPr>
              <a:t>Ramanathan</a:t>
            </a:r>
            <a:r>
              <a:rPr lang="en-US" dirty="0" smtClean="0">
                <a:solidFill>
                  <a:srgbClr val="FF0000"/>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et al, </a:t>
            </a:r>
            <a:r>
              <a:rPr lang="en-US" dirty="0" smtClean="0">
                <a:solidFill>
                  <a:srgbClr val="FF0000"/>
                </a:solidFill>
                <a:latin typeface="Arial" panose="020B0604020202020204" pitchFamily="34" charset="0"/>
                <a:cs typeface="Arial" panose="020B0604020202020204" pitchFamily="34" charset="0"/>
              </a:rPr>
              <a:t>2011)</a:t>
            </a:r>
            <a:endParaRPr lang="en-US" dirty="0">
              <a:solidFill>
                <a:srgbClr val="FF0000"/>
              </a:solidFill>
              <a:latin typeface="Arial" panose="020B0604020202020204" pitchFamily="34" charset="0"/>
              <a:cs typeface="Arial" panose="020B0604020202020204" pitchFamily="34" charset="0"/>
            </a:endParaRPr>
          </a:p>
        </p:txBody>
      </p:sp>
      <p:pic>
        <p:nvPicPr>
          <p:cNvPr id="10" name="Picture 9"/>
          <p:cNvPicPr/>
          <p:nvPr/>
        </p:nvPicPr>
        <p:blipFill>
          <a:blip r:embed="rId2" cstate="print"/>
          <a:srcRect/>
          <a:stretch>
            <a:fillRect/>
          </a:stretch>
        </p:blipFill>
        <p:spPr bwMode="auto">
          <a:xfrm>
            <a:off x="127000" y="1028700"/>
            <a:ext cx="3759200" cy="2971800"/>
          </a:xfrm>
          <a:prstGeom prst="rect">
            <a:avLst/>
          </a:prstGeom>
          <a:noFill/>
          <a:ln w="9525">
            <a:noFill/>
            <a:miter lim="800000"/>
            <a:headEnd/>
            <a:tailEnd/>
          </a:ln>
        </p:spPr>
      </p:pic>
      <p:sp>
        <p:nvSpPr>
          <p:cNvPr id="11" name="Rectangle 10"/>
          <p:cNvSpPr/>
          <p:nvPr/>
        </p:nvSpPr>
        <p:spPr>
          <a:xfrm>
            <a:off x="152400" y="3943350"/>
            <a:ext cx="4410075" cy="461665"/>
          </a:xfrm>
          <a:prstGeom prst="rect">
            <a:avLst/>
          </a:prstGeom>
        </p:spPr>
        <p:txBody>
          <a:bodyPr wrap="square">
            <a:spAutoFit/>
          </a:bodyPr>
          <a:lstStyle/>
          <a:p>
            <a:r>
              <a:rPr lang="en-IN" sz="1200" b="1" dirty="0" smtClean="0">
                <a:latin typeface="Arial" panose="020B0604020202020204" pitchFamily="34" charset="0"/>
                <a:cs typeface="Arial" panose="020B0604020202020204" pitchFamily="34" charset="0"/>
              </a:rPr>
              <a:t>Fig. Correlation </a:t>
            </a:r>
            <a:r>
              <a:rPr lang="en-IN" sz="1200" b="1" dirty="0">
                <a:latin typeface="Arial" panose="020B0604020202020204" pitchFamily="34" charset="0"/>
                <a:cs typeface="Arial" panose="020B0604020202020204" pitchFamily="34" charset="0"/>
              </a:rPr>
              <a:t>of PASS derived BC surface loading with red reflectance.</a:t>
            </a:r>
            <a:endParaRPr lang="en-US" sz="1200" b="1" dirty="0">
              <a:latin typeface="Arial" panose="020B0604020202020204" pitchFamily="34" charset="0"/>
              <a:cs typeface="Arial" panose="020B0604020202020204" pitchFamily="34" charset="0"/>
            </a:endParaRPr>
          </a:p>
        </p:txBody>
      </p:sp>
      <p:sp>
        <p:nvSpPr>
          <p:cNvPr id="12" name="Rectangle 11"/>
          <p:cNvSpPr/>
          <p:nvPr/>
        </p:nvSpPr>
        <p:spPr>
          <a:xfrm>
            <a:off x="3886200" y="1141274"/>
            <a:ext cx="5257802" cy="1477328"/>
          </a:xfrm>
          <a:prstGeom prst="rect">
            <a:avLst/>
          </a:prstGeom>
        </p:spPr>
        <p:txBody>
          <a:bodyPr wrap="square">
            <a:spAutoFit/>
          </a:bodyPr>
          <a:lstStyle/>
          <a:p>
            <a:pPr marL="285750" indent="-285750">
              <a:buFont typeface="Wingdings" panose="05000000000000000000" pitchFamily="2" charset="2"/>
              <a:buChar char="q"/>
            </a:pPr>
            <a:r>
              <a:rPr lang="en-IN" dirty="0">
                <a:latin typeface="Arial" panose="020B0604020202020204" pitchFamily="34" charset="0"/>
                <a:cs typeface="Arial" panose="020B0604020202020204" pitchFamily="34" charset="0"/>
              </a:rPr>
              <a:t>With increasing BC loading on the filter, the red reflectance of the image is decreasing. </a:t>
            </a:r>
            <a:endParaRPr lang="en-IN"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IN"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IN" dirty="0" smtClean="0">
                <a:latin typeface="Arial" panose="020B0604020202020204" pitchFamily="34" charset="0"/>
                <a:cs typeface="Arial" panose="020B0604020202020204" pitchFamily="34" charset="0"/>
              </a:rPr>
              <a:t>Enhanced </a:t>
            </a:r>
            <a:r>
              <a:rPr lang="en-IN" dirty="0">
                <a:latin typeface="Arial" panose="020B0604020202020204" pitchFamily="34" charset="0"/>
                <a:cs typeface="Arial" panose="020B0604020202020204" pitchFamily="34" charset="0"/>
              </a:rPr>
              <a:t>black carbon on the filter makes it darker due to increased absorbance of light</a:t>
            </a:r>
            <a:endParaRPr lang="en-US" dirty="0">
              <a:latin typeface="Arial" panose="020B0604020202020204" pitchFamily="34" charset="0"/>
              <a:cs typeface="Arial" panose="020B0604020202020204" pitchFamily="34" charset="0"/>
            </a:endParaRPr>
          </a:p>
        </p:txBody>
      </p:sp>
      <p:pic>
        <p:nvPicPr>
          <p:cNvPr id="13" name="Picture 12"/>
          <p:cNvPicPr/>
          <p:nvPr/>
        </p:nvPicPr>
        <p:blipFill rotWithShape="1">
          <a:blip r:embed="rId3" cstate="print"/>
          <a:srcRect r="5387"/>
          <a:stretch/>
        </p:blipFill>
        <p:spPr bwMode="auto">
          <a:xfrm>
            <a:off x="4669632" y="2719685"/>
            <a:ext cx="4321968" cy="2434590"/>
          </a:xfrm>
          <a:prstGeom prst="rect">
            <a:avLst/>
          </a:prstGeom>
          <a:noFill/>
          <a:ln w="9525">
            <a:noFill/>
            <a:miter lim="800000"/>
            <a:headEnd/>
            <a:tailEnd/>
          </a:ln>
        </p:spPr>
      </p:pic>
      <p:sp>
        <p:nvSpPr>
          <p:cNvPr id="14" name="Rectangle 13"/>
          <p:cNvSpPr/>
          <p:nvPr/>
        </p:nvSpPr>
        <p:spPr>
          <a:xfrm>
            <a:off x="4876800" y="5100935"/>
            <a:ext cx="4267202" cy="461665"/>
          </a:xfrm>
          <a:prstGeom prst="rect">
            <a:avLst/>
          </a:prstGeom>
        </p:spPr>
        <p:txBody>
          <a:bodyPr wrap="square">
            <a:spAutoFit/>
          </a:bodyPr>
          <a:lstStyle/>
          <a:p>
            <a:r>
              <a:rPr lang="en-IN" sz="1200" b="1" dirty="0" smtClean="0">
                <a:latin typeface="Arial" panose="020B0604020202020204" pitchFamily="34" charset="0"/>
                <a:cs typeface="Arial" panose="020B0604020202020204" pitchFamily="34" charset="0"/>
              </a:rPr>
              <a:t>Fig. </a:t>
            </a:r>
            <a:r>
              <a:rPr lang="en-IN" sz="1200" b="1" dirty="0">
                <a:latin typeface="Arial" panose="020B0604020202020204" pitchFamily="34" charset="0"/>
                <a:cs typeface="Arial" panose="020B0604020202020204" pitchFamily="34" charset="0"/>
              </a:rPr>
              <a:t>Comparison of β</a:t>
            </a:r>
            <a:r>
              <a:rPr lang="en-IN" sz="1200" b="1" baseline="-25000" dirty="0">
                <a:latin typeface="Arial" panose="020B0604020202020204" pitchFamily="34" charset="0"/>
                <a:cs typeface="Arial" panose="020B0604020202020204" pitchFamily="34" charset="0"/>
              </a:rPr>
              <a:t>abs</a:t>
            </a:r>
            <a:r>
              <a:rPr lang="en-IN" sz="1200" b="1" dirty="0">
                <a:latin typeface="Arial" panose="020B0604020202020204" pitchFamily="34" charset="0"/>
                <a:cs typeface="Arial" panose="020B0604020202020204" pitchFamily="34" charset="0"/>
              </a:rPr>
              <a:t> derived from photographs of the filter samples with </a:t>
            </a:r>
            <a:r>
              <a:rPr lang="en-IN" sz="1200" b="1" dirty="0" smtClean="0">
                <a:latin typeface="Arial" panose="020B0604020202020204" pitchFamily="34" charset="0"/>
                <a:cs typeface="Arial" panose="020B0604020202020204" pitchFamily="34" charset="0"/>
              </a:rPr>
              <a:t>β</a:t>
            </a:r>
            <a:r>
              <a:rPr lang="en-IN" sz="1200" b="1" baseline="-25000" dirty="0" smtClean="0">
                <a:latin typeface="Arial" panose="020B0604020202020204" pitchFamily="34" charset="0"/>
                <a:cs typeface="Arial" panose="020B0604020202020204" pitchFamily="34" charset="0"/>
              </a:rPr>
              <a:t>abs </a:t>
            </a:r>
            <a:r>
              <a:rPr lang="en-IN" sz="1200" b="1" dirty="0" smtClean="0">
                <a:latin typeface="Arial" panose="020B0604020202020204" pitchFamily="34" charset="0"/>
                <a:cs typeface="Arial" panose="020B0604020202020204" pitchFamily="34" charset="0"/>
              </a:rPr>
              <a:t>derived </a:t>
            </a:r>
            <a:r>
              <a:rPr lang="en-IN" sz="1200" b="1" dirty="0">
                <a:latin typeface="Arial" panose="020B0604020202020204" pitchFamily="34" charset="0"/>
                <a:cs typeface="Arial" panose="020B0604020202020204" pitchFamily="34" charset="0"/>
              </a:rPr>
              <a:t>from PASS.</a:t>
            </a:r>
            <a:endParaRPr lang="en-US" sz="1200" dirty="0">
              <a:latin typeface="Arial" panose="020B0604020202020204" pitchFamily="34" charset="0"/>
              <a:cs typeface="Arial" panose="020B0604020202020204" pitchFamily="34" charset="0"/>
            </a:endParaRPr>
          </a:p>
        </p:txBody>
      </p:sp>
      <p:pic>
        <p:nvPicPr>
          <p:cNvPr id="1026" name="Picture 2" descr="D:\Work\Library\TERI\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75" t="6777" r="13593"/>
          <a:stretch/>
        </p:blipFill>
        <p:spPr bwMode="auto">
          <a:xfrm>
            <a:off x="762000" y="4405015"/>
            <a:ext cx="3159000" cy="19957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6400800"/>
            <a:ext cx="4211409" cy="369332"/>
          </a:xfrm>
          <a:prstGeom prst="rect">
            <a:avLst/>
          </a:prstGeom>
          <a:noFill/>
        </p:spPr>
        <p:txBody>
          <a:bodyPr wrap="none" rtlCol="0">
            <a:spAutoFit/>
          </a:bodyPr>
          <a:lstStyle/>
          <a:p>
            <a:r>
              <a:rPr lang="en-US" dirty="0" smtClean="0">
                <a:solidFill>
                  <a:srgbClr val="FF0000"/>
                </a:solidFill>
              </a:rPr>
              <a:t>Developed by </a:t>
            </a:r>
            <a:r>
              <a:rPr lang="en-US" dirty="0" err="1" smtClean="0">
                <a:solidFill>
                  <a:srgbClr val="FF0000"/>
                </a:solidFill>
              </a:rPr>
              <a:t>Nithya</a:t>
            </a:r>
            <a:r>
              <a:rPr lang="en-US" dirty="0" smtClean="0">
                <a:solidFill>
                  <a:srgbClr val="FF0000"/>
                </a:solidFill>
              </a:rPr>
              <a:t> </a:t>
            </a:r>
            <a:r>
              <a:rPr lang="en-US" dirty="0" err="1" smtClean="0">
                <a:solidFill>
                  <a:srgbClr val="FF0000"/>
                </a:solidFill>
              </a:rPr>
              <a:t>Ramanathan</a:t>
            </a:r>
            <a:r>
              <a:rPr lang="en-US" dirty="0" smtClean="0">
                <a:solidFill>
                  <a:srgbClr val="FF0000"/>
                </a:solidFill>
              </a:rPr>
              <a:t>, </a:t>
            </a:r>
            <a:r>
              <a:rPr lang="en-US" dirty="0" err="1" smtClean="0">
                <a:solidFill>
                  <a:srgbClr val="FF0000"/>
                </a:solidFill>
              </a:rPr>
              <a:t>Nexleaf</a:t>
            </a:r>
            <a:endParaRPr lang="en-US" dirty="0">
              <a:solidFill>
                <a:srgbClr val="FF0000"/>
              </a:solidFill>
            </a:endParaRPr>
          </a:p>
        </p:txBody>
      </p:sp>
    </p:spTree>
    <p:extLst>
      <p:ext uri="{BB962C8B-B14F-4D97-AF65-F5344CB8AC3E}">
        <p14:creationId xmlns:p14="http://schemas.microsoft.com/office/powerpoint/2010/main" val="10687160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12</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7" name="Picture 6"/>
          <p:cNvPicPr/>
          <p:nvPr/>
        </p:nvPicPr>
        <p:blipFill rotWithShape="1">
          <a:blip r:embed="rId2" cstate="print"/>
          <a:srcRect r="4110"/>
          <a:stretch/>
        </p:blipFill>
        <p:spPr bwMode="auto">
          <a:xfrm>
            <a:off x="9525" y="381000"/>
            <a:ext cx="4867275" cy="2819400"/>
          </a:xfrm>
          <a:prstGeom prst="rect">
            <a:avLst/>
          </a:prstGeom>
          <a:noFill/>
          <a:ln w="9525">
            <a:noFill/>
            <a:miter lim="800000"/>
            <a:headEnd/>
            <a:tailEnd/>
          </a:ln>
        </p:spPr>
      </p:pic>
      <p:sp>
        <p:nvSpPr>
          <p:cNvPr id="8" name="Rectangle 7"/>
          <p:cNvSpPr/>
          <p:nvPr/>
        </p:nvSpPr>
        <p:spPr>
          <a:xfrm>
            <a:off x="9525" y="3124200"/>
            <a:ext cx="4943475" cy="461665"/>
          </a:xfrm>
          <a:prstGeom prst="rect">
            <a:avLst/>
          </a:prstGeom>
        </p:spPr>
        <p:txBody>
          <a:bodyPr wrap="square">
            <a:spAutoFit/>
          </a:bodyPr>
          <a:lstStyle/>
          <a:p>
            <a:r>
              <a:rPr lang="en-IN" sz="1200" b="1" dirty="0" smtClean="0">
                <a:latin typeface="Arial" panose="020B0604020202020204" pitchFamily="34" charset="0"/>
                <a:cs typeface="Arial" panose="020B0604020202020204" pitchFamily="34" charset="0"/>
              </a:rPr>
              <a:t>Fig. Plot </a:t>
            </a:r>
            <a:r>
              <a:rPr lang="en-IN" sz="1200" b="1" dirty="0">
                <a:latin typeface="Arial" panose="020B0604020202020204" pitchFamily="34" charset="0"/>
                <a:cs typeface="Arial" panose="020B0604020202020204" pitchFamily="34" charset="0"/>
              </a:rPr>
              <a:t>of a/L and </a:t>
            </a:r>
            <a:r>
              <a:rPr lang="en-IN" sz="1200" b="1" dirty="0" err="1">
                <a:latin typeface="Arial" panose="020B0604020202020204" pitchFamily="34" charset="0"/>
                <a:cs typeface="Arial" panose="020B0604020202020204" pitchFamily="34" charset="0"/>
              </a:rPr>
              <a:t>b/L</a:t>
            </a:r>
            <a:r>
              <a:rPr lang="en-IN" sz="1200" b="1" dirty="0">
                <a:latin typeface="Arial" panose="020B0604020202020204" pitchFamily="34" charset="0"/>
                <a:cs typeface="Arial" panose="020B0604020202020204" pitchFamily="34" charset="0"/>
              </a:rPr>
              <a:t> for samples collected in IITK, USEPA, </a:t>
            </a:r>
            <a:r>
              <a:rPr lang="en-IN" sz="1200" b="1" dirty="0" smtClean="0">
                <a:latin typeface="Arial" panose="020B0604020202020204" pitchFamily="34" charset="0"/>
                <a:cs typeface="Arial" panose="020B0604020202020204" pitchFamily="34" charset="0"/>
              </a:rPr>
              <a:t>India and </a:t>
            </a:r>
            <a:r>
              <a:rPr lang="en-IN" sz="1200" b="1" dirty="0">
                <a:latin typeface="Arial" panose="020B0604020202020204" pitchFamily="34" charset="0"/>
                <a:cs typeface="Arial" panose="020B0604020202020204" pitchFamily="34" charset="0"/>
              </a:rPr>
              <a:t>Baghdad.</a:t>
            </a:r>
            <a:endParaRPr lang="en-US" sz="1200" dirty="0">
              <a:latin typeface="Arial" panose="020B0604020202020204" pitchFamily="34" charset="0"/>
              <a:cs typeface="Arial" panose="020B0604020202020204" pitchFamily="34" charset="0"/>
            </a:endParaRPr>
          </a:p>
        </p:txBody>
      </p:sp>
      <p:sp>
        <p:nvSpPr>
          <p:cNvPr id="9" name="Rectangle 8"/>
          <p:cNvSpPr/>
          <p:nvPr/>
        </p:nvSpPr>
        <p:spPr>
          <a:xfrm>
            <a:off x="4876800" y="400050"/>
            <a:ext cx="4267200" cy="1015663"/>
          </a:xfrm>
          <a:prstGeom prst="rect">
            <a:avLst/>
          </a:prstGeom>
        </p:spPr>
        <p:txBody>
          <a:bodyPr wrap="square">
            <a:spAutoFit/>
          </a:bodyPr>
          <a:lstStyle/>
          <a:p>
            <a:r>
              <a:rPr lang="en-IN" sz="1200" dirty="0">
                <a:latin typeface="Arial" panose="020B0604020202020204" pitchFamily="34" charset="0"/>
                <a:cs typeface="Arial" panose="020B0604020202020204" pitchFamily="34" charset="0"/>
              </a:rPr>
              <a:t>L, a and b are three </a:t>
            </a:r>
            <a:r>
              <a:rPr lang="en-IN" sz="1200" dirty="0" err="1">
                <a:latin typeface="Arial" panose="020B0604020202020204" pitchFamily="34" charset="0"/>
                <a:cs typeface="Arial" panose="020B0604020202020204" pitchFamily="34" charset="0"/>
              </a:rPr>
              <a:t>dimensionsof</a:t>
            </a:r>
            <a:r>
              <a:rPr lang="en-IN" sz="1200" dirty="0">
                <a:latin typeface="Arial" panose="020B0604020202020204" pitchFamily="34" charset="0"/>
                <a:cs typeface="Arial" panose="020B0604020202020204" pitchFamily="34" charset="0"/>
              </a:rPr>
              <a:t> Lab colour space. L represents brightness and ranges from 0 (black) to 100 (white) whereas “a” and “b” represent colour of an image. “a” spans from negative (green) to positive (red) whereas “b” spans from negative (blue) to positive (yellow). </a:t>
            </a:r>
            <a:endParaRPr lang="en-US" sz="1200" dirty="0">
              <a:latin typeface="Arial" panose="020B0604020202020204" pitchFamily="34" charset="0"/>
              <a:cs typeface="Arial" panose="020B0604020202020204" pitchFamily="34" charset="0"/>
            </a:endParaRPr>
          </a:p>
        </p:txBody>
      </p:sp>
      <p:sp>
        <p:nvSpPr>
          <p:cNvPr id="10" name="Rectangle 9"/>
          <p:cNvSpPr/>
          <p:nvPr/>
        </p:nvSpPr>
        <p:spPr>
          <a:xfrm>
            <a:off x="4895850" y="1415713"/>
            <a:ext cx="4248150" cy="2031325"/>
          </a:xfrm>
          <a:prstGeom prst="rect">
            <a:avLst/>
          </a:prstGeom>
        </p:spPr>
        <p:txBody>
          <a:bodyPr wrap="square">
            <a:spAutoFit/>
          </a:bodyPr>
          <a:lstStyle/>
          <a:p>
            <a:pPr marL="285750" indent="-285750">
              <a:buFont typeface="Wingdings" panose="05000000000000000000" pitchFamily="2" charset="2"/>
              <a:buChar char="q"/>
            </a:pPr>
            <a:r>
              <a:rPr lang="en-IN" dirty="0"/>
              <a:t>Almost all data lie on the positive side of “b”/L axis which shows that OC in all the samples has yellow colour signal</a:t>
            </a:r>
            <a:r>
              <a:rPr lang="en-IN" dirty="0" smtClean="0"/>
              <a:t>.</a:t>
            </a:r>
          </a:p>
          <a:p>
            <a:pPr marL="285750" indent="-285750">
              <a:buFont typeface="Wingdings" panose="05000000000000000000" pitchFamily="2" charset="2"/>
              <a:buChar char="q"/>
            </a:pPr>
            <a:endParaRPr lang="en-IN" dirty="0"/>
          </a:p>
          <a:p>
            <a:pPr marL="285750" indent="-285750">
              <a:buFont typeface="Wingdings" panose="05000000000000000000" pitchFamily="2" charset="2"/>
              <a:buChar char="q"/>
            </a:pPr>
            <a:r>
              <a:rPr lang="en-IN" dirty="0"/>
              <a:t>Samples from different locations having different OC sources lie in different regions of the </a:t>
            </a:r>
            <a:r>
              <a:rPr lang="en-IN" dirty="0" smtClean="0"/>
              <a:t>plot.</a:t>
            </a:r>
            <a:endParaRPr lang="en-US" dirty="0"/>
          </a:p>
        </p:txBody>
      </p:sp>
      <p:pic>
        <p:nvPicPr>
          <p:cNvPr id="11" name="Picture 10"/>
          <p:cNvPicPr/>
          <p:nvPr/>
        </p:nvPicPr>
        <p:blipFill rotWithShape="1">
          <a:blip r:embed="rId3" cstate="print"/>
          <a:srcRect r="3750"/>
          <a:stretch/>
        </p:blipFill>
        <p:spPr bwMode="auto">
          <a:xfrm>
            <a:off x="304800" y="3585864"/>
            <a:ext cx="4572000" cy="2662535"/>
          </a:xfrm>
          <a:prstGeom prst="rect">
            <a:avLst/>
          </a:prstGeom>
          <a:noFill/>
          <a:ln w="9525">
            <a:noFill/>
            <a:miter lim="800000"/>
            <a:headEnd/>
            <a:tailEnd/>
          </a:ln>
        </p:spPr>
      </p:pic>
      <p:sp>
        <p:nvSpPr>
          <p:cNvPr id="12" name="Rectangle 11"/>
          <p:cNvSpPr/>
          <p:nvPr/>
        </p:nvSpPr>
        <p:spPr>
          <a:xfrm>
            <a:off x="4876800" y="3581400"/>
            <a:ext cx="4267202" cy="646331"/>
          </a:xfrm>
          <a:prstGeom prst="rect">
            <a:avLst/>
          </a:prstGeom>
        </p:spPr>
        <p:txBody>
          <a:bodyPr wrap="square">
            <a:spAutoFit/>
          </a:bodyPr>
          <a:lstStyle/>
          <a:p>
            <a:r>
              <a:rPr lang="en-IN" sz="1200" b="1" dirty="0" smtClean="0">
                <a:latin typeface="Arial" panose="020B0604020202020204" pitchFamily="34" charset="0"/>
                <a:cs typeface="Arial" panose="020B0604020202020204" pitchFamily="34" charset="0"/>
              </a:rPr>
              <a:t>Fig. </a:t>
            </a:r>
            <a:r>
              <a:rPr lang="en-IN" sz="1200" b="1" dirty="0">
                <a:latin typeface="Arial" panose="020B0604020202020204" pitchFamily="34" charset="0"/>
                <a:cs typeface="Arial" panose="020B0604020202020204" pitchFamily="34" charset="0"/>
              </a:rPr>
              <a:t>Comparison of BC derived from photographic method with the EC derived from EC-OC </a:t>
            </a:r>
            <a:r>
              <a:rPr lang="en-IN" sz="1200" b="1" dirty="0" err="1">
                <a:latin typeface="Arial" panose="020B0604020202020204" pitchFamily="34" charset="0"/>
                <a:cs typeface="Arial" panose="020B0604020202020204" pitchFamily="34" charset="0"/>
              </a:rPr>
              <a:t>analyzer</a:t>
            </a:r>
            <a:r>
              <a:rPr lang="en-IN" sz="1200" b="1" dirty="0">
                <a:latin typeface="Arial" panose="020B0604020202020204" pitchFamily="34" charset="0"/>
                <a:cs typeface="Arial" panose="020B0604020202020204" pitchFamily="34" charset="0"/>
              </a:rPr>
              <a:t> from samples collected at </a:t>
            </a:r>
            <a:r>
              <a:rPr lang="en-IN" sz="1200" b="1" dirty="0" smtClean="0">
                <a:latin typeface="Arial" panose="020B0604020202020204" pitchFamily="34" charset="0"/>
                <a:cs typeface="Arial" panose="020B0604020202020204" pitchFamily="34" charset="0"/>
              </a:rPr>
              <a:t>IITK. </a:t>
            </a:r>
            <a:endParaRPr lang="en-US" sz="1200" dirty="0">
              <a:latin typeface="Arial" panose="020B0604020202020204" pitchFamily="34" charset="0"/>
              <a:cs typeface="Arial" panose="020B0604020202020204" pitchFamily="34" charset="0"/>
            </a:endParaRPr>
          </a:p>
        </p:txBody>
      </p:sp>
      <p:sp>
        <p:nvSpPr>
          <p:cNvPr id="5" name="TextBox 4"/>
          <p:cNvSpPr txBox="1"/>
          <p:nvPr/>
        </p:nvSpPr>
        <p:spPr>
          <a:xfrm>
            <a:off x="4800600" y="5816024"/>
            <a:ext cx="4495800" cy="584776"/>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Lachandani</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Ramanathan</a:t>
            </a:r>
            <a:r>
              <a:rPr lang="en-US" sz="1600" b="1" dirty="0" smtClean="0">
                <a:solidFill>
                  <a:srgbClr val="FF0000"/>
                </a:solidFill>
                <a:latin typeface="Arial" panose="020B0604020202020204" pitchFamily="34" charset="0"/>
                <a:cs typeface="Arial" panose="020B0604020202020204" pitchFamily="34" charset="0"/>
              </a:rPr>
              <a:t>, Tripathi et al., under pre. (2013)</a:t>
            </a:r>
            <a:endParaRPr lang="en-IN" sz="1600" b="1"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5029200" y="4724400"/>
            <a:ext cx="3686150" cy="646331"/>
          </a:xfrm>
          <a:prstGeom prst="rect">
            <a:avLst/>
          </a:prstGeom>
          <a:noFill/>
        </p:spPr>
        <p:txBody>
          <a:bodyPr wrap="none" rtlCol="0">
            <a:spAutoFit/>
          </a:bodyPr>
          <a:lstStyle/>
          <a:p>
            <a:r>
              <a:rPr lang="en-US" b="1" dirty="0" smtClean="0">
                <a:solidFill>
                  <a:srgbClr val="CC00CC"/>
                </a:solidFill>
                <a:latin typeface="Arial"/>
                <a:cs typeface="Arial"/>
              </a:rPr>
              <a:t>Resolve in various factors</a:t>
            </a:r>
          </a:p>
          <a:p>
            <a:r>
              <a:rPr lang="en-US" b="1" dirty="0" smtClean="0">
                <a:solidFill>
                  <a:srgbClr val="CC00CC"/>
                </a:solidFill>
                <a:latin typeface="Arial"/>
                <a:cs typeface="Arial"/>
              </a:rPr>
              <a:t>Aim to have PM from cell phone</a:t>
            </a:r>
            <a:endParaRPr lang="en-US" b="1" dirty="0">
              <a:solidFill>
                <a:srgbClr val="CC00CC"/>
              </a:solidFill>
              <a:latin typeface="Arial"/>
              <a:cs typeface="Arial"/>
            </a:endParaRPr>
          </a:p>
        </p:txBody>
      </p:sp>
    </p:spTree>
    <p:extLst>
      <p:ext uri="{BB962C8B-B14F-4D97-AF65-F5344CB8AC3E}">
        <p14:creationId xmlns:p14="http://schemas.microsoft.com/office/powerpoint/2010/main" val="37222418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dirty="0" smtClean="0"/>
              <a:t>04/02/2014</a:t>
            </a:r>
            <a:endParaRPr lang="en-US" dirty="0"/>
          </a:p>
        </p:txBody>
      </p:sp>
      <p:sp>
        <p:nvSpPr>
          <p:cNvPr id="3" name="Slide Number Placeholder 2"/>
          <p:cNvSpPr>
            <a:spLocks noGrp="1"/>
          </p:cNvSpPr>
          <p:nvPr>
            <p:ph type="sldNum" sz="quarter" idx="12"/>
          </p:nvPr>
        </p:nvSpPr>
        <p:spPr/>
        <p:txBody>
          <a:bodyPr/>
          <a:lstStyle/>
          <a:p>
            <a:fld id="{B7859A7E-52D7-426B-A1C5-BCCD3FF31703}" type="slidenum">
              <a:rPr lang="en-US" smtClean="0"/>
              <a:pPr/>
              <a:t>13</a:t>
            </a:fld>
            <a:endParaRPr lang="en-US"/>
          </a:p>
        </p:txBody>
      </p:sp>
      <p:sp>
        <p:nvSpPr>
          <p:cNvPr id="4" name="Footer Placeholder 6"/>
          <p:cNvSpPr>
            <a:spLocks noGrp="1"/>
          </p:cNvSpPr>
          <p:nvPr>
            <p:ph type="ftr" sz="quarter" idx="11"/>
          </p:nvPr>
        </p:nvSpPr>
        <p:spPr>
          <a:xfrm>
            <a:off x="2667000" y="6416675"/>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Contribution of various Factors to Organics  </a:t>
            </a:r>
          </a:p>
        </p:txBody>
      </p:sp>
      <p:sp>
        <p:nvSpPr>
          <p:cNvPr id="6" name="Content Placeholder 2"/>
          <p:cNvSpPr txBox="1">
            <a:spLocks/>
          </p:cNvSpPr>
          <p:nvPr/>
        </p:nvSpPr>
        <p:spPr>
          <a:xfrm>
            <a:off x="0" y="524536"/>
            <a:ext cx="9144000" cy="24209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800" dirty="0" smtClean="0">
                <a:latin typeface="Arial" pitchFamily="34" charset="0"/>
                <a:cs typeface="Arial" pitchFamily="34" charset="0"/>
              </a:rPr>
              <a:t>Organics measured from </a:t>
            </a:r>
            <a:r>
              <a:rPr lang="en-US" sz="1800" b="1" dirty="0" smtClean="0">
                <a:latin typeface="Arial" pitchFamily="34" charset="0"/>
                <a:cs typeface="Arial" pitchFamily="34" charset="0"/>
              </a:rPr>
              <a:t>HR-</a:t>
            </a:r>
            <a:r>
              <a:rPr lang="en-US" sz="1800" b="1" dirty="0" err="1" smtClean="0">
                <a:latin typeface="Arial" pitchFamily="34" charset="0"/>
                <a:cs typeface="Arial" pitchFamily="34" charset="0"/>
              </a:rPr>
              <a:t>ToF</a:t>
            </a:r>
            <a:r>
              <a:rPr lang="en-US" sz="1800" b="1" dirty="0" smtClean="0">
                <a:latin typeface="Arial" pitchFamily="34" charset="0"/>
                <a:cs typeface="Arial" pitchFamily="34" charset="0"/>
              </a:rPr>
              <a:t>-AMS </a:t>
            </a:r>
            <a:r>
              <a:rPr lang="en-US" sz="1800" dirty="0" smtClean="0">
                <a:latin typeface="Arial" pitchFamily="34" charset="0"/>
                <a:cs typeface="Arial" pitchFamily="34" charset="0"/>
              </a:rPr>
              <a:t>is analyzed along with absorption data to quantify the effect of organic aerosols on absorption</a:t>
            </a:r>
          </a:p>
          <a:p>
            <a:pPr>
              <a:buFont typeface="Wingdings" panose="05000000000000000000" pitchFamily="2" charset="2"/>
              <a:buChar char="q"/>
            </a:pPr>
            <a:endParaRPr lang="en-US" sz="400" dirty="0" smtClean="0">
              <a:latin typeface="Arial" pitchFamily="34" charset="0"/>
              <a:cs typeface="Arial" pitchFamily="34" charset="0"/>
            </a:endParaRPr>
          </a:p>
          <a:p>
            <a:pPr>
              <a:buFont typeface="Wingdings" panose="05000000000000000000" pitchFamily="2" charset="2"/>
              <a:buChar char="q"/>
            </a:pPr>
            <a:r>
              <a:rPr lang="en-US" sz="1800" dirty="0" smtClean="0">
                <a:latin typeface="Arial" pitchFamily="34" charset="0"/>
                <a:cs typeface="Arial" pitchFamily="34" charset="0"/>
              </a:rPr>
              <a:t>Positive Matrix Analysis (PMF) analysis of HR-</a:t>
            </a:r>
            <a:r>
              <a:rPr lang="en-US" sz="1800" dirty="0" err="1" smtClean="0">
                <a:latin typeface="Arial" pitchFamily="34" charset="0"/>
                <a:cs typeface="Arial" pitchFamily="34" charset="0"/>
              </a:rPr>
              <a:t>ToF</a:t>
            </a:r>
            <a:r>
              <a:rPr lang="en-US" sz="1800" dirty="0" smtClean="0">
                <a:latin typeface="Arial" pitchFamily="34" charset="0"/>
                <a:cs typeface="Arial" pitchFamily="34" charset="0"/>
              </a:rPr>
              <a:t>-AMS data is used to identify different sources of organic aerosols</a:t>
            </a:r>
          </a:p>
          <a:p>
            <a:pPr>
              <a:buFont typeface="Wingdings" panose="05000000000000000000" pitchFamily="2" charset="2"/>
              <a:buChar char="q"/>
            </a:pPr>
            <a:endParaRPr lang="en-US" sz="400" dirty="0" smtClean="0">
              <a:latin typeface="Arial" pitchFamily="34" charset="0"/>
              <a:cs typeface="Arial" pitchFamily="34" charset="0"/>
            </a:endParaRPr>
          </a:p>
          <a:p>
            <a:pPr>
              <a:buFont typeface="Wingdings" panose="05000000000000000000" pitchFamily="2" charset="2"/>
              <a:buChar char="q"/>
            </a:pPr>
            <a:endParaRPr lang="en-US" sz="400" dirty="0" smtClean="0">
              <a:latin typeface="Arial" pitchFamily="34" charset="0"/>
              <a:cs typeface="Arial" pitchFamily="34" charset="0"/>
            </a:endParaRPr>
          </a:p>
          <a:p>
            <a:pPr>
              <a:buFont typeface="Wingdings" panose="05000000000000000000" pitchFamily="2" charset="2"/>
              <a:buChar char="q"/>
            </a:pPr>
            <a:r>
              <a:rPr lang="en-US" sz="1800" dirty="0" smtClean="0">
                <a:latin typeface="Arial" pitchFamily="34" charset="0"/>
                <a:cs typeface="Arial" pitchFamily="34" charset="0"/>
              </a:rPr>
              <a:t>No big biomass burning event other than site specific diurnal variation is observed during this period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182985"/>
            <a:ext cx="7848600" cy="337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438400" y="2286000"/>
            <a:ext cx="5257800" cy="923330"/>
          </a:xfrm>
          <a:prstGeom prst="rect">
            <a:avLst/>
          </a:prstGeom>
        </p:spPr>
        <p:txBody>
          <a:bodyPr wrap="square">
            <a:spAutoFit/>
          </a:bodyPr>
          <a:lstStyle/>
          <a:p>
            <a:r>
              <a:rPr lang="en-US" b="1" dirty="0" smtClean="0"/>
              <a:t>LVOA-+SVOO:-Oxygenated </a:t>
            </a:r>
            <a:r>
              <a:rPr lang="en-US" b="1" dirty="0"/>
              <a:t>Organic </a:t>
            </a:r>
            <a:r>
              <a:rPr lang="en-US" b="1" dirty="0" smtClean="0"/>
              <a:t>Aerosols: SOA</a:t>
            </a:r>
            <a:endParaRPr lang="en-US" b="1" dirty="0"/>
          </a:p>
          <a:p>
            <a:r>
              <a:rPr lang="en-US" b="1" dirty="0"/>
              <a:t>HOA-</a:t>
            </a:r>
            <a:r>
              <a:rPr lang="en-US" b="1" dirty="0" err="1" smtClean="0"/>
              <a:t>HydroCarbon</a:t>
            </a:r>
            <a:r>
              <a:rPr lang="en-US" b="1" dirty="0" smtClean="0"/>
              <a:t> </a:t>
            </a:r>
            <a:r>
              <a:rPr lang="en-US" b="1" dirty="0"/>
              <a:t>Like Organic </a:t>
            </a:r>
            <a:r>
              <a:rPr lang="en-US" b="1" dirty="0" smtClean="0"/>
              <a:t>Aerosols: Traffic</a:t>
            </a:r>
            <a:endParaRPr lang="en-US" b="1" dirty="0"/>
          </a:p>
          <a:p>
            <a:r>
              <a:rPr lang="en-US" b="1" dirty="0"/>
              <a:t>BBOA-Biomass Burning Organic Aerosols</a:t>
            </a:r>
          </a:p>
        </p:txBody>
      </p:sp>
    </p:spTree>
    <p:extLst>
      <p:ext uri="{BB962C8B-B14F-4D97-AF65-F5344CB8AC3E}">
        <p14:creationId xmlns:p14="http://schemas.microsoft.com/office/powerpoint/2010/main" val="14076470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14</a:t>
            </a:fld>
            <a:endParaRPr lang="en-US"/>
          </a:p>
        </p:txBody>
      </p:sp>
      <p:sp>
        <p:nvSpPr>
          <p:cNvPr id="7" name="Rectangle 6"/>
          <p:cNvSpPr/>
          <p:nvPr/>
        </p:nvSpPr>
        <p:spPr>
          <a:xfrm>
            <a:off x="76200" y="685800"/>
            <a:ext cx="8982070" cy="5262980"/>
          </a:xfrm>
          <a:prstGeom prst="rect">
            <a:avLst/>
          </a:prstGeom>
        </p:spPr>
        <p:txBody>
          <a:bodyPr wrap="square">
            <a:spAutoFit/>
          </a:bodyPr>
          <a:lstStyle/>
          <a:p>
            <a:pPr marL="285750" indent="-285750">
              <a:buFont typeface="Wingdings" panose="05000000000000000000" pitchFamily="2" charset="2"/>
              <a:buChar char="q"/>
            </a:pPr>
            <a:r>
              <a:rPr lang="en-US" sz="2800" b="1" dirty="0" smtClean="0">
                <a:solidFill>
                  <a:srgbClr val="0000FF"/>
                </a:solidFill>
                <a:latin typeface="Arial" panose="020B0604020202020204" pitchFamily="34" charset="0"/>
                <a:cs typeface="Arial" panose="020B0604020202020204" pitchFamily="34" charset="0"/>
              </a:rPr>
              <a:t>City-level, dense monitoring networks for ambient air quality and vehicular emissions are required</a:t>
            </a:r>
            <a:endParaRPr lang="en-US" sz="2800" b="1" dirty="0" smtClean="0">
              <a:solidFill>
                <a:srgbClr val="0000FF"/>
              </a:solidFill>
              <a:latin typeface="Arial" panose="020B0604020202020204" pitchFamily="34" charset="0"/>
              <a:cs typeface="Arial" panose="020B0604020202020204" pitchFamily="34" charset="0"/>
            </a:endParaRPr>
          </a:p>
          <a:p>
            <a:pPr marL="285750"/>
            <a:endParaRPr lang="en-US"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0000FF"/>
                </a:solidFill>
                <a:latin typeface="Arial" panose="020B0604020202020204" pitchFamily="34" charset="0"/>
                <a:cs typeface="Arial" panose="020B0604020202020204" pitchFamily="34" charset="0"/>
              </a:rPr>
              <a:t>Cell phone based sensors can provide high accuracy, high frequency data on BC (and PM)</a:t>
            </a:r>
          </a:p>
          <a:p>
            <a:pPr marL="285750" indent="-285750">
              <a:buFont typeface="Wingdings" panose="05000000000000000000" pitchFamily="2" charset="2"/>
              <a:buChar char="q"/>
            </a:pPr>
            <a:endParaRPr lang="en-US" sz="2800" b="1" dirty="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0000FF"/>
                </a:solidFill>
                <a:latin typeface="Arial" panose="020B0604020202020204" pitchFamily="34" charset="0"/>
                <a:cs typeface="Arial" panose="020B0604020202020204" pitchFamily="34" charset="0"/>
              </a:rPr>
              <a:t>Source profiling are also needed </a:t>
            </a:r>
          </a:p>
          <a:p>
            <a:pPr marL="285750" indent="-285750">
              <a:buFont typeface="Wingdings" panose="05000000000000000000" pitchFamily="2" charset="2"/>
              <a:buChar char="q"/>
            </a:pPr>
            <a:endParaRPr lang="en-US" sz="2800" b="1" dirty="0" smtClean="0">
              <a:solidFill>
                <a:srgbClr val="0000FF"/>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0000FF"/>
                </a:solidFill>
                <a:latin typeface="Arial" panose="020B0604020202020204" pitchFamily="34" charset="0"/>
                <a:cs typeface="Arial" panose="020B0604020202020204" pitchFamily="34" charset="0"/>
              </a:rPr>
              <a:t>Can be (semi) automated to have least human intervention</a:t>
            </a:r>
            <a:endParaRPr lang="en-US" sz="2800" b="1" dirty="0" smtClean="0">
              <a:solidFill>
                <a:srgbClr val="0000FF"/>
              </a:solidFill>
              <a:latin typeface="Arial" panose="020B0604020202020204" pitchFamily="34" charset="0"/>
              <a:cs typeface="Arial" panose="020B0604020202020204" pitchFamily="34" charset="0"/>
            </a:endParaRPr>
          </a:p>
          <a:p>
            <a:pPr marL="285750"/>
            <a:r>
              <a:rPr lang="en-US" sz="2800" dirty="0" smtClean="0">
                <a:latin typeface="Arial" panose="020B0604020202020204" pitchFamily="34" charset="0"/>
                <a:cs typeface="Arial" panose="020B0604020202020204" pitchFamily="34" charset="0"/>
              </a:rPr>
              <a:t> </a:t>
            </a:r>
            <a:endParaRPr lang="en-US" sz="28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
        <p:nvSpPr>
          <p:cNvPr id="8" name="TextBox 7"/>
          <p:cNvSpPr txBox="1"/>
          <p:nvPr/>
        </p:nvSpPr>
        <p:spPr>
          <a:xfrm>
            <a:off x="76200" y="0"/>
            <a:ext cx="2054970" cy="584776"/>
          </a:xfrm>
          <a:prstGeom prst="rect">
            <a:avLst/>
          </a:prstGeom>
          <a:noFill/>
        </p:spPr>
        <p:txBody>
          <a:bodyPr wrap="none" rtlCol="0">
            <a:spAutoFit/>
          </a:bodyPr>
          <a:lstStyle/>
          <a:p>
            <a:r>
              <a:rPr lang="en-US" sz="3200" b="1" dirty="0" smtClean="0">
                <a:solidFill>
                  <a:srgbClr val="CC0099"/>
                </a:solidFill>
                <a:latin typeface="Arial" panose="020B0604020202020204" pitchFamily="34" charset="0"/>
                <a:cs typeface="Arial" panose="020B0604020202020204" pitchFamily="34" charset="0"/>
              </a:rPr>
              <a:t>Summary</a:t>
            </a:r>
            <a:endParaRPr lang="en-US" sz="3200" b="1" dirty="0">
              <a:solidFill>
                <a:srgbClr val="CC0099"/>
              </a:solidFill>
              <a:latin typeface="Arial" panose="020B0604020202020204" pitchFamily="34" charset="0"/>
              <a:cs typeface="Arial" panose="020B0604020202020204" pitchFamily="34" charset="0"/>
            </a:endParaRPr>
          </a:p>
        </p:txBody>
      </p:sp>
      <p:sp>
        <p:nvSpPr>
          <p:cNvPr id="9"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8256034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15</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11" name="TextBox 10"/>
          <p:cNvSpPr txBox="1"/>
          <p:nvPr/>
        </p:nvSpPr>
        <p:spPr>
          <a:xfrm>
            <a:off x="76200" y="0"/>
            <a:ext cx="9372600" cy="569387"/>
          </a:xfrm>
          <a:prstGeom prst="rect">
            <a:avLst/>
          </a:prstGeom>
          <a:noFill/>
        </p:spPr>
        <p:txBody>
          <a:bodyPr wrap="square" rtlCol="0">
            <a:spAutoFit/>
          </a:bodyPr>
          <a:lstStyle/>
          <a:p>
            <a:r>
              <a:rPr lang="en-US" sz="3000" b="1" dirty="0" smtClean="0">
                <a:solidFill>
                  <a:srgbClr val="CC0099"/>
                </a:solidFill>
                <a:latin typeface="Arial" panose="020B0604020202020204" pitchFamily="34" charset="0"/>
                <a:cs typeface="Arial" panose="020B0604020202020204" pitchFamily="34" charset="0"/>
              </a:rPr>
              <a:t>Surface </a:t>
            </a:r>
            <a:r>
              <a:rPr lang="en-US" sz="3000" b="1" dirty="0" err="1" smtClean="0">
                <a:solidFill>
                  <a:srgbClr val="CC0099"/>
                </a:solidFill>
                <a:latin typeface="Arial" panose="020B0604020202020204" pitchFamily="34" charset="0"/>
                <a:cs typeface="Arial" panose="020B0604020202020204" pitchFamily="34" charset="0"/>
              </a:rPr>
              <a:t>PARTiculate</a:t>
            </a:r>
            <a:r>
              <a:rPr lang="en-US" sz="3000" b="1" dirty="0" smtClean="0">
                <a:solidFill>
                  <a:srgbClr val="CC0099"/>
                </a:solidFill>
                <a:latin typeface="Arial" panose="020B0604020202020204" pitchFamily="34" charset="0"/>
                <a:cs typeface="Arial" panose="020B0604020202020204" pitchFamily="34" charset="0"/>
              </a:rPr>
              <a:t> </a:t>
            </a:r>
            <a:r>
              <a:rPr lang="en-US" sz="3000" b="1" dirty="0" err="1" smtClean="0">
                <a:solidFill>
                  <a:srgbClr val="CC0099"/>
                </a:solidFill>
                <a:latin typeface="Arial" panose="020B0604020202020204" pitchFamily="34" charset="0"/>
                <a:cs typeface="Arial" panose="020B0604020202020204" pitchFamily="34" charset="0"/>
              </a:rPr>
              <a:t>mAtter</a:t>
            </a:r>
            <a:r>
              <a:rPr lang="en-US" sz="3000" b="1" dirty="0" smtClean="0">
                <a:solidFill>
                  <a:srgbClr val="CC0099"/>
                </a:solidFill>
                <a:latin typeface="Arial" panose="020B0604020202020204" pitchFamily="34" charset="0"/>
                <a:cs typeface="Arial" panose="020B0604020202020204" pitchFamily="34" charset="0"/>
              </a:rPr>
              <a:t> Network (SPARTAN)</a:t>
            </a:r>
          </a:p>
        </p:txBody>
      </p:sp>
      <p:sp>
        <p:nvSpPr>
          <p:cNvPr id="12" name="TextBox 11"/>
          <p:cNvSpPr txBox="1"/>
          <p:nvPr/>
        </p:nvSpPr>
        <p:spPr>
          <a:xfrm>
            <a:off x="5105400" y="5833646"/>
            <a:ext cx="4038602"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Snider,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under pre. (2014)</a:t>
            </a:r>
            <a:endParaRPr lang="en-IN" sz="1600" b="1" dirty="0">
              <a:solidFill>
                <a:srgbClr val="FF0000"/>
              </a:solidFill>
              <a:latin typeface="Arial" panose="020B0604020202020204" pitchFamily="34" charset="0"/>
              <a:cs typeface="Arial" panose="020B0604020202020204" pitchFamily="34" charset="0"/>
            </a:endParaRPr>
          </a:p>
        </p:txBody>
      </p:sp>
      <p:sp>
        <p:nvSpPr>
          <p:cNvPr id="13" name="TextBox 12"/>
          <p:cNvSpPr txBox="1"/>
          <p:nvPr/>
        </p:nvSpPr>
        <p:spPr>
          <a:xfrm>
            <a:off x="7213122" y="3811923"/>
            <a:ext cx="1785938" cy="276999"/>
          </a:xfrm>
          <a:prstGeom prst="rect">
            <a:avLst/>
          </a:prstGeom>
          <a:solidFill>
            <a:srgbClr val="CC0099"/>
          </a:solidFill>
        </p:spPr>
        <p:txBody>
          <a:bodyPr wrap="none" lIns="27432" tIns="0" rIns="0" bIns="0" rtlCol="0">
            <a:spAutoFit/>
          </a:bodyPr>
          <a:lstStyle/>
          <a:p>
            <a:r>
              <a:rPr lang="en-US" b="1" dirty="0" smtClean="0">
                <a:solidFill>
                  <a:schemeClr val="bg1"/>
                </a:solidFill>
                <a:latin typeface="Arial" panose="020B0604020202020204" pitchFamily="34" charset="0"/>
                <a:cs typeface="Arial" panose="020B0604020202020204" pitchFamily="34" charset="0"/>
              </a:rPr>
              <a:t>Since Nov. 2013</a:t>
            </a:r>
            <a:endParaRPr lang="en-US"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7543800" y="1535668"/>
            <a:ext cx="992579" cy="369332"/>
          </a:xfrm>
          <a:prstGeom prst="rect">
            <a:avLst/>
          </a:prstGeom>
          <a:noFill/>
        </p:spPr>
        <p:txBody>
          <a:bodyPr wrap="none" rtlCol="0">
            <a:spAutoFit/>
          </a:bodyPr>
          <a:lstStyle/>
          <a:p>
            <a:r>
              <a:rPr lang="en-US" b="1" dirty="0" smtClean="0">
                <a:solidFill>
                  <a:srgbClr val="0000FF"/>
                </a:solidFill>
                <a:latin typeface="Arial" panose="020B0604020202020204" pitchFamily="34" charset="0"/>
                <a:cs typeface="Arial" panose="020B0604020202020204" pitchFamily="34" charset="0"/>
              </a:rPr>
              <a:t>Kanpur</a:t>
            </a:r>
            <a:endParaRPr lang="en-US" b="1" dirty="0">
              <a:solidFill>
                <a:srgbClr val="0000FF"/>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775827"/>
            <a:ext cx="7052868" cy="3177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7144406" y="1905000"/>
            <a:ext cx="1920240" cy="2933342"/>
            <a:chOff x="7204840" y="1791058"/>
            <a:chExt cx="1920240" cy="2933342"/>
          </a:xfrm>
        </p:grpSpPr>
        <p:pic>
          <p:nvPicPr>
            <p:cNvPr id="17" name="Picture 4" descr="C:\Users\user\Desktop\SitePhotos\SitePhotos\Image12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97" r="9483" b="5657"/>
            <a:stretch/>
          </p:blipFill>
          <p:spPr bwMode="auto">
            <a:xfrm>
              <a:off x="7204841" y="1838356"/>
              <a:ext cx="1910255" cy="2873587"/>
            </a:xfrm>
            <a:prstGeom prst="rect">
              <a:avLst/>
            </a:prstGeom>
            <a:noFill/>
            <a:extLst>
              <a:ext uri="{909E8E84-426E-40dd-AFC4-6F175D3DCCD1}">
                <a14:hiddenFill xmlns:a14="http://schemas.microsoft.com/office/drawing/2010/main">
                  <a:solidFill>
                    <a:srgbClr val="FFFFFF"/>
                  </a:solidFill>
                </a14:hiddenFill>
              </a:ext>
            </a:extLst>
          </p:spPr>
        </p:pic>
        <p:sp>
          <p:nvSpPr>
            <p:cNvPr id="18" name="Line Callout 2 17"/>
            <p:cNvSpPr/>
            <p:nvPr/>
          </p:nvSpPr>
          <p:spPr>
            <a:xfrm>
              <a:off x="7204840" y="1791058"/>
              <a:ext cx="1920240" cy="2933342"/>
            </a:xfrm>
            <a:prstGeom prst="borderCallout2">
              <a:avLst>
                <a:gd name="adj1" fmla="val 89855"/>
                <a:gd name="adj2" fmla="val -80"/>
                <a:gd name="adj3" fmla="val 89561"/>
                <a:gd name="adj4" fmla="val -45693"/>
                <a:gd name="adj5" fmla="val 34674"/>
                <a:gd name="adj6" fmla="val -102461"/>
              </a:avLst>
            </a:prstGeom>
            <a:noFill/>
            <a:ln>
              <a:solidFill>
                <a:schemeClr val="tx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76200" y="545688"/>
            <a:ext cx="9144000" cy="136960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 global network </a:t>
            </a:r>
            <a:r>
              <a:rPr lang="en-US" dirty="0">
                <a:latin typeface="Arial" panose="020B0604020202020204" pitchFamily="34" charset="0"/>
                <a:cs typeface="Arial" panose="020B0604020202020204" pitchFamily="34" charset="0"/>
              </a:rPr>
              <a:t>of ground-based measurements of fine particle concentrations to evaluate and enhance satellite remote sensing estimates that can be applied in health effects research and risk assessment</a:t>
            </a:r>
            <a:r>
              <a:rPr lang="en-US" dirty="0" smtClean="0">
                <a:latin typeface="Arial" panose="020B0604020202020204" pitchFamily="34" charset="0"/>
                <a:cs typeface="Arial" panose="020B0604020202020204" pitchFamily="34" charset="0"/>
              </a:rPr>
              <a:t>.</a:t>
            </a:r>
          </a:p>
          <a:p>
            <a:endParaRPr lang="en-US" sz="900" dirty="0">
              <a:latin typeface="Arial" panose="020B0604020202020204" pitchFamily="34" charset="0"/>
              <a:cs typeface="Arial" panose="020B0604020202020204" pitchFamily="34" charset="0"/>
            </a:endParaRPr>
          </a:p>
          <a:p>
            <a:r>
              <a:rPr lang="en-US" sz="2000" b="1" dirty="0" smtClean="0">
                <a:solidFill>
                  <a:srgbClr val="0000FF"/>
                </a:solidFill>
                <a:latin typeface="Arial" panose="020B0604020202020204" pitchFamily="34" charset="0"/>
                <a:cs typeface="Arial" panose="020B0604020202020204" pitchFamily="34" charset="0"/>
              </a:rPr>
              <a:t>8 active and 11 proposed sites</a:t>
            </a:r>
            <a:endParaRPr lang="en-US" sz="20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0044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16</a:t>
            </a:fld>
            <a:endParaRPr lang="en-US"/>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46" t="13596" r="12700" b="7311"/>
          <a:stretch/>
        </p:blipFill>
        <p:spPr bwMode="auto">
          <a:xfrm>
            <a:off x="1676400" y="4190999"/>
            <a:ext cx="4548352" cy="1923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0" y="0"/>
            <a:ext cx="9296400" cy="453970"/>
          </a:xfrm>
          <a:prstGeom prst="rect">
            <a:avLst/>
          </a:prstGeom>
          <a:noFill/>
        </p:spPr>
        <p:txBody>
          <a:bodyPr wrap="square" rtlCol="0">
            <a:spAutoFit/>
          </a:bodyPr>
          <a:lstStyle/>
          <a:p>
            <a:r>
              <a:rPr lang="en-US" sz="2350" b="1" dirty="0" smtClean="0">
                <a:solidFill>
                  <a:srgbClr val="FF00FF"/>
                </a:solidFill>
                <a:latin typeface="Arial" panose="020B0604020202020204" pitchFamily="34" charset="0"/>
                <a:cs typeface="Arial" panose="020B0604020202020204" pitchFamily="34" charset="0"/>
              </a:rPr>
              <a:t>Surface </a:t>
            </a:r>
            <a:r>
              <a:rPr lang="en-US" sz="2350" b="1" dirty="0" err="1">
                <a:solidFill>
                  <a:srgbClr val="FF00FF"/>
                </a:solidFill>
                <a:latin typeface="Arial" panose="020B0604020202020204" pitchFamily="34" charset="0"/>
                <a:cs typeface="Arial" panose="020B0604020202020204" pitchFamily="34" charset="0"/>
              </a:rPr>
              <a:t>PARTiculate</a:t>
            </a:r>
            <a:r>
              <a:rPr lang="en-US" sz="2350" b="1" dirty="0">
                <a:solidFill>
                  <a:srgbClr val="FF00FF"/>
                </a:solidFill>
                <a:latin typeface="Arial" panose="020B0604020202020204" pitchFamily="34" charset="0"/>
                <a:cs typeface="Arial" panose="020B0604020202020204" pitchFamily="34" charset="0"/>
              </a:rPr>
              <a:t> </a:t>
            </a:r>
            <a:r>
              <a:rPr lang="en-US" sz="2350" b="1" dirty="0" err="1">
                <a:solidFill>
                  <a:srgbClr val="FF00FF"/>
                </a:solidFill>
                <a:latin typeface="Arial" panose="020B0604020202020204" pitchFamily="34" charset="0"/>
                <a:cs typeface="Arial" panose="020B0604020202020204" pitchFamily="34" charset="0"/>
              </a:rPr>
              <a:t>mAtter</a:t>
            </a:r>
            <a:r>
              <a:rPr lang="en-US" sz="2350" b="1" dirty="0">
                <a:solidFill>
                  <a:srgbClr val="FF00FF"/>
                </a:solidFill>
                <a:latin typeface="Arial" panose="020B0604020202020204" pitchFamily="34" charset="0"/>
                <a:cs typeface="Arial" panose="020B0604020202020204" pitchFamily="34" charset="0"/>
              </a:rPr>
              <a:t> </a:t>
            </a:r>
            <a:r>
              <a:rPr lang="en-US" sz="2350" b="1" dirty="0" smtClean="0">
                <a:solidFill>
                  <a:srgbClr val="FF00FF"/>
                </a:solidFill>
                <a:latin typeface="Arial" panose="020B0604020202020204" pitchFamily="34" charset="0"/>
                <a:cs typeface="Arial" panose="020B0604020202020204" pitchFamily="34" charset="0"/>
              </a:rPr>
              <a:t>Network (SPARTAN) PM</a:t>
            </a:r>
            <a:r>
              <a:rPr lang="en-US" sz="2350" b="1" baseline="-25000" dirty="0" smtClean="0">
                <a:solidFill>
                  <a:srgbClr val="FF00FF"/>
                </a:solidFill>
                <a:latin typeface="Arial" panose="020B0604020202020204" pitchFamily="34" charset="0"/>
                <a:cs typeface="Arial" panose="020B0604020202020204" pitchFamily="34" charset="0"/>
              </a:rPr>
              <a:t>2.5</a:t>
            </a:r>
            <a:r>
              <a:rPr lang="en-US" sz="2350" b="1" dirty="0" smtClean="0">
                <a:solidFill>
                  <a:srgbClr val="FF00FF"/>
                </a:solidFill>
                <a:latin typeface="Arial" panose="020B0604020202020204" pitchFamily="34" charset="0"/>
                <a:cs typeface="Arial" panose="020B0604020202020204" pitchFamily="34" charset="0"/>
              </a:rPr>
              <a:t> Network</a:t>
            </a:r>
          </a:p>
        </p:txBody>
      </p:sp>
      <p:sp>
        <p:nvSpPr>
          <p:cNvPr id="5" name="Rectangle 4"/>
          <p:cNvSpPr/>
          <p:nvPr/>
        </p:nvSpPr>
        <p:spPr>
          <a:xfrm>
            <a:off x="0" y="457200"/>
            <a:ext cx="9144000" cy="1415772"/>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 global network </a:t>
            </a:r>
            <a:r>
              <a:rPr lang="en-US" dirty="0">
                <a:latin typeface="Arial" panose="020B0604020202020204" pitchFamily="34" charset="0"/>
                <a:cs typeface="Arial" panose="020B0604020202020204" pitchFamily="34" charset="0"/>
              </a:rPr>
              <a:t>of ground-based measurements of fine particle concentrations to evaluate and enhance satellite remote sensing estimates that can be applied in health effects research and risk assessment</a:t>
            </a:r>
            <a:r>
              <a:rPr lang="en-US"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b="1" dirty="0" smtClean="0">
                <a:solidFill>
                  <a:srgbClr val="3333FF"/>
                </a:solidFill>
                <a:latin typeface="Arial" panose="020B0604020202020204" pitchFamily="34" charset="0"/>
                <a:cs typeface="Arial" panose="020B0604020202020204" pitchFamily="34" charset="0"/>
              </a:rPr>
              <a:t>8 active sites</a:t>
            </a:r>
            <a:endParaRPr lang="en-US" b="1" dirty="0">
              <a:solidFill>
                <a:srgbClr val="3333FF"/>
              </a:solidFill>
              <a:latin typeface="Arial" panose="020B0604020202020204" pitchFamily="34" charset="0"/>
              <a:cs typeface="Arial" panose="020B0604020202020204" pitchFamily="34" charset="0"/>
            </a:endParaRPr>
          </a:p>
        </p:txBody>
      </p:sp>
      <p:pic>
        <p:nvPicPr>
          <p:cNvPr id="2151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3910" t="45151" r="24153" b="28772"/>
          <a:stretch/>
        </p:blipFill>
        <p:spPr bwMode="auto">
          <a:xfrm>
            <a:off x="91966" y="1806936"/>
            <a:ext cx="6747641" cy="190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7144406" y="1181458"/>
            <a:ext cx="1920240" cy="2933342"/>
            <a:chOff x="7204840" y="1791058"/>
            <a:chExt cx="1920240" cy="2933342"/>
          </a:xfrm>
        </p:grpSpPr>
        <p:pic>
          <p:nvPicPr>
            <p:cNvPr id="21508" name="Picture 4" descr="C:\Users\user\Desktop\SitePhotos\SitePhotos\Image12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97" r="9483" b="5657"/>
            <a:stretch/>
          </p:blipFill>
          <p:spPr bwMode="auto">
            <a:xfrm>
              <a:off x="7204841" y="1838356"/>
              <a:ext cx="1910255" cy="2873587"/>
            </a:xfrm>
            <a:prstGeom prst="rect">
              <a:avLst/>
            </a:prstGeom>
            <a:noFill/>
            <a:extLst>
              <a:ext uri="{909E8E84-426E-40dd-AFC4-6F175D3DCCD1}">
                <a14:hiddenFill xmlns:a14="http://schemas.microsoft.com/office/drawing/2010/main">
                  <a:solidFill>
                    <a:srgbClr val="FFFFFF"/>
                  </a:solidFill>
                </a14:hiddenFill>
              </a:ext>
            </a:extLst>
          </p:spPr>
        </p:pic>
        <p:sp>
          <p:nvSpPr>
            <p:cNvPr id="7" name="Line Callout 2 6"/>
            <p:cNvSpPr/>
            <p:nvPr/>
          </p:nvSpPr>
          <p:spPr>
            <a:xfrm>
              <a:off x="7204840" y="1791058"/>
              <a:ext cx="1920240" cy="2933342"/>
            </a:xfrm>
            <a:prstGeom prst="borderCallout2">
              <a:avLst>
                <a:gd name="adj1" fmla="val 89855"/>
                <a:gd name="adj2" fmla="val -80"/>
                <a:gd name="adj3" fmla="val 89561"/>
                <a:gd name="adj4" fmla="val -45693"/>
                <a:gd name="adj5" fmla="val 63836"/>
                <a:gd name="adj6" fmla="val -94012"/>
              </a:avLst>
            </a:prstGeom>
            <a:noFill/>
            <a:ln>
              <a:solidFill>
                <a:schemeClr val="tx1"/>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3276600" y="6048720"/>
            <a:ext cx="5896304" cy="369332"/>
          </a:xfrm>
          <a:prstGeom prst="rect">
            <a:avLst/>
          </a:prstGeom>
        </p:spPr>
        <p:txBody>
          <a:bodyPr wrap="square">
            <a:spAutoFit/>
          </a:bodyPr>
          <a:lstStyle/>
          <a:p>
            <a:r>
              <a:rPr lang="en-US" b="1" dirty="0" smtClean="0">
                <a:solidFill>
                  <a:srgbClr val="FF0000"/>
                </a:solidFill>
                <a:latin typeface="Arial" panose="020B0604020202020204" pitchFamily="34" charset="0"/>
                <a:cs typeface="Arial" panose="020B0604020202020204" pitchFamily="34" charset="0"/>
              </a:rPr>
              <a:t>http</a:t>
            </a:r>
            <a:r>
              <a:rPr lang="en-US" b="1" dirty="0">
                <a:solidFill>
                  <a:srgbClr val="FF0000"/>
                </a:solidFill>
                <a:latin typeface="Arial" panose="020B0604020202020204" pitchFamily="34" charset="0"/>
                <a:cs typeface="Arial" panose="020B0604020202020204" pitchFamily="34" charset="0"/>
              </a:rPr>
              <a:t>://fizz.phys.dal.ca/~atmos/martin/?page_id=464</a:t>
            </a:r>
          </a:p>
        </p:txBody>
      </p:sp>
      <p:sp>
        <p:nvSpPr>
          <p:cNvPr id="6" name="TextBox 5"/>
          <p:cNvSpPr txBox="1"/>
          <p:nvPr/>
        </p:nvSpPr>
        <p:spPr>
          <a:xfrm>
            <a:off x="7213122" y="3811923"/>
            <a:ext cx="1785938" cy="276999"/>
          </a:xfrm>
          <a:prstGeom prst="rect">
            <a:avLst/>
          </a:prstGeom>
          <a:solidFill>
            <a:srgbClr val="CC0099"/>
          </a:solidFill>
        </p:spPr>
        <p:txBody>
          <a:bodyPr wrap="none" lIns="27432" tIns="0" rIns="0" bIns="0" rtlCol="0">
            <a:spAutoFit/>
          </a:bodyPr>
          <a:lstStyle/>
          <a:p>
            <a:r>
              <a:rPr lang="en-US" b="1" dirty="0" smtClean="0">
                <a:solidFill>
                  <a:schemeClr val="bg1"/>
                </a:solidFill>
                <a:latin typeface="Arial" panose="020B0604020202020204" pitchFamily="34" charset="0"/>
                <a:cs typeface="Arial" panose="020B0604020202020204" pitchFamily="34" charset="0"/>
              </a:rPr>
              <a:t>Since Nov. 2013</a:t>
            </a:r>
            <a:endParaRPr lang="en-US"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2978452" y="3830614"/>
            <a:ext cx="1838965" cy="369332"/>
          </a:xfrm>
          <a:prstGeom prst="rect">
            <a:avLst/>
          </a:prstGeom>
          <a:noFill/>
        </p:spPr>
        <p:txBody>
          <a:bodyPr wrap="none" rtlCol="0">
            <a:spAutoFit/>
          </a:bodyPr>
          <a:lstStyle/>
          <a:p>
            <a:r>
              <a:rPr lang="en-US" b="1" dirty="0" smtClean="0">
                <a:solidFill>
                  <a:srgbClr val="FF0000"/>
                </a:solidFill>
                <a:latin typeface="Arial" panose="020B0604020202020204" pitchFamily="34" charset="0"/>
                <a:cs typeface="Arial" panose="020B0604020202020204" pitchFamily="34" charset="0"/>
              </a:rPr>
              <a:t>Proposed sites</a:t>
            </a:r>
            <a:endParaRPr lang="en-US"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8160047" y="1101304"/>
            <a:ext cx="992579" cy="369332"/>
          </a:xfrm>
          <a:prstGeom prst="rect">
            <a:avLst/>
          </a:prstGeom>
          <a:noFill/>
        </p:spPr>
        <p:txBody>
          <a:bodyPr wrap="none" rtlCol="0">
            <a:spAutoFit/>
          </a:bodyPr>
          <a:lstStyle/>
          <a:p>
            <a:r>
              <a:rPr lang="en-US" b="1" dirty="0" smtClean="0">
                <a:solidFill>
                  <a:srgbClr val="0000FF"/>
                </a:solidFill>
                <a:latin typeface="Arial" panose="020B0604020202020204" pitchFamily="34" charset="0"/>
                <a:cs typeface="Arial" panose="020B0604020202020204" pitchFamily="34" charset="0"/>
              </a:rPr>
              <a:t>Kanpur</a:t>
            </a:r>
            <a:endParaRPr lang="en-US" b="1" dirty="0">
              <a:solidFill>
                <a:srgbClr val="0000FF"/>
              </a:solidFill>
              <a:latin typeface="Arial" panose="020B0604020202020204" pitchFamily="34" charset="0"/>
              <a:cs typeface="Arial" panose="020B0604020202020204" pitchFamily="34" charset="0"/>
            </a:endParaRPr>
          </a:p>
        </p:txBody>
      </p:sp>
      <p:sp>
        <p:nvSpPr>
          <p:cNvPr id="17"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27147594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dirty="0"/>
          </a:p>
        </p:txBody>
      </p:sp>
      <p:sp>
        <p:nvSpPr>
          <p:cNvPr id="4" name="Slide Number Placeholder 3"/>
          <p:cNvSpPr>
            <a:spLocks noGrp="1"/>
          </p:cNvSpPr>
          <p:nvPr>
            <p:ph type="sldNum" sz="quarter" idx="12"/>
          </p:nvPr>
        </p:nvSpPr>
        <p:spPr/>
        <p:txBody>
          <a:bodyPr/>
          <a:lstStyle/>
          <a:p>
            <a:fld id="{B7859A7E-52D7-426B-A1C5-BCCD3FF31703}" type="slidenum">
              <a:rPr lang="en-US" smtClean="0"/>
              <a:pPr/>
              <a:t>17</a:t>
            </a:fld>
            <a:endParaRPr lang="en-US"/>
          </a:p>
        </p:txBody>
      </p:sp>
      <p:sp>
        <p:nvSpPr>
          <p:cNvPr id="5" name="TextBox 4"/>
          <p:cNvSpPr txBox="1"/>
          <p:nvPr/>
        </p:nvSpPr>
        <p:spPr>
          <a:xfrm>
            <a:off x="76200" y="0"/>
            <a:ext cx="9067799" cy="1077218"/>
          </a:xfrm>
          <a:prstGeom prst="rect">
            <a:avLst/>
          </a:prstGeom>
          <a:noFill/>
        </p:spPr>
        <p:txBody>
          <a:bodyPr wrap="square" rtlCol="0">
            <a:spAutoFit/>
          </a:bodyPr>
          <a:lstStyle/>
          <a:p>
            <a:r>
              <a:rPr lang="en-US" sz="3200" b="1" dirty="0" smtClean="0">
                <a:solidFill>
                  <a:srgbClr val="CC0099"/>
                </a:solidFill>
                <a:latin typeface="Arial" panose="020B0604020202020204" pitchFamily="34" charset="0"/>
                <a:cs typeface="Arial" panose="020B0604020202020204" pitchFamily="34" charset="0"/>
              </a:rPr>
              <a:t>India Aerosol Climatology (Relative to Previous Season)</a:t>
            </a:r>
            <a:endParaRPr lang="en-US" b="1" dirty="0" smtClean="0">
              <a:solidFill>
                <a:srgbClr val="CC0099"/>
              </a:solidFill>
              <a:latin typeface="Arial" panose="020B0604020202020204" pitchFamily="34" charset="0"/>
              <a:cs typeface="Arial" panose="020B0604020202020204" pitchFamily="34" charset="0"/>
            </a:endParaRPr>
          </a:p>
        </p:txBody>
      </p:sp>
      <p:sp>
        <p:nvSpPr>
          <p:cNvPr id="11" name="TextBox 10"/>
          <p:cNvSpPr txBox="1"/>
          <p:nvPr/>
        </p:nvSpPr>
        <p:spPr>
          <a:xfrm>
            <a:off x="5791200" y="6290846"/>
            <a:ext cx="3429000" cy="338554"/>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Dey</a:t>
            </a:r>
            <a:r>
              <a:rPr lang="en-US" sz="1600" b="1" dirty="0" smtClean="0">
                <a:solidFill>
                  <a:srgbClr val="FF0000"/>
                </a:solidFill>
                <a:latin typeface="Arial" panose="020B0604020202020204" pitchFamily="34" charset="0"/>
                <a:cs typeface="Arial" panose="020B0604020202020204" pitchFamily="34" charset="0"/>
              </a:rPr>
              <a:t> and </a:t>
            </a:r>
            <a:r>
              <a:rPr lang="en-US" sz="1600" b="1" dirty="0">
                <a:solidFill>
                  <a:srgbClr val="FF0000"/>
                </a:solidFill>
                <a:latin typeface="Arial" panose="020B0604020202020204" pitchFamily="34" charset="0"/>
                <a:cs typeface="Arial" panose="020B0604020202020204" pitchFamily="34" charset="0"/>
              </a:rPr>
              <a:t>Di </a:t>
            </a:r>
            <a:r>
              <a:rPr lang="en-US" sz="1600" b="1" dirty="0" err="1" smtClean="0">
                <a:solidFill>
                  <a:srgbClr val="FF0000"/>
                </a:solidFill>
                <a:latin typeface="Arial" panose="020B0604020202020204" pitchFamily="34" charset="0"/>
                <a:cs typeface="Arial" panose="020B0604020202020204" pitchFamily="34" charset="0"/>
              </a:rPr>
              <a:t>Girolamo</a:t>
            </a:r>
            <a:r>
              <a:rPr lang="en-US" sz="1600" b="1" dirty="0" smtClean="0">
                <a:solidFill>
                  <a:srgbClr val="FF0000"/>
                </a:solidFill>
                <a:latin typeface="Arial" panose="020B0604020202020204" pitchFamily="34" charset="0"/>
                <a:cs typeface="Arial" panose="020B0604020202020204" pitchFamily="34" charset="0"/>
              </a:rPr>
              <a:t>, JGR, (2010)</a:t>
            </a:r>
            <a:endParaRPr lang="en-IN" sz="16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30908" y="3859649"/>
            <a:ext cx="4083892" cy="1169551"/>
          </a:xfrm>
          <a:prstGeom prst="rect">
            <a:avLst/>
          </a:prstGeom>
        </p:spPr>
        <p:txBody>
          <a:bodyPr wrap="square">
            <a:spAutoFit/>
          </a:bodyPr>
          <a:lstStyle/>
          <a:p>
            <a:pPr marL="285750" indent="-285750">
              <a:buFont typeface="Wingdings" panose="05000000000000000000" pitchFamily="2" charset="2"/>
              <a:buChar char="q"/>
            </a:pPr>
            <a:r>
              <a:rPr lang="en-US" sz="1400" dirty="0">
                <a:solidFill>
                  <a:srgbClr val="0000FF"/>
                </a:solidFill>
                <a:latin typeface="Arial" panose="020B0604020202020204" pitchFamily="34" charset="0"/>
                <a:cs typeface="Arial" panose="020B0604020202020204" pitchFamily="34" charset="0"/>
              </a:rPr>
              <a:t>Spatial distribution of the index </a:t>
            </a:r>
            <a:r>
              <a:rPr lang="en-US" sz="1400" dirty="0" smtClean="0">
                <a:solidFill>
                  <a:srgbClr val="0000FF"/>
                </a:solidFill>
                <a:latin typeface="Arial" panose="020B0604020202020204" pitchFamily="34" charset="0"/>
                <a:cs typeface="Arial" panose="020B0604020202020204" pitchFamily="34" charset="0"/>
              </a:rPr>
              <a:t>characterizing </a:t>
            </a:r>
            <a:r>
              <a:rPr lang="en-US" sz="1400" dirty="0">
                <a:solidFill>
                  <a:srgbClr val="0000FF"/>
                </a:solidFill>
                <a:latin typeface="Arial" panose="020B0604020202020204" pitchFamily="34" charset="0"/>
                <a:cs typeface="Arial" panose="020B0604020202020204" pitchFamily="34" charset="0"/>
              </a:rPr>
              <a:t>the changes in </a:t>
            </a:r>
            <a:r>
              <a:rPr lang="en-US" sz="1400" dirty="0" smtClean="0">
                <a:solidFill>
                  <a:srgbClr val="0000FF"/>
                </a:solidFill>
                <a:latin typeface="Arial" panose="020B0604020202020204" pitchFamily="34" charset="0"/>
                <a:cs typeface="Arial" panose="020B0604020202020204" pitchFamily="34" charset="0"/>
              </a:rPr>
              <a:t>seasonal mean </a:t>
            </a:r>
            <a:r>
              <a:rPr lang="en-US" sz="1400" dirty="0">
                <a:solidFill>
                  <a:srgbClr val="0000FF"/>
                </a:solidFill>
                <a:latin typeface="Arial" panose="020B0604020202020204" pitchFamily="34" charset="0"/>
                <a:cs typeface="Arial" panose="020B0604020202020204" pitchFamily="34" charset="0"/>
              </a:rPr>
              <a:t>aerosol properties compared to the preceding season. </a:t>
            </a:r>
            <a:r>
              <a:rPr lang="en-US" sz="1400" b="1" dirty="0" smtClean="0">
                <a:solidFill>
                  <a:srgbClr val="0000FF"/>
                </a:solidFill>
                <a:latin typeface="Arial" panose="020B0604020202020204" pitchFamily="34" charset="0"/>
                <a:cs typeface="Arial" panose="020B0604020202020204" pitchFamily="34" charset="0"/>
              </a:rPr>
              <a:t>Index is based on non-</a:t>
            </a:r>
            <a:r>
              <a:rPr lang="en-US" sz="1400" b="1" dirty="0" err="1" smtClean="0">
                <a:solidFill>
                  <a:srgbClr val="0000FF"/>
                </a:solidFill>
                <a:latin typeface="Arial" panose="020B0604020202020204" pitchFamily="34" charset="0"/>
                <a:cs typeface="Arial" panose="020B0604020202020204" pitchFamily="34" charset="0"/>
              </a:rPr>
              <a:t>sphericity</a:t>
            </a:r>
            <a:r>
              <a:rPr lang="en-US" sz="1400" b="1" dirty="0" smtClean="0">
                <a:solidFill>
                  <a:srgbClr val="0000FF"/>
                </a:solidFill>
                <a:latin typeface="Arial" panose="020B0604020202020204" pitchFamily="34" charset="0"/>
                <a:cs typeface="Arial" panose="020B0604020202020204" pitchFamily="34" charset="0"/>
              </a:rPr>
              <a:t> and effective radius. </a:t>
            </a:r>
            <a:endParaRPr lang="en-US" sz="1400" b="1" dirty="0">
              <a:solidFill>
                <a:srgbClr val="0000FF"/>
              </a:solidFill>
              <a:latin typeface="Arial" panose="020B0604020202020204" pitchFamily="34" charset="0"/>
              <a:cs typeface="Arial" panose="020B0604020202020204" pitchFamily="34"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10000"/>
            <a:ext cx="4953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8" t="3580" r="959" b="3817"/>
          <a:stretch/>
        </p:blipFill>
        <p:spPr bwMode="auto">
          <a:xfrm>
            <a:off x="0" y="981807"/>
            <a:ext cx="8839200" cy="275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03516" y="5015805"/>
            <a:ext cx="9040483" cy="1384995"/>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For example, Indices 6 and 7 in winter and Index 6 in </a:t>
            </a:r>
            <a:r>
              <a:rPr lang="en-US" sz="1400" dirty="0" err="1">
                <a:latin typeface="Arial" panose="020B0604020202020204" pitchFamily="34" charset="0"/>
                <a:cs typeface="Arial" panose="020B0604020202020204" pitchFamily="34" charset="0"/>
              </a:rPr>
              <a:t>postmonsoon</a:t>
            </a:r>
            <a:r>
              <a:rPr lang="en-US" sz="1400" dirty="0">
                <a:latin typeface="Arial" panose="020B0604020202020204" pitchFamily="34" charset="0"/>
                <a:cs typeface="Arial" panose="020B0604020202020204" pitchFamily="34" charset="0"/>
              </a:rPr>
              <a:t> represent increasing anthropogenic particle fraction over the ocean because of transport of aerosols from the mainland; in </a:t>
            </a:r>
            <a:r>
              <a:rPr lang="en-US" sz="1400" dirty="0" err="1">
                <a:latin typeface="Arial" panose="020B0604020202020204" pitchFamily="34" charset="0"/>
                <a:cs typeface="Arial" panose="020B0604020202020204" pitchFamily="34" charset="0"/>
              </a:rPr>
              <a:t>premonsoon</a:t>
            </a:r>
            <a:r>
              <a:rPr lang="en-US" sz="1400" dirty="0">
                <a:latin typeface="Arial" panose="020B0604020202020204" pitchFamily="34" charset="0"/>
                <a:cs typeface="Arial" panose="020B0604020202020204" pitchFamily="34" charset="0"/>
              </a:rPr>
              <a:t>, Index 1 represents increasing natural particle fraction </a:t>
            </a:r>
            <a:r>
              <a:rPr lang="en-US" sz="1400" dirty="0" smtClean="0">
                <a:latin typeface="Arial" panose="020B0604020202020204" pitchFamily="34" charset="0"/>
                <a:cs typeface="Arial" panose="020B0604020202020204" pitchFamily="34" charset="0"/>
              </a:rPr>
              <a:t>because of </a:t>
            </a:r>
            <a:r>
              <a:rPr lang="en-US" sz="1400" dirty="0">
                <a:latin typeface="Arial" panose="020B0604020202020204" pitchFamily="34" charset="0"/>
                <a:cs typeface="Arial" panose="020B0604020202020204" pitchFamily="34" charset="0"/>
              </a:rPr>
              <a:t>transport of dust, and Index 8 over the land represents increasing anthropogenic particle fraction </a:t>
            </a:r>
            <a:r>
              <a:rPr lang="en-US" sz="1400" dirty="0" smtClean="0">
                <a:latin typeface="Arial" panose="020B0604020202020204" pitchFamily="34" charset="0"/>
                <a:cs typeface="Arial" panose="020B0604020202020204" pitchFamily="34" charset="0"/>
              </a:rPr>
              <a:t>because of </a:t>
            </a:r>
            <a:r>
              <a:rPr lang="en-US" sz="1400" dirty="0">
                <a:latin typeface="Arial" panose="020B0604020202020204" pitchFamily="34" charset="0"/>
                <a:cs typeface="Arial" panose="020B0604020202020204" pitchFamily="34" charset="0"/>
              </a:rPr>
              <a:t>seasonal peak in biomass burning; and in monsoon, Index 3 represents increasing natural particle </a:t>
            </a:r>
            <a:r>
              <a:rPr lang="en-US" sz="1400" dirty="0" smtClean="0">
                <a:latin typeface="Arial" panose="020B0604020202020204" pitchFamily="34" charset="0"/>
                <a:cs typeface="Arial" panose="020B0604020202020204" pitchFamily="34" charset="0"/>
              </a:rPr>
              <a:t>fraction over </a:t>
            </a:r>
            <a:r>
              <a:rPr lang="en-US" sz="1400" dirty="0">
                <a:latin typeface="Arial" panose="020B0604020202020204" pitchFamily="34" charset="0"/>
                <a:cs typeface="Arial" panose="020B0604020202020204" pitchFamily="34" charset="0"/>
              </a:rPr>
              <a:t>the ocean because of persisting influence of dust transport and enhanced production of </a:t>
            </a:r>
            <a:r>
              <a:rPr lang="en-US" sz="1400" dirty="0" smtClean="0">
                <a:latin typeface="Arial" panose="020B0604020202020204" pitchFamily="34" charset="0"/>
                <a:cs typeface="Arial" panose="020B0604020202020204" pitchFamily="34" charset="0"/>
              </a:rPr>
              <a:t>maritime aerosols</a:t>
            </a:r>
            <a:r>
              <a:rPr lang="en-US" sz="1400" dirty="0">
                <a:latin typeface="Arial" panose="020B0604020202020204" pitchFamily="34" charset="0"/>
                <a:cs typeface="Arial" panose="020B0604020202020204" pitchFamily="34" charset="0"/>
              </a:rPr>
              <a:t>. White represents no data</a:t>
            </a:r>
          </a:p>
        </p:txBody>
      </p:sp>
      <p:cxnSp>
        <p:nvCxnSpPr>
          <p:cNvPr id="9" name="Straight Arrow Connector 8"/>
          <p:cNvCxnSpPr/>
          <p:nvPr/>
        </p:nvCxnSpPr>
        <p:spPr>
          <a:xfrm flipV="1">
            <a:off x="8763000" y="1524000"/>
            <a:ext cx="0" cy="1066800"/>
          </a:xfrm>
          <a:prstGeom prst="straightConnector1">
            <a:avLst/>
          </a:prstGeom>
          <a:ln w="38100" cmpd="sng">
            <a:solidFill>
              <a:srgbClr val="FF0066"/>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6200000">
            <a:off x="7640478" y="2077878"/>
            <a:ext cx="2637711" cy="369332"/>
          </a:xfrm>
          <a:prstGeom prst="rect">
            <a:avLst/>
          </a:prstGeom>
          <a:noFill/>
        </p:spPr>
        <p:txBody>
          <a:bodyPr wrap="none" rtlCol="0">
            <a:spAutoFit/>
          </a:bodyPr>
          <a:lstStyle/>
          <a:p>
            <a:r>
              <a:rPr lang="en-US" b="1" dirty="0" smtClean="0"/>
              <a:t>Increasing Anthropogenic </a:t>
            </a:r>
            <a:endParaRPr lang="en-US" b="1" dirty="0"/>
          </a:p>
        </p:txBody>
      </p:sp>
      <p:sp>
        <p:nvSpPr>
          <p:cNvPr id="13"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2539861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18</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9" r="8991"/>
          <a:stretch/>
        </p:blipFill>
        <p:spPr bwMode="auto">
          <a:xfrm>
            <a:off x="76200" y="659248"/>
            <a:ext cx="5181600" cy="406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6906" y="4697849"/>
            <a:ext cx="5303294" cy="1169551"/>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Scatter plot shows reduced major axis (RMA) regression for Beijing, Atlanta and Halifax </a:t>
            </a:r>
            <a:r>
              <a:rPr lang="en-US" sz="1400" b="1" dirty="0" smtClean="0">
                <a:latin typeface="Arial" panose="020B0604020202020204" pitchFamily="34" charset="0"/>
                <a:cs typeface="Arial" panose="020B0604020202020204" pitchFamily="34" charset="0"/>
              </a:rPr>
              <a:t>PM2.5 conc., respect. </a:t>
            </a:r>
            <a:r>
              <a:rPr lang="en-US" sz="1400" b="1" dirty="0" err="1">
                <a:latin typeface="Arial" panose="020B0604020202020204" pitchFamily="34" charset="0"/>
                <a:cs typeface="Arial" panose="020B0604020202020204" pitchFamily="34" charset="0"/>
              </a:rPr>
              <a:t>AirPhoton</a:t>
            </a:r>
            <a:r>
              <a:rPr lang="en-US" sz="1400" b="1" dirty="0">
                <a:latin typeface="Arial" panose="020B0604020202020204" pitchFamily="34" charset="0"/>
                <a:cs typeface="Arial" panose="020B0604020202020204" pitchFamily="34" charset="0"/>
              </a:rPr>
              <a:t> filter samplers in Halifax, Atlanta and Beijing are referenced using </a:t>
            </a:r>
            <a:r>
              <a:rPr lang="en-US" sz="1400" b="1" dirty="0" smtClean="0">
                <a:latin typeface="Arial" panose="020B0604020202020204" pitchFamily="34" charset="0"/>
                <a:cs typeface="Arial" panose="020B0604020202020204" pitchFamily="34" charset="0"/>
              </a:rPr>
              <a:t>a </a:t>
            </a:r>
            <a:r>
              <a:rPr lang="en-US" sz="1400" b="1" dirty="0" err="1" smtClean="0">
                <a:latin typeface="Arial" panose="020B0604020202020204" pitchFamily="34" charset="0"/>
                <a:cs typeface="Arial" panose="020B0604020202020204" pitchFamily="34" charset="0"/>
              </a:rPr>
              <a:t>Partisol</a:t>
            </a:r>
            <a:r>
              <a:rPr lang="en-US" sz="1400" b="1" dirty="0">
                <a:latin typeface="Arial" panose="020B0604020202020204" pitchFamily="34" charset="0"/>
                <a:cs typeface="Arial" panose="020B0604020202020204" pitchFamily="34" charset="0"/>
              </a:rPr>
              <a:t>, </a:t>
            </a:r>
            <a:r>
              <a:rPr lang="en-US" sz="1400" b="1" dirty="0" smtClean="0">
                <a:latin typeface="Arial" panose="020B0604020202020204" pitchFamily="34" charset="0"/>
                <a:cs typeface="Arial" panose="020B0604020202020204" pitchFamily="34" charset="0"/>
              </a:rPr>
              <a:t>personal environmental monitor (PEM) </a:t>
            </a:r>
            <a:r>
              <a:rPr lang="en-US" sz="1400" b="1" dirty="0">
                <a:latin typeface="Arial" panose="020B0604020202020204" pitchFamily="34" charset="0"/>
                <a:cs typeface="Arial" panose="020B0604020202020204" pitchFamily="34" charset="0"/>
              </a:rPr>
              <a:t>and </a:t>
            </a:r>
            <a:r>
              <a:rPr lang="en-US" sz="1400" b="1" dirty="0" err="1">
                <a:latin typeface="Arial" panose="020B0604020202020204" pitchFamily="34" charset="0"/>
                <a:cs typeface="Arial" panose="020B0604020202020204" pitchFamily="34" charset="0"/>
              </a:rPr>
              <a:t>Laoying</a:t>
            </a:r>
            <a:r>
              <a:rPr lang="en-US" sz="1400" b="1" dirty="0">
                <a:latin typeface="Arial" panose="020B0604020202020204" pitchFamily="34" charset="0"/>
                <a:cs typeface="Arial" panose="020B0604020202020204" pitchFamily="34" charset="0"/>
              </a:rPr>
              <a:t> air sampler instruments, respectively.</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76200" y="0"/>
            <a:ext cx="9372600" cy="553998"/>
          </a:xfrm>
          <a:prstGeom prst="rect">
            <a:avLst/>
          </a:prstGeom>
          <a:noFill/>
        </p:spPr>
        <p:txBody>
          <a:bodyPr wrap="square" rtlCol="0">
            <a:spAutoFit/>
          </a:bodyPr>
          <a:lstStyle/>
          <a:p>
            <a:r>
              <a:rPr lang="en-US" sz="3000" b="1" dirty="0" smtClean="0">
                <a:solidFill>
                  <a:srgbClr val="CC0099"/>
                </a:solidFill>
                <a:latin typeface="Arial" panose="020B0604020202020204" pitchFamily="34" charset="0"/>
                <a:cs typeface="Arial" panose="020B0604020202020204" pitchFamily="34" charset="0"/>
              </a:rPr>
              <a:t>Assembled PM2.5 filter results: Calibration sites</a:t>
            </a:r>
          </a:p>
        </p:txBody>
      </p:sp>
      <p:sp>
        <p:nvSpPr>
          <p:cNvPr id="7" name="Rectangle 6"/>
          <p:cNvSpPr/>
          <p:nvPr/>
        </p:nvSpPr>
        <p:spPr>
          <a:xfrm>
            <a:off x="5105400" y="719078"/>
            <a:ext cx="4038600" cy="3970318"/>
          </a:xfrm>
          <a:prstGeom prst="rect">
            <a:avLst/>
          </a:prstGeom>
        </p:spPr>
        <p:txBody>
          <a:bodyPr wrap="square">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The </a:t>
            </a:r>
            <a:r>
              <a:rPr lang="en-US" dirty="0" err="1">
                <a:latin typeface="Arial" panose="020B0604020202020204" pitchFamily="34" charset="0"/>
                <a:cs typeface="Arial" panose="020B0604020202020204" pitchFamily="34" charset="0"/>
              </a:rPr>
              <a:t>nephelometer</a:t>
            </a:r>
            <a:r>
              <a:rPr lang="en-US" dirty="0">
                <a:latin typeface="Arial" panose="020B0604020202020204" pitchFamily="34" charset="0"/>
                <a:cs typeface="Arial" panose="020B0604020202020204" pitchFamily="34" charset="0"/>
              </a:rPr>
              <a:t> readings were in good agreement with </a:t>
            </a:r>
            <a:r>
              <a:rPr lang="en-US" dirty="0" smtClean="0">
                <a:latin typeface="Arial" panose="020B0604020202020204" pitchFamily="34" charset="0"/>
                <a:cs typeface="Arial" panose="020B0604020202020204" pitchFamily="34" charset="0"/>
              </a:rPr>
              <a:t>reference instruments </a:t>
            </a:r>
            <a:r>
              <a:rPr lang="en-US" dirty="0">
                <a:latin typeface="Arial" panose="020B0604020202020204" pitchFamily="34" charset="0"/>
                <a:cs typeface="Arial" panose="020B0604020202020204" pitchFamily="34" charset="0"/>
              </a:rPr>
              <a:t>at all three sites (</a:t>
            </a:r>
            <a:r>
              <a:rPr lang="en-US" dirty="0" smtClean="0">
                <a:latin typeface="Arial" panose="020B0604020202020204" pitchFamily="34" charset="0"/>
                <a:cs typeface="Arial" panose="020B0604020202020204" pitchFamily="34" charset="0"/>
              </a:rPr>
              <a:t>R</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&gt;0.80).</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slope of filter masses was 0.75 compared </a:t>
            </a:r>
            <a:r>
              <a:rPr lang="en-US" dirty="0" smtClean="0">
                <a:latin typeface="Arial" panose="020B0604020202020204" pitchFamily="34" charset="0"/>
                <a:cs typeface="Arial" panose="020B0604020202020204" pitchFamily="34" charset="0"/>
              </a:rPr>
              <a:t>with federal reference method (FRM) </a:t>
            </a:r>
            <a:r>
              <a:rPr lang="en-US" dirty="0">
                <a:latin typeface="Arial" panose="020B0604020202020204" pitchFamily="34" charset="0"/>
                <a:cs typeface="Arial" panose="020B0604020202020204" pitchFamily="34" charset="0"/>
              </a:rPr>
              <a:t>instruments with coefficient of variation of </a:t>
            </a:r>
            <a:r>
              <a:rPr lang="en-US" dirty="0" smtClean="0">
                <a:latin typeface="Arial" panose="020B0604020202020204" pitchFamily="34" charset="0"/>
                <a:cs typeface="Arial" panose="020B0604020202020204" pitchFamily="34" charset="0"/>
              </a:rPr>
              <a:t>R</a:t>
            </a:r>
            <a:r>
              <a:rPr lang="en-US" baseline="30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=0.96</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 Overall, instrument calibrations results are very encouraging and motivating.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2880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19</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53998"/>
          </a:xfrm>
          <a:prstGeom prst="rect">
            <a:avLst/>
          </a:prstGeom>
          <a:noFill/>
        </p:spPr>
        <p:txBody>
          <a:bodyPr wrap="square" rtlCol="0">
            <a:spAutoFit/>
          </a:bodyPr>
          <a:lstStyle/>
          <a:p>
            <a:r>
              <a:rPr lang="en-US" sz="3000" b="1" dirty="0" smtClean="0">
                <a:solidFill>
                  <a:srgbClr val="CC0099"/>
                </a:solidFill>
                <a:latin typeface="Arial" panose="020B0604020202020204" pitchFamily="34" charset="0"/>
                <a:cs typeface="Arial" panose="020B0604020202020204" pitchFamily="34" charset="0"/>
              </a:rPr>
              <a:t>Evaluation of hourly PM2.5 in Beijing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4840"/>
            <a:ext cx="3136655"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09600"/>
            <a:ext cx="3305090" cy="265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76600"/>
            <a:ext cx="8915398" cy="231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 y="5638800"/>
            <a:ext cx="9144000" cy="584775"/>
          </a:xfrm>
          <a:prstGeom prst="rect">
            <a:avLst/>
          </a:prstGeom>
        </p:spPr>
        <p:txBody>
          <a:bodyPr wrap="square">
            <a:spAutoFit/>
          </a:bodyPr>
          <a:lstStyle/>
          <a:p>
            <a:pPr marL="285750" indent="-285750">
              <a:buFont typeface="Wingdings" panose="05000000000000000000" pitchFamily="2" charset="2"/>
              <a:buChar char="q"/>
            </a:pPr>
            <a:r>
              <a:rPr lang="en-US" sz="1600" dirty="0">
                <a:latin typeface="Arial" panose="020B0604020202020204" pitchFamily="34" charset="0"/>
                <a:cs typeface="Arial" panose="020B0604020202020204" pitchFamily="34" charset="0"/>
              </a:rPr>
              <a:t>Promising correlations are found with 24-hour BAM fine mass (</a:t>
            </a:r>
            <a:r>
              <a:rPr lang="en-US" sz="1600" dirty="0" smtClean="0">
                <a:latin typeface="Arial" panose="020B0604020202020204" pitchFamily="34" charset="0"/>
                <a:cs typeface="Arial" panose="020B0604020202020204" pitchFamily="34" charset="0"/>
              </a:rPr>
              <a:t>R</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=0.88) and </a:t>
            </a:r>
            <a:r>
              <a:rPr lang="en-US" sz="1600" dirty="0">
                <a:latin typeface="Arial" panose="020B0604020202020204" pitchFamily="34" charset="0"/>
                <a:cs typeface="Arial" panose="020B0604020202020204" pitchFamily="34" charset="0"/>
              </a:rPr>
              <a:t>noontime averages (</a:t>
            </a:r>
            <a:r>
              <a:rPr lang="en-US" sz="1600" dirty="0" smtClean="0">
                <a:latin typeface="Arial" panose="020B0604020202020204" pitchFamily="34" charset="0"/>
                <a:cs typeface="Arial" panose="020B0604020202020204" pitchFamily="34" charset="0"/>
              </a:rPr>
              <a:t>R</a:t>
            </a:r>
            <a:r>
              <a:rPr lang="en-US" sz="1600" baseline="30000" dirty="0" smtClean="0">
                <a:latin typeface="Arial" panose="020B0604020202020204" pitchFamily="34" charset="0"/>
                <a:cs typeface="Arial" panose="020B0604020202020204" pitchFamily="34" charset="0"/>
              </a:rPr>
              <a:t>2</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0.94) despite the 15 </a:t>
            </a:r>
            <a:r>
              <a:rPr lang="en-US" sz="1600" dirty="0" err="1" smtClean="0">
                <a:latin typeface="Arial" panose="020B0604020202020204" pitchFamily="34" charset="0"/>
                <a:cs typeface="Arial" panose="020B0604020202020204" pitchFamily="34" charset="0"/>
              </a:rPr>
              <a:t>kms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of separation between the </a:t>
            </a:r>
            <a:r>
              <a:rPr lang="en-US" sz="1600" dirty="0" smtClean="0">
                <a:latin typeface="Arial" panose="020B0604020202020204" pitchFamily="34" charset="0"/>
                <a:cs typeface="Arial" panose="020B0604020202020204" pitchFamily="34" charset="0"/>
              </a:rPr>
              <a:t>BAM and </a:t>
            </a:r>
            <a:r>
              <a:rPr lang="en-US" sz="1600" dirty="0" err="1">
                <a:latin typeface="Arial" panose="020B0604020202020204" pitchFamily="34" charset="0"/>
                <a:cs typeface="Arial" panose="020B0604020202020204" pitchFamily="34" charset="0"/>
              </a:rPr>
              <a:t>nephelomter</a:t>
            </a:r>
            <a:r>
              <a:rPr lang="en-US" sz="1600" dirty="0">
                <a:latin typeface="Arial" panose="020B0604020202020204" pitchFamily="34" charset="0"/>
                <a:cs typeface="Arial" panose="020B0604020202020204" pitchFamily="34" charset="0"/>
              </a:rPr>
              <a:t>.</a:t>
            </a:r>
          </a:p>
        </p:txBody>
      </p:sp>
      <p:sp>
        <p:nvSpPr>
          <p:cNvPr id="7" name="Rectangle 6"/>
          <p:cNvSpPr/>
          <p:nvPr/>
        </p:nvSpPr>
        <p:spPr>
          <a:xfrm>
            <a:off x="6407680" y="652075"/>
            <a:ext cx="2736319" cy="2308324"/>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Evaluation of hourly PM2.5 in Beijing from February </a:t>
            </a:r>
            <a:r>
              <a:rPr lang="en-US" sz="1200" b="1" dirty="0" smtClean="0">
                <a:latin typeface="Arial" panose="020B0604020202020204" pitchFamily="34" charset="0"/>
                <a:cs typeface="Arial" panose="020B0604020202020204" pitchFamily="34" charset="0"/>
              </a:rPr>
              <a:t>24 </a:t>
            </a:r>
            <a:r>
              <a:rPr lang="en-US" sz="1200" b="1" dirty="0">
                <a:latin typeface="Arial" panose="020B0604020202020204" pitchFamily="34" charset="0"/>
                <a:cs typeface="Arial" panose="020B0604020202020204" pitchFamily="34" charset="0"/>
              </a:rPr>
              <a:t>to March </a:t>
            </a:r>
            <a:r>
              <a:rPr lang="en-US" sz="1200" b="1" dirty="0" smtClean="0">
                <a:latin typeface="Arial" panose="020B0604020202020204" pitchFamily="34" charset="0"/>
                <a:cs typeface="Arial" panose="020B0604020202020204" pitchFamily="34" charset="0"/>
              </a:rPr>
              <a:t>29, </a:t>
            </a:r>
            <a:r>
              <a:rPr lang="en-US" sz="1200" b="1" dirty="0">
                <a:latin typeface="Arial" panose="020B0604020202020204" pitchFamily="34" charset="0"/>
                <a:cs typeface="Arial" panose="020B0604020202020204" pitchFamily="34" charset="0"/>
              </a:rPr>
              <a:t>2013 reconstructed from</a:t>
            </a:r>
          </a:p>
          <a:p>
            <a:r>
              <a:rPr lang="en-US" sz="1200" b="1" dirty="0">
                <a:latin typeface="Arial" panose="020B0604020202020204" pitchFamily="34" charset="0"/>
                <a:cs typeface="Arial" panose="020B0604020202020204" pitchFamily="34" charset="0"/>
              </a:rPr>
              <a:t>the </a:t>
            </a:r>
            <a:r>
              <a:rPr lang="en-US" sz="1200" b="1" dirty="0" err="1">
                <a:latin typeface="Arial" panose="020B0604020202020204" pitchFamily="34" charset="0"/>
                <a:cs typeface="Arial" panose="020B0604020202020204" pitchFamily="34" charset="0"/>
              </a:rPr>
              <a:t>AirPhoton</a:t>
            </a:r>
            <a:r>
              <a:rPr lang="en-US" sz="1200" b="1" dirty="0">
                <a:latin typeface="Arial" panose="020B0604020202020204" pitchFamily="34" charset="0"/>
                <a:cs typeface="Arial" panose="020B0604020202020204" pitchFamily="34" charset="0"/>
              </a:rPr>
              <a:t> </a:t>
            </a:r>
            <a:r>
              <a:rPr lang="en-US" sz="1200" b="1" dirty="0" err="1">
                <a:latin typeface="Arial" panose="020B0604020202020204" pitchFamily="34" charset="0"/>
                <a:cs typeface="Arial" panose="020B0604020202020204" pitchFamily="34" charset="0"/>
              </a:rPr>
              <a:t>nephelometer</a:t>
            </a:r>
            <a:r>
              <a:rPr lang="en-US" sz="1200" b="1" dirty="0">
                <a:latin typeface="Arial" panose="020B0604020202020204" pitchFamily="34" charset="0"/>
                <a:cs typeface="Arial" panose="020B0604020202020204" pitchFamily="34" charset="0"/>
              </a:rPr>
              <a:t>, and compared to the reference instrument (BAM) located 15 km away. The </a:t>
            </a:r>
            <a:r>
              <a:rPr lang="en-US" sz="1200" b="1" dirty="0" smtClean="0">
                <a:latin typeface="Arial" panose="020B0604020202020204" pitchFamily="34" charset="0"/>
                <a:cs typeface="Arial" panose="020B0604020202020204" pitchFamily="34" charset="0"/>
              </a:rPr>
              <a:t>1-</a:t>
            </a:r>
            <a:r>
              <a:rPr lang="en-US" sz="1200" dirty="0" smtClean="0">
                <a:latin typeface="Arial" panose="020B0604020202020204" pitchFamily="34" charset="0"/>
                <a:cs typeface="Arial" panose="020B0604020202020204" pitchFamily="34" charset="0"/>
              </a:rPr>
              <a:t>σ </a:t>
            </a:r>
            <a:r>
              <a:rPr lang="en-US" sz="1200" b="1" dirty="0" smtClean="0">
                <a:latin typeface="Arial" panose="020B0604020202020204" pitchFamily="34" charset="0"/>
                <a:cs typeface="Arial" panose="020B0604020202020204" pitchFamily="34" charset="0"/>
              </a:rPr>
              <a:t>percent </a:t>
            </a:r>
            <a:r>
              <a:rPr lang="en-US" sz="1200" b="1" dirty="0">
                <a:latin typeface="Arial" panose="020B0604020202020204" pitchFamily="34" charset="0"/>
                <a:cs typeface="Arial" panose="020B0604020202020204" pitchFamily="34" charset="0"/>
              </a:rPr>
              <a:t>error with respect to the lines of best fit for BAM is 1 </a:t>
            </a:r>
            <a:r>
              <a:rPr lang="en-US" sz="1200" dirty="0" err="1">
                <a:latin typeface="Arial" panose="020B0604020202020204" pitchFamily="34" charset="0"/>
                <a:cs typeface="Arial" panose="020B0604020202020204" pitchFamily="34" charset="0"/>
              </a:rPr>
              <a:t>μ</a:t>
            </a:r>
            <a:r>
              <a:rPr lang="en-US" sz="1200" b="1" dirty="0" err="1">
                <a:latin typeface="Arial" panose="020B0604020202020204" pitchFamily="34" charset="0"/>
                <a:cs typeface="Arial" panose="020B0604020202020204" pitchFamily="34" charset="0"/>
              </a:rPr>
              <a:t>g</a:t>
            </a:r>
            <a:r>
              <a:rPr lang="en-US" sz="1200" b="1" dirty="0">
                <a:latin typeface="Arial" panose="020B0604020202020204" pitchFamily="34" charset="0"/>
                <a:cs typeface="Arial" panose="020B0604020202020204" pitchFamily="34" charset="0"/>
              </a:rPr>
              <a:t> m-3 + 24% (all hours) and 1 </a:t>
            </a:r>
            <a:r>
              <a:rPr lang="en-US" sz="1200" dirty="0" err="1">
                <a:latin typeface="Arial" panose="020B0604020202020204" pitchFamily="34" charset="0"/>
                <a:cs typeface="Arial" panose="020B0604020202020204" pitchFamily="34" charset="0"/>
              </a:rPr>
              <a:t>μ</a:t>
            </a:r>
            <a:r>
              <a:rPr lang="en-US" sz="1200" b="1" dirty="0" err="1">
                <a:latin typeface="Arial" panose="020B0604020202020204" pitchFamily="34" charset="0"/>
                <a:cs typeface="Arial" panose="020B0604020202020204" pitchFamily="34" charset="0"/>
              </a:rPr>
              <a:t>g</a:t>
            </a:r>
            <a:r>
              <a:rPr lang="en-US" sz="1200" b="1" dirty="0">
                <a:latin typeface="Arial" panose="020B0604020202020204" pitchFamily="34" charset="0"/>
                <a:cs typeface="Arial" panose="020B0604020202020204" pitchFamily="34" charset="0"/>
              </a:rPr>
              <a:t> m-3 + 19</a:t>
            </a:r>
            <a:r>
              <a:rPr lang="en-US" sz="1200" b="1"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satellite overpass hours). Dashed lines show the 2-</a:t>
            </a:r>
            <a:r>
              <a:rPr lang="en-US" sz="1200" dirty="0">
                <a:latin typeface="Arial" panose="020B0604020202020204" pitchFamily="34" charset="0"/>
                <a:cs typeface="Arial" panose="020B0604020202020204" pitchFamily="34" charset="0"/>
              </a:rPr>
              <a:t>σ </a:t>
            </a:r>
            <a:r>
              <a:rPr lang="en-US" sz="1200" b="1" dirty="0">
                <a:latin typeface="Arial" panose="020B0604020202020204" pitchFamily="34" charset="0"/>
                <a:cs typeface="Arial" panose="020B0604020202020204" pitchFamily="34" charset="0"/>
              </a:rPr>
              <a:t>confidence intervals.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0427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a:t>
            </a:fld>
            <a:endParaRPr lang="en-US"/>
          </a:p>
        </p:txBody>
      </p:sp>
      <p:sp>
        <p:nvSpPr>
          <p:cNvPr id="7" name="Rectangle 6"/>
          <p:cNvSpPr/>
          <p:nvPr/>
        </p:nvSpPr>
        <p:spPr>
          <a:xfrm>
            <a:off x="76200" y="685800"/>
            <a:ext cx="8982070" cy="5016758"/>
          </a:xfrm>
          <a:prstGeom prst="rect">
            <a:avLst/>
          </a:prstGeom>
        </p:spPr>
        <p:txBody>
          <a:bodyPr wrap="square">
            <a:spAutoFit/>
          </a:bodyPr>
          <a:lstStyle/>
          <a:p>
            <a:pPr marL="285750" indent="-285750">
              <a:buFont typeface="Wingdings" panose="05000000000000000000" pitchFamily="2" charset="2"/>
              <a:buChar char="q"/>
            </a:pPr>
            <a:r>
              <a:rPr lang="en-US" sz="2000" b="1" dirty="0" smtClean="0">
                <a:solidFill>
                  <a:srgbClr val="0000FF"/>
                </a:solidFill>
                <a:latin typeface="Arial" panose="020B0604020202020204" pitchFamily="34" charset="0"/>
                <a:cs typeface="Arial" panose="020B0604020202020204" pitchFamily="34" charset="0"/>
              </a:rPr>
              <a:t>Indian subcontinent diversity</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Topography</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Increasing population</a:t>
            </a:r>
            <a:endParaRPr lang="en-US" sz="2000"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Distinct anthropogenic (man-made) activities and </a:t>
            </a:r>
            <a:r>
              <a:rPr lang="en-US" sz="2000" dirty="0">
                <a:latin typeface="Arial" panose="020B0604020202020204" pitchFamily="34" charset="0"/>
                <a:cs typeface="Arial" panose="020B0604020202020204" pitchFamily="34" charset="0"/>
              </a:rPr>
              <a:t>living </a:t>
            </a:r>
            <a:r>
              <a:rPr lang="en-US" sz="2000" dirty="0" smtClean="0">
                <a:latin typeface="Arial" panose="020B0604020202020204" pitchFamily="34" charset="0"/>
                <a:cs typeface="Arial" panose="020B0604020202020204" pitchFamily="34" charset="0"/>
              </a:rPr>
              <a:t>habits</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Dense fog in North India </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Movement of ITCZ over Indian subcontinent and associated weather patterns</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Strong seasonality in climatic conditions</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Diverse pollution sources</a:t>
            </a:r>
          </a:p>
          <a:p>
            <a:pPr marL="285750"/>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000" b="1" dirty="0" smtClean="0">
                <a:solidFill>
                  <a:srgbClr val="0000FF"/>
                </a:solidFill>
                <a:latin typeface="Arial" panose="020B0604020202020204" pitchFamily="34" charset="0"/>
                <a:cs typeface="Arial" panose="020B0604020202020204" pitchFamily="34" charset="0"/>
              </a:rPr>
              <a:t>Monitoring needs </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Regional</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Local</a:t>
            </a:r>
          </a:p>
          <a:p>
            <a:pPr marL="457200" indent="-171450">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Vehicular emission</a:t>
            </a:r>
          </a:p>
          <a:p>
            <a:pPr marL="285750"/>
            <a:r>
              <a:rPr lang="en-US" sz="2000" dirty="0" smtClean="0">
                <a:latin typeface="Arial" panose="020B0604020202020204" pitchFamily="34" charset="0"/>
                <a:cs typeface="Arial" panose="020B0604020202020204" pitchFamily="34" charset="0"/>
              </a:rPr>
              <a:t> </a:t>
            </a: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76200" y="0"/>
            <a:ext cx="8723863" cy="584775"/>
          </a:xfrm>
          <a:prstGeom prst="rect">
            <a:avLst/>
          </a:prstGeom>
          <a:noFill/>
        </p:spPr>
        <p:txBody>
          <a:bodyPr wrap="none" rtlCol="0">
            <a:spAutoFit/>
          </a:bodyPr>
          <a:lstStyle/>
          <a:p>
            <a:r>
              <a:rPr lang="en-US" sz="3200" b="1" dirty="0" smtClean="0">
                <a:solidFill>
                  <a:srgbClr val="CC0099"/>
                </a:solidFill>
                <a:latin typeface="Arial" panose="020B0604020202020204" pitchFamily="34" charset="0"/>
                <a:cs typeface="Arial" panose="020B0604020202020204" pitchFamily="34" charset="0"/>
              </a:rPr>
              <a:t>India measurements scarcity &amp; implications</a:t>
            </a:r>
            <a:endParaRPr lang="en-US" sz="3200" b="1" dirty="0">
              <a:solidFill>
                <a:srgbClr val="CC0099"/>
              </a:solidFill>
              <a:latin typeface="Arial" panose="020B0604020202020204" pitchFamily="34" charset="0"/>
              <a:cs typeface="Arial" panose="020B0604020202020204" pitchFamily="34" charset="0"/>
            </a:endParaRPr>
          </a:p>
        </p:txBody>
      </p:sp>
      <p:sp>
        <p:nvSpPr>
          <p:cNvPr id="9"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39060938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20</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Proposed plan</a:t>
            </a:r>
          </a:p>
        </p:txBody>
      </p:sp>
      <p:sp>
        <p:nvSpPr>
          <p:cNvPr id="7" name="Rectangle 6"/>
          <p:cNvSpPr/>
          <p:nvPr/>
        </p:nvSpPr>
        <p:spPr>
          <a:xfrm>
            <a:off x="76200" y="533400"/>
            <a:ext cx="8991600" cy="5909310"/>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total of 24 sites is proposed to measure BC,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CO and </a:t>
            </a:r>
            <a:r>
              <a:rPr lang="en-US" dirty="0" smtClean="0">
                <a:latin typeface="Arial" panose="020B0604020202020204" pitchFamily="34" charset="0"/>
                <a:cs typeface="Arial" panose="020B0604020202020204" pitchFamily="34" charset="0"/>
              </a:rPr>
              <a:t>PM2.5, with more </a:t>
            </a:r>
            <a:r>
              <a:rPr lang="en-US" dirty="0">
                <a:latin typeface="Arial" panose="020B0604020202020204" pitchFamily="34" charset="0"/>
                <a:cs typeface="Arial" panose="020B0604020202020204" pitchFamily="34" charset="0"/>
              </a:rPr>
              <a:t>concentrated </a:t>
            </a:r>
            <a:r>
              <a:rPr lang="en-US" dirty="0" smtClean="0">
                <a:latin typeface="Arial" panose="020B0604020202020204" pitchFamily="34" charset="0"/>
                <a:cs typeface="Arial" panose="020B0604020202020204" pitchFamily="34" charset="0"/>
              </a:rPr>
              <a:t>measurements sites (about 12) in the central part of Delhi</a:t>
            </a:r>
          </a:p>
          <a:p>
            <a:r>
              <a:rPr lang="en-US" dirty="0" smtClean="0">
                <a:latin typeface="Arial" panose="020B0604020202020204" pitchFamily="34" charset="0"/>
                <a:cs typeface="Arial" panose="020B0604020202020204" pitchFamily="34" charset="0"/>
              </a:rPr>
              <a:t> </a:t>
            </a: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Five </a:t>
            </a:r>
            <a:r>
              <a:rPr lang="en-US" dirty="0">
                <a:latin typeface="Arial" panose="020B0604020202020204" pitchFamily="34" charset="0"/>
                <a:cs typeface="Arial" panose="020B0604020202020204" pitchFamily="34" charset="0"/>
              </a:rPr>
              <a:t>additional sites will be chosen (Grid 9, Grid 3, Grid 15, Grid 21 and Grid 18 or 19) to monitor vehicular emission, as these are the major entry points for the heavy-duty </a:t>
            </a:r>
            <a:r>
              <a:rPr lang="en-US" dirty="0" smtClean="0">
                <a:latin typeface="Arial" panose="020B0604020202020204" pitchFamily="34" charset="0"/>
                <a:cs typeface="Arial" panose="020B0604020202020204" pitchFamily="34" charset="0"/>
              </a:rPr>
              <a:t>vehicles via National Highways. </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Highly </a:t>
            </a:r>
            <a:r>
              <a:rPr lang="en-US" dirty="0">
                <a:latin typeface="Arial" panose="020B0604020202020204" pitchFamily="34" charset="0"/>
                <a:cs typeface="Arial" panose="020B0604020202020204" pitchFamily="34" charset="0"/>
              </a:rPr>
              <a:t>time resolved (e.g., 1 Hz) measurements of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BC, and </a:t>
            </a:r>
            <a:r>
              <a:rPr lang="en-US" dirty="0" err="1">
                <a:latin typeface="Arial" panose="020B0604020202020204" pitchFamily="34" charset="0"/>
                <a:cs typeface="Arial" panose="020B0604020202020204" pitchFamily="34" charset="0"/>
              </a:rPr>
              <a:t>NO</a:t>
            </a:r>
            <a:r>
              <a:rPr lang="en-US" baseline="-25000" dirty="0" err="1">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conc. would </a:t>
            </a:r>
            <a:r>
              <a:rPr lang="en-US" dirty="0">
                <a:latin typeface="Arial" panose="020B0604020202020204" pitchFamily="34" charset="0"/>
                <a:cs typeface="Arial" panose="020B0604020202020204" pitchFamily="34" charset="0"/>
              </a:rPr>
              <a:t>be ideal at these locations to enable quantification of emission factors for the heavy-duty vehicles that pass the sampling locations.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Using </a:t>
            </a:r>
            <a:r>
              <a:rPr lang="en-US" dirty="0">
                <a:latin typeface="Arial" panose="020B0604020202020204" pitchFamily="34" charset="0"/>
                <a:cs typeface="Arial" panose="020B0604020202020204" pitchFamily="34" charset="0"/>
              </a:rPr>
              <a:t>a carbon balance method, the measured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is related to the amount of fuel burned to compute fuel-normalized emission factors: g pollutant emitted per kg fuel burned. </a:t>
            </a:r>
            <a:r>
              <a:rPr lang="en-US" dirty="0" smtClean="0">
                <a:latin typeface="Arial" panose="020B0604020202020204" pitchFamily="34" charset="0"/>
                <a:cs typeface="Arial" panose="020B0604020202020204" pitchFamily="34" charset="0"/>
              </a:rPr>
              <a:t>Further additional </a:t>
            </a:r>
            <a:r>
              <a:rPr lang="en-US" dirty="0">
                <a:latin typeface="Arial" panose="020B0604020202020204" pitchFamily="34" charset="0"/>
                <a:cs typeface="Arial" panose="020B0604020202020204" pitchFamily="34" charset="0"/>
              </a:rPr>
              <a:t>measurement of NO or NO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would be of </a:t>
            </a:r>
            <a:r>
              <a:rPr lang="en-US" dirty="0" smtClean="0">
                <a:latin typeface="Arial" panose="020B0604020202020204" pitchFamily="34" charset="0"/>
                <a:cs typeface="Arial" panose="020B0604020202020204" pitchFamily="34" charset="0"/>
              </a:rPr>
              <a:t>interest</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Additional </a:t>
            </a:r>
            <a:r>
              <a:rPr lang="en-US" dirty="0">
                <a:latin typeface="Arial" panose="020B0604020202020204" pitchFamily="34" charset="0"/>
                <a:cs typeface="Arial" panose="020B0604020202020204" pitchFamily="34" charset="0"/>
              </a:rPr>
              <a:t>information about the passing heavy-duty trucks, such as engine model year and installed emission control equipment (e.g., if the truck was retrofitted with a diesel particle filter), would add value to the study.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Total </a:t>
            </a:r>
            <a:r>
              <a:rPr lang="en-US" dirty="0">
                <a:latin typeface="Arial" panose="020B0604020202020204" pitchFamily="34" charset="0"/>
                <a:cs typeface="Arial" panose="020B0604020202020204" pitchFamily="34" charset="0"/>
              </a:rPr>
              <a:t>proposed sites = 24 (to maximize the coverage of Delhi NCR) + 12 (within the core zone) + 5 (outlet points) = 41</a:t>
            </a:r>
          </a:p>
        </p:txBody>
      </p:sp>
    </p:spTree>
    <p:extLst>
      <p:ext uri="{BB962C8B-B14F-4D97-AF65-F5344CB8AC3E}">
        <p14:creationId xmlns:p14="http://schemas.microsoft.com/office/powerpoint/2010/main" val="27156170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6725"/>
            <a:ext cx="4514850" cy="191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04/02/2014</a:t>
            </a:r>
            <a:endParaRPr lang="en-US" dirty="0"/>
          </a:p>
        </p:txBody>
      </p:sp>
      <p:sp>
        <p:nvSpPr>
          <p:cNvPr id="3" name="Footer Placeholder 2"/>
          <p:cNvSpPr>
            <a:spLocks noGrp="1"/>
          </p:cNvSpPr>
          <p:nvPr>
            <p:ph type="ftr" sz="quarter" idx="11"/>
          </p:nvPr>
        </p:nvSpPr>
        <p:spPr/>
        <p:txBody>
          <a:bodyPr/>
          <a:lstStyle/>
          <a:p>
            <a:r>
              <a:rPr lang="fi-FI" smtClean="0"/>
              <a:t>India-California Air-Pollution Mitigation Program</a:t>
            </a:r>
            <a:endParaRPr lang="en-US" dirty="0"/>
          </a:p>
        </p:txBody>
      </p:sp>
      <p:sp>
        <p:nvSpPr>
          <p:cNvPr id="4" name="Slide Number Placeholder 3"/>
          <p:cNvSpPr>
            <a:spLocks noGrp="1"/>
          </p:cNvSpPr>
          <p:nvPr>
            <p:ph type="sldNum" sz="quarter" idx="12"/>
          </p:nvPr>
        </p:nvSpPr>
        <p:spPr/>
        <p:txBody>
          <a:bodyPr/>
          <a:lstStyle/>
          <a:p>
            <a:fld id="{B7859A7E-52D7-426B-A1C5-BCCD3FF31703}" type="slidenum">
              <a:rPr lang="en-US" smtClean="0"/>
              <a:pPr/>
              <a:t>21</a:t>
            </a:fld>
            <a:endParaRPr lang="en-US"/>
          </a:p>
        </p:txBody>
      </p:sp>
      <p:pic>
        <p:nvPicPr>
          <p:cNvPr id="7" name="Picture 6"/>
          <p:cNvPicPr/>
          <p:nvPr/>
        </p:nvPicPr>
        <p:blipFill>
          <a:blip r:embed="rId3"/>
          <a:stretch>
            <a:fillRect/>
          </a:stretch>
        </p:blipFill>
        <p:spPr>
          <a:xfrm>
            <a:off x="133349" y="4572000"/>
            <a:ext cx="3810000" cy="1905000"/>
          </a:xfrm>
          <a:prstGeom prst="rect">
            <a:avLst/>
          </a:prstGeom>
        </p:spPr>
      </p:pic>
      <p:sp>
        <p:nvSpPr>
          <p:cNvPr id="8" name="TextBox 7"/>
          <p:cNvSpPr txBox="1"/>
          <p:nvPr/>
        </p:nvSpPr>
        <p:spPr>
          <a:xfrm>
            <a:off x="0" y="0"/>
            <a:ext cx="9144000" cy="446276"/>
          </a:xfrm>
          <a:prstGeom prst="rect">
            <a:avLst/>
          </a:prstGeom>
          <a:noFill/>
        </p:spPr>
        <p:txBody>
          <a:bodyPr wrap="square" rtlCol="0">
            <a:spAutoFit/>
          </a:bodyPr>
          <a:lstStyle/>
          <a:p>
            <a:r>
              <a:rPr lang="en-US" sz="2300" b="1" dirty="0" smtClean="0">
                <a:solidFill>
                  <a:srgbClr val="CC0099"/>
                </a:solidFill>
                <a:latin typeface="Arial" panose="020B0604020202020204" pitchFamily="34" charset="0"/>
                <a:cs typeface="Arial" panose="020B0604020202020204" pitchFamily="34" charset="0"/>
              </a:rPr>
              <a:t>Sub-micron particle size distributions: Kanpur long-term study</a:t>
            </a:r>
          </a:p>
        </p:txBody>
      </p:sp>
      <p:pic>
        <p:nvPicPr>
          <p:cNvPr id="6" name="Picture 5"/>
          <p:cNvPicPr/>
          <p:nvPr/>
        </p:nvPicPr>
        <p:blipFill>
          <a:blip r:embed="rId4"/>
          <a:stretch>
            <a:fillRect/>
          </a:stretch>
        </p:blipFill>
        <p:spPr>
          <a:xfrm>
            <a:off x="190499" y="2819400"/>
            <a:ext cx="3752850" cy="1847850"/>
          </a:xfrm>
          <a:prstGeom prst="rect">
            <a:avLst/>
          </a:prstGeom>
        </p:spPr>
      </p:pic>
      <p:sp>
        <p:nvSpPr>
          <p:cNvPr id="10" name="TextBox 9"/>
          <p:cNvSpPr txBox="1"/>
          <p:nvPr/>
        </p:nvSpPr>
        <p:spPr>
          <a:xfrm>
            <a:off x="-19050" y="361950"/>
            <a:ext cx="93726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Measurements of sub-micron particle size distribution in the size range of </a:t>
            </a:r>
            <a:r>
              <a:rPr lang="en-US" sz="1600" dirty="0" smtClean="0">
                <a:solidFill>
                  <a:srgbClr val="3333FF"/>
                </a:solidFill>
                <a:latin typeface="Arial" panose="020B0604020202020204" pitchFamily="34" charset="0"/>
                <a:cs typeface="Arial" panose="020B0604020202020204" pitchFamily="34" charset="0"/>
              </a:rPr>
              <a:t>14-680 nm were conducted at IIT, Kanpur from Sept. </a:t>
            </a:r>
            <a:r>
              <a:rPr lang="en-US" sz="1600" b="1" dirty="0" smtClean="0">
                <a:solidFill>
                  <a:srgbClr val="3333FF"/>
                </a:solidFill>
                <a:latin typeface="Arial" panose="020B0604020202020204" pitchFamily="34" charset="0"/>
                <a:cs typeface="Arial" panose="020B0604020202020204" pitchFamily="34" charset="0"/>
              </a:rPr>
              <a:t>2007 to July 2011</a:t>
            </a:r>
            <a:r>
              <a:rPr lang="en-US" sz="1600" b="1" dirty="0" smtClean="0">
                <a:latin typeface="Arial" panose="020B0604020202020204" pitchFamily="34" charset="0"/>
                <a:cs typeface="Arial" panose="020B0604020202020204" pitchFamily="34" charset="0"/>
              </a:rPr>
              <a:t>.</a:t>
            </a:r>
            <a:endParaRPr lang="en-US" sz="1600" b="1" dirty="0">
              <a:solidFill>
                <a:srgbClr val="0000FF"/>
              </a:solidFill>
              <a:latin typeface="Arial" panose="020B0604020202020204" pitchFamily="34" charset="0"/>
              <a:cs typeface="Arial" panose="020B0604020202020204" pitchFamily="34" charset="0"/>
            </a:endParaRPr>
          </a:p>
        </p:txBody>
      </p:sp>
      <p:sp>
        <p:nvSpPr>
          <p:cNvPr id="11" name="Rectangle 10"/>
          <p:cNvSpPr/>
          <p:nvPr/>
        </p:nvSpPr>
        <p:spPr>
          <a:xfrm>
            <a:off x="4419600" y="914400"/>
            <a:ext cx="4724400" cy="5201424"/>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A distinct seasonal pattern, with the total particle number and BC mass conc. peaking in winter </a:t>
            </a:r>
            <a:r>
              <a:rPr lang="en-US" dirty="0">
                <a:latin typeface="Arial" panose="020B0604020202020204" pitchFamily="34" charset="0"/>
                <a:cs typeface="Arial" panose="020B0604020202020204" pitchFamily="34" charset="0"/>
              </a:rPr>
              <a:t>and lower during the monsoon </a:t>
            </a:r>
            <a:r>
              <a:rPr lang="en-US" dirty="0" smtClean="0">
                <a:latin typeface="Arial" panose="020B0604020202020204" pitchFamily="34" charset="0"/>
                <a:cs typeface="Arial" panose="020B0604020202020204" pitchFamily="34" charset="0"/>
              </a:rPr>
              <a:t>season.</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srgbClr val="009900"/>
                </a:solidFill>
                <a:latin typeface="Arial" panose="020B0604020202020204" pitchFamily="34" charset="0"/>
                <a:cs typeface="Arial" panose="020B0604020202020204" pitchFamily="34" charset="0"/>
              </a:rPr>
              <a:t>The high ratio </a:t>
            </a:r>
            <a:r>
              <a:rPr lang="en-US" dirty="0" smtClean="0">
                <a:solidFill>
                  <a:srgbClr val="009900"/>
                </a:solidFill>
                <a:latin typeface="Arial" panose="020B0604020202020204" pitchFamily="34" charset="0"/>
                <a:cs typeface="Arial" panose="020B0604020202020204" pitchFamily="34" charset="0"/>
              </a:rPr>
              <a:t>(Aitken/Accumulation) values </a:t>
            </a:r>
            <a:r>
              <a:rPr lang="en-US" dirty="0">
                <a:solidFill>
                  <a:srgbClr val="009900"/>
                </a:solidFill>
                <a:latin typeface="Arial" panose="020B0604020202020204" pitchFamily="34" charset="0"/>
                <a:cs typeface="Arial" panose="020B0604020202020204" pitchFamily="34" charset="0"/>
              </a:rPr>
              <a:t>could arise due to NPF events </a:t>
            </a:r>
            <a:r>
              <a:rPr lang="en-US" dirty="0" smtClean="0">
                <a:solidFill>
                  <a:srgbClr val="009900"/>
                </a:solidFill>
                <a:latin typeface="Arial" panose="020B0604020202020204" pitchFamily="34" charset="0"/>
                <a:cs typeface="Arial" panose="020B0604020202020204" pitchFamily="34" charset="0"/>
              </a:rPr>
              <a:t>whereas the </a:t>
            </a:r>
            <a:r>
              <a:rPr lang="en-US" dirty="0">
                <a:solidFill>
                  <a:srgbClr val="009900"/>
                </a:solidFill>
                <a:latin typeface="Arial" panose="020B0604020202020204" pitchFamily="34" charset="0"/>
                <a:cs typeface="Arial" panose="020B0604020202020204" pitchFamily="34" charset="0"/>
              </a:rPr>
              <a:t>low value indicates that the air mass was aged and/or contains larger particles as a primary </a:t>
            </a:r>
            <a:r>
              <a:rPr lang="en-US" dirty="0" smtClean="0">
                <a:solidFill>
                  <a:srgbClr val="009900"/>
                </a:solidFill>
                <a:latin typeface="Arial" panose="020B0604020202020204" pitchFamily="34" charset="0"/>
                <a:cs typeface="Arial" panose="020B0604020202020204" pitchFamily="34" charset="0"/>
              </a:rPr>
              <a:t>aerosol.</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value indicates </a:t>
            </a:r>
            <a:r>
              <a:rPr lang="en-US" dirty="0">
                <a:latin typeface="Arial" panose="020B0604020202020204" pitchFamily="34" charset="0"/>
                <a:cs typeface="Arial" panose="020B0604020202020204" pitchFamily="34" charset="0"/>
              </a:rPr>
              <a:t>the significant </a:t>
            </a:r>
            <a:r>
              <a:rPr lang="en-US" dirty="0" err="1">
                <a:latin typeface="Arial" panose="020B0604020202020204" pitchFamily="34" charset="0"/>
                <a:cs typeface="Arial" panose="020B0604020202020204" pitchFamily="34" charset="0"/>
              </a:rPr>
              <a:t>BrC</a:t>
            </a:r>
            <a:r>
              <a:rPr lang="en-US" dirty="0">
                <a:latin typeface="Arial" panose="020B0604020202020204" pitchFamily="34" charset="0"/>
                <a:cs typeface="Arial" panose="020B0604020202020204" pitchFamily="34" charset="0"/>
              </a:rPr>
              <a:t> contribution came from wood/trash burning </a:t>
            </a:r>
            <a:r>
              <a:rPr lang="en-US" dirty="0" smtClean="0">
                <a:latin typeface="Arial" panose="020B0604020202020204" pitchFamily="34" charset="0"/>
                <a:cs typeface="Arial" panose="020B0604020202020204" pitchFamily="34" charset="0"/>
              </a:rPr>
              <a:t>emissions (mainly </a:t>
            </a:r>
            <a:r>
              <a:rPr lang="en-US" dirty="0">
                <a:latin typeface="Arial" panose="020B0604020202020204" pitchFamily="34" charset="0"/>
                <a:cs typeface="Arial" panose="020B0604020202020204" pitchFamily="34" charset="0"/>
              </a:rPr>
              <a:t>winter </a:t>
            </a:r>
            <a:r>
              <a:rPr lang="en-US" dirty="0" smtClean="0">
                <a:latin typeface="Arial" panose="020B0604020202020204" pitchFamily="34" charset="0"/>
                <a:cs typeface="Arial" panose="020B0604020202020204" pitchFamily="34" charset="0"/>
              </a:rPr>
              <a:t>months) and the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value suggests that </a:t>
            </a:r>
            <a:r>
              <a:rPr lang="en-US" dirty="0">
                <a:latin typeface="Arial" panose="020B0604020202020204" pitchFamily="34" charset="0"/>
                <a:cs typeface="Arial" panose="020B0604020202020204" pitchFamily="34" charset="0"/>
              </a:rPr>
              <a:t>fossil-fuel combustion largely contributed to </a:t>
            </a:r>
            <a:r>
              <a:rPr lang="en-US" dirty="0" err="1" smtClean="0">
                <a:latin typeface="Arial" panose="020B0604020202020204" pitchFamily="34" charset="0"/>
                <a:cs typeface="Arial" panose="020B0604020202020204" pitchFamily="34" charset="0"/>
              </a:rPr>
              <a:t>BrC</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514850" y="6062246"/>
            <a:ext cx="462915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Kanawade,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under review, (2014)</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950191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22</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Contribution of various Factors to Organics  </a:t>
            </a:r>
          </a:p>
        </p:txBody>
      </p:sp>
      <p:sp>
        <p:nvSpPr>
          <p:cNvPr id="6" name="Content Placeholder 2"/>
          <p:cNvSpPr txBox="1">
            <a:spLocks/>
          </p:cNvSpPr>
          <p:nvPr/>
        </p:nvSpPr>
        <p:spPr>
          <a:xfrm>
            <a:off x="0" y="524536"/>
            <a:ext cx="9144000" cy="24209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800" dirty="0" smtClean="0">
                <a:latin typeface="Arial" pitchFamily="34" charset="0"/>
                <a:cs typeface="Arial" pitchFamily="34" charset="0"/>
              </a:rPr>
              <a:t>Organics measured from </a:t>
            </a:r>
            <a:r>
              <a:rPr lang="en-US" sz="1800" b="1" dirty="0" smtClean="0">
                <a:latin typeface="Arial" pitchFamily="34" charset="0"/>
                <a:cs typeface="Arial" pitchFamily="34" charset="0"/>
              </a:rPr>
              <a:t>HR-</a:t>
            </a:r>
            <a:r>
              <a:rPr lang="en-US" sz="1800" b="1" dirty="0" err="1" smtClean="0">
                <a:latin typeface="Arial" pitchFamily="34" charset="0"/>
                <a:cs typeface="Arial" pitchFamily="34" charset="0"/>
              </a:rPr>
              <a:t>ToF</a:t>
            </a:r>
            <a:r>
              <a:rPr lang="en-US" sz="1800" b="1" dirty="0" smtClean="0">
                <a:latin typeface="Arial" pitchFamily="34" charset="0"/>
                <a:cs typeface="Arial" pitchFamily="34" charset="0"/>
              </a:rPr>
              <a:t>-AMS </a:t>
            </a:r>
            <a:r>
              <a:rPr lang="en-US" sz="1800" dirty="0" smtClean="0">
                <a:latin typeface="Arial" pitchFamily="34" charset="0"/>
                <a:cs typeface="Arial" pitchFamily="34" charset="0"/>
              </a:rPr>
              <a:t>is analyzed along with absorption data to quantify the effect of organic aerosols on absorption</a:t>
            </a:r>
          </a:p>
          <a:p>
            <a:pPr>
              <a:buFont typeface="Wingdings" panose="05000000000000000000" pitchFamily="2" charset="2"/>
              <a:buChar char="q"/>
            </a:pPr>
            <a:endParaRPr lang="en-US" sz="400" dirty="0" smtClean="0">
              <a:latin typeface="Arial" pitchFamily="34" charset="0"/>
              <a:cs typeface="Arial" pitchFamily="34" charset="0"/>
            </a:endParaRPr>
          </a:p>
          <a:p>
            <a:pPr>
              <a:buFont typeface="Wingdings" panose="05000000000000000000" pitchFamily="2" charset="2"/>
              <a:buChar char="q"/>
            </a:pPr>
            <a:r>
              <a:rPr lang="en-US" sz="1800" dirty="0" smtClean="0">
                <a:latin typeface="Arial" pitchFamily="34" charset="0"/>
                <a:cs typeface="Arial" pitchFamily="34" charset="0"/>
              </a:rPr>
              <a:t>Positive Matrix Analysis (PMF) analysis of HR-</a:t>
            </a:r>
            <a:r>
              <a:rPr lang="en-US" sz="1800" dirty="0" err="1" smtClean="0">
                <a:latin typeface="Arial" pitchFamily="34" charset="0"/>
                <a:cs typeface="Arial" pitchFamily="34" charset="0"/>
              </a:rPr>
              <a:t>ToF</a:t>
            </a:r>
            <a:r>
              <a:rPr lang="en-US" sz="1800" dirty="0" smtClean="0">
                <a:latin typeface="Arial" pitchFamily="34" charset="0"/>
                <a:cs typeface="Arial" pitchFamily="34" charset="0"/>
              </a:rPr>
              <a:t>-AMS data is used to identify different sources of organic aerosols</a:t>
            </a:r>
          </a:p>
          <a:p>
            <a:pPr>
              <a:buFont typeface="Wingdings" panose="05000000000000000000" pitchFamily="2" charset="2"/>
              <a:buChar char="q"/>
            </a:pPr>
            <a:endParaRPr lang="en-US" sz="400" dirty="0" smtClean="0">
              <a:latin typeface="Arial" pitchFamily="34" charset="0"/>
              <a:cs typeface="Arial" pitchFamily="34" charset="0"/>
            </a:endParaRPr>
          </a:p>
          <a:p>
            <a:pPr>
              <a:buFont typeface="Wingdings" panose="05000000000000000000" pitchFamily="2" charset="2"/>
              <a:buChar char="q"/>
            </a:pPr>
            <a:r>
              <a:rPr lang="en-US" sz="1800" dirty="0" smtClean="0">
                <a:latin typeface="Arial" pitchFamily="34" charset="0"/>
                <a:cs typeface="Arial" pitchFamily="34" charset="0"/>
              </a:rPr>
              <a:t>Data is analyzed for 9 clear days (1 to 9 March 2013)</a:t>
            </a:r>
          </a:p>
          <a:p>
            <a:pPr>
              <a:buFont typeface="Wingdings" panose="05000000000000000000" pitchFamily="2" charset="2"/>
              <a:buChar char="q"/>
            </a:pPr>
            <a:endParaRPr lang="en-US" sz="400" dirty="0" smtClean="0">
              <a:latin typeface="Arial" pitchFamily="34" charset="0"/>
              <a:cs typeface="Arial" pitchFamily="34" charset="0"/>
            </a:endParaRPr>
          </a:p>
          <a:p>
            <a:pPr>
              <a:buFont typeface="Wingdings" panose="05000000000000000000" pitchFamily="2" charset="2"/>
              <a:buChar char="q"/>
            </a:pPr>
            <a:r>
              <a:rPr lang="en-US" sz="1800" dirty="0" smtClean="0">
                <a:latin typeface="Arial" pitchFamily="34" charset="0"/>
                <a:cs typeface="Arial" pitchFamily="34" charset="0"/>
              </a:rPr>
              <a:t>No big biomass burning event other than site specific diurnal variation is observed during this period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971800"/>
            <a:ext cx="7848600" cy="337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9591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23</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grpSp>
        <p:nvGrpSpPr>
          <p:cNvPr id="5" name="Group 4"/>
          <p:cNvGrpSpPr/>
          <p:nvPr/>
        </p:nvGrpSpPr>
        <p:grpSpPr>
          <a:xfrm>
            <a:off x="108668" y="533400"/>
            <a:ext cx="9035333" cy="5510913"/>
            <a:chOff x="108668" y="533400"/>
            <a:chExt cx="9035333" cy="5510913"/>
          </a:xfrm>
        </p:grpSpPr>
        <p:pic>
          <p:nvPicPr>
            <p:cNvPr id="6" name="Content Placeholder 5" descr="D:\BANK OF PAPER\traffic study\Downwind Measurements\Traffic Study2009-10\DATA\VaisalaTRH\FogNnonfog\Remove T&amp;RH\SolarFludRT.tif"/>
            <p:cNvPicPr>
              <a:picLocks/>
            </p:cNvPicPr>
            <p:nvPr/>
          </p:nvPicPr>
          <p:blipFill>
            <a:blip r:embed="rId2"/>
            <a:srcRect/>
            <a:stretch>
              <a:fillRect/>
            </a:stretch>
          </p:blipFill>
          <p:spPr bwMode="auto">
            <a:xfrm>
              <a:off x="4645026" y="609600"/>
              <a:ext cx="3962400" cy="2761287"/>
            </a:xfrm>
            <a:prstGeom prst="rect">
              <a:avLst/>
            </a:prstGeom>
            <a:noFill/>
            <a:ln w="9525">
              <a:noFill/>
              <a:miter lim="800000"/>
              <a:headEnd/>
              <a:tailEnd/>
            </a:ln>
          </p:spPr>
        </p:pic>
        <p:pic>
          <p:nvPicPr>
            <p:cNvPr id="7" name="Picture 10" descr="D:\BANK OF PAPER\traffic study\Downwind Measurements\Traffic Study2009-10\DATA\Chemical Analysis\TOC\Nrd\TOC_TC_ICplot.tif"/>
            <p:cNvPicPr>
              <a:picLocks noChangeAspect="1" noChangeArrowheads="1"/>
            </p:cNvPicPr>
            <p:nvPr/>
          </p:nvPicPr>
          <p:blipFill>
            <a:blip r:embed="rId3"/>
            <a:srcRect/>
            <a:stretch>
              <a:fillRect/>
            </a:stretch>
          </p:blipFill>
          <p:spPr bwMode="auto">
            <a:xfrm>
              <a:off x="4648201" y="3303329"/>
              <a:ext cx="3962400" cy="2692852"/>
            </a:xfrm>
            <a:prstGeom prst="rect">
              <a:avLst/>
            </a:prstGeom>
            <a:noFill/>
            <a:ln w="9525">
              <a:noFill/>
              <a:miter lim="800000"/>
              <a:headEnd/>
              <a:tailEnd/>
            </a:ln>
          </p:spPr>
        </p:pic>
        <p:grpSp>
          <p:nvGrpSpPr>
            <p:cNvPr id="8" name="Group 11"/>
            <p:cNvGrpSpPr>
              <a:grpSpLocks/>
            </p:cNvGrpSpPr>
            <p:nvPr/>
          </p:nvGrpSpPr>
          <p:grpSpPr bwMode="auto">
            <a:xfrm>
              <a:off x="245949" y="533400"/>
              <a:ext cx="3976802" cy="2761287"/>
              <a:chOff x="164127" y="228600"/>
              <a:chExt cx="4438353" cy="3108960"/>
            </a:xfrm>
          </p:grpSpPr>
          <p:pic>
            <p:nvPicPr>
              <p:cNvPr id="18" name="Content Placeholder 4" descr="D:\BANK OF PAPER\traffic study\Downwind Measurements\Traffic Study2009-10\DATA\Gaseous Data\GasAnalysis\JanFebData\FoggyNonFoggyDAY\RemoveFlux\TraceGasesPlot.tif"/>
              <p:cNvPicPr>
                <a:picLocks/>
              </p:cNvPicPr>
              <p:nvPr/>
            </p:nvPicPr>
            <p:blipFill>
              <a:blip r:embed="rId4"/>
              <a:srcRect/>
              <a:stretch>
                <a:fillRect/>
              </a:stretch>
            </p:blipFill>
            <p:spPr bwMode="auto">
              <a:xfrm>
                <a:off x="304800" y="228600"/>
                <a:ext cx="4297680" cy="3108960"/>
              </a:xfrm>
              <a:prstGeom prst="rect">
                <a:avLst/>
              </a:prstGeom>
              <a:noFill/>
              <a:ln w="9525">
                <a:noFill/>
                <a:miter lim="800000"/>
                <a:headEnd/>
                <a:tailEnd/>
              </a:ln>
            </p:spPr>
          </p:pic>
          <p:sp>
            <p:nvSpPr>
              <p:cNvPr id="19" name="TextBox 6"/>
              <p:cNvSpPr txBox="1">
                <a:spLocks noChangeArrowheads="1"/>
              </p:cNvSpPr>
              <p:nvPr/>
            </p:nvSpPr>
            <p:spPr bwMode="auto">
              <a:xfrm rot="16200000">
                <a:off x="-292417" y="1464198"/>
                <a:ext cx="1222236" cy="309148"/>
              </a:xfrm>
              <a:prstGeom prst="rect">
                <a:avLst/>
              </a:prstGeom>
              <a:solidFill>
                <a:schemeClr val="bg1"/>
              </a:solidFill>
              <a:ln w="9525">
                <a:noFill/>
                <a:miter lim="800000"/>
                <a:headEnd/>
                <a:tailEnd/>
              </a:ln>
            </p:spPr>
            <p:txBody>
              <a:bodyPr wrap="none">
                <a:spAutoFit/>
              </a:bodyPr>
              <a:lstStyle/>
              <a:p>
                <a:r>
                  <a:rPr lang="en-US" sz="1200" b="1">
                    <a:latin typeface="Arial" panose="020B0604020202020204" pitchFamily="34" charset="0"/>
                    <a:cs typeface="Arial" panose="020B0604020202020204" pitchFamily="34" charset="0"/>
                  </a:rPr>
                  <a:t>Ozone (ppb)</a:t>
                </a:r>
              </a:p>
            </p:txBody>
          </p:sp>
          <p:sp>
            <p:nvSpPr>
              <p:cNvPr id="20" name="TextBox 7"/>
              <p:cNvSpPr txBox="1">
                <a:spLocks noChangeArrowheads="1"/>
              </p:cNvSpPr>
              <p:nvPr/>
            </p:nvSpPr>
            <p:spPr bwMode="auto">
              <a:xfrm rot="16200000">
                <a:off x="355727" y="1495695"/>
                <a:ext cx="854049" cy="252471"/>
              </a:xfrm>
              <a:prstGeom prst="rect">
                <a:avLst/>
              </a:prstGeom>
              <a:solidFill>
                <a:schemeClr val="bg1"/>
              </a:solidFill>
              <a:ln w="9525">
                <a:noFill/>
                <a:miter lim="800000"/>
                <a:headEnd/>
                <a:tailEnd/>
              </a:ln>
            </p:spPr>
            <p:txBody>
              <a:bodyPr wrap="none" tIns="36576" bIns="27432">
                <a:spAutoFit/>
              </a:bodyPr>
              <a:lstStyle/>
              <a:p>
                <a:r>
                  <a:rPr lang="en-US" sz="1050" b="1" dirty="0" smtClean="0">
                    <a:latin typeface="Arial" panose="020B0604020202020204" pitchFamily="34" charset="0"/>
                    <a:cs typeface="Arial" panose="020B0604020202020204" pitchFamily="34" charset="0"/>
                  </a:rPr>
                  <a:t>CO </a:t>
                </a:r>
                <a:r>
                  <a:rPr lang="en-US" sz="1050" b="1" dirty="0">
                    <a:latin typeface="Arial" panose="020B0604020202020204" pitchFamily="34" charset="0"/>
                    <a:cs typeface="Arial" panose="020B0604020202020204" pitchFamily="34" charset="0"/>
                  </a:rPr>
                  <a:t>(ppb)</a:t>
                </a:r>
              </a:p>
            </p:txBody>
          </p:sp>
          <p:sp>
            <p:nvSpPr>
              <p:cNvPr id="21" name="TextBox 20"/>
              <p:cNvSpPr txBox="1"/>
              <p:nvPr/>
            </p:nvSpPr>
            <p:spPr>
              <a:xfrm rot="16200000">
                <a:off x="452857" y="1514833"/>
                <a:ext cx="1498376" cy="207816"/>
              </a:xfrm>
              <a:prstGeom prst="rect">
                <a:avLst/>
              </a:prstGeom>
              <a:solidFill>
                <a:schemeClr val="bg1"/>
              </a:solidFill>
            </p:spPr>
            <p:txBody>
              <a:bodyPr wrap="none" tIns="27432" bIns="27432">
                <a:spAutoFit/>
              </a:bodyPr>
              <a:lstStyle/>
              <a:p>
                <a:pPr fontAlgn="auto">
                  <a:spcBef>
                    <a:spcPts val="0"/>
                  </a:spcBef>
                  <a:spcAft>
                    <a:spcPts val="0"/>
                  </a:spcAft>
                  <a:defRPr/>
                </a:pPr>
                <a:r>
                  <a:rPr lang="en-US" sz="850" b="1" dirty="0" err="1">
                    <a:latin typeface="Arial" panose="020B0604020202020204" pitchFamily="34" charset="0"/>
                    <a:cs typeface="Arial" panose="020B0604020202020204" pitchFamily="34" charset="0"/>
                  </a:rPr>
                  <a:t>Sulphur</a:t>
                </a:r>
                <a:r>
                  <a:rPr lang="en-US" sz="850" b="1" dirty="0">
                    <a:latin typeface="Arial" panose="020B0604020202020204" pitchFamily="34" charset="0"/>
                    <a:cs typeface="Arial" panose="020B0604020202020204" pitchFamily="34" charset="0"/>
                  </a:rPr>
                  <a:t> Dioxide (ppb)</a:t>
                </a:r>
              </a:p>
            </p:txBody>
          </p:sp>
        </p:grpSp>
        <p:sp>
          <p:nvSpPr>
            <p:cNvPr id="9" name="TextBox 12"/>
            <p:cNvSpPr txBox="1">
              <a:spLocks noChangeArrowheads="1"/>
            </p:cNvSpPr>
            <p:nvPr/>
          </p:nvSpPr>
          <p:spPr bwMode="auto">
            <a:xfrm rot="-5400000">
              <a:off x="-774582" y="4287427"/>
              <a:ext cx="2191231" cy="424732"/>
            </a:xfrm>
            <a:prstGeom prst="rect">
              <a:avLst/>
            </a:prstGeom>
            <a:solidFill>
              <a:schemeClr val="bg1"/>
            </a:solidFill>
            <a:ln w="9525">
              <a:noFill/>
              <a:miter lim="800000"/>
              <a:headEnd/>
              <a:tailEnd/>
            </a:ln>
          </p:spPr>
          <p:txBody>
            <a:bodyPr wrap="square" tIns="27432" bIns="27432">
              <a:spAutoFit/>
            </a:bodyPr>
            <a:lstStyle/>
            <a:p>
              <a:r>
                <a:rPr lang="en-US" sz="1200" b="1" dirty="0">
                  <a:latin typeface="Arial" panose="020B0604020202020204" pitchFamily="34" charset="0"/>
                  <a:cs typeface="Arial" panose="020B0604020202020204" pitchFamily="34" charset="0"/>
                </a:rPr>
                <a:t>Secondary Organic Aerosol (</a:t>
              </a:r>
              <a:r>
                <a:rPr lang="en-US" sz="1200" b="1" dirty="0" err="1">
                  <a:latin typeface="Arial" panose="020B0604020202020204" pitchFamily="34" charset="0"/>
                  <a:cs typeface="Arial" panose="020B0604020202020204" pitchFamily="34" charset="0"/>
                </a:rPr>
                <a:t>μg</a:t>
              </a:r>
              <a:r>
                <a:rPr lang="en-US" sz="1200" b="1" dirty="0">
                  <a:latin typeface="Arial" panose="020B0604020202020204" pitchFamily="34" charset="0"/>
                  <a:cs typeface="Arial" panose="020B0604020202020204" pitchFamily="34" charset="0"/>
                </a:rPr>
                <a:t>/m</a:t>
              </a:r>
              <a:r>
                <a:rPr lang="en-US" sz="1200" b="1" baseline="30000" dirty="0">
                  <a:latin typeface="Arial" panose="020B0604020202020204" pitchFamily="34" charset="0"/>
                  <a:cs typeface="Arial" panose="020B0604020202020204" pitchFamily="34" charset="0"/>
                </a:rPr>
                <a:t>3</a:t>
              </a:r>
              <a:r>
                <a:rPr lang="en-US" sz="1200" b="1" dirty="0">
                  <a:latin typeface="Arial" panose="020B0604020202020204" pitchFamily="34" charset="0"/>
                  <a:cs typeface="Arial" panose="020B0604020202020204" pitchFamily="34" charset="0"/>
                </a:rPr>
                <a:t>) </a:t>
              </a:r>
            </a:p>
          </p:txBody>
        </p:sp>
        <p:grpSp>
          <p:nvGrpSpPr>
            <p:cNvPr id="10" name="Group 17"/>
            <p:cNvGrpSpPr>
              <a:grpSpLocks/>
            </p:cNvGrpSpPr>
            <p:nvPr/>
          </p:nvGrpSpPr>
          <p:grpSpPr bwMode="auto">
            <a:xfrm>
              <a:off x="6108402" y="3462076"/>
              <a:ext cx="3035599" cy="625301"/>
              <a:chOff x="6496107" y="3821944"/>
              <a:chExt cx="3292738" cy="729848"/>
            </a:xfrm>
            <a:solidFill>
              <a:schemeClr val="bg1"/>
            </a:solidFill>
          </p:grpSpPr>
          <p:sp>
            <p:nvSpPr>
              <p:cNvPr id="15" name="TextBox 14"/>
              <p:cNvSpPr txBox="1">
                <a:spLocks noChangeArrowheads="1"/>
              </p:cNvSpPr>
              <p:nvPr/>
            </p:nvSpPr>
            <p:spPr bwMode="auto">
              <a:xfrm>
                <a:off x="6573852" y="3821944"/>
                <a:ext cx="3097133" cy="278407"/>
              </a:xfrm>
              <a:prstGeom prst="rect">
                <a:avLst/>
              </a:prstGeom>
              <a:grpFill/>
              <a:ln w="9525">
                <a:noFill/>
                <a:miter lim="800000"/>
                <a:headEnd/>
                <a:tailEnd/>
              </a:ln>
            </p:spPr>
            <p:txBody>
              <a:bodyPr wrap="none">
                <a:spAutoFit/>
              </a:bodyPr>
              <a:lstStyle/>
              <a:p>
                <a:r>
                  <a:rPr lang="en-US" sz="950" b="1" dirty="0">
                    <a:latin typeface="Arial" panose="020B0604020202020204" pitchFamily="34" charset="0"/>
                    <a:cs typeface="Arial" panose="020B0604020202020204" pitchFamily="34" charset="0"/>
                  </a:rPr>
                  <a:t>WSTOC    Water Soluble Total Organic Carbon</a:t>
                </a:r>
              </a:p>
            </p:txBody>
          </p:sp>
          <p:sp>
            <p:nvSpPr>
              <p:cNvPr id="16" name="TextBox 15"/>
              <p:cNvSpPr txBox="1">
                <a:spLocks noChangeArrowheads="1"/>
              </p:cNvSpPr>
              <p:nvPr/>
            </p:nvSpPr>
            <p:spPr bwMode="auto">
              <a:xfrm>
                <a:off x="6496107" y="4046715"/>
                <a:ext cx="3292738" cy="287388"/>
              </a:xfrm>
              <a:prstGeom prst="rect">
                <a:avLst/>
              </a:prstGeom>
              <a:grpFill/>
              <a:ln w="9525">
                <a:noFill/>
                <a:miter lim="800000"/>
                <a:headEnd/>
                <a:tailEnd/>
              </a:ln>
            </p:spPr>
            <p:txBody>
              <a:bodyPr wrap="square">
                <a:spAutoFit/>
              </a:bodyPr>
              <a:lstStyle/>
              <a:p>
                <a:r>
                  <a:rPr lang="en-US" sz="950" b="1" dirty="0">
                    <a:latin typeface="Arial" panose="020B0604020202020204" pitchFamily="34" charset="0"/>
                    <a:cs typeface="Arial" panose="020B0604020202020204" pitchFamily="34" charset="0"/>
                  </a:rPr>
                  <a:t>   WSTC      Water Soluble Total Carbon</a:t>
                </a:r>
              </a:p>
            </p:txBody>
          </p:sp>
          <p:sp>
            <p:nvSpPr>
              <p:cNvPr id="17" name="TextBox 16"/>
              <p:cNvSpPr txBox="1">
                <a:spLocks noChangeArrowheads="1"/>
              </p:cNvSpPr>
              <p:nvPr/>
            </p:nvSpPr>
            <p:spPr bwMode="auto">
              <a:xfrm>
                <a:off x="6538646" y="4273385"/>
                <a:ext cx="3234498" cy="278407"/>
              </a:xfrm>
              <a:prstGeom prst="rect">
                <a:avLst/>
              </a:prstGeom>
              <a:grpFill/>
              <a:ln w="9525">
                <a:noFill/>
                <a:miter lim="800000"/>
                <a:headEnd/>
                <a:tailEnd/>
              </a:ln>
            </p:spPr>
            <p:txBody>
              <a:bodyPr wrap="none">
                <a:spAutoFit/>
              </a:bodyPr>
              <a:lstStyle/>
              <a:p>
                <a:r>
                  <a:rPr lang="en-US" sz="950" b="1" dirty="0">
                    <a:latin typeface="Arial" panose="020B0604020202020204" pitchFamily="34" charset="0"/>
                    <a:cs typeface="Arial" panose="020B0604020202020204" pitchFamily="34" charset="0"/>
                  </a:rPr>
                  <a:t>  WSTIC     Water Soluble Total Inorganic Carbon</a:t>
                </a:r>
              </a:p>
            </p:txBody>
          </p:sp>
        </p:grpSp>
        <p:sp>
          <p:nvSpPr>
            <p:cNvPr id="11" name="TextBox 17"/>
            <p:cNvSpPr txBox="1">
              <a:spLocks noChangeArrowheads="1"/>
            </p:cNvSpPr>
            <p:nvPr/>
          </p:nvSpPr>
          <p:spPr bwMode="auto">
            <a:xfrm>
              <a:off x="948936" y="3092301"/>
              <a:ext cx="5451864" cy="338554"/>
            </a:xfrm>
            <a:prstGeom prst="rect">
              <a:avLst/>
            </a:prstGeom>
            <a:noFill/>
            <a:ln w="9525">
              <a:noFill/>
              <a:miter lim="800000"/>
              <a:headEnd/>
              <a:tailEnd/>
            </a:ln>
          </p:spPr>
          <p:txBody>
            <a:bodyPr wrap="square">
              <a:spAutoFit/>
            </a:bodyPr>
            <a:lstStyle/>
            <a:p>
              <a:r>
                <a:rPr lang="en-IN" sz="1600" b="1" dirty="0">
                  <a:solidFill>
                    <a:srgbClr val="006600"/>
                  </a:solidFill>
                  <a:latin typeface="Arial" panose="020B0604020202020204" pitchFamily="34" charset="0"/>
                  <a:cs typeface="Arial" panose="020B0604020202020204" pitchFamily="34" charset="0"/>
                </a:rPr>
                <a:t>Low EC but High SOA during Fog</a:t>
              </a:r>
            </a:p>
          </p:txBody>
        </p:sp>
        <p:grpSp>
          <p:nvGrpSpPr>
            <p:cNvPr id="12" name="Group 9"/>
            <p:cNvGrpSpPr>
              <a:grpSpLocks/>
            </p:cNvGrpSpPr>
            <p:nvPr/>
          </p:nvGrpSpPr>
          <p:grpSpPr bwMode="auto">
            <a:xfrm>
              <a:off x="304801" y="3380252"/>
              <a:ext cx="3962400" cy="2664061"/>
              <a:chOff x="304800" y="3596640"/>
              <a:chExt cx="4297680" cy="3108960"/>
            </a:xfrm>
          </p:grpSpPr>
          <p:pic>
            <p:nvPicPr>
              <p:cNvPr id="13" name="Content Placeholder 4" descr="D:\BANK OF PAPER\traffic study\Downwind Measurements\Traffic Study2009-10\DATA\VaisalaTRH\FogNnonfog\Remove T&amp;RH\AllPlotsCarbonaceous.tif"/>
              <p:cNvPicPr>
                <a:picLocks/>
              </p:cNvPicPr>
              <p:nvPr/>
            </p:nvPicPr>
            <p:blipFill>
              <a:blip r:embed="rId5"/>
              <a:srcRect/>
              <a:stretch>
                <a:fillRect/>
              </a:stretch>
            </p:blipFill>
            <p:spPr bwMode="auto">
              <a:xfrm>
                <a:off x="304800" y="3596640"/>
                <a:ext cx="4297680" cy="3108960"/>
              </a:xfrm>
              <a:prstGeom prst="rect">
                <a:avLst/>
              </a:prstGeom>
              <a:noFill/>
              <a:ln w="9525">
                <a:noFill/>
                <a:miter lim="800000"/>
                <a:headEnd/>
                <a:tailEnd/>
              </a:ln>
            </p:spPr>
          </p:pic>
          <p:sp>
            <p:nvSpPr>
              <p:cNvPr id="14" name="TextBox 5"/>
              <p:cNvSpPr txBox="1">
                <a:spLocks noChangeArrowheads="1"/>
              </p:cNvSpPr>
              <p:nvPr/>
            </p:nvSpPr>
            <p:spPr bwMode="auto">
              <a:xfrm rot="16200000">
                <a:off x="15519" y="4680419"/>
                <a:ext cx="1975839" cy="260379"/>
              </a:xfrm>
              <a:prstGeom prst="rect">
                <a:avLst/>
              </a:prstGeom>
              <a:solidFill>
                <a:schemeClr val="bg1"/>
              </a:solidFill>
              <a:ln w="9525">
                <a:noFill/>
                <a:miter lim="800000"/>
                <a:headEnd/>
                <a:tailEnd/>
              </a:ln>
            </p:spPr>
            <p:txBody>
              <a:bodyPr wrap="none" tIns="27432" bIns="27432">
                <a:spAutoFit/>
              </a:bodyPr>
              <a:lstStyle/>
              <a:p>
                <a:r>
                  <a:rPr lang="en-US" sz="1200" b="1" dirty="0" smtClean="0">
                    <a:latin typeface="Calibri" pitchFamily="34" charset="0"/>
                  </a:rPr>
                  <a:t>EC </a:t>
                </a:r>
                <a:r>
                  <a:rPr lang="en-US" sz="1200" b="1" dirty="0">
                    <a:latin typeface="Calibri" pitchFamily="34" charset="0"/>
                  </a:rPr>
                  <a:t>(</a:t>
                </a:r>
                <a:r>
                  <a:rPr lang="en-US" sz="1200" b="1" dirty="0" err="1">
                    <a:latin typeface="Calibri" pitchFamily="34" charset="0"/>
                  </a:rPr>
                  <a:t>μg</a:t>
                </a:r>
                <a:r>
                  <a:rPr lang="en-US" sz="1200" b="1" dirty="0">
                    <a:latin typeface="Calibri" pitchFamily="34" charset="0"/>
                  </a:rPr>
                  <a:t>/m</a:t>
                </a:r>
                <a:r>
                  <a:rPr lang="en-US" sz="1200" b="1" baseline="30000" dirty="0">
                    <a:latin typeface="Calibri" pitchFamily="34" charset="0"/>
                  </a:rPr>
                  <a:t>3</a:t>
                </a:r>
                <a:r>
                  <a:rPr lang="en-US" sz="1200" b="1" dirty="0">
                    <a:latin typeface="Calibri" pitchFamily="34" charset="0"/>
                  </a:rPr>
                  <a:t>) and (</a:t>
                </a:r>
                <a:r>
                  <a:rPr lang="en-US" sz="1200" b="1" dirty="0" smtClean="0">
                    <a:latin typeface="Calibri" pitchFamily="34" charset="0"/>
                  </a:rPr>
                  <a:t>OC/EC)</a:t>
                </a:r>
                <a:endParaRPr lang="en-US" sz="1200" b="1" dirty="0">
                  <a:latin typeface="Calibri" pitchFamily="34" charset="0"/>
                </a:endParaRPr>
              </a:p>
            </p:txBody>
          </p:sp>
        </p:grpSp>
      </p:grpSp>
      <p:sp>
        <p:nvSpPr>
          <p:cNvPr id="22" name="TextBox 21"/>
          <p:cNvSpPr txBox="1"/>
          <p:nvPr/>
        </p:nvSpPr>
        <p:spPr>
          <a:xfrm>
            <a:off x="76201" y="0"/>
            <a:ext cx="9143999" cy="553998"/>
          </a:xfrm>
          <a:prstGeom prst="rect">
            <a:avLst/>
          </a:prstGeom>
          <a:noFill/>
        </p:spPr>
        <p:txBody>
          <a:bodyPr wrap="square" rtlCol="0">
            <a:spAutoFit/>
          </a:bodyPr>
          <a:lstStyle/>
          <a:p>
            <a:r>
              <a:rPr lang="en-US" sz="3000" b="1" u="sng" dirty="0" smtClean="0">
                <a:solidFill>
                  <a:srgbClr val="CC0099"/>
                </a:solidFill>
                <a:latin typeface="Arial" panose="020B0604020202020204" pitchFamily="34" charset="0"/>
                <a:cs typeface="Arial" panose="020B0604020202020204" pitchFamily="34" charset="0"/>
              </a:rPr>
              <a:t>S</a:t>
            </a:r>
            <a:r>
              <a:rPr lang="en-US" sz="3000" b="1" dirty="0" smtClean="0">
                <a:solidFill>
                  <a:srgbClr val="CC0099"/>
                </a:solidFill>
                <a:latin typeface="Arial" panose="020B0604020202020204" pitchFamily="34" charset="0"/>
                <a:cs typeface="Arial" panose="020B0604020202020204" pitchFamily="34" charset="0"/>
              </a:rPr>
              <a:t>econdary </a:t>
            </a:r>
            <a:r>
              <a:rPr lang="en-US" sz="3000" b="1" u="sng" dirty="0" smtClean="0">
                <a:solidFill>
                  <a:srgbClr val="CC0099"/>
                </a:solidFill>
                <a:latin typeface="Arial" panose="020B0604020202020204" pitchFamily="34" charset="0"/>
                <a:cs typeface="Arial" panose="020B0604020202020204" pitchFamily="34" charset="0"/>
              </a:rPr>
              <a:t>O</a:t>
            </a:r>
            <a:r>
              <a:rPr lang="en-US" sz="3000" b="1" dirty="0" smtClean="0">
                <a:solidFill>
                  <a:srgbClr val="CC0099"/>
                </a:solidFill>
                <a:latin typeface="Arial" panose="020B0604020202020204" pitchFamily="34" charset="0"/>
                <a:cs typeface="Arial" panose="020B0604020202020204" pitchFamily="34" charset="0"/>
              </a:rPr>
              <a:t>rganic </a:t>
            </a:r>
            <a:r>
              <a:rPr lang="en-US" sz="3000" b="1" u="sng" dirty="0" smtClean="0">
                <a:solidFill>
                  <a:srgbClr val="CC0099"/>
                </a:solidFill>
                <a:latin typeface="Arial" panose="020B0604020202020204" pitchFamily="34" charset="0"/>
                <a:cs typeface="Arial" panose="020B0604020202020204" pitchFamily="34" charset="0"/>
              </a:rPr>
              <a:t>A</a:t>
            </a:r>
            <a:r>
              <a:rPr lang="en-US" sz="3000" b="1" dirty="0" smtClean="0">
                <a:solidFill>
                  <a:srgbClr val="CC0099"/>
                </a:solidFill>
                <a:latin typeface="Arial" panose="020B0604020202020204" pitchFamily="34" charset="0"/>
                <a:cs typeface="Arial" panose="020B0604020202020204" pitchFamily="34" charset="0"/>
              </a:rPr>
              <a:t>erosol: Winter Fog (Kanpur)</a:t>
            </a:r>
          </a:p>
        </p:txBody>
      </p:sp>
      <p:sp>
        <p:nvSpPr>
          <p:cNvPr id="23" name="TextBox 22"/>
          <p:cNvSpPr txBox="1"/>
          <p:nvPr/>
        </p:nvSpPr>
        <p:spPr>
          <a:xfrm>
            <a:off x="5715000" y="5986046"/>
            <a:ext cx="34290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Kaul,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ES&amp;T, (2011)</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2471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24</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84775"/>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Processing of aerosols and aq. Chemistry: Fog</a:t>
            </a:r>
          </a:p>
        </p:txBody>
      </p:sp>
      <p:sp>
        <p:nvSpPr>
          <p:cNvPr id="6" name="Rectangle 5"/>
          <p:cNvSpPr/>
          <p:nvPr/>
        </p:nvSpPr>
        <p:spPr>
          <a:xfrm>
            <a:off x="76200" y="584775"/>
            <a:ext cx="9067800" cy="369332"/>
          </a:xfrm>
          <a:prstGeom prst="rect">
            <a:avLst/>
          </a:prstGeom>
        </p:spPr>
        <p:txBody>
          <a:bodyPr wrap="square">
            <a:spAutoFit/>
          </a:bodyPr>
          <a:lstStyle/>
          <a:p>
            <a:pPr marL="285750" indent="-285750">
              <a:buFont typeface="Wingdings" panose="05000000000000000000" pitchFamily="2" charset="2"/>
              <a:buChar char="Ø"/>
            </a:pPr>
            <a:r>
              <a:rPr lang="en-US" dirty="0" smtClean="0">
                <a:solidFill>
                  <a:srgbClr val="0000FF"/>
                </a:solidFill>
                <a:latin typeface="Arial" pitchFamily="34" charset="0"/>
                <a:cs typeface="Arial" pitchFamily="34" charset="0"/>
              </a:rPr>
              <a:t>How </a:t>
            </a:r>
            <a:r>
              <a:rPr lang="en-US" dirty="0">
                <a:solidFill>
                  <a:srgbClr val="0000FF"/>
                </a:solidFill>
                <a:latin typeface="Arial" pitchFamily="34" charset="0"/>
                <a:cs typeface="Arial" pitchFamily="34" charset="0"/>
              </a:rPr>
              <a:t>aerosol acidity affects the ambient SOA formation </a:t>
            </a:r>
            <a:r>
              <a:rPr lang="en-US" dirty="0" smtClean="0">
                <a:solidFill>
                  <a:srgbClr val="0000FF"/>
                </a:solidFill>
                <a:latin typeface="Arial" pitchFamily="34" charset="0"/>
                <a:cs typeface="Arial" pitchFamily="34" charset="0"/>
              </a:rPr>
              <a:t>and by what mechanism?</a:t>
            </a:r>
            <a:endParaRPr lang="en-US" b="1" dirty="0">
              <a:solidFill>
                <a:srgbClr val="0000FF"/>
              </a:solidFill>
            </a:endParaRPr>
          </a:p>
        </p:txBody>
      </p:sp>
      <p:grpSp>
        <p:nvGrpSpPr>
          <p:cNvPr id="7" name="Group 6"/>
          <p:cNvGrpSpPr/>
          <p:nvPr/>
        </p:nvGrpSpPr>
        <p:grpSpPr>
          <a:xfrm>
            <a:off x="0" y="893134"/>
            <a:ext cx="4854451" cy="3124200"/>
            <a:chOff x="0" y="987777"/>
            <a:chExt cx="4854451" cy="3124200"/>
          </a:xfrm>
        </p:grpSpPr>
        <p:pic>
          <p:nvPicPr>
            <p:cNvPr id="8" name="Content Placeholder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 y="987777"/>
              <a:ext cx="4800600" cy="3124200"/>
            </a:xfrm>
            <a:prstGeom prst="rect">
              <a:avLst/>
            </a:prstGeom>
          </p:spPr>
        </p:pic>
        <p:sp>
          <p:nvSpPr>
            <p:cNvPr id="9" name="TextBox 8"/>
            <p:cNvSpPr txBox="1"/>
            <p:nvPr/>
          </p:nvSpPr>
          <p:spPr>
            <a:xfrm rot="16200000">
              <a:off x="-1104725" y="2237093"/>
              <a:ext cx="2455672" cy="246221"/>
            </a:xfrm>
            <a:prstGeom prst="rect">
              <a:avLst/>
            </a:prstGeom>
            <a:solidFill>
              <a:schemeClr val="bg1"/>
            </a:solidFill>
          </p:spPr>
          <p:txBody>
            <a:bodyPr wrap="none" lIns="0" tIns="0" rIns="0" bIns="0" rtlCol="0">
              <a:spAutoFit/>
            </a:bodyPr>
            <a:lstStyle/>
            <a:p>
              <a:r>
                <a:rPr lang="en-US" sz="1600" dirty="0" smtClean="0">
                  <a:latin typeface="Arial" panose="020B0604020202020204" pitchFamily="34" charset="0"/>
                  <a:cs typeface="Arial" panose="020B0604020202020204" pitchFamily="34" charset="0"/>
                </a:rPr>
                <a:t>O/C ratio and OOA fraction</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rot="5400000">
              <a:off x="3971517" y="2249552"/>
              <a:ext cx="1519647" cy="246221"/>
            </a:xfrm>
            <a:prstGeom prst="rect">
              <a:avLst/>
            </a:prstGeom>
            <a:solidFill>
              <a:schemeClr val="bg1"/>
            </a:solidFill>
          </p:spPr>
          <p:txBody>
            <a:bodyPr wrap="none" lIns="0" tIns="0" rIns="0" bIns="0" rtlCol="0">
              <a:spAutoFit/>
            </a:bodyPr>
            <a:lstStyle/>
            <a:p>
              <a:r>
                <a:rPr lang="en-US" sz="1600" dirty="0" smtClean="0">
                  <a:latin typeface="Arial" panose="020B0604020202020204" pitchFamily="34" charset="0"/>
                  <a:cs typeface="Arial" panose="020B0604020202020204" pitchFamily="34" charset="0"/>
                </a:rPr>
                <a:t>NH</a:t>
              </a:r>
              <a:r>
                <a:rPr lang="en-US" sz="1600" baseline="-25000" dirty="0" smtClean="0">
                  <a:latin typeface="Arial" panose="020B0604020202020204" pitchFamily="34" charset="0"/>
                  <a:cs typeface="Arial" panose="020B0604020202020204" pitchFamily="34" charset="0"/>
                </a:rPr>
                <a:t>4</a:t>
              </a:r>
              <a:r>
                <a:rPr lang="en-US" sz="1600" baseline="300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(m)/NH</a:t>
              </a:r>
              <a:r>
                <a:rPr lang="en-US" sz="1600" baseline="-25000" dirty="0" smtClean="0">
                  <a:latin typeface="Arial" panose="020B0604020202020204" pitchFamily="34" charset="0"/>
                  <a:cs typeface="Arial" panose="020B0604020202020204" pitchFamily="34" charset="0"/>
                </a:rPr>
                <a:t>4</a:t>
              </a:r>
              <a:r>
                <a:rPr lang="en-US" sz="1600" baseline="300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(p)</a:t>
              </a:r>
              <a:endParaRPr lang="en-US" sz="1600" dirty="0">
                <a:latin typeface="Arial" panose="020B0604020202020204" pitchFamily="34" charset="0"/>
                <a:cs typeface="Arial" panose="020B0604020202020204" pitchFamily="34" charset="0"/>
              </a:endParaRPr>
            </a:p>
          </p:txBody>
        </p:sp>
        <p:sp>
          <p:nvSpPr>
            <p:cNvPr id="11" name="TextBox 10"/>
            <p:cNvSpPr txBox="1"/>
            <p:nvPr/>
          </p:nvSpPr>
          <p:spPr>
            <a:xfrm>
              <a:off x="2057400" y="3841899"/>
              <a:ext cx="673261" cy="246221"/>
            </a:xfrm>
            <a:prstGeom prst="rect">
              <a:avLst/>
            </a:prstGeom>
            <a:solidFill>
              <a:schemeClr val="bg1"/>
            </a:solidFill>
          </p:spPr>
          <p:txBody>
            <a:bodyPr wrap="none" lIns="0" tIns="0" rIns="0" bIns="0" rtlCol="0">
              <a:spAutoFit/>
            </a:bodyPr>
            <a:lstStyle/>
            <a:p>
              <a:r>
                <a:rPr lang="en-US" sz="1600" dirty="0" smtClean="0">
                  <a:latin typeface="Arial" panose="020B0604020202020204" pitchFamily="34" charset="0"/>
                  <a:cs typeface="Arial" panose="020B0604020202020204" pitchFamily="34" charset="0"/>
                </a:rPr>
                <a:t>RH (%)</a:t>
              </a:r>
              <a:endParaRPr lang="en-US" sz="1600" dirty="0">
                <a:latin typeface="Arial" panose="020B0604020202020204" pitchFamily="34" charset="0"/>
                <a:cs typeface="Arial" panose="020B0604020202020204" pitchFamily="34" charset="0"/>
              </a:endParaRPr>
            </a:p>
          </p:txBody>
        </p:sp>
      </p:grpSp>
      <p:sp>
        <p:nvSpPr>
          <p:cNvPr id="12" name="Rectangle 11"/>
          <p:cNvSpPr/>
          <p:nvPr/>
        </p:nvSpPr>
        <p:spPr>
          <a:xfrm>
            <a:off x="158552" y="4219229"/>
            <a:ext cx="4870648" cy="1477328"/>
          </a:xfrm>
          <a:prstGeom prst="rect">
            <a:avLst/>
          </a:prstGeom>
          <a:solidFill>
            <a:srgbClr val="66FFFF">
              <a:alpha val="25000"/>
            </a:srgbClr>
          </a:solidFill>
          <a:ln w="12700">
            <a:solidFill>
              <a:schemeClr val="tx1"/>
            </a:solidFill>
          </a:ln>
        </p:spPr>
        <p:txBody>
          <a:bodyPr wrap="square" lIns="45720" tIns="0" rIns="0" bIns="0">
            <a:spAutoFit/>
          </a:bodyPr>
          <a:lstStyle/>
          <a:p>
            <a:r>
              <a:rPr lang="en-US" sz="1600" dirty="0" smtClean="0">
                <a:latin typeface="Arial" pitchFamily="34" charset="0"/>
                <a:cs typeface="Arial" pitchFamily="34" charset="0"/>
              </a:rPr>
              <a:t>During both foggy (FP) and non-foggy periods (NFP), O/C </a:t>
            </a:r>
            <a:r>
              <a:rPr lang="en-US" sz="1600" dirty="0">
                <a:latin typeface="Arial" pitchFamily="34" charset="0"/>
                <a:cs typeface="Arial" pitchFamily="34" charset="0"/>
              </a:rPr>
              <a:t>ratio and OOA fractions are </a:t>
            </a:r>
            <a:r>
              <a:rPr lang="en-US" sz="1600" dirty="0" smtClean="0">
                <a:latin typeface="Arial" pitchFamily="34" charset="0"/>
                <a:cs typeface="Arial" pitchFamily="34" charset="0"/>
              </a:rPr>
              <a:t>+</a:t>
            </a:r>
            <a:r>
              <a:rPr lang="en-US" sz="1600" dirty="0" err="1" smtClean="0">
                <a:latin typeface="Arial" pitchFamily="34" charset="0"/>
                <a:cs typeface="Arial" pitchFamily="34" charset="0"/>
              </a:rPr>
              <a:t>vely</a:t>
            </a:r>
            <a:r>
              <a:rPr lang="en-US" sz="1600" dirty="0" smtClean="0">
                <a:latin typeface="Arial" pitchFamily="34" charset="0"/>
                <a:cs typeface="Arial" pitchFamily="34" charset="0"/>
              </a:rPr>
              <a:t> correlated</a:t>
            </a:r>
          </a:p>
          <a:p>
            <a:endParaRPr lang="en-US" sz="1600" dirty="0" smtClean="0">
              <a:latin typeface="Arial" pitchFamily="34" charset="0"/>
              <a:cs typeface="Arial" pitchFamily="34" charset="0"/>
            </a:endParaRPr>
          </a:p>
          <a:p>
            <a:r>
              <a:rPr lang="en-US" sz="1600" b="1" dirty="0" smtClean="0">
                <a:solidFill>
                  <a:srgbClr val="FF0000"/>
                </a:solidFill>
                <a:latin typeface="Arial" pitchFamily="34" charset="0"/>
                <a:cs typeface="Arial" pitchFamily="34" charset="0"/>
              </a:rPr>
              <a:t>However</a:t>
            </a:r>
            <a:r>
              <a:rPr lang="en-US" sz="1600" dirty="0">
                <a:latin typeface="Arial" pitchFamily="34" charset="0"/>
                <a:cs typeface="Arial" pitchFamily="34" charset="0"/>
              </a:rPr>
              <a:t>, during NFP, RH and O/C are negatively correlated while during </a:t>
            </a:r>
            <a:r>
              <a:rPr lang="en-US" sz="1600" dirty="0" smtClean="0">
                <a:latin typeface="Arial" pitchFamily="34" charset="0"/>
                <a:cs typeface="Arial" pitchFamily="34" charset="0"/>
              </a:rPr>
              <a:t>FP, </a:t>
            </a:r>
            <a:r>
              <a:rPr lang="en-US" sz="1600" dirty="0">
                <a:latin typeface="Arial" pitchFamily="34" charset="0"/>
                <a:cs typeface="Arial" pitchFamily="34" charset="0"/>
              </a:rPr>
              <a:t>its positively correlated indicating possible role of aqueous </a:t>
            </a:r>
            <a:r>
              <a:rPr lang="en-US" sz="1600" dirty="0" smtClean="0">
                <a:latin typeface="Arial" pitchFamily="34" charset="0"/>
                <a:cs typeface="Arial" pitchFamily="34" charset="0"/>
              </a:rPr>
              <a:t>chemistry</a:t>
            </a:r>
            <a:endParaRPr lang="en-US" sz="1600" dirty="0">
              <a:latin typeface="Arial" pitchFamily="34" charset="0"/>
              <a:cs typeface="Arial" pitchFamily="34" charset="0"/>
            </a:endParaRPr>
          </a:p>
        </p:txBody>
      </p:sp>
      <p:grpSp>
        <p:nvGrpSpPr>
          <p:cNvPr id="13" name="Group 12"/>
          <p:cNvGrpSpPr/>
          <p:nvPr/>
        </p:nvGrpSpPr>
        <p:grpSpPr>
          <a:xfrm>
            <a:off x="5330456" y="1054043"/>
            <a:ext cx="3737344" cy="3129972"/>
            <a:chOff x="5105400" y="1148686"/>
            <a:chExt cx="3737344" cy="3129972"/>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749" r="3726" b="54872"/>
            <a:stretch/>
          </p:blipFill>
          <p:spPr>
            <a:xfrm>
              <a:off x="5105400" y="1148686"/>
              <a:ext cx="3737344" cy="1401191"/>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45639"/>
            <a:stretch/>
          </p:blipFill>
          <p:spPr>
            <a:xfrm>
              <a:off x="5105400" y="2590800"/>
              <a:ext cx="3657600" cy="1687858"/>
            </a:xfrm>
            <a:prstGeom prst="rect">
              <a:avLst/>
            </a:prstGeom>
          </p:spPr>
        </p:pic>
      </p:grpSp>
      <p:sp>
        <p:nvSpPr>
          <p:cNvPr id="16" name="Line Callout 2 15"/>
          <p:cNvSpPr/>
          <p:nvPr/>
        </p:nvSpPr>
        <p:spPr>
          <a:xfrm>
            <a:off x="5240178" y="4218459"/>
            <a:ext cx="3787700" cy="1478098"/>
          </a:xfrm>
          <a:prstGeom prst="borderCallout2">
            <a:avLst>
              <a:gd name="adj1" fmla="val -673"/>
              <a:gd name="adj2" fmla="val 97"/>
              <a:gd name="adj3" fmla="val -20814"/>
              <a:gd name="adj4" fmla="val -9399"/>
              <a:gd name="adj5" fmla="val -77481"/>
              <a:gd name="adj6" fmla="val -186"/>
            </a:avLst>
          </a:prstGeom>
          <a:solidFill>
            <a:srgbClr val="66FFFF">
              <a:alpha val="25000"/>
            </a:srgbClr>
          </a:solidFill>
          <a:ln w="25400">
            <a:solidFill>
              <a:srgbClr val="0000FF"/>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lIns="45720" tIns="0" rIns="0" bIns="0" rtlCol="0" anchor="ctr"/>
          <a:lstStyle/>
          <a:p>
            <a:r>
              <a:rPr lang="en-US" dirty="0">
                <a:solidFill>
                  <a:srgbClr val="0000FF"/>
                </a:solidFill>
                <a:latin typeface="Arial" panose="020B0604020202020204" pitchFamily="34" charset="0"/>
                <a:cs typeface="Arial" panose="020B0604020202020204" pitchFamily="34" charset="0"/>
              </a:rPr>
              <a:t>Increasing trend of </a:t>
            </a:r>
            <a:r>
              <a:rPr lang="en-US" dirty="0" err="1">
                <a:solidFill>
                  <a:srgbClr val="0000FF"/>
                </a:solidFill>
                <a:latin typeface="Arial" panose="020B0604020202020204" pitchFamily="34" charset="0"/>
                <a:cs typeface="Arial" panose="020B0604020202020204" pitchFamily="34" charset="0"/>
              </a:rPr>
              <a:t>mz</a:t>
            </a:r>
            <a:r>
              <a:rPr lang="en-US" dirty="0">
                <a:solidFill>
                  <a:srgbClr val="0000FF"/>
                </a:solidFill>
                <a:latin typeface="Arial" panose="020B0604020202020204" pitchFamily="34" charset="0"/>
                <a:cs typeface="Arial" panose="020B0604020202020204" pitchFamily="34" charset="0"/>
              </a:rPr>
              <a:t> 44/ </a:t>
            </a:r>
            <a:r>
              <a:rPr lang="en-US" dirty="0" err="1">
                <a:solidFill>
                  <a:srgbClr val="0000FF"/>
                </a:solidFill>
                <a:latin typeface="Arial" panose="020B0604020202020204" pitchFamily="34" charset="0"/>
                <a:cs typeface="Arial" panose="020B0604020202020204" pitchFamily="34" charset="0"/>
              </a:rPr>
              <a:t>mz</a:t>
            </a:r>
            <a:r>
              <a:rPr lang="en-US" dirty="0">
                <a:solidFill>
                  <a:srgbClr val="0000FF"/>
                </a:solidFill>
                <a:latin typeface="Arial" panose="020B0604020202020204" pitchFamily="34" charset="0"/>
                <a:cs typeface="Arial" panose="020B0604020202020204" pitchFamily="34" charset="0"/>
              </a:rPr>
              <a:t> 43 ratio with </a:t>
            </a:r>
            <a:r>
              <a:rPr lang="en-US" dirty="0" smtClean="0">
                <a:solidFill>
                  <a:srgbClr val="0000FF"/>
                </a:solidFill>
                <a:latin typeface="Arial" panose="020B0604020202020204" pitchFamily="34" charset="0"/>
                <a:cs typeface="Arial" panose="020B0604020202020204" pitchFamily="34" charset="0"/>
              </a:rPr>
              <a:t>neutralization may </a:t>
            </a:r>
            <a:r>
              <a:rPr lang="en-US" dirty="0">
                <a:solidFill>
                  <a:srgbClr val="0000FF"/>
                </a:solidFill>
                <a:latin typeface="Arial" panose="020B0604020202020204" pitchFamily="34" charset="0"/>
                <a:cs typeface="Arial" panose="020B0604020202020204" pitchFamily="34" charset="0"/>
              </a:rPr>
              <a:t>be an indication of dominance of fragmentation pathway over </a:t>
            </a:r>
            <a:r>
              <a:rPr lang="en-US" dirty="0" smtClean="0">
                <a:solidFill>
                  <a:srgbClr val="0000FF"/>
                </a:solidFill>
                <a:latin typeface="Arial" panose="020B0604020202020204" pitchFamily="34" charset="0"/>
                <a:cs typeface="Arial" panose="020B0604020202020204" pitchFamily="34" charset="0"/>
              </a:rPr>
              <a:t>functionalization</a:t>
            </a:r>
            <a:endParaRPr lang="en-US" dirty="0">
              <a:solidFill>
                <a:srgbClr val="0000FF"/>
              </a:solidFill>
            </a:endParaRPr>
          </a:p>
        </p:txBody>
      </p:sp>
      <p:sp>
        <p:nvSpPr>
          <p:cNvPr id="17" name="Rectangle 16"/>
          <p:cNvSpPr/>
          <p:nvPr/>
        </p:nvSpPr>
        <p:spPr>
          <a:xfrm>
            <a:off x="142651" y="5867400"/>
            <a:ext cx="8885225" cy="507831"/>
          </a:xfrm>
          <a:prstGeom prst="rect">
            <a:avLst/>
          </a:prstGeom>
        </p:spPr>
        <p:txBody>
          <a:bodyPr wrap="square">
            <a:spAutoFit/>
          </a:bodyPr>
          <a:lstStyle/>
          <a:p>
            <a:pPr>
              <a:lnSpc>
                <a:spcPct val="150000"/>
              </a:lnSpc>
              <a:buFont typeface="Wingdings" pitchFamily="2" charset="2"/>
              <a:buChar char="q"/>
            </a:pPr>
            <a:r>
              <a:rPr lang="en-US" dirty="0" smtClean="0">
                <a:latin typeface="Arial" pitchFamily="34" charset="0"/>
                <a:cs typeface="Arial" pitchFamily="34" charset="0"/>
              </a:rPr>
              <a:t> Ambient </a:t>
            </a:r>
            <a:r>
              <a:rPr lang="en-US" dirty="0">
                <a:latin typeface="Arial" pitchFamily="34" charset="0"/>
                <a:cs typeface="Arial" pitchFamily="34" charset="0"/>
              </a:rPr>
              <a:t>aerosols were more oxidized and less acidic during FP compared to </a:t>
            </a:r>
            <a:r>
              <a:rPr lang="en-US" dirty="0" smtClean="0">
                <a:latin typeface="Arial" pitchFamily="34" charset="0"/>
                <a:cs typeface="Arial" pitchFamily="34" charset="0"/>
              </a:rPr>
              <a:t>NFP.</a:t>
            </a:r>
            <a:endParaRPr lang="en-US" dirty="0">
              <a:latin typeface="Arial" pitchFamily="34" charset="0"/>
              <a:cs typeface="Arial" pitchFamily="34" charset="0"/>
            </a:endParaRPr>
          </a:p>
        </p:txBody>
      </p:sp>
      <p:sp>
        <p:nvSpPr>
          <p:cNvPr id="18" name="Rounded Rectangle 17"/>
          <p:cNvSpPr/>
          <p:nvPr/>
        </p:nvSpPr>
        <p:spPr>
          <a:xfrm rot="838737">
            <a:off x="887473" y="2388743"/>
            <a:ext cx="2208749" cy="683896"/>
          </a:xfrm>
          <a:prstGeom prst="roundRect">
            <a:avLst>
              <a:gd name="adj" fmla="val 50000"/>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564829">
            <a:off x="2438186" y="2508074"/>
            <a:ext cx="1830236" cy="341948"/>
          </a:xfrm>
          <a:prstGeom prst="roundRect">
            <a:avLst>
              <a:gd name="adj" fmla="val 50000"/>
            </a:avLst>
          </a:prstGeom>
          <a:noFill/>
          <a:ln w="254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16200000">
            <a:off x="2536282" y="3555108"/>
            <a:ext cx="1081350" cy="246890"/>
          </a:xfrm>
          <a:prstGeom prst="rightArrow">
            <a:avLst>
              <a:gd name="adj1" fmla="val 39035"/>
              <a:gd name="adj2" fmla="val 71548"/>
            </a:avLst>
          </a:prstGeom>
          <a:solidFill>
            <a:srgbClr val="009900">
              <a:alpha val="50000"/>
            </a:srgbClr>
          </a:solidFill>
          <a:ln w="19050">
            <a:solidFill>
              <a:srgbClr val="FF00FF">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5400000">
            <a:off x="8598151" y="2982868"/>
            <a:ext cx="822341" cy="246221"/>
          </a:xfrm>
          <a:prstGeom prst="rect">
            <a:avLst/>
          </a:prstGeom>
          <a:solidFill>
            <a:schemeClr val="bg1"/>
          </a:solidFill>
        </p:spPr>
        <p:txBody>
          <a:bodyPr wrap="none" lIns="0" tIns="0" rIns="0" bIns="0" rtlCol="0">
            <a:spAutoFit/>
          </a:bodyPr>
          <a:lstStyle/>
          <a:p>
            <a:r>
              <a:rPr lang="en-US" sz="1600" dirty="0" smtClean="0">
                <a:latin typeface="Arial" panose="020B0604020202020204" pitchFamily="34" charset="0"/>
                <a:cs typeface="Arial" panose="020B0604020202020204" pitchFamily="34" charset="0"/>
              </a:rPr>
              <a:t>O/C ratio</a:t>
            </a:r>
            <a:endParaRPr lang="en-US" sz="1600" dirty="0">
              <a:latin typeface="Arial" panose="020B0604020202020204" pitchFamily="34" charset="0"/>
              <a:cs typeface="Arial" panose="020B0604020202020204" pitchFamily="34" charset="0"/>
            </a:endParaRPr>
          </a:p>
        </p:txBody>
      </p:sp>
      <p:sp>
        <p:nvSpPr>
          <p:cNvPr id="22" name="TextBox 21"/>
          <p:cNvSpPr txBox="1"/>
          <p:nvPr/>
        </p:nvSpPr>
        <p:spPr>
          <a:xfrm rot="5400000">
            <a:off x="8616707" y="1641217"/>
            <a:ext cx="822341" cy="246221"/>
          </a:xfrm>
          <a:prstGeom prst="rect">
            <a:avLst/>
          </a:prstGeom>
          <a:solidFill>
            <a:schemeClr val="bg1"/>
          </a:solidFill>
        </p:spPr>
        <p:txBody>
          <a:bodyPr wrap="none" lIns="0" tIns="0" rIns="0" bIns="0" rtlCol="0">
            <a:spAutoFit/>
          </a:bodyPr>
          <a:lstStyle/>
          <a:p>
            <a:r>
              <a:rPr lang="en-US" sz="1600" dirty="0" smtClean="0">
                <a:latin typeface="Arial" panose="020B0604020202020204" pitchFamily="34" charset="0"/>
                <a:cs typeface="Arial" panose="020B0604020202020204" pitchFamily="34" charset="0"/>
              </a:rPr>
              <a:t>O/C ratio</a:t>
            </a:r>
            <a:endParaRPr lang="en-US" sz="1600" dirty="0">
              <a:latin typeface="Arial" panose="020B0604020202020204" pitchFamily="34" charset="0"/>
              <a:cs typeface="Arial" panose="020B0604020202020204" pitchFamily="34" charset="0"/>
            </a:endParaRPr>
          </a:p>
        </p:txBody>
      </p:sp>
      <p:sp>
        <p:nvSpPr>
          <p:cNvPr id="23" name="TextBox 22"/>
          <p:cNvSpPr txBox="1"/>
          <p:nvPr/>
        </p:nvSpPr>
        <p:spPr>
          <a:xfrm rot="16200000">
            <a:off x="4796253" y="2973751"/>
            <a:ext cx="1176604" cy="246221"/>
          </a:xfrm>
          <a:prstGeom prst="rect">
            <a:avLst/>
          </a:prstGeom>
          <a:solidFill>
            <a:schemeClr val="bg1"/>
          </a:solidFill>
        </p:spPr>
        <p:txBody>
          <a:bodyPr wrap="none" lIns="0" tIns="0" rIns="0" bIns="0" rtlCol="0">
            <a:spAutoFit/>
          </a:bodyPr>
          <a:lstStyle/>
          <a:p>
            <a:r>
              <a:rPr lang="en-US" sz="1600" dirty="0" err="1" smtClean="0">
                <a:latin typeface="Arial" panose="020B0604020202020204" pitchFamily="34" charset="0"/>
                <a:cs typeface="Arial" panose="020B0604020202020204" pitchFamily="34" charset="0"/>
              </a:rPr>
              <a:t>mz</a:t>
            </a:r>
            <a:r>
              <a:rPr lang="en-US" sz="1600" dirty="0" smtClean="0">
                <a:latin typeface="Arial" panose="020B0604020202020204" pitchFamily="34" charset="0"/>
                <a:cs typeface="Arial" panose="020B0604020202020204" pitchFamily="34" charset="0"/>
              </a:rPr>
              <a:t> 44/</a:t>
            </a:r>
            <a:r>
              <a:rPr lang="en-US" sz="1600" dirty="0" err="1" smtClean="0">
                <a:latin typeface="Arial" panose="020B0604020202020204" pitchFamily="34" charset="0"/>
                <a:cs typeface="Arial" panose="020B0604020202020204" pitchFamily="34" charset="0"/>
              </a:rPr>
              <a:t>mz</a:t>
            </a:r>
            <a:r>
              <a:rPr lang="en-US" sz="1600" dirty="0" smtClean="0">
                <a:latin typeface="Arial" panose="020B0604020202020204" pitchFamily="34" charset="0"/>
                <a:cs typeface="Arial" panose="020B0604020202020204" pitchFamily="34" charset="0"/>
              </a:rPr>
              <a:t> 43</a:t>
            </a:r>
            <a:endParaRPr lang="en-US" sz="1600" dirty="0">
              <a:latin typeface="Arial" panose="020B0604020202020204" pitchFamily="34" charset="0"/>
              <a:cs typeface="Arial" panose="020B0604020202020204" pitchFamily="34" charset="0"/>
            </a:endParaRPr>
          </a:p>
        </p:txBody>
      </p:sp>
      <p:sp>
        <p:nvSpPr>
          <p:cNvPr id="24" name="TextBox 23"/>
          <p:cNvSpPr txBox="1"/>
          <p:nvPr/>
        </p:nvSpPr>
        <p:spPr>
          <a:xfrm rot="16200000">
            <a:off x="4746132" y="1603490"/>
            <a:ext cx="1234312" cy="246221"/>
          </a:xfrm>
          <a:prstGeom prst="rect">
            <a:avLst/>
          </a:prstGeom>
          <a:solidFill>
            <a:schemeClr val="bg1"/>
          </a:solidFill>
        </p:spPr>
        <p:txBody>
          <a:bodyPr wrap="none" lIns="0" tIns="0" rIns="0" bIns="0" rtlCol="0">
            <a:spAutoFit/>
          </a:bodyPr>
          <a:lstStyle/>
          <a:p>
            <a:r>
              <a:rPr lang="en-US" sz="1600" dirty="0" err="1" smtClean="0">
                <a:latin typeface="Arial" panose="020B0604020202020204" pitchFamily="34" charset="0"/>
                <a:cs typeface="Arial" panose="020B0604020202020204" pitchFamily="34" charset="0"/>
              </a:rPr>
              <a:t>mz</a:t>
            </a:r>
            <a:r>
              <a:rPr lang="en-US" sz="1600" dirty="0" smtClean="0">
                <a:latin typeface="Arial" panose="020B0604020202020204" pitchFamily="34" charset="0"/>
                <a:cs typeface="Arial" panose="020B0604020202020204" pitchFamily="34" charset="0"/>
              </a:rPr>
              <a:t> 44/</a:t>
            </a:r>
            <a:r>
              <a:rPr lang="en-US" sz="1600" dirty="0" err="1" smtClean="0">
                <a:latin typeface="Arial" panose="020B0604020202020204" pitchFamily="34" charset="0"/>
                <a:cs typeface="Arial" panose="020B0604020202020204" pitchFamily="34" charset="0"/>
              </a:rPr>
              <a:t>mz</a:t>
            </a:r>
            <a:r>
              <a:rPr lang="en-US" sz="1600" dirty="0" smtClean="0">
                <a:latin typeface="Arial" panose="020B0604020202020204" pitchFamily="34" charset="0"/>
                <a:cs typeface="Arial" panose="020B0604020202020204" pitchFamily="34" charset="0"/>
              </a:rPr>
              <a:t> 43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7309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25</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84775"/>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SOA formation mechanism</a:t>
            </a:r>
          </a:p>
        </p:txBody>
      </p:sp>
      <p:sp>
        <p:nvSpPr>
          <p:cNvPr id="6" name="Rounded Rectangle 5"/>
          <p:cNvSpPr/>
          <p:nvPr/>
        </p:nvSpPr>
        <p:spPr>
          <a:xfrm>
            <a:off x="761998" y="4844901"/>
            <a:ext cx="3215459" cy="533400"/>
          </a:xfrm>
          <a:prstGeom prst="roundRect">
            <a:avLst>
              <a:gd name="adj" fmla="val 0"/>
            </a:avLst>
          </a:prstGeom>
          <a:solidFill>
            <a:srgbClr val="66FFFF">
              <a:alpha val="15000"/>
            </a:srgbClr>
          </a:solidFill>
          <a:ln w="158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tIns="0" rIns="0" bIns="0" rtlCol="0" anchor="ctr"/>
          <a:lstStyle/>
          <a:p>
            <a:r>
              <a:rPr lang="en-US" dirty="0" smtClean="0">
                <a:solidFill>
                  <a:srgbClr val="0000FF"/>
                </a:solidFill>
                <a:latin typeface="Arial" panose="020B0604020202020204" pitchFamily="34" charset="0"/>
                <a:cs typeface="Arial" panose="020B0604020202020204" pitchFamily="34" charset="0"/>
              </a:rPr>
              <a:t>Loss of oxidized organic mass indicates fragmentation</a:t>
            </a:r>
            <a:endParaRPr lang="en-US" dirty="0">
              <a:solidFill>
                <a:srgbClr val="0000FF"/>
              </a:solidFill>
              <a:latin typeface="Arial" panose="020B0604020202020204" pitchFamily="34" charset="0"/>
              <a:cs typeface="Arial" panose="020B0604020202020204" pitchFamily="34" charset="0"/>
            </a:endParaRPr>
          </a:p>
        </p:txBody>
      </p:sp>
      <p:grpSp>
        <p:nvGrpSpPr>
          <p:cNvPr id="7" name="Group 6"/>
          <p:cNvGrpSpPr/>
          <p:nvPr/>
        </p:nvGrpSpPr>
        <p:grpSpPr>
          <a:xfrm>
            <a:off x="85064" y="2484475"/>
            <a:ext cx="4299404" cy="2292713"/>
            <a:chOff x="5858851" y="3962400"/>
            <a:chExt cx="4376204" cy="2523459"/>
          </a:xfrm>
        </p:grpSpPr>
        <p:pic>
          <p:nvPicPr>
            <p:cNvPr id="8" name="Content Placeholder 15"/>
            <p:cNvPicPr>
              <a:picLocks noChangeAspect="1"/>
            </p:cNvPicPr>
            <p:nvPr/>
          </p:nvPicPr>
          <p:blipFill rotWithShape="1">
            <a:blip r:embed="rId2" cstate="print">
              <a:extLst>
                <a:ext uri="{28A0092B-C50C-407E-A947-70E740481C1C}">
                  <a14:useLocalDpi xmlns:a14="http://schemas.microsoft.com/office/drawing/2010/main" val="0"/>
                </a:ext>
              </a:extLst>
            </a:blip>
            <a:srcRect l="4100" t="39580" r="91799" b="3323"/>
            <a:stretch/>
          </p:blipFill>
          <p:spPr>
            <a:xfrm>
              <a:off x="6091526" y="4093534"/>
              <a:ext cx="318954" cy="2392325"/>
            </a:xfrm>
            <a:prstGeom prst="rect">
              <a:avLst/>
            </a:prstGeom>
          </p:spPr>
        </p:pic>
        <p:grpSp>
          <p:nvGrpSpPr>
            <p:cNvPr id="9" name="Group 8"/>
            <p:cNvGrpSpPr/>
            <p:nvPr/>
          </p:nvGrpSpPr>
          <p:grpSpPr>
            <a:xfrm>
              <a:off x="5858851" y="3962400"/>
              <a:ext cx="4376204" cy="2477287"/>
              <a:chOff x="5858851" y="3962400"/>
              <a:chExt cx="4376204" cy="2477287"/>
            </a:xfrm>
          </p:grpSpPr>
          <p:sp>
            <p:nvSpPr>
              <p:cNvPr id="10" name="TextBox 9"/>
              <p:cNvSpPr txBox="1"/>
              <p:nvPr/>
            </p:nvSpPr>
            <p:spPr>
              <a:xfrm>
                <a:off x="7102530" y="6193466"/>
                <a:ext cx="1461939" cy="246221"/>
              </a:xfrm>
              <a:prstGeom prst="rect">
                <a:avLst/>
              </a:prstGeom>
              <a:solidFill>
                <a:schemeClr val="bg1"/>
              </a:solidFill>
            </p:spPr>
            <p:txBody>
              <a:bodyPr wrap="none" lIns="0" tIns="0" rIns="0" bIns="0" rtlCol="0">
                <a:spAutoFit/>
              </a:bodyPr>
              <a:lstStyle/>
              <a:p>
                <a:r>
                  <a:rPr lang="en-US" sz="1600" dirty="0" smtClean="0">
                    <a:latin typeface="Arial" panose="020B0604020202020204" pitchFamily="34" charset="0"/>
                    <a:cs typeface="Arial" panose="020B0604020202020204" pitchFamily="34" charset="0"/>
                  </a:rPr>
                  <a:t>NH</a:t>
                </a:r>
                <a:r>
                  <a:rPr lang="en-US" sz="1600" baseline="-25000" dirty="0" smtClean="0">
                    <a:latin typeface="Arial" panose="020B0604020202020204" pitchFamily="34" charset="0"/>
                    <a:cs typeface="Arial" panose="020B0604020202020204" pitchFamily="34" charset="0"/>
                  </a:rPr>
                  <a:t>4</a:t>
                </a:r>
                <a:r>
                  <a:rPr lang="en-US" sz="1600" baseline="300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(m)NH</a:t>
                </a:r>
                <a:r>
                  <a:rPr lang="en-US" sz="1600" baseline="-25000" dirty="0" smtClean="0">
                    <a:latin typeface="Arial" panose="020B0604020202020204" pitchFamily="34" charset="0"/>
                    <a:cs typeface="Arial" panose="020B0604020202020204" pitchFamily="34" charset="0"/>
                  </a:rPr>
                  <a:t>4</a:t>
                </a:r>
                <a:r>
                  <a:rPr lang="en-US" sz="1600" baseline="300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(p)</a:t>
                </a:r>
                <a:endParaRPr lang="en-US" sz="1600" dirty="0">
                  <a:latin typeface="Arial" panose="020B0604020202020204" pitchFamily="34" charset="0"/>
                  <a:cs typeface="Arial" panose="020B0604020202020204" pitchFamily="34" charset="0"/>
                </a:endParaRPr>
              </a:p>
            </p:txBody>
          </p:sp>
          <p:pic>
            <p:nvPicPr>
              <p:cNvPr id="11" name="Content Placeholder 15"/>
              <p:cNvPicPr>
                <a:picLocks noChangeAspect="1"/>
              </p:cNvPicPr>
              <p:nvPr/>
            </p:nvPicPr>
            <p:blipFill rotWithShape="1">
              <a:blip r:embed="rId2" cstate="print">
                <a:extLst>
                  <a:ext uri="{28A0092B-C50C-407E-A947-70E740481C1C}">
                    <a14:useLocalDpi xmlns:a14="http://schemas.microsoft.com/office/drawing/2010/main" val="0"/>
                  </a:ext>
                </a:extLst>
              </a:blip>
              <a:srcRect l="8527" t="44443" r="15341" b="8906"/>
              <a:stretch/>
            </p:blipFill>
            <p:spPr>
              <a:xfrm>
                <a:off x="6390167" y="4297326"/>
                <a:ext cx="3306726" cy="1954618"/>
              </a:xfrm>
              <a:prstGeom prst="rect">
                <a:avLst/>
              </a:prstGeom>
            </p:spPr>
          </p:pic>
          <p:pic>
            <p:nvPicPr>
              <p:cNvPr id="12" name="Content Placeholder 15"/>
              <p:cNvPicPr>
                <a:picLocks noChangeAspect="1"/>
              </p:cNvPicPr>
              <p:nvPr/>
            </p:nvPicPr>
            <p:blipFill rotWithShape="1">
              <a:blip r:embed="rId2" cstate="print">
                <a:extLst>
                  <a:ext uri="{28A0092B-C50C-407E-A947-70E740481C1C}">
                    <a14:useLocalDpi xmlns:a14="http://schemas.microsoft.com/office/drawing/2010/main" val="0"/>
                  </a:ext>
                </a:extLst>
              </a:blip>
              <a:srcRect l="91794" t="38085" r="3163" b="13704"/>
              <a:stretch/>
            </p:blipFill>
            <p:spPr>
              <a:xfrm>
                <a:off x="9643731" y="3962400"/>
                <a:ext cx="338469" cy="2089299"/>
              </a:xfrm>
              <a:prstGeom prst="rect">
                <a:avLst/>
              </a:prstGeom>
            </p:spPr>
          </p:pic>
          <p:sp>
            <p:nvSpPr>
              <p:cNvPr id="13" name="TextBox 12"/>
              <p:cNvSpPr txBox="1"/>
              <p:nvPr/>
            </p:nvSpPr>
            <p:spPr>
              <a:xfrm rot="16200000">
                <a:off x="5024135" y="4999767"/>
                <a:ext cx="1884875" cy="215444"/>
              </a:xfrm>
              <a:prstGeom prst="rect">
                <a:avLst/>
              </a:prstGeom>
              <a:solidFill>
                <a:schemeClr val="bg1"/>
              </a:solidFill>
            </p:spPr>
            <p:txBody>
              <a:bodyPr wrap="none" lIns="0" tIns="0" rIns="0" bIns="0" rtlCol="0">
                <a:spAutoFit/>
              </a:bodyPr>
              <a:lstStyle/>
              <a:p>
                <a:r>
                  <a:rPr lang="en-US" sz="1400" b="1" dirty="0" smtClean="0">
                    <a:latin typeface="Arial" panose="020B0604020202020204" pitchFamily="34" charset="0"/>
                    <a:cs typeface="Arial" panose="020B0604020202020204" pitchFamily="34" charset="0"/>
                  </a:rPr>
                  <a:t>OOA loadings (µg m</a:t>
                </a:r>
                <a:r>
                  <a:rPr lang="en-US" sz="1400" b="1" baseline="30000" dirty="0" smtClean="0">
                    <a:latin typeface="Arial" panose="020B0604020202020204" pitchFamily="34" charset="0"/>
                    <a:cs typeface="Arial" panose="020B0604020202020204" pitchFamily="34" charset="0"/>
                  </a:rPr>
                  <a:t>-3</a:t>
                </a:r>
                <a:r>
                  <a:rPr lang="en-US"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14" name="TextBox 13"/>
              <p:cNvSpPr txBox="1"/>
              <p:nvPr/>
            </p:nvSpPr>
            <p:spPr>
              <a:xfrm rot="5400000">
                <a:off x="9140812" y="4924863"/>
                <a:ext cx="1973041" cy="215444"/>
              </a:xfrm>
              <a:prstGeom prst="rect">
                <a:avLst/>
              </a:prstGeom>
              <a:solidFill>
                <a:schemeClr val="bg1"/>
              </a:solidFill>
            </p:spPr>
            <p:txBody>
              <a:bodyPr wrap="none" lIns="0" tIns="0" rIns="0" bIns="0" rtlCol="0">
                <a:spAutoFit/>
              </a:bodyPr>
              <a:lstStyle/>
              <a:p>
                <a:r>
                  <a:rPr lang="en-US" sz="1400" b="1" dirty="0" smtClean="0">
                    <a:latin typeface="Arial" panose="020B0604020202020204" pitchFamily="34" charset="0"/>
                    <a:cs typeface="Arial" panose="020B0604020202020204" pitchFamily="34" charset="0"/>
                  </a:rPr>
                  <a:t>O/C ratio; OOA fraction</a:t>
                </a:r>
                <a:endParaRPr lang="en-US" sz="1400" b="1" dirty="0">
                  <a:latin typeface="Arial" panose="020B0604020202020204" pitchFamily="34" charset="0"/>
                  <a:cs typeface="Arial" panose="020B0604020202020204" pitchFamily="34" charset="0"/>
                </a:endParaRPr>
              </a:p>
            </p:txBody>
          </p:sp>
        </p:grpSp>
      </p:grpSp>
      <p:grpSp>
        <p:nvGrpSpPr>
          <p:cNvPr id="15" name="Group 14"/>
          <p:cNvGrpSpPr/>
          <p:nvPr/>
        </p:nvGrpSpPr>
        <p:grpSpPr>
          <a:xfrm>
            <a:off x="112391" y="584775"/>
            <a:ext cx="4275310" cy="1809698"/>
            <a:chOff x="-3915576" y="457200"/>
            <a:chExt cx="4275310" cy="1991832"/>
          </a:xfrm>
        </p:grpSpPr>
        <p:pic>
          <p:nvPicPr>
            <p:cNvPr id="16" name="Content Placeholder 15"/>
            <p:cNvPicPr>
              <a:picLocks noChangeAspect="1"/>
            </p:cNvPicPr>
            <p:nvPr/>
          </p:nvPicPr>
          <p:blipFill rotWithShape="1">
            <a:blip r:embed="rId2" cstate="print">
              <a:extLst>
                <a:ext uri="{28A0092B-C50C-407E-A947-70E740481C1C}">
                  <a14:useLocalDpi xmlns:a14="http://schemas.microsoft.com/office/drawing/2010/main" val="0"/>
                </a:ext>
              </a:extLst>
            </a:blip>
            <a:srcRect l="10024" r="85561" b="54305"/>
            <a:stretch/>
          </p:blipFill>
          <p:spPr>
            <a:xfrm>
              <a:off x="-3661145" y="469605"/>
              <a:ext cx="308345" cy="1865616"/>
            </a:xfrm>
            <a:prstGeom prst="rect">
              <a:avLst/>
            </a:prstGeom>
          </p:spPr>
        </p:pic>
        <p:pic>
          <p:nvPicPr>
            <p:cNvPr id="17" name="Content Placeholder 15"/>
            <p:cNvPicPr>
              <a:picLocks noChangeAspect="1"/>
            </p:cNvPicPr>
            <p:nvPr/>
          </p:nvPicPr>
          <p:blipFill rotWithShape="1">
            <a:blip r:embed="rId2" cstate="print">
              <a:extLst>
                <a:ext uri="{28A0092B-C50C-407E-A947-70E740481C1C}">
                  <a14:useLocalDpi xmlns:a14="http://schemas.microsoft.com/office/drawing/2010/main" val="0"/>
                </a:ext>
              </a:extLst>
            </a:blip>
            <a:srcRect l="87475" r="7158" b="54830"/>
            <a:stretch/>
          </p:blipFill>
          <p:spPr>
            <a:xfrm>
              <a:off x="-251635" y="457201"/>
              <a:ext cx="402251" cy="1878020"/>
            </a:xfrm>
            <a:prstGeom prst="rect">
              <a:avLst/>
            </a:prstGeom>
          </p:spPr>
        </p:pic>
        <p:pic>
          <p:nvPicPr>
            <p:cNvPr id="18" name="Content Placeholder 15"/>
            <p:cNvPicPr>
              <a:picLocks noChangeAspect="1"/>
            </p:cNvPicPr>
            <p:nvPr/>
          </p:nvPicPr>
          <p:blipFill rotWithShape="1">
            <a:blip r:embed="rId2" cstate="print">
              <a:extLst>
                <a:ext uri="{28A0092B-C50C-407E-A947-70E740481C1C}">
                  <a14:useLocalDpi xmlns:a14="http://schemas.microsoft.com/office/drawing/2010/main" val="0"/>
                </a:ext>
              </a:extLst>
            </a:blip>
            <a:srcRect l="14117" r="13914" b="55177"/>
            <a:stretch/>
          </p:blipFill>
          <p:spPr>
            <a:xfrm>
              <a:off x="-3352800" y="457200"/>
              <a:ext cx="3125973" cy="1878021"/>
            </a:xfrm>
            <a:prstGeom prst="rect">
              <a:avLst/>
            </a:prstGeom>
          </p:spPr>
        </p:pic>
        <p:sp>
          <p:nvSpPr>
            <p:cNvPr id="19" name="TextBox 18"/>
            <p:cNvSpPr txBox="1"/>
            <p:nvPr/>
          </p:nvSpPr>
          <p:spPr>
            <a:xfrm rot="16200000">
              <a:off x="-4750292" y="1304320"/>
              <a:ext cx="1884875" cy="215444"/>
            </a:xfrm>
            <a:prstGeom prst="rect">
              <a:avLst/>
            </a:prstGeom>
            <a:solidFill>
              <a:schemeClr val="bg1"/>
            </a:solidFill>
          </p:spPr>
          <p:txBody>
            <a:bodyPr wrap="none" lIns="0" tIns="0" rIns="0" bIns="0" rtlCol="0">
              <a:spAutoFit/>
            </a:bodyPr>
            <a:lstStyle/>
            <a:p>
              <a:r>
                <a:rPr lang="en-US" sz="1400" b="1" dirty="0" smtClean="0">
                  <a:latin typeface="Arial" panose="020B0604020202020204" pitchFamily="34" charset="0"/>
                  <a:cs typeface="Arial" panose="020B0604020202020204" pitchFamily="34" charset="0"/>
                </a:rPr>
                <a:t>OOA loadings (µg m</a:t>
              </a:r>
              <a:r>
                <a:rPr lang="en-US" sz="1400" b="1" baseline="30000" dirty="0" smtClean="0">
                  <a:latin typeface="Arial" panose="020B0604020202020204" pitchFamily="34" charset="0"/>
                  <a:cs typeface="Arial" panose="020B0604020202020204" pitchFamily="34" charset="0"/>
                </a:rPr>
                <a:t>-3</a:t>
              </a:r>
              <a:r>
                <a:rPr lang="en-US" sz="1400" b="1" dirty="0" smtClean="0">
                  <a:latin typeface="Arial" panose="020B0604020202020204" pitchFamily="34" charset="0"/>
                  <a:cs typeface="Arial" panose="020B0604020202020204" pitchFamily="34" charset="0"/>
                </a:rPr>
                <a:t>)</a:t>
              </a:r>
              <a:endParaRPr lang="en-US" sz="1400" b="1" dirty="0">
                <a:latin typeface="Arial" panose="020B0604020202020204" pitchFamily="34" charset="0"/>
                <a:cs typeface="Arial" panose="020B0604020202020204" pitchFamily="34" charset="0"/>
              </a:endParaRPr>
            </a:p>
          </p:txBody>
        </p:sp>
        <p:sp>
          <p:nvSpPr>
            <p:cNvPr id="20" name="TextBox 19"/>
            <p:cNvSpPr txBox="1"/>
            <p:nvPr/>
          </p:nvSpPr>
          <p:spPr>
            <a:xfrm rot="5400000">
              <a:off x="-734509" y="1354790"/>
              <a:ext cx="1973041" cy="215444"/>
            </a:xfrm>
            <a:prstGeom prst="rect">
              <a:avLst/>
            </a:prstGeom>
            <a:solidFill>
              <a:schemeClr val="bg1"/>
            </a:solidFill>
          </p:spPr>
          <p:txBody>
            <a:bodyPr wrap="none" lIns="0" tIns="0" rIns="0" bIns="0" rtlCol="0">
              <a:spAutoFit/>
            </a:bodyPr>
            <a:lstStyle/>
            <a:p>
              <a:r>
                <a:rPr lang="en-US" sz="1400" b="1" dirty="0" smtClean="0">
                  <a:latin typeface="Arial" panose="020B0604020202020204" pitchFamily="34" charset="0"/>
                  <a:cs typeface="Arial" panose="020B0604020202020204" pitchFamily="34" charset="0"/>
                </a:rPr>
                <a:t>O/C ratio; OOA fraction</a:t>
              </a:r>
              <a:endParaRPr lang="en-US" sz="1400" b="1" dirty="0">
                <a:latin typeface="Arial" panose="020B0604020202020204" pitchFamily="34" charset="0"/>
                <a:cs typeface="Arial" panose="020B0604020202020204" pitchFamily="34" charset="0"/>
              </a:endParaRPr>
            </a:p>
          </p:txBody>
        </p:sp>
      </p:grpSp>
      <p:sp>
        <p:nvSpPr>
          <p:cNvPr id="21" name="Rounded Rectangle 20"/>
          <p:cNvSpPr/>
          <p:nvPr/>
        </p:nvSpPr>
        <p:spPr>
          <a:xfrm rot="2153260">
            <a:off x="2926203" y="1477297"/>
            <a:ext cx="797605" cy="437494"/>
          </a:xfrm>
          <a:prstGeom prst="roundRect">
            <a:avLst>
              <a:gd name="adj" fmla="val 48804"/>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2153260">
            <a:off x="1652510" y="3291049"/>
            <a:ext cx="815291" cy="442490"/>
          </a:xfrm>
          <a:prstGeom prst="roundRect">
            <a:avLst>
              <a:gd name="adj" fmla="val 48804"/>
            </a:avLst>
          </a:prstGeom>
          <a:noFill/>
          <a:ln w="28575">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V="1">
            <a:off x="3505200" y="2032190"/>
            <a:ext cx="0" cy="2812711"/>
          </a:xfrm>
          <a:prstGeom prst="straightConnector1">
            <a:avLst/>
          </a:prstGeom>
          <a:ln w="31750">
            <a:solidFill>
              <a:srgbClr val="009900">
                <a:alpha val="69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209800" y="3836898"/>
            <a:ext cx="0" cy="1008003"/>
          </a:xfrm>
          <a:prstGeom prst="straightConnector1">
            <a:avLst/>
          </a:prstGeom>
          <a:ln w="31750">
            <a:solidFill>
              <a:srgbClr val="009900">
                <a:alpha val="69000"/>
              </a:srgbClr>
            </a:solidFill>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671989" y="1306162"/>
            <a:ext cx="4438341" cy="3655600"/>
            <a:chOff x="4671989" y="849784"/>
            <a:chExt cx="4438341" cy="3655600"/>
          </a:xfrm>
        </p:grpSpPr>
        <p:pic>
          <p:nvPicPr>
            <p:cNvPr id="2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179" y="849784"/>
              <a:ext cx="4344151" cy="3655600"/>
            </a:xfrm>
            <a:prstGeom prst="rect">
              <a:avLst/>
            </a:prstGeom>
          </p:spPr>
        </p:pic>
        <p:sp>
          <p:nvSpPr>
            <p:cNvPr id="27" name="TextBox 26"/>
            <p:cNvSpPr txBox="1"/>
            <p:nvPr/>
          </p:nvSpPr>
          <p:spPr>
            <a:xfrm rot="16200000">
              <a:off x="4406211" y="2475578"/>
              <a:ext cx="746999" cy="215444"/>
            </a:xfrm>
            <a:prstGeom prst="rect">
              <a:avLst/>
            </a:prstGeom>
            <a:solidFill>
              <a:schemeClr val="bg1"/>
            </a:solidFill>
          </p:spPr>
          <p:txBody>
            <a:bodyPr wrap="none" lIns="0" tIns="0" rIns="0" bIns="0" rtlCol="0">
              <a:spAutoFit/>
            </a:bodyPr>
            <a:lstStyle/>
            <a:p>
              <a:r>
                <a:rPr lang="en-US" sz="1400" b="1" dirty="0" smtClean="0">
                  <a:latin typeface="Arial" panose="020B0604020202020204" pitchFamily="34" charset="0"/>
                  <a:cs typeface="Arial" panose="020B0604020202020204" pitchFamily="34" charset="0"/>
                </a:rPr>
                <a:t>H/C ratio</a:t>
              </a:r>
              <a:endParaRPr lang="en-US" sz="1400" b="1" dirty="0">
                <a:latin typeface="Arial" panose="020B0604020202020204" pitchFamily="34" charset="0"/>
                <a:cs typeface="Arial" panose="020B0604020202020204" pitchFamily="34" charset="0"/>
              </a:endParaRPr>
            </a:p>
          </p:txBody>
        </p:sp>
        <p:sp>
          <p:nvSpPr>
            <p:cNvPr id="28" name="TextBox 27"/>
            <p:cNvSpPr txBox="1"/>
            <p:nvPr/>
          </p:nvSpPr>
          <p:spPr>
            <a:xfrm>
              <a:off x="6634783" y="4213088"/>
              <a:ext cx="756617" cy="215444"/>
            </a:xfrm>
            <a:prstGeom prst="rect">
              <a:avLst/>
            </a:prstGeom>
            <a:solidFill>
              <a:schemeClr val="bg1"/>
            </a:solidFill>
          </p:spPr>
          <p:txBody>
            <a:bodyPr wrap="none" lIns="0" tIns="0" rIns="0" bIns="0" rtlCol="0">
              <a:spAutoFit/>
            </a:bodyPr>
            <a:lstStyle/>
            <a:p>
              <a:r>
                <a:rPr lang="en-US" sz="1400" b="1" dirty="0">
                  <a:latin typeface="Arial" panose="020B0604020202020204" pitchFamily="34" charset="0"/>
                  <a:cs typeface="Arial" panose="020B0604020202020204" pitchFamily="34" charset="0"/>
                </a:rPr>
                <a:t>O</a:t>
              </a:r>
              <a:r>
                <a:rPr lang="en-US" sz="1400" b="1" dirty="0" smtClean="0">
                  <a:latin typeface="Arial" panose="020B0604020202020204" pitchFamily="34" charset="0"/>
                  <a:cs typeface="Arial" panose="020B0604020202020204" pitchFamily="34" charset="0"/>
                </a:rPr>
                <a:t>/C ratio</a:t>
              </a:r>
              <a:endParaRPr lang="en-US" sz="1400" b="1" dirty="0">
                <a:latin typeface="Arial" panose="020B0604020202020204" pitchFamily="34" charset="0"/>
                <a:cs typeface="Arial" panose="020B0604020202020204" pitchFamily="34" charset="0"/>
              </a:endParaRPr>
            </a:p>
          </p:txBody>
        </p:sp>
      </p:grpSp>
      <p:sp>
        <p:nvSpPr>
          <p:cNvPr id="29" name="Right Arrow 28"/>
          <p:cNvSpPr/>
          <p:nvPr/>
        </p:nvSpPr>
        <p:spPr>
          <a:xfrm rot="16200000">
            <a:off x="5199590" y="3859887"/>
            <a:ext cx="1869021" cy="228602"/>
          </a:xfrm>
          <a:prstGeom prst="rightArrow">
            <a:avLst>
              <a:gd name="adj1" fmla="val 39035"/>
              <a:gd name="adj2" fmla="val 71548"/>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16200000" flipH="1">
            <a:off x="6382711" y="1829004"/>
            <a:ext cx="1752198" cy="228600"/>
          </a:xfrm>
          <a:prstGeom prst="rightArrow">
            <a:avLst>
              <a:gd name="adj1" fmla="val 39035"/>
              <a:gd name="adj2" fmla="val 71548"/>
            </a:avLst>
          </a:prstGeom>
          <a:solidFill>
            <a:schemeClr val="tx1">
              <a:alpha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820154" y="587237"/>
            <a:ext cx="3171446" cy="492443"/>
          </a:xfrm>
          <a:prstGeom prst="rect">
            <a:avLst/>
          </a:prstGeom>
          <a:solidFill>
            <a:srgbClr val="66FFFF">
              <a:alpha val="25000"/>
            </a:srgbClr>
          </a:solidFill>
          <a:ln w="12700">
            <a:solidFill>
              <a:schemeClr val="tx1"/>
            </a:solidFill>
          </a:ln>
        </p:spPr>
        <p:txBody>
          <a:bodyPr wrap="square" lIns="45720" tIns="0" rIns="0" bIns="0">
            <a:spAutoFit/>
          </a:bodyPr>
          <a:lstStyle/>
          <a:p>
            <a:r>
              <a:rPr lang="en-US" sz="1600" dirty="0" smtClean="0">
                <a:solidFill>
                  <a:srgbClr val="FF0000"/>
                </a:solidFill>
                <a:latin typeface="Arial" pitchFamily="34" charset="0"/>
                <a:cs typeface="Arial" pitchFamily="34" charset="0"/>
              </a:rPr>
              <a:t>Shallow slope </a:t>
            </a:r>
            <a:r>
              <a:rPr lang="en-US" sz="1600" dirty="0">
                <a:solidFill>
                  <a:srgbClr val="FF0000"/>
                </a:solidFill>
                <a:latin typeface="Arial" pitchFamily="34" charset="0"/>
                <a:cs typeface="Arial" pitchFamily="34" charset="0"/>
              </a:rPr>
              <a:t>in </a:t>
            </a:r>
            <a:r>
              <a:rPr lang="en-US" sz="1600" dirty="0" smtClean="0">
                <a:solidFill>
                  <a:srgbClr val="FF0000"/>
                </a:solidFill>
                <a:latin typeface="Arial" pitchFamily="34" charset="0"/>
                <a:cs typeface="Arial" pitchFamily="34" charset="0"/>
              </a:rPr>
              <a:t>Foggy periods: </a:t>
            </a:r>
            <a:r>
              <a:rPr lang="en-US" sz="1600" dirty="0">
                <a:solidFill>
                  <a:srgbClr val="FF0000"/>
                </a:solidFill>
                <a:latin typeface="Arial" pitchFamily="34" charset="0"/>
                <a:cs typeface="Arial" pitchFamily="34" charset="0"/>
              </a:rPr>
              <a:t>More </a:t>
            </a:r>
            <a:r>
              <a:rPr lang="en-US" sz="1600" dirty="0" smtClean="0">
                <a:solidFill>
                  <a:srgbClr val="FF0000"/>
                </a:solidFill>
                <a:latin typeface="Arial" pitchFamily="34" charset="0"/>
                <a:cs typeface="Arial" pitchFamily="34" charset="0"/>
              </a:rPr>
              <a:t>carbon loss</a:t>
            </a:r>
            <a:endParaRPr lang="en-US" sz="1600" dirty="0">
              <a:solidFill>
                <a:srgbClr val="FF0000"/>
              </a:solidFill>
              <a:latin typeface="Arial" pitchFamily="34" charset="0"/>
              <a:cs typeface="Arial" pitchFamily="34" charset="0"/>
            </a:endParaRPr>
          </a:p>
        </p:txBody>
      </p:sp>
      <p:sp>
        <p:nvSpPr>
          <p:cNvPr id="32" name="Rectangle 31"/>
          <p:cNvSpPr/>
          <p:nvPr/>
        </p:nvSpPr>
        <p:spPr>
          <a:xfrm>
            <a:off x="85063" y="5384322"/>
            <a:ext cx="9058937" cy="1277273"/>
          </a:xfrm>
          <a:prstGeom prst="rect">
            <a:avLst/>
          </a:prstGeom>
          <a:solidFill>
            <a:schemeClr val="bg1"/>
          </a:solidFill>
        </p:spPr>
        <p:txBody>
          <a:bodyPr wrap="square">
            <a:spAutoFit/>
          </a:bodyPr>
          <a:lstStyle/>
          <a:p>
            <a:pPr>
              <a:buFont typeface="Wingdings" pitchFamily="2" charset="2"/>
              <a:buChar char="q"/>
            </a:pPr>
            <a:r>
              <a:rPr lang="en-US" dirty="0" smtClean="0">
                <a:latin typeface="Arial" pitchFamily="34" charset="0"/>
                <a:cs typeface="Arial" pitchFamily="34" charset="0"/>
              </a:rPr>
              <a:t> AA </a:t>
            </a:r>
            <a:r>
              <a:rPr lang="en-US" dirty="0">
                <a:latin typeface="Arial" pitchFamily="34" charset="0"/>
                <a:cs typeface="Arial" pitchFamily="34" charset="0"/>
              </a:rPr>
              <a:t>also seems to influence the oxidation mechanism, </a:t>
            </a:r>
            <a:r>
              <a:rPr lang="en-US" dirty="0">
                <a:solidFill>
                  <a:srgbClr val="FF0000"/>
                </a:solidFill>
                <a:latin typeface="Arial" pitchFamily="34" charset="0"/>
                <a:cs typeface="Arial" pitchFamily="34" charset="0"/>
              </a:rPr>
              <a:t>neutralized aerosols favors fragmentation</a:t>
            </a:r>
            <a:r>
              <a:rPr lang="en-US" dirty="0">
                <a:latin typeface="Arial" pitchFamily="34" charset="0"/>
                <a:cs typeface="Arial" pitchFamily="34" charset="0"/>
              </a:rPr>
              <a:t> while </a:t>
            </a:r>
            <a:r>
              <a:rPr lang="en-US" dirty="0">
                <a:solidFill>
                  <a:srgbClr val="0000FF"/>
                </a:solidFill>
                <a:latin typeface="Arial" pitchFamily="34" charset="0"/>
                <a:cs typeface="Arial" pitchFamily="34" charset="0"/>
              </a:rPr>
              <a:t>acidic ones favors </a:t>
            </a:r>
            <a:r>
              <a:rPr lang="en-US" dirty="0" smtClean="0">
                <a:solidFill>
                  <a:srgbClr val="0000FF"/>
                </a:solidFill>
                <a:latin typeface="Arial" pitchFamily="34" charset="0"/>
                <a:cs typeface="Arial" pitchFamily="34" charset="0"/>
              </a:rPr>
              <a:t>functionalization</a:t>
            </a:r>
            <a:r>
              <a:rPr lang="en-US" dirty="0" smtClean="0">
                <a:latin typeface="Arial" pitchFamily="34" charset="0"/>
                <a:cs typeface="Arial" pitchFamily="34" charset="0"/>
              </a:rPr>
              <a:t>.</a:t>
            </a:r>
          </a:p>
          <a:p>
            <a:endParaRPr lang="en-US" sz="500" dirty="0" smtClean="0">
              <a:latin typeface="Arial" pitchFamily="34" charset="0"/>
              <a:cs typeface="Arial" pitchFamily="34" charset="0"/>
            </a:endParaRPr>
          </a:p>
          <a:p>
            <a:pPr>
              <a:buFont typeface="Wingdings" pitchFamily="2" charset="2"/>
              <a:buChar char="q"/>
            </a:pPr>
            <a:r>
              <a:rPr lang="en-US" dirty="0" smtClean="0">
                <a:latin typeface="Arial" pitchFamily="34" charset="0"/>
                <a:cs typeface="Arial" pitchFamily="34" charset="0"/>
              </a:rPr>
              <a:t> Mechanism </a:t>
            </a:r>
            <a:r>
              <a:rPr lang="en-US" dirty="0">
                <a:latin typeface="Arial" pitchFamily="34" charset="0"/>
                <a:cs typeface="Arial" pitchFamily="34" charset="0"/>
              </a:rPr>
              <a:t>of aerosol oxidation is different in both the periods, </a:t>
            </a:r>
            <a:r>
              <a:rPr lang="en-US" dirty="0">
                <a:solidFill>
                  <a:srgbClr val="0000FF"/>
                </a:solidFill>
                <a:latin typeface="Arial" pitchFamily="34" charset="0"/>
                <a:cs typeface="Arial" pitchFamily="34" charset="0"/>
              </a:rPr>
              <a:t>aqueous processing during FP favors more fragmentation than </a:t>
            </a:r>
            <a:r>
              <a:rPr lang="en-US" dirty="0" smtClean="0">
                <a:solidFill>
                  <a:srgbClr val="0000FF"/>
                </a:solidFill>
                <a:latin typeface="Arial" pitchFamily="34" charset="0"/>
                <a:cs typeface="Arial" pitchFamily="34" charset="0"/>
              </a:rPr>
              <a:t>NFP.</a:t>
            </a:r>
            <a:endParaRPr lang="en-US" dirty="0">
              <a:solidFill>
                <a:srgbClr val="0000FF"/>
              </a:solidFill>
              <a:latin typeface="Arial" pitchFamily="34" charset="0"/>
              <a:cs typeface="Arial" pitchFamily="34" charset="0"/>
            </a:endParaRPr>
          </a:p>
        </p:txBody>
      </p:sp>
      <p:sp>
        <p:nvSpPr>
          <p:cNvPr id="33" name="TextBox 32"/>
          <p:cNvSpPr txBox="1"/>
          <p:nvPr/>
        </p:nvSpPr>
        <p:spPr>
          <a:xfrm>
            <a:off x="4648200" y="6519446"/>
            <a:ext cx="46482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Chakraborty,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under pre. (2014)</a:t>
            </a:r>
            <a:endParaRPr lang="en-IN" sz="1600" b="1" dirty="0">
              <a:solidFill>
                <a:srgbClr val="FF0000"/>
              </a:solidFill>
              <a:latin typeface="Arial" panose="020B0604020202020204" pitchFamily="34" charset="0"/>
              <a:cs typeface="Arial" panose="020B0604020202020204" pitchFamily="34" charset="0"/>
            </a:endParaRPr>
          </a:p>
        </p:txBody>
      </p:sp>
      <p:sp>
        <p:nvSpPr>
          <p:cNvPr id="34" name="Rectangle 33"/>
          <p:cNvSpPr/>
          <p:nvPr/>
        </p:nvSpPr>
        <p:spPr>
          <a:xfrm>
            <a:off x="5486400" y="4902678"/>
            <a:ext cx="3505200" cy="492443"/>
          </a:xfrm>
          <a:prstGeom prst="rect">
            <a:avLst/>
          </a:prstGeom>
          <a:solidFill>
            <a:srgbClr val="66FFFF">
              <a:alpha val="25000"/>
            </a:srgbClr>
          </a:solidFill>
          <a:ln w="12700">
            <a:solidFill>
              <a:schemeClr val="tx1"/>
            </a:solidFill>
          </a:ln>
        </p:spPr>
        <p:txBody>
          <a:bodyPr wrap="square" lIns="45720" tIns="0" rIns="0" bIns="0">
            <a:spAutoFit/>
          </a:bodyPr>
          <a:lstStyle/>
          <a:p>
            <a:r>
              <a:rPr lang="en-US" sz="1600" dirty="0">
                <a:solidFill>
                  <a:srgbClr val="0000FF"/>
                </a:solidFill>
                <a:latin typeface="Arial" pitchFamily="34" charset="0"/>
                <a:cs typeface="Arial" pitchFamily="34" charset="0"/>
              </a:rPr>
              <a:t>Steeper </a:t>
            </a:r>
            <a:r>
              <a:rPr lang="en-US" sz="1600" dirty="0" smtClean="0">
                <a:solidFill>
                  <a:srgbClr val="0000FF"/>
                </a:solidFill>
                <a:latin typeface="Arial" pitchFamily="34" charset="0"/>
                <a:cs typeface="Arial" pitchFamily="34" charset="0"/>
              </a:rPr>
              <a:t>slope </a:t>
            </a:r>
            <a:r>
              <a:rPr lang="en-US" sz="1600" dirty="0">
                <a:solidFill>
                  <a:srgbClr val="0000FF"/>
                </a:solidFill>
                <a:latin typeface="Arial" pitchFamily="34" charset="0"/>
                <a:cs typeface="Arial" pitchFamily="34" charset="0"/>
              </a:rPr>
              <a:t>in </a:t>
            </a:r>
            <a:r>
              <a:rPr lang="en-US" sz="1600" dirty="0" smtClean="0">
                <a:solidFill>
                  <a:srgbClr val="0000FF"/>
                </a:solidFill>
                <a:latin typeface="Arial" pitchFamily="34" charset="0"/>
                <a:cs typeface="Arial" pitchFamily="34" charset="0"/>
              </a:rPr>
              <a:t>Non-Foggy </a:t>
            </a:r>
            <a:r>
              <a:rPr lang="en-US" sz="1600" dirty="0">
                <a:solidFill>
                  <a:srgbClr val="0000FF"/>
                </a:solidFill>
                <a:latin typeface="Arial" pitchFamily="34" charset="0"/>
                <a:cs typeface="Arial" pitchFamily="34" charset="0"/>
              </a:rPr>
              <a:t>P</a:t>
            </a:r>
            <a:r>
              <a:rPr lang="en-US" sz="1600" dirty="0" smtClean="0">
                <a:solidFill>
                  <a:srgbClr val="0000FF"/>
                </a:solidFill>
                <a:latin typeface="Arial" pitchFamily="34" charset="0"/>
                <a:cs typeface="Arial" pitchFamily="34" charset="0"/>
              </a:rPr>
              <a:t>eriods: </a:t>
            </a:r>
            <a:r>
              <a:rPr lang="en-US" sz="1600" dirty="0">
                <a:solidFill>
                  <a:srgbClr val="0000FF"/>
                </a:solidFill>
                <a:latin typeface="Arial" pitchFamily="34" charset="0"/>
                <a:cs typeface="Arial" pitchFamily="34" charset="0"/>
              </a:rPr>
              <a:t>More </a:t>
            </a:r>
            <a:r>
              <a:rPr lang="en-US" sz="1600" dirty="0" smtClean="0">
                <a:solidFill>
                  <a:srgbClr val="0000FF"/>
                </a:solidFill>
                <a:latin typeface="Arial" pitchFamily="34" charset="0"/>
                <a:cs typeface="Arial" pitchFamily="34" charset="0"/>
              </a:rPr>
              <a:t>oxygen addition</a:t>
            </a:r>
            <a:endParaRPr lang="en-US" sz="16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15587808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26</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PMF Factors/organics &amp; B abs at 405 nm</a:t>
            </a:r>
          </a:p>
        </p:txBody>
      </p:sp>
      <p:sp>
        <p:nvSpPr>
          <p:cNvPr id="6" name="TextBox 5"/>
          <p:cNvSpPr txBox="1"/>
          <p:nvPr/>
        </p:nvSpPr>
        <p:spPr>
          <a:xfrm>
            <a:off x="0" y="5562600"/>
            <a:ext cx="9144000" cy="769441"/>
          </a:xfrm>
          <a:prstGeom prst="rect">
            <a:avLst/>
          </a:prstGeom>
          <a:noFill/>
        </p:spPr>
        <p:txBody>
          <a:bodyPr wrap="square" rtlCol="0">
            <a:spAutoFit/>
          </a:bodyPr>
          <a:lstStyle/>
          <a:p>
            <a:pPr marL="285750" indent="-285750" algn="just">
              <a:buFont typeface="Wingdings" panose="05000000000000000000" pitchFamily="2" charset="2"/>
              <a:buChar char="q"/>
            </a:pPr>
            <a:r>
              <a:rPr lang="en-US" dirty="0" smtClean="0">
                <a:latin typeface="Arial" pitchFamily="34" charset="0"/>
                <a:cs typeface="Arial" pitchFamily="34" charset="0"/>
              </a:rPr>
              <a:t>B abs follows the trend of SVOOA/Organics and BBOA/Organics</a:t>
            </a:r>
          </a:p>
          <a:p>
            <a:pPr algn="just"/>
            <a:endParaRPr lang="en-US" sz="700" dirty="0" smtClean="0">
              <a:latin typeface="Arial" pitchFamily="34" charset="0"/>
              <a:cs typeface="Arial" pitchFamily="34" charset="0"/>
            </a:endParaRPr>
          </a:p>
          <a:p>
            <a:pPr marL="285750" indent="-285750" algn="just">
              <a:buFont typeface="Wingdings" panose="05000000000000000000" pitchFamily="2" charset="2"/>
              <a:buChar char="q"/>
            </a:pPr>
            <a:r>
              <a:rPr lang="en-US" dirty="0" smtClean="0">
                <a:latin typeface="Arial" pitchFamily="34" charset="0"/>
                <a:cs typeface="Arial" pitchFamily="34" charset="0"/>
              </a:rPr>
              <a:t>LVOOA fraction of organic aerosols have negative effect on absorption coefficient.</a:t>
            </a:r>
            <a:endParaRPr lang="en-US" dirty="0">
              <a:latin typeface="Arial" pitchFamily="34" charset="0"/>
              <a:cs typeface="Arial"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2323"/>
          <a:stretch/>
        </p:blipFill>
        <p:spPr>
          <a:xfrm>
            <a:off x="111643" y="914400"/>
            <a:ext cx="8270358" cy="4572000"/>
          </a:xfrm>
          <a:prstGeom prst="rect">
            <a:avLst/>
          </a:prstGeom>
        </p:spPr>
      </p:pic>
      <p:sp>
        <p:nvSpPr>
          <p:cNvPr id="8" name="TextBox 7"/>
          <p:cNvSpPr txBox="1"/>
          <p:nvPr/>
        </p:nvSpPr>
        <p:spPr>
          <a:xfrm>
            <a:off x="3276601" y="676202"/>
            <a:ext cx="2057399" cy="369332"/>
          </a:xfrm>
          <a:prstGeom prst="rect">
            <a:avLst/>
          </a:prstGeom>
          <a:noFill/>
        </p:spPr>
        <p:txBody>
          <a:bodyPr wrap="square" rtlCol="0">
            <a:spAutoFit/>
          </a:bodyPr>
          <a:lstStyle/>
          <a:p>
            <a:r>
              <a:rPr lang="en-US" b="1" dirty="0" smtClean="0">
                <a:solidFill>
                  <a:srgbClr val="0000FF"/>
                </a:solidFill>
                <a:latin typeface="Arial" panose="020B0604020202020204" pitchFamily="34" charset="0"/>
                <a:cs typeface="Arial" panose="020B0604020202020204" pitchFamily="34" charset="0"/>
              </a:rPr>
              <a:t>Diurnal variation</a:t>
            </a:r>
            <a:endParaRPr lang="en-US" b="1" dirty="0">
              <a:solidFill>
                <a:srgbClr val="0000FF"/>
              </a:solidFill>
              <a:latin typeface="Arial" panose="020B0604020202020204" pitchFamily="34" charset="0"/>
              <a:cs typeface="Arial" panose="020B0604020202020204" pitchFamily="34" charset="0"/>
            </a:endParaRPr>
          </a:p>
        </p:txBody>
      </p:sp>
      <p:sp>
        <p:nvSpPr>
          <p:cNvPr id="9" name="TextBox 8"/>
          <p:cNvSpPr txBox="1"/>
          <p:nvPr/>
        </p:nvSpPr>
        <p:spPr>
          <a:xfrm>
            <a:off x="4762500" y="6197394"/>
            <a:ext cx="43815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Shamjad,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under pre., (2013)</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22015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27</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2286000" y="2127502"/>
            <a:ext cx="5029200" cy="1569660"/>
          </a:xfrm>
          <a:prstGeom prst="rect">
            <a:avLst/>
          </a:prstGeom>
          <a:noFill/>
        </p:spPr>
        <p:txBody>
          <a:bodyPr wrap="square" rtlCol="0">
            <a:spAutoFit/>
          </a:bodyPr>
          <a:lstStyle/>
          <a:p>
            <a:r>
              <a:rPr lang="en-US" sz="9600" b="1" dirty="0" smtClean="0">
                <a:solidFill>
                  <a:srgbClr val="CC0099"/>
                </a:solidFill>
                <a:latin typeface="JasmineUPC" panose="02020603050405020304" pitchFamily="18" charset="-34"/>
                <a:cs typeface="JasmineUPC" panose="02020603050405020304" pitchFamily="18" charset="-34"/>
              </a:rPr>
              <a:t>Thank you!</a:t>
            </a:r>
          </a:p>
        </p:txBody>
      </p:sp>
    </p:spTree>
    <p:extLst>
      <p:ext uri="{BB962C8B-B14F-4D97-AF65-F5344CB8AC3E}">
        <p14:creationId xmlns:p14="http://schemas.microsoft.com/office/powerpoint/2010/main" val="584197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28</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5" name="Picture 2" descr="C:\Users\user\Desktop\adre_fine_coarse_karachi_lahore_kanpur_gc.png"/>
          <p:cNvPicPr>
            <a:picLocks noChangeAspect="1" noChangeArrowheads="1"/>
          </p:cNvPicPr>
          <p:nvPr/>
        </p:nvPicPr>
        <p:blipFill rotWithShape="1">
          <a:blip r:embed="rId2">
            <a:extLst>
              <a:ext uri="{28A0092B-C50C-407E-A947-70E740481C1C}">
                <a14:useLocalDpi xmlns:a14="http://schemas.microsoft.com/office/drawing/2010/main" val="0"/>
              </a:ext>
            </a:extLst>
          </a:blip>
          <a:srcRect l="8308" t="3386" r="8865" b="66083"/>
          <a:stretch/>
        </p:blipFill>
        <p:spPr bwMode="auto">
          <a:xfrm>
            <a:off x="76200" y="953232"/>
            <a:ext cx="8966893" cy="18661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
          <p:cNvSpPr txBox="1">
            <a:spLocks noChangeArrowheads="1"/>
          </p:cNvSpPr>
          <p:nvPr/>
        </p:nvSpPr>
        <p:spPr>
          <a:xfrm>
            <a:off x="304800" y="679265"/>
            <a:ext cx="8686800" cy="557213"/>
          </a:xfrm>
          <a:prstGeom prst="rect">
            <a:avLst/>
          </a:prstGeom>
          <a:ln/>
        </p:spPr>
        <p:txBody>
          <a:bodyPr tIns="12096">
            <a:noAutofit/>
          </a:bodyPr>
          <a:lstStyle/>
          <a:p>
            <a:pPr marL="0" marR="0" lvl="0" indent="0" algn="ctr" defTabSz="914400" rtl="0" eaLnBrk="1" fontAlgn="auto" latinLnBrk="0" hangingPunct="1">
              <a:lnSpc>
                <a:spcPct val="93000"/>
              </a:lnSpc>
              <a:spcBef>
                <a:spcPct val="0"/>
              </a:spcBef>
              <a:spcAft>
                <a:spcPts val="0"/>
              </a:spcAft>
              <a:buClrTx/>
              <a:buSz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Forcing [</a:t>
            </a:r>
            <a:r>
              <a:rPr kumimoji="0" lang="en-US"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BrC</a:t>
            </a:r>
            <a:r>
              <a:rPr kumimoji="0" lang="en-US"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 Forcing [all-species] – Forcing [without </a:t>
            </a:r>
            <a:r>
              <a:rPr kumimoji="0" lang="en-US"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BrC</a:t>
            </a:r>
            <a:r>
              <a:rPr kumimoji="0" lang="en-US"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endParaRPr kumimoji="0" lang="en-US"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7" name="Rectangle 6"/>
          <p:cNvSpPr/>
          <p:nvPr/>
        </p:nvSpPr>
        <p:spPr>
          <a:xfrm>
            <a:off x="76200" y="2923401"/>
            <a:ext cx="8585893" cy="276999"/>
          </a:xfrm>
          <a:prstGeom prst="rect">
            <a:avLst/>
          </a:prstGeom>
          <a:ln w="12700">
            <a:noFill/>
          </a:ln>
        </p:spPr>
        <p:txBody>
          <a:bodyPr wrap="square" lIns="0" tIns="0" rIns="0" bIns="0">
            <a:spAutoFit/>
          </a:bodyPr>
          <a:lstStyle/>
          <a:p>
            <a:r>
              <a:rPr lang="en-US" b="1" u="sng" dirty="0">
                <a:solidFill>
                  <a:srgbClr val="C00000"/>
                </a:solidFill>
                <a:latin typeface="Arial" panose="020B0604020202020204" pitchFamily="34" charset="0"/>
                <a:cs typeface="Arial" panose="020B0604020202020204" pitchFamily="34" charset="0"/>
              </a:rPr>
              <a:t>Courtesy: Dr. Greg </a:t>
            </a:r>
            <a:r>
              <a:rPr lang="en-US" b="1" u="sng" dirty="0" smtClean="0">
                <a:solidFill>
                  <a:srgbClr val="C00000"/>
                </a:solidFill>
                <a:latin typeface="Arial" panose="020B0604020202020204" pitchFamily="34" charset="0"/>
                <a:cs typeface="Arial" panose="020B0604020202020204" pitchFamily="34" charset="0"/>
              </a:rPr>
              <a:t>Schuster: </a:t>
            </a:r>
            <a:r>
              <a:rPr lang="en-US" b="1" u="sng" dirty="0" smtClean="0">
                <a:solidFill>
                  <a:srgbClr val="0000FF"/>
                </a:solidFill>
                <a:latin typeface="Arial" panose="020B0604020202020204" pitchFamily="34" charset="0"/>
                <a:cs typeface="Arial" panose="020B0604020202020204" pitchFamily="34" charset="0"/>
              </a:rPr>
              <a:t>Retrieval of volume fractions (work in progress)</a:t>
            </a:r>
            <a:endParaRPr lang="en-US" b="1" u="sng" dirty="0">
              <a:solidFill>
                <a:srgbClr val="0000FF"/>
              </a:solidFill>
              <a:latin typeface="Arial" panose="020B0604020202020204" pitchFamily="34" charset="0"/>
              <a:cs typeface="Arial" panose="020B0604020202020204" pitchFamily="34" charset="0"/>
            </a:endParaRPr>
          </a:p>
        </p:txBody>
      </p:sp>
      <p:sp>
        <p:nvSpPr>
          <p:cNvPr id="8" name="TextBox 7"/>
          <p:cNvSpPr txBox="1"/>
          <p:nvPr/>
        </p:nvSpPr>
        <p:spPr>
          <a:xfrm>
            <a:off x="0" y="164068"/>
            <a:ext cx="9144000" cy="369332"/>
          </a:xfrm>
          <a:prstGeom prst="rect">
            <a:avLst/>
          </a:prstGeom>
          <a:solidFill>
            <a:schemeClr val="bg1"/>
          </a:solidFill>
        </p:spPr>
        <p:txBody>
          <a:bodyPr wrap="square" rtlCol="0">
            <a:spAutoFit/>
          </a:bodyPr>
          <a:lstStyle/>
          <a:p>
            <a:r>
              <a:rPr lang="en-US" b="1" u="sng" dirty="0" smtClean="0">
                <a:solidFill>
                  <a:srgbClr val="C00000"/>
                </a:solidFill>
                <a:latin typeface="Arial" panose="020B0604020202020204" pitchFamily="34" charset="0"/>
                <a:cs typeface="Arial" panose="020B0604020202020204" pitchFamily="34" charset="0"/>
              </a:rPr>
              <a:t>Courtesy: Dr. </a:t>
            </a:r>
            <a:r>
              <a:rPr lang="en-US" b="1" u="sng" dirty="0" err="1" smtClean="0">
                <a:solidFill>
                  <a:srgbClr val="C00000"/>
                </a:solidFill>
                <a:latin typeface="Arial" panose="020B0604020202020204" pitchFamily="34" charset="0"/>
                <a:cs typeface="Arial" panose="020B0604020202020204" pitchFamily="34" charset="0"/>
              </a:rPr>
              <a:t>Antti</a:t>
            </a:r>
            <a:r>
              <a:rPr lang="en-US" b="1" u="sng" dirty="0" smtClean="0">
                <a:solidFill>
                  <a:srgbClr val="C00000"/>
                </a:solidFill>
                <a:latin typeface="Arial" panose="020B0604020202020204" pitchFamily="34" charset="0"/>
                <a:cs typeface="Arial" panose="020B0604020202020204" pitchFamily="34" charset="0"/>
              </a:rPr>
              <a:t> </a:t>
            </a:r>
            <a:r>
              <a:rPr lang="en-US" b="1" u="sng" dirty="0" err="1" smtClean="0">
                <a:solidFill>
                  <a:srgbClr val="C00000"/>
                </a:solidFill>
                <a:latin typeface="Arial" panose="020B0604020202020204" pitchFamily="34" charset="0"/>
                <a:cs typeface="Arial" panose="020B0604020202020204" pitchFamily="34" charset="0"/>
              </a:rPr>
              <a:t>Arola</a:t>
            </a:r>
            <a:r>
              <a:rPr lang="en-US" b="1" u="sng" dirty="0" smtClean="0">
                <a:solidFill>
                  <a:srgbClr val="C00000"/>
                </a:solidFill>
                <a:latin typeface="Arial" panose="020B0604020202020204" pitchFamily="34" charset="0"/>
                <a:cs typeface="Arial" panose="020B0604020202020204" pitchFamily="34" charset="0"/>
              </a:rPr>
              <a:t>, Finnish Meteorological Institute</a:t>
            </a:r>
            <a:endParaRPr lang="en-US" b="1" u="sng" dirty="0">
              <a:solidFill>
                <a:srgbClr val="C00000"/>
              </a:solidFill>
              <a:latin typeface="Arial" panose="020B0604020202020204" pitchFamily="34" charset="0"/>
              <a:cs typeface="Arial" panose="020B0604020202020204" pitchFamily="34" charset="0"/>
            </a:endParaRPr>
          </a:p>
        </p:txBody>
      </p:sp>
      <p:pic>
        <p:nvPicPr>
          <p:cNvPr id="9" name="Picture 2" descr="C:\Users\user\Desktop\adre_fine_coarse_karachi_lahore_kanpur_gc.png"/>
          <p:cNvPicPr>
            <a:picLocks noChangeAspect="1" noChangeArrowheads="1"/>
          </p:cNvPicPr>
          <p:nvPr/>
        </p:nvPicPr>
        <p:blipFill rotWithShape="1">
          <a:blip r:embed="rId2">
            <a:extLst>
              <a:ext uri="{28A0092B-C50C-407E-A947-70E740481C1C}">
                <a14:useLocalDpi xmlns:a14="http://schemas.microsoft.com/office/drawing/2010/main" val="0"/>
              </a:ext>
            </a:extLst>
          </a:blip>
          <a:srcRect l="8308" t="33450" r="7793" b="6101"/>
          <a:stretch/>
        </p:blipFill>
        <p:spPr bwMode="auto">
          <a:xfrm>
            <a:off x="86833" y="3200400"/>
            <a:ext cx="8915400" cy="3142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34185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29</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0" y="0"/>
            <a:ext cx="9144000" cy="538609"/>
          </a:xfrm>
          <a:prstGeom prst="rect">
            <a:avLst/>
          </a:prstGeom>
          <a:noFill/>
        </p:spPr>
        <p:txBody>
          <a:bodyPr wrap="square" rtlCol="0">
            <a:spAutoFit/>
          </a:bodyPr>
          <a:lstStyle/>
          <a:p>
            <a:r>
              <a:rPr lang="en-US" sz="2900" b="1" dirty="0" smtClean="0">
                <a:solidFill>
                  <a:srgbClr val="CC0099"/>
                </a:solidFill>
                <a:latin typeface="Arial" panose="020B0604020202020204" pitchFamily="34" charset="0"/>
                <a:cs typeface="Arial" panose="020B0604020202020204" pitchFamily="34" charset="0"/>
              </a:rPr>
              <a:t>SO</a:t>
            </a:r>
            <a:r>
              <a:rPr lang="en-US" sz="2900" b="1" baseline="-25000" dirty="0" smtClean="0">
                <a:solidFill>
                  <a:srgbClr val="CC0099"/>
                </a:solidFill>
                <a:latin typeface="Arial" panose="020B0604020202020204" pitchFamily="34" charset="0"/>
                <a:cs typeface="Arial" panose="020B0604020202020204" pitchFamily="34" charset="0"/>
              </a:rPr>
              <a:t>2</a:t>
            </a:r>
            <a:r>
              <a:rPr lang="en-US" sz="2900" b="1" dirty="0" smtClean="0">
                <a:solidFill>
                  <a:srgbClr val="CC0099"/>
                </a:solidFill>
                <a:latin typeface="Arial" panose="020B0604020202020204" pitchFamily="34" charset="0"/>
                <a:cs typeface="Arial" panose="020B0604020202020204" pitchFamily="34" charset="0"/>
              </a:rPr>
              <a:t>, </a:t>
            </a:r>
            <a:r>
              <a:rPr lang="en-US" sz="2900" b="1" dirty="0" err="1" smtClean="0">
                <a:solidFill>
                  <a:srgbClr val="CC0099"/>
                </a:solidFill>
                <a:latin typeface="Arial" panose="020B0604020202020204" pitchFamily="34" charset="0"/>
                <a:cs typeface="Arial" panose="020B0604020202020204" pitchFamily="34" charset="0"/>
              </a:rPr>
              <a:t>NO</a:t>
            </a:r>
            <a:r>
              <a:rPr lang="en-US" sz="2900" b="1" baseline="-25000" dirty="0" err="1" smtClean="0">
                <a:solidFill>
                  <a:srgbClr val="CC0099"/>
                </a:solidFill>
                <a:latin typeface="Arial" panose="020B0604020202020204" pitchFamily="34" charset="0"/>
                <a:cs typeface="Arial" panose="020B0604020202020204" pitchFamily="34" charset="0"/>
              </a:rPr>
              <a:t>x</a:t>
            </a:r>
            <a:r>
              <a:rPr lang="en-US" sz="2900" b="1" dirty="0" smtClean="0">
                <a:solidFill>
                  <a:srgbClr val="CC0099"/>
                </a:solidFill>
                <a:latin typeface="Arial" panose="020B0604020202020204" pitchFamily="34" charset="0"/>
                <a:cs typeface="Arial" panose="020B0604020202020204" pitchFamily="34" charset="0"/>
              </a:rPr>
              <a:t>, CO and O</a:t>
            </a:r>
            <a:r>
              <a:rPr lang="en-US" sz="2900" b="1" baseline="-25000" dirty="0" smtClean="0">
                <a:solidFill>
                  <a:srgbClr val="CC0099"/>
                </a:solidFill>
                <a:latin typeface="Arial" panose="020B0604020202020204" pitchFamily="34" charset="0"/>
                <a:cs typeface="Arial" panose="020B0604020202020204" pitchFamily="34" charset="0"/>
              </a:rPr>
              <a:t>3</a:t>
            </a:r>
            <a:r>
              <a:rPr lang="en-US" sz="2900" b="1" dirty="0" smtClean="0">
                <a:solidFill>
                  <a:srgbClr val="CC0099"/>
                </a:solidFill>
                <a:latin typeface="Arial" panose="020B0604020202020204" pitchFamily="34" charset="0"/>
                <a:cs typeface="Arial" panose="020B0604020202020204" pitchFamily="34" charset="0"/>
              </a:rPr>
              <a:t>: Kanpur (06/2009-05/2013)</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483" b="8046"/>
          <a:stretch/>
        </p:blipFill>
        <p:spPr bwMode="auto">
          <a:xfrm>
            <a:off x="76200" y="552450"/>
            <a:ext cx="3880623"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770" b="7758"/>
          <a:stretch/>
        </p:blipFill>
        <p:spPr bwMode="auto">
          <a:xfrm>
            <a:off x="71437" y="2381250"/>
            <a:ext cx="388062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0344" b="7758"/>
          <a:stretch/>
        </p:blipFill>
        <p:spPr bwMode="auto">
          <a:xfrm>
            <a:off x="0" y="4229100"/>
            <a:ext cx="3907858"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10344" b="7758"/>
          <a:stretch/>
        </p:blipFill>
        <p:spPr bwMode="auto">
          <a:xfrm>
            <a:off x="4533899" y="533400"/>
            <a:ext cx="390785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038601" y="3657600"/>
            <a:ext cx="5105396" cy="2031325"/>
          </a:xfrm>
          <a:prstGeom prst="rect">
            <a:avLst/>
          </a:prstGeom>
        </p:spPr>
        <p:txBody>
          <a:bodyPr wrap="square">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a:t>
            </a:r>
            <a:r>
              <a:rPr lang="en-US" baseline="-25000" dirty="0" err="1">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CO concentrations were highest during the winter season, whereas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concentration peaked during summer</a:t>
            </a:r>
            <a:r>
              <a:rPr lang="en-US" dirty="0" smtClean="0">
                <a:latin typeface="Arial" panose="020B0604020202020204" pitchFamily="34" charset="0"/>
                <a:cs typeface="Arial" panose="020B0604020202020204" pitchFamily="34" charset="0"/>
              </a:rPr>
              <a:t>.</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The lowest concentration of all trace gases were observed during monsoon season, due to efficient wet scavenging by precipitation. </a:t>
            </a:r>
          </a:p>
        </p:txBody>
      </p:sp>
      <p:sp>
        <p:nvSpPr>
          <p:cNvPr id="11" name="TextBox 10"/>
          <p:cNvSpPr txBox="1"/>
          <p:nvPr/>
        </p:nvSpPr>
        <p:spPr>
          <a:xfrm>
            <a:off x="4762500" y="6197394"/>
            <a:ext cx="43815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Gaur,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communicated, (2013)</a:t>
            </a:r>
            <a:endParaRPr lang="en-IN" sz="16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038600" y="2314575"/>
            <a:ext cx="5105397" cy="1200329"/>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Monthly mean time series of trace gases; (a) SO</a:t>
            </a:r>
            <a:r>
              <a:rPr lang="en-US" sz="1200" baseline="-25000" dirty="0">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(b) </a:t>
            </a:r>
            <a:r>
              <a:rPr lang="en-US" sz="1200" dirty="0" err="1">
                <a:latin typeface="Arial" panose="020B0604020202020204" pitchFamily="34" charset="0"/>
                <a:cs typeface="Arial" panose="020B0604020202020204" pitchFamily="34" charset="0"/>
              </a:rPr>
              <a:t>NO</a:t>
            </a:r>
            <a:r>
              <a:rPr lang="en-US" sz="1200" baseline="-25000" dirty="0" err="1">
                <a:latin typeface="Arial" panose="020B0604020202020204" pitchFamily="34" charset="0"/>
                <a:cs typeface="Arial" panose="020B0604020202020204" pitchFamily="34" charset="0"/>
              </a:rPr>
              <a:t>x</a:t>
            </a:r>
            <a:r>
              <a:rPr lang="en-US" sz="1200" dirty="0">
                <a:latin typeface="Arial" panose="020B0604020202020204" pitchFamily="34" charset="0"/>
                <a:cs typeface="Arial" panose="020B0604020202020204" pitchFamily="34" charset="0"/>
              </a:rPr>
              <a:t>, (c) CO, and (d) </a:t>
            </a:r>
            <a:r>
              <a:rPr lang="en-US" sz="1200" dirty="0" smtClean="0">
                <a:latin typeface="Arial" panose="020B0604020202020204" pitchFamily="34" charset="0"/>
                <a:cs typeface="Arial" panose="020B0604020202020204" pitchFamily="34" charset="0"/>
              </a:rPr>
              <a:t>O</a:t>
            </a:r>
            <a:r>
              <a:rPr lang="en-US" sz="1200" baseline="-25000" dirty="0" smtClean="0">
                <a:latin typeface="Arial" panose="020B0604020202020204" pitchFamily="34" charset="0"/>
                <a:cs typeface="Arial" panose="020B0604020202020204" pitchFamily="34" charset="0"/>
              </a:rPr>
              <a:t>3</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The horizontal line indicates the median, filled square indicates the mean, top and bottom of the box indicate the 75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and 25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percentile, respectively, top and bottom whiskers indicate the 95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and 5</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percentile, respectively, and top and bottom plus sign indicate the minimum and maximum value, respectively. </a:t>
            </a:r>
          </a:p>
        </p:txBody>
      </p:sp>
    </p:spTree>
    <p:extLst>
      <p:ext uri="{BB962C8B-B14F-4D97-AF65-F5344CB8AC3E}">
        <p14:creationId xmlns:p14="http://schemas.microsoft.com/office/powerpoint/2010/main" val="39024474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a:xfrm>
            <a:off x="423863" y="533400"/>
            <a:ext cx="8455025" cy="1143000"/>
          </a:xfrm>
        </p:spPr>
        <p:txBody>
          <a:bodyPr>
            <a:noAutofit/>
          </a:bodyPr>
          <a:lstStyle/>
          <a:p>
            <a:pPr algn="just"/>
            <a:r>
              <a:rPr lang="en-US" sz="2400" b="1" dirty="0" smtClean="0">
                <a:solidFill>
                  <a:srgbClr val="CC00CC"/>
                </a:solidFill>
                <a:latin typeface="Arial"/>
                <a:cs typeface="Arial"/>
              </a:rPr>
              <a:t>A comparative risk assessment of burden of disease and</a:t>
            </a:r>
            <a:br>
              <a:rPr lang="en-US" sz="2400" b="1" dirty="0" smtClean="0">
                <a:solidFill>
                  <a:srgbClr val="CC00CC"/>
                </a:solidFill>
                <a:latin typeface="Arial"/>
                <a:cs typeface="Arial"/>
              </a:rPr>
            </a:br>
            <a:r>
              <a:rPr lang="en-US" sz="2400" b="1" dirty="0" smtClean="0">
                <a:solidFill>
                  <a:srgbClr val="CC00CC"/>
                </a:solidFill>
                <a:latin typeface="Arial"/>
                <a:cs typeface="Arial"/>
              </a:rPr>
              <a:t>injury attributable to 67 risk factors and risk factor clusters in 21 regions, 1990–2010: a systematic analysis for the Global Burden of Disease Study 2010</a:t>
            </a:r>
            <a:br>
              <a:rPr lang="en-US" sz="2400" b="1" dirty="0" smtClean="0">
                <a:solidFill>
                  <a:srgbClr val="CC00CC"/>
                </a:solidFill>
                <a:latin typeface="Arial"/>
                <a:cs typeface="Arial"/>
              </a:rPr>
            </a:br>
            <a:r>
              <a:rPr lang="en-US" sz="2400" b="1" dirty="0" smtClean="0">
                <a:solidFill>
                  <a:srgbClr val="CC00CC"/>
                </a:solidFill>
                <a:latin typeface="Arial"/>
                <a:cs typeface="Arial"/>
              </a:rPr>
              <a:t/>
            </a:r>
            <a:br>
              <a:rPr lang="en-US" sz="2400" b="1" dirty="0" smtClean="0">
                <a:solidFill>
                  <a:srgbClr val="CC00CC"/>
                </a:solidFill>
                <a:latin typeface="Arial"/>
                <a:cs typeface="Arial"/>
              </a:rPr>
            </a:br>
            <a:r>
              <a:rPr lang="en-US" sz="2400" b="1" dirty="0" smtClean="0">
                <a:solidFill>
                  <a:srgbClr val="CC00CC"/>
                </a:solidFill>
                <a:latin typeface="Arial"/>
                <a:cs typeface="Arial"/>
              </a:rPr>
              <a:t>Lim et al., 2012, Lancet            </a:t>
            </a:r>
            <a:r>
              <a:rPr lang="en-US" sz="2400" b="1" dirty="0" err="1" smtClean="0">
                <a:solidFill>
                  <a:srgbClr val="CC00CC"/>
                </a:solidFill>
                <a:latin typeface="Arial"/>
                <a:cs typeface="Arial"/>
              </a:rPr>
              <a:t>Courtsey</a:t>
            </a:r>
            <a:r>
              <a:rPr lang="en-US" sz="2400" b="1" dirty="0" smtClean="0">
                <a:solidFill>
                  <a:srgbClr val="CC00CC"/>
                </a:solidFill>
                <a:latin typeface="Arial"/>
                <a:cs typeface="Arial"/>
              </a:rPr>
              <a:t>: Ted Russell</a:t>
            </a:r>
          </a:p>
        </p:txBody>
      </p:sp>
      <p:sp>
        <p:nvSpPr>
          <p:cNvPr id="165890" name="Rectangle 3"/>
          <p:cNvSpPr>
            <a:spLocks noGrp="1" noChangeArrowheads="1"/>
          </p:cNvSpPr>
          <p:nvPr>
            <p:ph type="body" idx="1"/>
          </p:nvPr>
        </p:nvSpPr>
        <p:spPr>
          <a:xfrm>
            <a:off x="657225" y="4343400"/>
            <a:ext cx="7772400" cy="1633538"/>
          </a:xfrm>
        </p:spPr>
        <p:txBody>
          <a:bodyPr/>
          <a:lstStyle/>
          <a:p>
            <a:endParaRPr lang="en-US" smtClean="0"/>
          </a:p>
        </p:txBody>
      </p:sp>
      <p:pic>
        <p:nvPicPr>
          <p:cNvPr id="165891" name="Picture 4" descr="Global Burden of Disease Lancet-fig1"/>
          <p:cNvPicPr>
            <a:picLocks noChangeAspect="1" noChangeArrowheads="1"/>
          </p:cNvPicPr>
          <p:nvPr/>
        </p:nvPicPr>
        <p:blipFill>
          <a:blip r:embed="rId2" cstate="print"/>
          <a:srcRect l="3127" t="66235" r="6088" b="3319"/>
          <a:stretch>
            <a:fillRect/>
          </a:stretch>
        </p:blipFill>
        <p:spPr bwMode="auto">
          <a:xfrm>
            <a:off x="0" y="2265363"/>
            <a:ext cx="8912225" cy="3867150"/>
          </a:xfrm>
          <a:prstGeom prst="rect">
            <a:avLst/>
          </a:prstGeom>
          <a:noFill/>
          <a:ln w="9525">
            <a:noFill/>
            <a:miter lim="800000"/>
            <a:headEnd/>
            <a:tailEnd/>
          </a:ln>
        </p:spPr>
      </p:pic>
      <p:sp>
        <p:nvSpPr>
          <p:cNvPr id="165892" name="Text Box 5"/>
          <p:cNvSpPr txBox="1">
            <a:spLocks noChangeArrowheads="1"/>
          </p:cNvSpPr>
          <p:nvPr/>
        </p:nvSpPr>
        <p:spPr bwMode="auto">
          <a:xfrm>
            <a:off x="292100" y="5897563"/>
            <a:ext cx="8748713" cy="1006475"/>
          </a:xfrm>
          <a:prstGeom prst="rect">
            <a:avLst/>
          </a:prstGeom>
          <a:noFill/>
          <a:ln w="9525">
            <a:noFill/>
            <a:miter lim="800000"/>
            <a:headEnd/>
            <a:tailEnd/>
          </a:ln>
        </p:spPr>
        <p:txBody>
          <a:bodyPr wrap="none">
            <a:spAutoFit/>
          </a:bodyPr>
          <a:lstStyle/>
          <a:p>
            <a:pPr algn="ctr"/>
            <a:r>
              <a:rPr lang="en-US">
                <a:latin typeface="Arial Rounded MT Bold" pitchFamily="34" charset="0"/>
              </a:rPr>
              <a:t>Disability Adjusted Life Years Lost by Risk Factor</a:t>
            </a:r>
          </a:p>
          <a:p>
            <a:pPr algn="ctr"/>
            <a:r>
              <a:rPr lang="en-US" sz="1800">
                <a:latin typeface="Arial Rounded MT Bold" pitchFamily="34" charset="0"/>
              </a:rPr>
              <a:t>Colors indicate related health disorder (e.g., cancer, cardiovascular disease)</a:t>
            </a:r>
          </a:p>
          <a:p>
            <a:pPr algn="ctr"/>
            <a:r>
              <a:rPr lang="en-US" sz="1800">
                <a:latin typeface="Arial Rounded MT Bold" pitchFamily="34" charset="0"/>
              </a:rPr>
              <a:t>(AP ~7 million related deaths/yr)</a:t>
            </a:r>
          </a:p>
        </p:txBody>
      </p:sp>
      <p:sp>
        <p:nvSpPr>
          <p:cNvPr id="165893" name="Text Box 6"/>
          <p:cNvSpPr txBox="1">
            <a:spLocks noChangeArrowheads="1"/>
          </p:cNvSpPr>
          <p:nvPr/>
        </p:nvSpPr>
        <p:spPr bwMode="auto">
          <a:xfrm>
            <a:off x="7034213" y="5360988"/>
            <a:ext cx="1644650" cy="457200"/>
          </a:xfrm>
          <a:prstGeom prst="rect">
            <a:avLst/>
          </a:prstGeom>
          <a:noFill/>
          <a:ln w="9525">
            <a:noFill/>
            <a:miter lim="800000"/>
            <a:headEnd/>
            <a:tailEnd/>
          </a:ln>
        </p:spPr>
        <p:txBody>
          <a:bodyPr wrap="none">
            <a:spAutoFit/>
          </a:bodyPr>
          <a:lstStyle/>
          <a:p>
            <a:r>
              <a:rPr lang="en-US"/>
              <a:t>8%, ~2x10</a:t>
            </a:r>
            <a:r>
              <a:rPr lang="en-US" baseline="30000"/>
              <a:t>8</a:t>
            </a:r>
          </a:p>
        </p:txBody>
      </p:sp>
      <p:sp>
        <p:nvSpPr>
          <p:cNvPr id="165896" name="Text Box 9"/>
          <p:cNvSpPr txBox="1">
            <a:spLocks noChangeArrowheads="1"/>
          </p:cNvSpPr>
          <p:nvPr/>
        </p:nvSpPr>
        <p:spPr bwMode="auto">
          <a:xfrm>
            <a:off x="5062538" y="4992688"/>
            <a:ext cx="2033587" cy="274637"/>
          </a:xfrm>
          <a:prstGeom prst="rect">
            <a:avLst/>
          </a:prstGeom>
          <a:noFill/>
          <a:ln w="9525">
            <a:noFill/>
            <a:miter lim="800000"/>
            <a:headEnd/>
            <a:tailEnd/>
          </a:ln>
        </p:spPr>
        <p:txBody>
          <a:bodyPr wrap="none">
            <a:spAutoFit/>
          </a:bodyPr>
          <a:lstStyle/>
          <a:p>
            <a:pPr algn="ctr"/>
            <a:r>
              <a:rPr lang="en-US" sz="1200">
                <a:latin typeface="Arial Rounded MT Bold" pitchFamily="34" charset="0"/>
              </a:rPr>
              <a:t>Ozone exposure is ~0.2%</a:t>
            </a:r>
            <a:endParaRPr lang="en-US" sz="900">
              <a:latin typeface="Arial Rounded MT Bold" pitchFamily="34" charset="0"/>
            </a:endParaRPr>
          </a:p>
        </p:txBody>
      </p:sp>
      <p:grpSp>
        <p:nvGrpSpPr>
          <p:cNvPr id="165897" name="Group 16"/>
          <p:cNvGrpSpPr>
            <a:grpSpLocks/>
          </p:cNvGrpSpPr>
          <p:nvPr/>
        </p:nvGrpSpPr>
        <p:grpSpPr bwMode="auto">
          <a:xfrm>
            <a:off x="4584701" y="4330706"/>
            <a:ext cx="2809876" cy="338138"/>
            <a:chOff x="2888" y="2728"/>
            <a:chExt cx="1770" cy="213"/>
          </a:xfrm>
        </p:grpSpPr>
        <p:sp>
          <p:nvSpPr>
            <p:cNvPr id="165913" name="Text Box 10"/>
            <p:cNvSpPr txBox="1">
              <a:spLocks noChangeArrowheads="1"/>
            </p:cNvSpPr>
            <p:nvPr/>
          </p:nvSpPr>
          <p:spPr bwMode="auto">
            <a:xfrm>
              <a:off x="3253" y="2728"/>
              <a:ext cx="1405" cy="213"/>
            </a:xfrm>
            <a:prstGeom prst="rect">
              <a:avLst/>
            </a:prstGeom>
            <a:noFill/>
            <a:ln w="9525">
              <a:noFill/>
              <a:miter lim="800000"/>
              <a:headEnd/>
              <a:tailEnd/>
            </a:ln>
          </p:spPr>
          <p:txBody>
            <a:bodyPr wrap="none">
              <a:spAutoFit/>
            </a:bodyPr>
            <a:lstStyle/>
            <a:p>
              <a:r>
                <a:rPr lang="en-US" sz="1600" b="1" dirty="0">
                  <a:latin typeface="Arial Unicode MS" pitchFamily="34" charset="-128"/>
                  <a:ea typeface="Arial Unicode MS" pitchFamily="34" charset="-128"/>
                  <a:cs typeface="Arial Unicode MS" pitchFamily="34" charset="-128"/>
                </a:rPr>
                <a:t>Unimproved sanitation</a:t>
              </a:r>
            </a:p>
          </p:txBody>
        </p:sp>
        <p:sp>
          <p:nvSpPr>
            <p:cNvPr id="165914" name="Line 11"/>
            <p:cNvSpPr>
              <a:spLocks noChangeShapeType="1"/>
            </p:cNvSpPr>
            <p:nvPr/>
          </p:nvSpPr>
          <p:spPr bwMode="auto">
            <a:xfrm flipH="1">
              <a:off x="2888" y="2852"/>
              <a:ext cx="339" cy="0"/>
            </a:xfrm>
            <a:prstGeom prst="line">
              <a:avLst/>
            </a:prstGeom>
            <a:noFill/>
            <a:ln w="9525">
              <a:solidFill>
                <a:schemeClr val="tx1"/>
              </a:solidFill>
              <a:round/>
              <a:headEnd/>
              <a:tailEnd type="triangle" w="med" len="med"/>
            </a:ln>
          </p:spPr>
          <p:txBody>
            <a:bodyPr/>
            <a:lstStyle/>
            <a:p>
              <a:endParaRPr lang="en-US"/>
            </a:p>
          </p:txBody>
        </p:sp>
      </p:grpSp>
      <p:grpSp>
        <p:nvGrpSpPr>
          <p:cNvPr id="165898" name="Group 13"/>
          <p:cNvGrpSpPr>
            <a:grpSpLocks/>
          </p:cNvGrpSpPr>
          <p:nvPr/>
        </p:nvGrpSpPr>
        <p:grpSpPr bwMode="auto">
          <a:xfrm>
            <a:off x="7245350" y="2276475"/>
            <a:ext cx="1898650" cy="581025"/>
            <a:chOff x="4635" y="1439"/>
            <a:chExt cx="1196" cy="366"/>
          </a:xfrm>
        </p:grpSpPr>
        <p:sp>
          <p:nvSpPr>
            <p:cNvPr id="165911" name="Text Box 14"/>
            <p:cNvSpPr txBox="1">
              <a:spLocks noChangeArrowheads="1"/>
            </p:cNvSpPr>
            <p:nvPr/>
          </p:nvSpPr>
          <p:spPr bwMode="auto">
            <a:xfrm>
              <a:off x="5019" y="1439"/>
              <a:ext cx="812" cy="366"/>
            </a:xfrm>
            <a:prstGeom prst="rect">
              <a:avLst/>
            </a:prstGeom>
            <a:noFill/>
            <a:ln w="9525">
              <a:noFill/>
              <a:miter lim="800000"/>
              <a:headEnd/>
              <a:tailEnd/>
            </a:ln>
          </p:spPr>
          <p:txBody>
            <a:bodyPr wrap="none">
              <a:spAutoFit/>
            </a:bodyPr>
            <a:lstStyle/>
            <a:p>
              <a:r>
                <a:rPr lang="en-US" sz="1600">
                  <a:latin typeface="Arial Unicode MS" pitchFamily="34" charset="-128"/>
                  <a:ea typeface="Arial Unicode MS" pitchFamily="34" charset="-128"/>
                  <a:cs typeface="Arial Unicode MS" pitchFamily="34" charset="-128"/>
                </a:rPr>
                <a:t>Childhood </a:t>
              </a:r>
            </a:p>
            <a:p>
              <a:r>
                <a:rPr lang="en-US" sz="1600">
                  <a:latin typeface="Arial Unicode MS" pitchFamily="34" charset="-128"/>
                  <a:ea typeface="Arial Unicode MS" pitchFamily="34" charset="-128"/>
                  <a:cs typeface="Arial Unicode MS" pitchFamily="34" charset="-128"/>
                </a:rPr>
                <a:t>underweight</a:t>
              </a:r>
            </a:p>
          </p:txBody>
        </p:sp>
        <p:sp>
          <p:nvSpPr>
            <p:cNvPr id="165912" name="Line 15"/>
            <p:cNvSpPr>
              <a:spLocks noChangeShapeType="1"/>
            </p:cNvSpPr>
            <p:nvPr/>
          </p:nvSpPr>
          <p:spPr bwMode="auto">
            <a:xfrm flipH="1">
              <a:off x="4635" y="1627"/>
              <a:ext cx="339" cy="0"/>
            </a:xfrm>
            <a:prstGeom prst="line">
              <a:avLst/>
            </a:prstGeom>
            <a:noFill/>
            <a:ln w="9525">
              <a:solidFill>
                <a:schemeClr val="tx1"/>
              </a:solidFill>
              <a:round/>
              <a:headEnd/>
              <a:tailEnd type="triangle" w="med" len="med"/>
            </a:ln>
          </p:spPr>
          <p:txBody>
            <a:bodyPr/>
            <a:lstStyle/>
            <a:p>
              <a:endParaRPr lang="en-US"/>
            </a:p>
          </p:txBody>
        </p:sp>
      </p:grpSp>
      <p:grpSp>
        <p:nvGrpSpPr>
          <p:cNvPr id="165899" name="Group 17"/>
          <p:cNvGrpSpPr>
            <a:grpSpLocks/>
          </p:cNvGrpSpPr>
          <p:nvPr/>
        </p:nvGrpSpPr>
        <p:grpSpPr bwMode="auto">
          <a:xfrm>
            <a:off x="4897438" y="3743325"/>
            <a:ext cx="2760662" cy="336550"/>
            <a:chOff x="2888" y="2728"/>
            <a:chExt cx="1739" cy="212"/>
          </a:xfrm>
        </p:grpSpPr>
        <p:sp>
          <p:nvSpPr>
            <p:cNvPr id="165909" name="Text Box 18"/>
            <p:cNvSpPr txBox="1">
              <a:spLocks noChangeArrowheads="1"/>
            </p:cNvSpPr>
            <p:nvPr/>
          </p:nvSpPr>
          <p:spPr bwMode="auto">
            <a:xfrm>
              <a:off x="3253" y="2728"/>
              <a:ext cx="1374" cy="212"/>
            </a:xfrm>
            <a:prstGeom prst="rect">
              <a:avLst/>
            </a:prstGeom>
            <a:noFill/>
            <a:ln w="9525">
              <a:noFill/>
              <a:miter lim="800000"/>
              <a:headEnd/>
              <a:tailEnd/>
            </a:ln>
          </p:spPr>
          <p:txBody>
            <a:bodyPr wrap="none">
              <a:spAutoFit/>
            </a:bodyPr>
            <a:lstStyle/>
            <a:p>
              <a:r>
                <a:rPr lang="en-US" sz="1600">
                  <a:latin typeface="Arial Unicode MS" pitchFamily="34" charset="-128"/>
                  <a:ea typeface="Arial Unicode MS" pitchFamily="34" charset="-128"/>
                  <a:cs typeface="Arial Unicode MS" pitchFamily="34" charset="-128"/>
                </a:rPr>
                <a:t>High body mass index</a:t>
              </a:r>
            </a:p>
          </p:txBody>
        </p:sp>
        <p:sp>
          <p:nvSpPr>
            <p:cNvPr id="165910" name="Line 19"/>
            <p:cNvSpPr>
              <a:spLocks noChangeShapeType="1"/>
            </p:cNvSpPr>
            <p:nvPr/>
          </p:nvSpPr>
          <p:spPr bwMode="auto">
            <a:xfrm flipH="1">
              <a:off x="2888" y="2852"/>
              <a:ext cx="339" cy="0"/>
            </a:xfrm>
            <a:prstGeom prst="line">
              <a:avLst/>
            </a:prstGeom>
            <a:noFill/>
            <a:ln w="9525">
              <a:solidFill>
                <a:schemeClr val="tx1"/>
              </a:solidFill>
              <a:round/>
              <a:headEnd/>
              <a:tailEnd type="triangle" w="med" len="med"/>
            </a:ln>
          </p:spPr>
          <p:txBody>
            <a:bodyPr/>
            <a:lstStyle/>
            <a:p>
              <a:endParaRPr lang="en-US"/>
            </a:p>
          </p:txBody>
        </p:sp>
      </p:grpSp>
      <p:grpSp>
        <p:nvGrpSpPr>
          <p:cNvPr id="165900" name="Group 20"/>
          <p:cNvGrpSpPr>
            <a:grpSpLocks/>
          </p:cNvGrpSpPr>
          <p:nvPr/>
        </p:nvGrpSpPr>
        <p:grpSpPr bwMode="auto">
          <a:xfrm>
            <a:off x="5629275" y="3316288"/>
            <a:ext cx="1870075" cy="336550"/>
            <a:chOff x="2888" y="2728"/>
            <a:chExt cx="1178" cy="212"/>
          </a:xfrm>
        </p:grpSpPr>
        <p:sp>
          <p:nvSpPr>
            <p:cNvPr id="165907" name="Text Box 21"/>
            <p:cNvSpPr txBox="1">
              <a:spLocks noChangeArrowheads="1"/>
            </p:cNvSpPr>
            <p:nvPr/>
          </p:nvSpPr>
          <p:spPr bwMode="auto">
            <a:xfrm>
              <a:off x="3253" y="2728"/>
              <a:ext cx="813" cy="212"/>
            </a:xfrm>
            <a:prstGeom prst="rect">
              <a:avLst/>
            </a:prstGeom>
            <a:noFill/>
            <a:ln w="9525">
              <a:noFill/>
              <a:miter lim="800000"/>
              <a:headEnd/>
              <a:tailEnd/>
            </a:ln>
          </p:spPr>
          <p:txBody>
            <a:bodyPr wrap="none">
              <a:spAutoFit/>
            </a:bodyPr>
            <a:lstStyle/>
            <a:p>
              <a:r>
                <a:rPr lang="en-US" sz="1600" b="1">
                  <a:latin typeface="Arial Unicode MS" pitchFamily="34" charset="-128"/>
                  <a:ea typeface="Arial Unicode MS" pitchFamily="34" charset="-128"/>
                  <a:cs typeface="Arial Unicode MS" pitchFamily="34" charset="-128"/>
                </a:rPr>
                <a:t>Ambient PM</a:t>
              </a:r>
            </a:p>
          </p:txBody>
        </p:sp>
        <p:sp>
          <p:nvSpPr>
            <p:cNvPr id="165908" name="Line 22"/>
            <p:cNvSpPr>
              <a:spLocks noChangeShapeType="1"/>
            </p:cNvSpPr>
            <p:nvPr/>
          </p:nvSpPr>
          <p:spPr bwMode="auto">
            <a:xfrm flipH="1">
              <a:off x="2888" y="2852"/>
              <a:ext cx="339" cy="0"/>
            </a:xfrm>
            <a:prstGeom prst="line">
              <a:avLst/>
            </a:prstGeom>
            <a:noFill/>
            <a:ln w="9525">
              <a:solidFill>
                <a:schemeClr val="tx1"/>
              </a:solidFill>
              <a:round/>
              <a:headEnd/>
              <a:tailEnd type="triangle" w="med" len="med"/>
            </a:ln>
          </p:spPr>
          <p:txBody>
            <a:bodyPr/>
            <a:lstStyle/>
            <a:p>
              <a:endParaRPr lang="en-US"/>
            </a:p>
          </p:txBody>
        </p:sp>
      </p:grpSp>
      <p:grpSp>
        <p:nvGrpSpPr>
          <p:cNvPr id="165901" name="Group 26"/>
          <p:cNvGrpSpPr>
            <a:grpSpLocks/>
          </p:cNvGrpSpPr>
          <p:nvPr/>
        </p:nvGrpSpPr>
        <p:grpSpPr bwMode="auto">
          <a:xfrm>
            <a:off x="90488" y="2468563"/>
            <a:ext cx="1931987" cy="336550"/>
            <a:chOff x="57" y="1555"/>
            <a:chExt cx="1217" cy="212"/>
          </a:xfrm>
        </p:grpSpPr>
        <p:sp>
          <p:nvSpPr>
            <p:cNvPr id="165905" name="Text Box 24"/>
            <p:cNvSpPr txBox="1">
              <a:spLocks noChangeArrowheads="1"/>
            </p:cNvSpPr>
            <p:nvPr/>
          </p:nvSpPr>
          <p:spPr bwMode="auto">
            <a:xfrm>
              <a:off x="57" y="1555"/>
              <a:ext cx="707" cy="212"/>
            </a:xfrm>
            <a:prstGeom prst="rect">
              <a:avLst/>
            </a:prstGeom>
            <a:noFill/>
            <a:ln w="9525">
              <a:noFill/>
              <a:miter lim="800000"/>
              <a:headEnd/>
              <a:tailEnd/>
            </a:ln>
          </p:spPr>
          <p:txBody>
            <a:bodyPr wrap="none">
              <a:spAutoFit/>
            </a:bodyPr>
            <a:lstStyle/>
            <a:p>
              <a:r>
                <a:rPr lang="en-US" sz="1600" b="1">
                  <a:latin typeface="Arial Unicode MS" pitchFamily="34" charset="-128"/>
                  <a:ea typeface="Arial Unicode MS" pitchFamily="34" charset="-128"/>
                  <a:cs typeface="Arial Unicode MS" pitchFamily="34" charset="-128"/>
                </a:rPr>
                <a:t>Indoor PM</a:t>
              </a:r>
            </a:p>
          </p:txBody>
        </p:sp>
        <p:sp>
          <p:nvSpPr>
            <p:cNvPr id="165906" name="Line 25"/>
            <p:cNvSpPr>
              <a:spLocks noChangeShapeType="1"/>
            </p:cNvSpPr>
            <p:nvPr/>
          </p:nvSpPr>
          <p:spPr bwMode="auto">
            <a:xfrm>
              <a:off x="845" y="1661"/>
              <a:ext cx="429" cy="0"/>
            </a:xfrm>
            <a:prstGeom prst="line">
              <a:avLst/>
            </a:prstGeom>
            <a:noFill/>
            <a:ln w="9525">
              <a:solidFill>
                <a:schemeClr val="tx1"/>
              </a:solidFill>
              <a:round/>
              <a:headEnd/>
              <a:tailEnd type="triangle" w="med" len="med"/>
            </a:ln>
          </p:spPr>
          <p:txBody>
            <a:bodyPr/>
            <a:lstStyle/>
            <a:p>
              <a:endParaRPr lang="en-US"/>
            </a:p>
          </p:txBody>
        </p:sp>
      </p:grpSp>
      <p:grpSp>
        <p:nvGrpSpPr>
          <p:cNvPr id="165902" name="Group 30"/>
          <p:cNvGrpSpPr>
            <a:grpSpLocks/>
          </p:cNvGrpSpPr>
          <p:nvPr/>
        </p:nvGrpSpPr>
        <p:grpSpPr bwMode="auto">
          <a:xfrm>
            <a:off x="6542088" y="2901950"/>
            <a:ext cx="2119312" cy="474663"/>
            <a:chOff x="4121" y="1828"/>
            <a:chExt cx="1335" cy="299"/>
          </a:xfrm>
        </p:grpSpPr>
        <p:sp>
          <p:nvSpPr>
            <p:cNvPr id="165903" name="Text Box 28"/>
            <p:cNvSpPr txBox="1">
              <a:spLocks noChangeArrowheads="1"/>
            </p:cNvSpPr>
            <p:nvPr/>
          </p:nvSpPr>
          <p:spPr bwMode="auto">
            <a:xfrm>
              <a:off x="4843" y="1915"/>
              <a:ext cx="613" cy="212"/>
            </a:xfrm>
            <a:prstGeom prst="rect">
              <a:avLst/>
            </a:prstGeom>
            <a:noFill/>
            <a:ln w="9525">
              <a:noFill/>
              <a:miter lim="800000"/>
              <a:headEnd/>
              <a:tailEnd/>
            </a:ln>
          </p:spPr>
          <p:txBody>
            <a:bodyPr wrap="none">
              <a:spAutoFit/>
            </a:bodyPr>
            <a:lstStyle/>
            <a:p>
              <a:r>
                <a:rPr lang="en-US" sz="1600">
                  <a:latin typeface="Arial Unicode MS" pitchFamily="34" charset="-128"/>
                  <a:ea typeface="Arial Unicode MS" pitchFamily="34" charset="-128"/>
                  <a:cs typeface="Arial Unicode MS" pitchFamily="34" charset="-128"/>
                </a:rPr>
                <a:t>Smoking</a:t>
              </a:r>
            </a:p>
          </p:txBody>
        </p:sp>
        <p:sp>
          <p:nvSpPr>
            <p:cNvPr id="165904" name="Line 29"/>
            <p:cNvSpPr>
              <a:spLocks noChangeShapeType="1"/>
            </p:cNvSpPr>
            <p:nvPr/>
          </p:nvSpPr>
          <p:spPr bwMode="auto">
            <a:xfrm flipH="1" flipV="1">
              <a:off x="4121" y="1828"/>
              <a:ext cx="696" cy="211"/>
            </a:xfrm>
            <a:prstGeom prst="line">
              <a:avLst/>
            </a:prstGeom>
            <a:noFill/>
            <a:ln w="9525">
              <a:solidFill>
                <a:schemeClr val="tx1"/>
              </a:solidFill>
              <a:round/>
              <a:headEnd/>
              <a:tailEnd type="triangle" w="med" len="med"/>
            </a:ln>
          </p:spPr>
          <p:txBody>
            <a:bodyPr/>
            <a:lstStyle/>
            <a:p>
              <a:endParaRPr lang="en-US"/>
            </a:p>
          </p:txBody>
        </p:sp>
      </p:grpSp>
      <p:sp>
        <p:nvSpPr>
          <p:cNvPr id="3" name="Rectangle 2"/>
          <p:cNvSpPr/>
          <p:nvPr/>
        </p:nvSpPr>
        <p:spPr>
          <a:xfrm>
            <a:off x="863599" y="1600200"/>
            <a:ext cx="8048625" cy="286232"/>
          </a:xfrm>
          <a:prstGeom prst="rect">
            <a:avLst/>
          </a:prstGeom>
        </p:spPr>
        <p:txBody>
          <a:bodyPr wrap="square">
            <a:spAutoFit/>
          </a:bodyPr>
          <a:lstStyle/>
          <a:p>
            <a:pPr marL="800100" lvl="2" eaLnBrk="1" hangingPunct="1">
              <a:lnSpc>
                <a:spcPct val="90000"/>
              </a:lnSpc>
            </a:pPr>
            <a:r>
              <a:rPr lang="en-US" sz="1400" dirty="0">
                <a:latin typeface="Arial Unicode MS" pitchFamily="34" charset="-128"/>
                <a:ea typeface="Arial Unicode MS" pitchFamily="34" charset="-128"/>
                <a:cs typeface="Arial" charset="0"/>
                <a:hlinkClick r:id="rId3"/>
              </a:rPr>
              <a:t>http://www.healthmetricsandevaluation.org/gbd/visualizations/</a:t>
            </a:r>
            <a:endParaRPr lang="en-US" sz="1400" dirty="0">
              <a:latin typeface="Arial Unicode MS" pitchFamily="34" charset="-128"/>
              <a:ea typeface="Arial Unicode MS" pitchFamily="34" charset="-128"/>
              <a:cs typeface="Arial" charset="0"/>
            </a:endParaRPr>
          </a:p>
        </p:txBody>
      </p:sp>
      <p:sp>
        <p:nvSpPr>
          <p:cNvPr id="2" name="Date Placeholder 1"/>
          <p:cNvSpPr>
            <a:spLocks noGrp="1"/>
          </p:cNvSpPr>
          <p:nvPr>
            <p:ph type="dt" sz="half" idx="10"/>
          </p:nvPr>
        </p:nvSpPr>
        <p:spPr/>
        <p:txBody>
          <a:bodyPr/>
          <a:lstStyle/>
          <a:p>
            <a:r>
              <a:rPr lang="en-US" smtClean="0"/>
              <a:t>04/02/2014</a:t>
            </a:r>
            <a:endParaRPr lang="en-US"/>
          </a:p>
        </p:txBody>
      </p:sp>
      <p:sp>
        <p:nvSpPr>
          <p:cNvPr id="4" name="Footer Placeholder 3"/>
          <p:cNvSpPr>
            <a:spLocks noGrp="1"/>
          </p:cNvSpPr>
          <p:nvPr>
            <p:ph type="ftr" sz="quarter" idx="11"/>
          </p:nvPr>
        </p:nvSpPr>
        <p:spPr/>
        <p:txBody>
          <a:bodyPr/>
          <a:lstStyle/>
          <a:p>
            <a:r>
              <a:rPr lang="en-US" smtClean="0"/>
              <a:t>India-California Air-Pollution Mitigation Program</a:t>
            </a:r>
            <a:endParaRPr lang="en-US"/>
          </a:p>
        </p:txBody>
      </p:sp>
      <p:sp>
        <p:nvSpPr>
          <p:cNvPr id="5" name="Slide Number Placeholder 4"/>
          <p:cNvSpPr>
            <a:spLocks noGrp="1"/>
          </p:cNvSpPr>
          <p:nvPr>
            <p:ph type="sldNum" sz="quarter" idx="12"/>
          </p:nvPr>
        </p:nvSpPr>
        <p:spPr/>
        <p:txBody>
          <a:bodyPr/>
          <a:lstStyle/>
          <a:p>
            <a:fld id="{B7859A7E-52D7-426B-A1C5-BCCD3FF31703}" type="slidenum">
              <a:rPr lang="en-US" smtClean="0"/>
              <a:pPr/>
              <a:t>3</a:t>
            </a:fld>
            <a:endParaRPr lang="en-US"/>
          </a:p>
        </p:txBody>
      </p:sp>
    </p:spTree>
    <p:extLst>
      <p:ext uri="{BB962C8B-B14F-4D97-AF65-F5344CB8AC3E}">
        <p14:creationId xmlns:p14="http://schemas.microsoft.com/office/powerpoint/2010/main" val="344893756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6725"/>
            <a:ext cx="4514850" cy="1910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04/02/2014</a:t>
            </a:r>
            <a:endParaRPr lang="en-US" dirty="0"/>
          </a:p>
        </p:txBody>
      </p:sp>
      <p:sp>
        <p:nvSpPr>
          <p:cNvPr id="3" name="Footer Placeholder 2"/>
          <p:cNvSpPr>
            <a:spLocks noGrp="1"/>
          </p:cNvSpPr>
          <p:nvPr>
            <p:ph type="ftr" sz="quarter" idx="11"/>
          </p:nvPr>
        </p:nvSpPr>
        <p:spPr/>
        <p:txBody>
          <a:bodyPr/>
          <a:lstStyle/>
          <a:p>
            <a:r>
              <a:rPr lang="fi-FI" smtClean="0"/>
              <a:t>India-California Air-Pollution Mitigation Program</a:t>
            </a:r>
            <a:endParaRPr lang="en-US" dirty="0"/>
          </a:p>
        </p:txBody>
      </p:sp>
      <p:sp>
        <p:nvSpPr>
          <p:cNvPr id="4" name="Slide Number Placeholder 3"/>
          <p:cNvSpPr>
            <a:spLocks noGrp="1"/>
          </p:cNvSpPr>
          <p:nvPr>
            <p:ph type="sldNum" sz="quarter" idx="12"/>
          </p:nvPr>
        </p:nvSpPr>
        <p:spPr/>
        <p:txBody>
          <a:bodyPr/>
          <a:lstStyle/>
          <a:p>
            <a:fld id="{B7859A7E-52D7-426B-A1C5-BCCD3FF31703}" type="slidenum">
              <a:rPr lang="en-US" smtClean="0"/>
              <a:pPr/>
              <a:t>30</a:t>
            </a:fld>
            <a:endParaRPr lang="en-US"/>
          </a:p>
        </p:txBody>
      </p:sp>
      <p:pic>
        <p:nvPicPr>
          <p:cNvPr id="7" name="Picture 6"/>
          <p:cNvPicPr/>
          <p:nvPr/>
        </p:nvPicPr>
        <p:blipFill>
          <a:blip r:embed="rId3"/>
          <a:stretch>
            <a:fillRect/>
          </a:stretch>
        </p:blipFill>
        <p:spPr>
          <a:xfrm>
            <a:off x="133349" y="4572000"/>
            <a:ext cx="3810000" cy="1905000"/>
          </a:xfrm>
          <a:prstGeom prst="rect">
            <a:avLst/>
          </a:prstGeom>
        </p:spPr>
      </p:pic>
      <p:sp>
        <p:nvSpPr>
          <p:cNvPr id="8" name="TextBox 7"/>
          <p:cNvSpPr txBox="1"/>
          <p:nvPr/>
        </p:nvSpPr>
        <p:spPr>
          <a:xfrm>
            <a:off x="0" y="0"/>
            <a:ext cx="9144000" cy="446276"/>
          </a:xfrm>
          <a:prstGeom prst="rect">
            <a:avLst/>
          </a:prstGeom>
          <a:noFill/>
        </p:spPr>
        <p:txBody>
          <a:bodyPr wrap="square" rtlCol="0">
            <a:spAutoFit/>
          </a:bodyPr>
          <a:lstStyle/>
          <a:p>
            <a:r>
              <a:rPr lang="en-US" sz="2300" b="1" dirty="0" smtClean="0">
                <a:solidFill>
                  <a:srgbClr val="CC0099"/>
                </a:solidFill>
                <a:latin typeface="Arial" panose="020B0604020202020204" pitchFamily="34" charset="0"/>
                <a:cs typeface="Arial" panose="020B0604020202020204" pitchFamily="34" charset="0"/>
              </a:rPr>
              <a:t>Sub-micron particle size distributions: Kanpur long-term study</a:t>
            </a:r>
          </a:p>
        </p:txBody>
      </p:sp>
      <p:pic>
        <p:nvPicPr>
          <p:cNvPr id="6" name="Picture 5"/>
          <p:cNvPicPr/>
          <p:nvPr/>
        </p:nvPicPr>
        <p:blipFill>
          <a:blip r:embed="rId4"/>
          <a:stretch>
            <a:fillRect/>
          </a:stretch>
        </p:blipFill>
        <p:spPr>
          <a:xfrm>
            <a:off x="190499" y="2819400"/>
            <a:ext cx="3752850" cy="1847850"/>
          </a:xfrm>
          <a:prstGeom prst="rect">
            <a:avLst/>
          </a:prstGeom>
        </p:spPr>
      </p:pic>
      <p:sp>
        <p:nvSpPr>
          <p:cNvPr id="10" name="TextBox 9"/>
          <p:cNvSpPr txBox="1"/>
          <p:nvPr/>
        </p:nvSpPr>
        <p:spPr>
          <a:xfrm>
            <a:off x="-19050" y="361950"/>
            <a:ext cx="93726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Measurements of sub-micron particle size distribution in the size range of </a:t>
            </a:r>
            <a:r>
              <a:rPr lang="en-US" sz="1600" dirty="0" smtClean="0">
                <a:solidFill>
                  <a:srgbClr val="3333FF"/>
                </a:solidFill>
                <a:latin typeface="Arial" panose="020B0604020202020204" pitchFamily="34" charset="0"/>
                <a:cs typeface="Arial" panose="020B0604020202020204" pitchFamily="34" charset="0"/>
              </a:rPr>
              <a:t>14-680 nm were conducted at IIT, Kanpur from Sept. </a:t>
            </a:r>
            <a:r>
              <a:rPr lang="en-US" sz="1600" b="1" dirty="0" smtClean="0">
                <a:solidFill>
                  <a:srgbClr val="3333FF"/>
                </a:solidFill>
                <a:latin typeface="Arial" panose="020B0604020202020204" pitchFamily="34" charset="0"/>
                <a:cs typeface="Arial" panose="020B0604020202020204" pitchFamily="34" charset="0"/>
              </a:rPr>
              <a:t>2007 to July 2011</a:t>
            </a:r>
            <a:r>
              <a:rPr lang="en-US" sz="1600" b="1" dirty="0" smtClean="0">
                <a:latin typeface="Arial" panose="020B0604020202020204" pitchFamily="34" charset="0"/>
                <a:cs typeface="Arial" panose="020B0604020202020204" pitchFamily="34" charset="0"/>
              </a:rPr>
              <a:t>.</a:t>
            </a:r>
            <a:endParaRPr lang="en-US" sz="1600" b="1" dirty="0">
              <a:solidFill>
                <a:srgbClr val="0000FF"/>
              </a:solidFill>
              <a:latin typeface="Arial" panose="020B0604020202020204" pitchFamily="34" charset="0"/>
              <a:cs typeface="Arial" panose="020B0604020202020204" pitchFamily="34" charset="0"/>
            </a:endParaRPr>
          </a:p>
        </p:txBody>
      </p:sp>
      <p:sp>
        <p:nvSpPr>
          <p:cNvPr id="11" name="Rectangle 10"/>
          <p:cNvSpPr/>
          <p:nvPr/>
        </p:nvSpPr>
        <p:spPr>
          <a:xfrm>
            <a:off x="4419600" y="914400"/>
            <a:ext cx="4724400" cy="5201424"/>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A distinct seasonal pattern, with the total particle number and BC mass conc. peaking in winter </a:t>
            </a:r>
            <a:r>
              <a:rPr lang="en-US" dirty="0">
                <a:latin typeface="Arial" panose="020B0604020202020204" pitchFamily="34" charset="0"/>
                <a:cs typeface="Arial" panose="020B0604020202020204" pitchFamily="34" charset="0"/>
              </a:rPr>
              <a:t>and lower during the monsoon </a:t>
            </a:r>
            <a:r>
              <a:rPr lang="en-US" dirty="0" smtClean="0">
                <a:latin typeface="Arial" panose="020B0604020202020204" pitchFamily="34" charset="0"/>
                <a:cs typeface="Arial" panose="020B0604020202020204" pitchFamily="34" charset="0"/>
              </a:rPr>
              <a:t>season.</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srgbClr val="009900"/>
                </a:solidFill>
                <a:latin typeface="Arial" panose="020B0604020202020204" pitchFamily="34" charset="0"/>
                <a:cs typeface="Arial" panose="020B0604020202020204" pitchFamily="34" charset="0"/>
              </a:rPr>
              <a:t>The high ratio </a:t>
            </a:r>
            <a:r>
              <a:rPr lang="en-US" dirty="0" smtClean="0">
                <a:solidFill>
                  <a:srgbClr val="009900"/>
                </a:solidFill>
                <a:latin typeface="Arial" panose="020B0604020202020204" pitchFamily="34" charset="0"/>
                <a:cs typeface="Arial" panose="020B0604020202020204" pitchFamily="34" charset="0"/>
              </a:rPr>
              <a:t>(Aitken/Accumulation) values </a:t>
            </a:r>
            <a:r>
              <a:rPr lang="en-US" dirty="0">
                <a:solidFill>
                  <a:srgbClr val="009900"/>
                </a:solidFill>
                <a:latin typeface="Arial" panose="020B0604020202020204" pitchFamily="34" charset="0"/>
                <a:cs typeface="Arial" panose="020B0604020202020204" pitchFamily="34" charset="0"/>
              </a:rPr>
              <a:t>could arise due to NPF events </a:t>
            </a:r>
            <a:r>
              <a:rPr lang="en-US" dirty="0" smtClean="0">
                <a:solidFill>
                  <a:srgbClr val="009900"/>
                </a:solidFill>
                <a:latin typeface="Arial" panose="020B0604020202020204" pitchFamily="34" charset="0"/>
                <a:cs typeface="Arial" panose="020B0604020202020204" pitchFamily="34" charset="0"/>
              </a:rPr>
              <a:t>whereas the </a:t>
            </a:r>
            <a:r>
              <a:rPr lang="en-US" dirty="0">
                <a:solidFill>
                  <a:srgbClr val="009900"/>
                </a:solidFill>
                <a:latin typeface="Arial" panose="020B0604020202020204" pitchFamily="34" charset="0"/>
                <a:cs typeface="Arial" panose="020B0604020202020204" pitchFamily="34" charset="0"/>
              </a:rPr>
              <a:t>low value indicates that the air mass was aged and/or contains larger particles as a primary </a:t>
            </a:r>
            <a:r>
              <a:rPr lang="en-US" dirty="0" smtClean="0">
                <a:solidFill>
                  <a:srgbClr val="009900"/>
                </a:solidFill>
                <a:latin typeface="Arial" panose="020B0604020202020204" pitchFamily="34" charset="0"/>
                <a:cs typeface="Arial" panose="020B0604020202020204" pitchFamily="34" charset="0"/>
              </a:rPr>
              <a:t>aerosol.</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value indicates </a:t>
            </a:r>
            <a:r>
              <a:rPr lang="en-US" dirty="0">
                <a:latin typeface="Arial" panose="020B0604020202020204" pitchFamily="34" charset="0"/>
                <a:cs typeface="Arial" panose="020B0604020202020204" pitchFamily="34" charset="0"/>
              </a:rPr>
              <a:t>the significant </a:t>
            </a:r>
            <a:r>
              <a:rPr lang="en-US" dirty="0" err="1">
                <a:latin typeface="Arial" panose="020B0604020202020204" pitchFamily="34" charset="0"/>
                <a:cs typeface="Arial" panose="020B0604020202020204" pitchFamily="34" charset="0"/>
              </a:rPr>
              <a:t>BrC</a:t>
            </a:r>
            <a:r>
              <a:rPr lang="en-US" dirty="0">
                <a:latin typeface="Arial" panose="020B0604020202020204" pitchFamily="34" charset="0"/>
                <a:cs typeface="Arial" panose="020B0604020202020204" pitchFamily="34" charset="0"/>
              </a:rPr>
              <a:t> contribution came from wood/trash burning </a:t>
            </a:r>
            <a:r>
              <a:rPr lang="en-US" dirty="0" smtClean="0">
                <a:latin typeface="Arial" panose="020B0604020202020204" pitchFamily="34" charset="0"/>
                <a:cs typeface="Arial" panose="020B0604020202020204" pitchFamily="34" charset="0"/>
              </a:rPr>
              <a:t>emissions (mainly </a:t>
            </a:r>
            <a:r>
              <a:rPr lang="en-US" dirty="0">
                <a:latin typeface="Arial" panose="020B0604020202020204" pitchFamily="34" charset="0"/>
                <a:cs typeface="Arial" panose="020B0604020202020204" pitchFamily="34" charset="0"/>
              </a:rPr>
              <a:t>winter </a:t>
            </a:r>
            <a:r>
              <a:rPr lang="en-US" dirty="0" smtClean="0">
                <a:latin typeface="Arial" panose="020B0604020202020204" pitchFamily="34" charset="0"/>
                <a:cs typeface="Arial" panose="020B0604020202020204" pitchFamily="34" charset="0"/>
              </a:rPr>
              <a:t>months) and the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value suggests that </a:t>
            </a:r>
            <a:r>
              <a:rPr lang="en-US" dirty="0">
                <a:latin typeface="Arial" panose="020B0604020202020204" pitchFamily="34" charset="0"/>
                <a:cs typeface="Arial" panose="020B0604020202020204" pitchFamily="34" charset="0"/>
              </a:rPr>
              <a:t>fossil-fuel combustion largely contributed to </a:t>
            </a:r>
            <a:r>
              <a:rPr lang="en-US" dirty="0" err="1" smtClean="0">
                <a:latin typeface="Arial" panose="020B0604020202020204" pitchFamily="34" charset="0"/>
                <a:cs typeface="Arial" panose="020B0604020202020204" pitchFamily="34" charset="0"/>
              </a:rPr>
              <a:t>BrC</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514850" y="6062246"/>
            <a:ext cx="462915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Kanawade,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under review, (2014)</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21497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31</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7614"/>
            <a:ext cx="4362452" cy="282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538609"/>
          </a:xfrm>
          <a:prstGeom prst="rect">
            <a:avLst/>
          </a:prstGeom>
          <a:noFill/>
        </p:spPr>
        <p:txBody>
          <a:bodyPr wrap="square" rtlCol="0">
            <a:spAutoFit/>
          </a:bodyPr>
          <a:lstStyle/>
          <a:p>
            <a:r>
              <a:rPr lang="en-US" sz="2900" b="1" dirty="0" err="1" smtClean="0">
                <a:solidFill>
                  <a:srgbClr val="CC0099"/>
                </a:solidFill>
                <a:latin typeface="Arial" panose="020B0604020202020204" pitchFamily="34" charset="0"/>
                <a:cs typeface="Arial" panose="020B0604020202020204" pitchFamily="34" charset="0"/>
              </a:rPr>
              <a:t>Interannual</a:t>
            </a:r>
            <a:r>
              <a:rPr lang="en-US" sz="2900" b="1" dirty="0" smtClean="0">
                <a:solidFill>
                  <a:srgbClr val="CC0099"/>
                </a:solidFill>
                <a:latin typeface="Arial" panose="020B0604020202020204" pitchFamily="34" charset="0"/>
                <a:cs typeface="Arial" panose="020B0604020202020204" pitchFamily="34" charset="0"/>
              </a:rPr>
              <a:t> increase in SO</a:t>
            </a:r>
            <a:r>
              <a:rPr lang="en-US" sz="2900" b="1" baseline="-25000" dirty="0" smtClean="0">
                <a:solidFill>
                  <a:srgbClr val="CC0099"/>
                </a:solidFill>
                <a:latin typeface="Arial" panose="020B0604020202020204" pitchFamily="34" charset="0"/>
                <a:cs typeface="Arial" panose="020B0604020202020204" pitchFamily="34" charset="0"/>
              </a:rPr>
              <a:t>2</a:t>
            </a:r>
            <a:r>
              <a:rPr lang="en-US" sz="2900" b="1" dirty="0" smtClean="0">
                <a:solidFill>
                  <a:srgbClr val="CC0099"/>
                </a:solidFill>
                <a:latin typeface="Arial" panose="020B0604020202020204" pitchFamily="34" charset="0"/>
                <a:cs typeface="Arial" panose="020B0604020202020204" pitchFamily="34" charset="0"/>
              </a:rPr>
              <a:t> over India</a:t>
            </a:r>
            <a:endParaRPr lang="en-US" sz="2900" b="1" baseline="-25000" dirty="0" smtClean="0">
              <a:solidFill>
                <a:srgbClr val="CC0099"/>
              </a:solidFill>
              <a:latin typeface="Arial" panose="020B0604020202020204" pitchFamily="34" charset="0"/>
              <a:cs typeface="Arial" panose="020B0604020202020204" pitchFamily="34" charset="0"/>
            </a:endParaRPr>
          </a:p>
        </p:txBody>
      </p:sp>
      <p:sp>
        <p:nvSpPr>
          <p:cNvPr id="6" name="TextBox 5"/>
          <p:cNvSpPr txBox="1"/>
          <p:nvPr/>
        </p:nvSpPr>
        <p:spPr>
          <a:xfrm>
            <a:off x="6781800" y="6197394"/>
            <a:ext cx="23622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Lu et al., ES&amp;T, (2013)</a:t>
            </a:r>
            <a:endParaRPr lang="en-IN" sz="1600" b="1"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0" y="448270"/>
            <a:ext cx="9144000" cy="61555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Due to the rapid growth of electricity demand and </a:t>
            </a:r>
            <a:r>
              <a:rPr lang="en-US" sz="1700" dirty="0" smtClean="0">
                <a:latin typeface="Arial" panose="020B0604020202020204" pitchFamily="34" charset="0"/>
                <a:cs typeface="Arial" panose="020B0604020202020204" pitchFamily="34" charset="0"/>
              </a:rPr>
              <a:t>the absence </a:t>
            </a:r>
            <a:r>
              <a:rPr lang="en-US" sz="1700" dirty="0">
                <a:latin typeface="Arial" panose="020B0604020202020204" pitchFamily="34" charset="0"/>
                <a:cs typeface="Arial" panose="020B0604020202020204" pitchFamily="34" charset="0"/>
              </a:rPr>
              <a:t>of regulations, </a:t>
            </a:r>
            <a:r>
              <a:rPr lang="en-US" sz="1700" dirty="0" smtClean="0">
                <a:latin typeface="Arial" panose="020B0604020202020204" pitchFamily="34" charset="0"/>
                <a:cs typeface="Arial" panose="020B0604020202020204" pitchFamily="34" charset="0"/>
              </a:rPr>
              <a:t>SO</a:t>
            </a:r>
            <a:r>
              <a:rPr lang="en-US" sz="1700" baseline="-25000" dirty="0" smtClean="0">
                <a:latin typeface="Arial" panose="020B0604020202020204" pitchFamily="34" charset="0"/>
                <a:cs typeface="Arial" panose="020B0604020202020204" pitchFamily="34" charset="0"/>
              </a:rPr>
              <a:t>2</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emissions from </a:t>
            </a:r>
            <a:r>
              <a:rPr lang="en-US" sz="1700" dirty="0" smtClean="0">
                <a:latin typeface="Arial" panose="020B0604020202020204" pitchFamily="34" charset="0"/>
                <a:cs typeface="Arial" panose="020B0604020202020204" pitchFamily="34" charset="0"/>
              </a:rPr>
              <a:t>coal-fired power </a:t>
            </a:r>
            <a:r>
              <a:rPr lang="en-US" sz="1700" dirty="0">
                <a:latin typeface="Arial" panose="020B0604020202020204" pitchFamily="34" charset="0"/>
                <a:cs typeface="Arial" panose="020B0604020202020204" pitchFamily="34" charset="0"/>
              </a:rPr>
              <a:t>plants in India have increased notably in the past decade</a:t>
            </a:r>
          </a:p>
        </p:txBody>
      </p:sp>
      <p:sp>
        <p:nvSpPr>
          <p:cNvPr id="7" name="Rectangle 6"/>
          <p:cNvSpPr/>
          <p:nvPr/>
        </p:nvSpPr>
        <p:spPr>
          <a:xfrm>
            <a:off x="-28576" y="3938915"/>
            <a:ext cx="4381501" cy="276999"/>
          </a:xfrm>
          <a:prstGeom prst="rect">
            <a:avLst/>
          </a:prstGeom>
        </p:spPr>
        <p:txBody>
          <a:bodyPr wrap="square">
            <a:spAutoFit/>
          </a:bodyPr>
          <a:lstStyle/>
          <a:p>
            <a:r>
              <a:rPr lang="en-US" sz="1200" dirty="0" smtClean="0">
                <a:solidFill>
                  <a:srgbClr val="CC00CC"/>
                </a:solidFill>
                <a:latin typeface="Arial" panose="020B0604020202020204" pitchFamily="34" charset="0"/>
                <a:cs typeface="Arial" panose="020B0604020202020204" pitchFamily="34" charset="0"/>
              </a:rPr>
              <a:t>Fig. Spatial </a:t>
            </a:r>
            <a:r>
              <a:rPr lang="en-US" sz="1200" dirty="0">
                <a:solidFill>
                  <a:srgbClr val="CC00CC"/>
                </a:solidFill>
                <a:latin typeface="Arial" panose="020B0604020202020204" pitchFamily="34" charset="0"/>
                <a:cs typeface="Arial" panose="020B0604020202020204" pitchFamily="34" charset="0"/>
              </a:rPr>
              <a:t>distribution of yearly OMI SO2 columns over India</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147613"/>
            <a:ext cx="4629150" cy="2414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419600" y="3523327"/>
            <a:ext cx="4724400" cy="1277273"/>
          </a:xfrm>
          <a:prstGeom prst="rect">
            <a:avLst/>
          </a:prstGeom>
        </p:spPr>
        <p:txBody>
          <a:bodyPr wrap="square">
            <a:spAutoFit/>
          </a:bodyPr>
          <a:lstStyle/>
          <a:p>
            <a:r>
              <a:rPr lang="en-US" sz="1100" dirty="0" err="1">
                <a:solidFill>
                  <a:srgbClr val="CC00CC"/>
                </a:solidFill>
                <a:latin typeface="Arial" panose="020B0604020202020204" pitchFamily="34" charset="0"/>
                <a:cs typeface="Arial" panose="020B0604020202020204" pitchFamily="34" charset="0"/>
              </a:rPr>
              <a:t>Interannual</a:t>
            </a:r>
            <a:r>
              <a:rPr lang="en-US" sz="1100" dirty="0">
                <a:solidFill>
                  <a:srgbClr val="CC00CC"/>
                </a:solidFill>
                <a:latin typeface="Arial" panose="020B0604020202020204" pitchFamily="34" charset="0"/>
                <a:cs typeface="Arial" panose="020B0604020202020204" pitchFamily="34" charset="0"/>
              </a:rPr>
              <a:t> trend of SO</a:t>
            </a:r>
            <a:r>
              <a:rPr lang="en-US" sz="1100" baseline="-25000" dirty="0">
                <a:solidFill>
                  <a:srgbClr val="CC00CC"/>
                </a:solidFill>
                <a:latin typeface="Arial" panose="020B0604020202020204" pitchFamily="34" charset="0"/>
                <a:cs typeface="Arial" panose="020B0604020202020204" pitchFamily="34" charset="0"/>
              </a:rPr>
              <a:t>2</a:t>
            </a:r>
            <a:r>
              <a:rPr lang="en-US" sz="1100" dirty="0">
                <a:solidFill>
                  <a:srgbClr val="CC00CC"/>
                </a:solidFill>
                <a:latin typeface="Arial" panose="020B0604020202020204" pitchFamily="34" charset="0"/>
                <a:cs typeface="Arial" panose="020B0604020202020204" pitchFamily="34" charset="0"/>
              </a:rPr>
              <a:t> emissions from selected </a:t>
            </a:r>
            <a:r>
              <a:rPr lang="en-US" sz="1100" dirty="0" smtClean="0">
                <a:solidFill>
                  <a:srgbClr val="CC00CC"/>
                </a:solidFill>
                <a:latin typeface="Arial" panose="020B0604020202020204" pitchFamily="34" charset="0"/>
                <a:cs typeface="Arial" panose="020B0604020202020204" pitchFamily="34" charset="0"/>
              </a:rPr>
              <a:t>Indian coal-fired </a:t>
            </a:r>
            <a:r>
              <a:rPr lang="en-US" sz="1100" dirty="0">
                <a:solidFill>
                  <a:srgbClr val="CC00CC"/>
                </a:solidFill>
                <a:latin typeface="Arial" panose="020B0604020202020204" pitchFamily="34" charset="0"/>
                <a:cs typeface="Arial" panose="020B0604020202020204" pitchFamily="34" charset="0"/>
              </a:rPr>
              <a:t>power plant regions, the OMI-observed SO</a:t>
            </a:r>
            <a:r>
              <a:rPr lang="en-US" sz="1100" baseline="-25000" dirty="0">
                <a:solidFill>
                  <a:srgbClr val="CC00CC"/>
                </a:solidFill>
                <a:latin typeface="Arial" panose="020B0604020202020204" pitchFamily="34" charset="0"/>
                <a:cs typeface="Arial" panose="020B0604020202020204" pitchFamily="34" charset="0"/>
              </a:rPr>
              <a:t>2</a:t>
            </a:r>
            <a:r>
              <a:rPr lang="en-US" sz="1100" dirty="0">
                <a:solidFill>
                  <a:srgbClr val="CC00CC"/>
                </a:solidFill>
                <a:latin typeface="Arial" panose="020B0604020202020204" pitchFamily="34" charset="0"/>
                <a:cs typeface="Arial" panose="020B0604020202020204" pitchFamily="34" charset="0"/>
              </a:rPr>
              <a:t> burden (</a:t>
            </a:r>
            <a:r>
              <a:rPr lang="en-US" sz="1100" dirty="0" smtClean="0">
                <a:solidFill>
                  <a:srgbClr val="CC00CC"/>
                </a:solidFill>
                <a:latin typeface="Arial" panose="020B0604020202020204" pitchFamily="34" charset="0"/>
                <a:cs typeface="Arial" panose="020B0604020202020204" pitchFamily="34" charset="0"/>
              </a:rPr>
              <a:t>the sum </a:t>
            </a:r>
            <a:r>
              <a:rPr lang="en-US" sz="1100" dirty="0">
                <a:solidFill>
                  <a:srgbClr val="CC00CC"/>
                </a:solidFill>
                <a:latin typeface="Arial" panose="020B0604020202020204" pitchFamily="34" charset="0"/>
                <a:cs typeface="Arial" panose="020B0604020202020204" pitchFamily="34" charset="0"/>
              </a:rPr>
              <a:t>of fitted α and the corresponding 95% confidence intervals</a:t>
            </a:r>
            <a:r>
              <a:rPr lang="en-US" sz="1100" dirty="0" smtClean="0">
                <a:solidFill>
                  <a:srgbClr val="CC00CC"/>
                </a:solidFill>
                <a:latin typeface="Arial" panose="020B0604020202020204" pitchFamily="34" charset="0"/>
                <a:cs typeface="Arial" panose="020B0604020202020204" pitchFamily="34" charset="0"/>
              </a:rPr>
              <a:t>), national </a:t>
            </a:r>
            <a:r>
              <a:rPr lang="en-US" sz="1100" dirty="0">
                <a:solidFill>
                  <a:srgbClr val="CC00CC"/>
                </a:solidFill>
                <a:latin typeface="Arial" panose="020B0604020202020204" pitchFamily="34" charset="0"/>
                <a:cs typeface="Arial" panose="020B0604020202020204" pitchFamily="34" charset="0"/>
              </a:rPr>
              <a:t>mean SO</a:t>
            </a:r>
            <a:r>
              <a:rPr lang="en-US" sz="1100" baseline="-25000" dirty="0">
                <a:solidFill>
                  <a:srgbClr val="CC00CC"/>
                </a:solidFill>
                <a:latin typeface="Arial" panose="020B0604020202020204" pitchFamily="34" charset="0"/>
                <a:cs typeface="Arial" panose="020B0604020202020204" pitchFamily="34" charset="0"/>
              </a:rPr>
              <a:t>2</a:t>
            </a:r>
            <a:r>
              <a:rPr lang="en-US" sz="1100" dirty="0">
                <a:solidFill>
                  <a:srgbClr val="CC00CC"/>
                </a:solidFill>
                <a:latin typeface="Arial" panose="020B0604020202020204" pitchFamily="34" charset="0"/>
                <a:cs typeface="Arial" panose="020B0604020202020204" pitchFamily="34" charset="0"/>
              </a:rPr>
              <a:t> concentrations reported by the CPCB </a:t>
            </a:r>
            <a:r>
              <a:rPr lang="en-US" sz="1100" dirty="0" smtClean="0">
                <a:solidFill>
                  <a:srgbClr val="CC00CC"/>
                </a:solidFill>
                <a:latin typeface="Arial" panose="020B0604020202020204" pitchFamily="34" charset="0"/>
                <a:cs typeface="Arial" panose="020B0604020202020204" pitchFamily="34" charset="0"/>
              </a:rPr>
              <a:t>of Government </a:t>
            </a:r>
            <a:r>
              <a:rPr lang="en-US" sz="1100" dirty="0">
                <a:solidFill>
                  <a:srgbClr val="CC00CC"/>
                </a:solidFill>
                <a:latin typeface="Arial" panose="020B0604020202020204" pitchFamily="34" charset="0"/>
                <a:cs typeface="Arial" panose="020B0604020202020204" pitchFamily="34" charset="0"/>
              </a:rPr>
              <a:t>of India, and annual average SO</a:t>
            </a:r>
            <a:r>
              <a:rPr lang="en-US" sz="1100" baseline="-25000" dirty="0">
                <a:solidFill>
                  <a:srgbClr val="CC00CC"/>
                </a:solidFill>
                <a:latin typeface="Arial" panose="020B0604020202020204" pitchFamily="34" charset="0"/>
                <a:cs typeface="Arial" panose="020B0604020202020204" pitchFamily="34" charset="0"/>
              </a:rPr>
              <a:t>2</a:t>
            </a:r>
            <a:r>
              <a:rPr lang="en-US" sz="1100" dirty="0">
                <a:solidFill>
                  <a:srgbClr val="CC00CC"/>
                </a:solidFill>
                <a:latin typeface="Arial" panose="020B0604020202020204" pitchFamily="34" charset="0"/>
                <a:cs typeface="Arial" panose="020B0604020202020204" pitchFamily="34" charset="0"/>
              </a:rPr>
              <a:t> concentrations </a:t>
            </a:r>
            <a:r>
              <a:rPr lang="en-US" sz="1100" dirty="0" smtClean="0">
                <a:solidFill>
                  <a:srgbClr val="CC00CC"/>
                </a:solidFill>
                <a:latin typeface="Arial" panose="020B0604020202020204" pitchFamily="34" charset="0"/>
                <a:cs typeface="Arial" panose="020B0604020202020204" pitchFamily="34" charset="0"/>
              </a:rPr>
              <a:t>at selected </a:t>
            </a:r>
            <a:r>
              <a:rPr lang="en-US" sz="1100" dirty="0">
                <a:solidFill>
                  <a:srgbClr val="CC00CC"/>
                </a:solidFill>
                <a:latin typeface="Arial" panose="020B0604020202020204" pitchFamily="34" charset="0"/>
                <a:cs typeface="Arial" panose="020B0604020202020204" pitchFamily="34" charset="0"/>
              </a:rPr>
              <a:t>coal-fired power plant regions. R values shown are </a:t>
            </a:r>
            <a:r>
              <a:rPr lang="en-US" sz="1100" dirty="0" smtClean="0">
                <a:solidFill>
                  <a:srgbClr val="CC00CC"/>
                </a:solidFill>
                <a:latin typeface="Arial" panose="020B0604020202020204" pitchFamily="34" charset="0"/>
                <a:cs typeface="Arial" panose="020B0604020202020204" pitchFamily="34" charset="0"/>
              </a:rPr>
              <a:t>the correlation </a:t>
            </a:r>
            <a:r>
              <a:rPr lang="en-US" sz="1100" dirty="0">
                <a:solidFill>
                  <a:srgbClr val="CC00CC"/>
                </a:solidFill>
                <a:latin typeface="Arial" panose="020B0604020202020204" pitchFamily="34" charset="0"/>
                <a:cs typeface="Arial" panose="020B0604020202020204" pitchFamily="34" charset="0"/>
              </a:rPr>
              <a:t>coefficients with the OMI-observed SO</a:t>
            </a:r>
            <a:r>
              <a:rPr lang="en-US" sz="1100" baseline="-25000" dirty="0">
                <a:solidFill>
                  <a:srgbClr val="CC00CC"/>
                </a:solidFill>
                <a:latin typeface="Arial" panose="020B0604020202020204" pitchFamily="34" charset="0"/>
                <a:cs typeface="Arial" panose="020B0604020202020204" pitchFamily="34" charset="0"/>
              </a:rPr>
              <a:t>2</a:t>
            </a:r>
            <a:r>
              <a:rPr lang="en-US" sz="1100" dirty="0">
                <a:solidFill>
                  <a:srgbClr val="CC00CC"/>
                </a:solidFill>
                <a:latin typeface="Arial" panose="020B0604020202020204" pitchFamily="34" charset="0"/>
                <a:cs typeface="Arial" panose="020B0604020202020204" pitchFamily="34" charset="0"/>
              </a:rPr>
              <a:t> burden</a:t>
            </a:r>
          </a:p>
        </p:txBody>
      </p:sp>
      <p:sp>
        <p:nvSpPr>
          <p:cNvPr id="9" name="Rectangle 8"/>
          <p:cNvSpPr/>
          <p:nvPr/>
        </p:nvSpPr>
        <p:spPr>
          <a:xfrm>
            <a:off x="76200" y="4724400"/>
            <a:ext cx="9067800" cy="1754326"/>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Based on a unit-based </a:t>
            </a:r>
            <a:r>
              <a:rPr lang="en-US" dirty="0">
                <a:latin typeface="Arial" panose="020B0604020202020204" pitchFamily="34" charset="0"/>
                <a:cs typeface="Arial" panose="020B0604020202020204" pitchFamily="34" charset="0"/>
              </a:rPr>
              <a:t>inventory </a:t>
            </a:r>
            <a:r>
              <a:rPr lang="en-US" dirty="0" smtClean="0">
                <a:latin typeface="Arial" panose="020B0604020202020204" pitchFamily="34" charset="0"/>
                <a:cs typeface="Arial" panose="020B0604020202020204" pitchFamily="34" charset="0"/>
              </a:rPr>
              <a:t>for the coal-fired power </a:t>
            </a:r>
            <a:r>
              <a:rPr lang="en-US" dirty="0">
                <a:latin typeface="Arial" panose="020B0604020202020204" pitchFamily="34" charset="0"/>
                <a:cs typeface="Arial" panose="020B0604020202020204" pitchFamily="34" charset="0"/>
              </a:rPr>
              <a:t>sector, </a:t>
            </a:r>
            <a:r>
              <a:rPr lang="en-US" dirty="0" smtClean="0">
                <a:latin typeface="Arial" panose="020B0604020202020204" pitchFamily="34" charset="0"/>
                <a:cs typeface="Arial" panose="020B0604020202020204" pitchFamily="34" charset="0"/>
              </a:rPr>
              <a:t>SO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emissions </a:t>
            </a:r>
            <a:r>
              <a:rPr lang="en-US" dirty="0" smtClean="0">
                <a:latin typeface="Arial" panose="020B0604020202020204" pitchFamily="34" charset="0"/>
                <a:cs typeface="Arial" panose="020B0604020202020204" pitchFamily="34" charset="0"/>
              </a:rPr>
              <a:t>increased dramatically </a:t>
            </a:r>
            <a:r>
              <a:rPr lang="en-US" dirty="0">
                <a:latin typeface="Arial" panose="020B0604020202020204" pitchFamily="34" charset="0"/>
                <a:cs typeface="Arial" panose="020B0604020202020204" pitchFamily="34" charset="0"/>
              </a:rPr>
              <a:t>by 71% during 2005−</a:t>
            </a:r>
            <a:r>
              <a:rPr lang="en-US" dirty="0" smtClean="0">
                <a:latin typeface="Arial" panose="020B0604020202020204" pitchFamily="34" charset="0"/>
                <a:cs typeface="Arial" panose="020B0604020202020204" pitchFamily="34" charset="0"/>
              </a:rPr>
              <a:t>2012.</a:t>
            </a: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 Annual average SO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in </a:t>
            </a:r>
            <a:r>
              <a:rPr lang="en-US" dirty="0">
                <a:latin typeface="Arial" panose="020B0604020202020204" pitchFamily="34" charset="0"/>
                <a:cs typeface="Arial" panose="020B0604020202020204" pitchFamily="34" charset="0"/>
              </a:rPr>
              <a:t>coal-fired power plant regions increased by &gt;60% during 2005−2012, implying the air quality </a:t>
            </a:r>
            <a:r>
              <a:rPr lang="en-US" dirty="0" smtClean="0">
                <a:latin typeface="Arial" panose="020B0604020202020204" pitchFamily="34" charset="0"/>
                <a:cs typeface="Arial" panose="020B0604020202020204" pitchFamily="34" charset="0"/>
              </a:rPr>
              <a:t>monitoring network </a:t>
            </a:r>
            <a:r>
              <a:rPr lang="en-US" dirty="0">
                <a:latin typeface="Arial" panose="020B0604020202020204" pitchFamily="34" charset="0"/>
                <a:cs typeface="Arial" panose="020B0604020202020204" pitchFamily="34" charset="0"/>
              </a:rPr>
              <a:t>needs to be optimized to reflect the true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situation in India</a:t>
            </a:r>
          </a:p>
        </p:txBody>
      </p:sp>
      <p:sp>
        <p:nvSpPr>
          <p:cNvPr id="10" name="Footer Placeholder 9"/>
          <p:cNvSpPr>
            <a:spLocks noGrp="1"/>
          </p:cNvSpPr>
          <p:nvPr>
            <p:ph type="ftr" sz="quarter" idx="11"/>
          </p:nvPr>
        </p:nvSpPr>
        <p:spPr/>
        <p:txBody>
          <a:bodyPr/>
          <a:lstStyle/>
          <a:p>
            <a:r>
              <a:rPr lang="en-US" smtClean="0"/>
              <a:t>India-California Air-Pollution Mitigation Program</a:t>
            </a:r>
            <a:endParaRPr lang="en-US"/>
          </a:p>
        </p:txBody>
      </p:sp>
    </p:spTree>
    <p:extLst>
      <p:ext uri="{BB962C8B-B14F-4D97-AF65-F5344CB8AC3E}">
        <p14:creationId xmlns:p14="http://schemas.microsoft.com/office/powerpoint/2010/main" val="23055068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32</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74" y="687162"/>
            <a:ext cx="2847326" cy="255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205" y="687161"/>
            <a:ext cx="2734395" cy="2556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5731" y="687162"/>
            <a:ext cx="2837269" cy="2556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228254" y="3253085"/>
            <a:ext cx="5915746" cy="46166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Spatial distribution on of absolute increase in (a) CO and (b) </a:t>
            </a:r>
            <a:r>
              <a:rPr lang="en-US" sz="1200" b="1" dirty="0" err="1">
                <a:latin typeface="Arial" panose="020B0604020202020204" pitchFamily="34" charset="0"/>
                <a:cs typeface="Arial" panose="020B0604020202020204" pitchFamily="34" charset="0"/>
              </a:rPr>
              <a:t>NOx</a:t>
            </a:r>
            <a:r>
              <a:rPr lang="en-US" sz="1200" b="1" dirty="0">
                <a:latin typeface="Arial" panose="020B0604020202020204" pitchFamily="34" charset="0"/>
                <a:cs typeface="Arial" panose="020B0604020202020204" pitchFamily="34" charset="0"/>
              </a:rPr>
              <a:t> emissions in year 2000 with respective to corresponding emission in 1979 over the </a:t>
            </a:r>
            <a:r>
              <a:rPr lang="en-US" sz="1200" b="1" dirty="0" smtClean="0">
                <a:latin typeface="Arial" panose="020B0604020202020204" pitchFamily="34" charset="0"/>
                <a:cs typeface="Arial" panose="020B0604020202020204" pitchFamily="34" charset="0"/>
              </a:rPr>
              <a:t>India.</a:t>
            </a:r>
            <a:endParaRPr lang="en-US" sz="1200" b="1" dirty="0">
              <a:latin typeface="Arial" panose="020B0604020202020204" pitchFamily="34" charset="0"/>
              <a:cs typeface="Arial" panose="020B0604020202020204" pitchFamily="34" charset="0"/>
            </a:endParaRPr>
          </a:p>
        </p:txBody>
      </p:sp>
      <p:sp>
        <p:nvSpPr>
          <p:cNvPr id="6" name="Rectangle 5"/>
          <p:cNvSpPr/>
          <p:nvPr/>
        </p:nvSpPr>
        <p:spPr>
          <a:xfrm>
            <a:off x="200674" y="3200400"/>
            <a:ext cx="2847326" cy="646331"/>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Spatial distribution of (a) increasing trend </a:t>
            </a:r>
            <a:r>
              <a:rPr lang="en-US" sz="1200" b="1" dirty="0" smtClean="0">
                <a:latin typeface="Arial" panose="020B0604020202020204" pitchFamily="34" charset="0"/>
                <a:cs typeface="Arial" panose="020B0604020202020204" pitchFamily="34" charset="0"/>
              </a:rPr>
              <a:t>(% / decade</a:t>
            </a:r>
            <a:r>
              <a:rPr lang="en-US" sz="1200" b="1" dirty="0">
                <a:latin typeface="Arial" panose="020B0604020202020204" pitchFamily="34" charset="0"/>
                <a:cs typeface="Arial" panose="020B0604020202020204" pitchFamily="34" charset="0"/>
              </a:rPr>
              <a:t>) of </a:t>
            </a:r>
            <a:r>
              <a:rPr lang="en-US" sz="1200" b="1" dirty="0" smtClean="0">
                <a:latin typeface="Arial" panose="020B0604020202020204" pitchFamily="34" charset="0"/>
                <a:cs typeface="Arial" panose="020B0604020202020204" pitchFamily="34" charset="0"/>
              </a:rPr>
              <a:t>tropospheric ozone.</a:t>
            </a:r>
            <a:endParaRPr lang="en-US" sz="1200" b="1" dirty="0">
              <a:latin typeface="Arial" panose="020B0604020202020204" pitchFamily="34" charset="0"/>
              <a:cs typeface="Arial" panose="020B0604020202020204" pitchFamily="34" charset="0"/>
            </a:endParaRPr>
          </a:p>
        </p:txBody>
      </p:sp>
      <p:sp>
        <p:nvSpPr>
          <p:cNvPr id="10" name="TextBox 9"/>
          <p:cNvSpPr txBox="1"/>
          <p:nvPr/>
        </p:nvSpPr>
        <p:spPr>
          <a:xfrm>
            <a:off x="6186127" y="5943660"/>
            <a:ext cx="2957873" cy="338554"/>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Lal</a:t>
            </a:r>
            <a:r>
              <a:rPr lang="en-US" sz="1600" b="1" dirty="0" smtClean="0">
                <a:solidFill>
                  <a:srgbClr val="FF0000"/>
                </a:solidFill>
                <a:latin typeface="Arial" panose="020B0604020202020204" pitchFamily="34" charset="0"/>
                <a:cs typeface="Arial" panose="020B0604020202020204" pitchFamily="34" charset="0"/>
              </a:rPr>
              <a:t>, Ghude et al., AR, (2012)</a:t>
            </a:r>
            <a:endParaRPr lang="en-IN" sz="16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81624" y="3868520"/>
            <a:ext cx="8962376" cy="1754326"/>
          </a:xfrm>
          <a:prstGeom prst="rect">
            <a:avLst/>
          </a:prstGeom>
        </p:spPr>
        <p:txBody>
          <a:bodyPr wrap="square">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Increasing trends in tropospheric ozone are observed over most of the regions </a:t>
            </a:r>
            <a:r>
              <a:rPr lang="en-US" dirty="0" smtClean="0">
                <a:latin typeface="Arial" panose="020B0604020202020204" pitchFamily="34" charset="0"/>
                <a:cs typeface="Arial" panose="020B0604020202020204" pitchFamily="34" charset="0"/>
              </a:rPr>
              <a:t>of India, consistent with </a:t>
            </a:r>
            <a:r>
              <a:rPr lang="en-US" dirty="0">
                <a:latin typeface="Arial" panose="020B0604020202020204" pitchFamily="34" charset="0"/>
                <a:cs typeface="Arial" panose="020B0604020202020204" pitchFamily="34" charset="0"/>
              </a:rPr>
              <a:t>the observed trends in coal (9.2%/year) and </a:t>
            </a:r>
            <a:r>
              <a:rPr lang="en-US" dirty="0" smtClean="0">
                <a:latin typeface="Arial" panose="020B0604020202020204" pitchFamily="34" charset="0"/>
                <a:cs typeface="Arial" panose="020B0604020202020204" pitchFamily="34" charset="0"/>
              </a:rPr>
              <a:t>petroleum (8.3</a:t>
            </a:r>
            <a:r>
              <a:rPr lang="en-US" dirty="0">
                <a:latin typeface="Arial" panose="020B0604020202020204" pitchFamily="34" charset="0"/>
                <a:cs typeface="Arial" panose="020B0604020202020204" pitchFamily="34" charset="0"/>
              </a:rPr>
              <a:t>%/year) consumption, </a:t>
            </a:r>
            <a:r>
              <a:rPr lang="en-US" dirty="0" smtClean="0">
                <a:latin typeface="Arial" panose="020B0604020202020204" pitchFamily="34" charset="0"/>
                <a:cs typeface="Arial" panose="020B0604020202020204" pitchFamily="34" charset="0"/>
              </a:rPr>
              <a:t>and </a:t>
            </a:r>
            <a:r>
              <a:rPr lang="en-US" dirty="0" err="1" smtClean="0">
                <a:latin typeface="Arial" panose="020B0604020202020204" pitchFamily="34" charset="0"/>
                <a:cs typeface="Arial" panose="020B0604020202020204" pitchFamily="34" charset="0"/>
              </a:rPr>
              <a:t>NOx</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CO emissions in </a:t>
            </a:r>
            <a:r>
              <a:rPr lang="en-US" dirty="0" smtClean="0">
                <a:latin typeface="Arial" panose="020B0604020202020204" pitchFamily="34" charset="0"/>
                <a:cs typeface="Arial" panose="020B0604020202020204" pitchFamily="34" charset="0"/>
              </a:rPr>
              <a:t>India.</a:t>
            </a:r>
          </a:p>
          <a:p>
            <a:pPr marL="285750" indent="-285750">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t>The regressed tropospheric ozone pattern during monsoon season shows large trend over the entire Indo-</a:t>
            </a:r>
            <a:r>
              <a:rPr lang="en-US" dirty="0" err="1" smtClean="0"/>
              <a:t>Gangetic</a:t>
            </a:r>
            <a:r>
              <a:rPr lang="en-US" dirty="0" smtClean="0"/>
              <a:t> region and is largest, 6–7.2% per decade.</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Trends in O</a:t>
            </a:r>
            <a:r>
              <a:rPr lang="en-US" sz="3150" b="1" baseline="-25000" dirty="0" smtClean="0">
                <a:solidFill>
                  <a:srgbClr val="CC0099"/>
                </a:solidFill>
                <a:latin typeface="Arial" panose="020B0604020202020204" pitchFamily="34" charset="0"/>
                <a:cs typeface="Arial" panose="020B0604020202020204" pitchFamily="34" charset="0"/>
              </a:rPr>
              <a:t>3</a:t>
            </a:r>
            <a:r>
              <a:rPr lang="en-US" sz="3150" b="1" dirty="0" smtClean="0">
                <a:solidFill>
                  <a:srgbClr val="CC0099"/>
                </a:solidFill>
                <a:latin typeface="Arial" panose="020B0604020202020204" pitchFamily="34" charset="0"/>
                <a:cs typeface="Arial" panose="020B0604020202020204" pitchFamily="34" charset="0"/>
              </a:rPr>
              <a:t>, CO, </a:t>
            </a:r>
            <a:r>
              <a:rPr lang="en-US" sz="3150" b="1" dirty="0" err="1" smtClean="0">
                <a:solidFill>
                  <a:srgbClr val="CC0099"/>
                </a:solidFill>
                <a:latin typeface="Arial" panose="020B0604020202020204" pitchFamily="34" charset="0"/>
                <a:cs typeface="Arial" panose="020B0604020202020204" pitchFamily="34" charset="0"/>
              </a:rPr>
              <a:t>NO</a:t>
            </a:r>
            <a:r>
              <a:rPr lang="en-US" sz="3150" b="1" baseline="-25000" dirty="0" err="1" smtClean="0">
                <a:solidFill>
                  <a:srgbClr val="CC0099"/>
                </a:solidFill>
                <a:latin typeface="Arial" panose="020B0604020202020204" pitchFamily="34" charset="0"/>
                <a:cs typeface="Arial" panose="020B0604020202020204" pitchFamily="34" charset="0"/>
              </a:rPr>
              <a:t>x</a:t>
            </a:r>
            <a:endParaRPr lang="en-US" sz="3150" b="1" baseline="-25000" dirty="0" smtClean="0">
              <a:solidFill>
                <a:srgbClr val="CC00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92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33</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Rectangle 4"/>
          <p:cNvSpPr/>
          <p:nvPr/>
        </p:nvSpPr>
        <p:spPr>
          <a:xfrm>
            <a:off x="304800" y="685800"/>
            <a:ext cx="8839200" cy="6217086"/>
          </a:xfrm>
          <a:prstGeom prst="rect">
            <a:avLst/>
          </a:prstGeom>
        </p:spPr>
        <p:txBody>
          <a:bodyPr wrap="square">
            <a:spAutoFit/>
          </a:bodyPr>
          <a:lstStyle/>
          <a:p>
            <a:pPr marL="285750" indent="-285750">
              <a:buFont typeface="Wingdings" panose="05000000000000000000" pitchFamily="2" charset="2"/>
              <a:buChar char="q"/>
            </a:pPr>
            <a:r>
              <a:rPr lang="en-US" sz="2800" b="1" dirty="0" smtClean="0">
                <a:solidFill>
                  <a:srgbClr val="FF0000"/>
                </a:solidFill>
                <a:latin typeface="Arial" panose="020B0604020202020204" pitchFamily="34" charset="0"/>
                <a:cs typeface="Arial" panose="020B0604020202020204" pitchFamily="34" charset="0"/>
              </a:rPr>
              <a:t>Increasing trend in aerosol burden over sub continent</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Increased anthropogenic sources </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Decrease in dust</a:t>
            </a:r>
            <a:endParaRPr lang="en-US" sz="2400" b="1"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FF0000"/>
                </a:solidFill>
                <a:latin typeface="Arial" panose="020B0604020202020204" pitchFamily="34" charset="0"/>
                <a:cs typeface="Arial" panose="020B0604020202020204" pitchFamily="34" charset="0"/>
              </a:rPr>
              <a:t>Fog processing of Secondary Organic Aerosol</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Implications to Cloud Condensation Nuclei</a:t>
            </a: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2800" b="1" dirty="0" smtClean="0">
                <a:solidFill>
                  <a:srgbClr val="FF0000"/>
                </a:solidFill>
                <a:latin typeface="Arial" panose="020B0604020202020204" pitchFamily="34" charset="0"/>
                <a:cs typeface="Arial" panose="020B0604020202020204" pitchFamily="34" charset="0"/>
              </a:rPr>
              <a:t>Enhancement in aerosol absorption </a:t>
            </a:r>
            <a:endParaRPr lang="en-US" sz="2800" b="1" dirty="0">
              <a:solidFill>
                <a:srgbClr val="FF0000"/>
              </a:solidFill>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Mixing state </a:t>
            </a: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Brown Carbon </a:t>
            </a:r>
            <a:endParaRPr lang="en-US" sz="2400" b="1"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Aqueous processing</a:t>
            </a:r>
            <a:endParaRPr lang="en-US" sz="2400" b="1"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14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1400" dirty="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marL="457200" indent="-17145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2000" b="1" dirty="0" smtClean="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161930" y="0"/>
            <a:ext cx="2300630" cy="646331"/>
          </a:xfrm>
          <a:prstGeom prst="rect">
            <a:avLst/>
          </a:prstGeom>
          <a:noFill/>
        </p:spPr>
        <p:txBody>
          <a:bodyPr wrap="none" rtlCol="0">
            <a:spAutoFit/>
          </a:bodyPr>
          <a:lstStyle/>
          <a:p>
            <a:r>
              <a:rPr lang="en-US" sz="3600" b="1" dirty="0" smtClean="0">
                <a:solidFill>
                  <a:srgbClr val="0000FF"/>
                </a:solidFill>
                <a:latin typeface="Arial" panose="020B0604020202020204" pitchFamily="34" charset="0"/>
                <a:cs typeface="Arial" panose="020B0604020202020204" pitchFamily="34" charset="0"/>
              </a:rPr>
              <a:t>Summary </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44042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34</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6" name="TextBox 5"/>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Climate Change Mitigation in India</a:t>
            </a:r>
          </a:p>
        </p:txBody>
      </p:sp>
      <p:sp>
        <p:nvSpPr>
          <p:cNvPr id="7" name="TextBox 6"/>
          <p:cNvSpPr txBox="1"/>
          <p:nvPr/>
        </p:nvSpPr>
        <p:spPr>
          <a:xfrm>
            <a:off x="7143750" y="5943660"/>
            <a:ext cx="200025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Bond et al., (2013)</a:t>
            </a:r>
            <a:endParaRPr lang="en-IN" sz="1600" b="1" dirty="0">
              <a:solidFill>
                <a:srgbClr val="FF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 t="8965" r="2155"/>
          <a:stretch/>
        </p:blipFill>
        <p:spPr bwMode="auto">
          <a:xfrm>
            <a:off x="361950" y="685800"/>
            <a:ext cx="8439150" cy="524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538449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35</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Rectangle 4"/>
          <p:cNvSpPr/>
          <p:nvPr/>
        </p:nvSpPr>
        <p:spPr>
          <a:xfrm>
            <a:off x="3486150" y="4876800"/>
            <a:ext cx="5657850" cy="1200329"/>
          </a:xfrm>
          <a:prstGeom prst="rect">
            <a:avLst/>
          </a:prstGeom>
        </p:spPr>
        <p:txBody>
          <a:bodyPr wrap="square">
            <a:spAutoFit/>
          </a:bodyPr>
          <a:lstStyle/>
          <a:p>
            <a:r>
              <a:rPr lang="en-US" dirty="0">
                <a:latin typeface="Arial" panose="020B0604020202020204" pitchFamily="34" charset="0"/>
                <a:cs typeface="Arial" panose="020B0604020202020204" pitchFamily="34" charset="0"/>
              </a:rPr>
              <a:t>Climate forcing by (a) BC-rich sources and (b) their sub set. The bottom color key should be used for three sets of bars with black dots as the best estimate with uncertainties </a:t>
            </a:r>
          </a:p>
        </p:txBody>
      </p:sp>
      <p:grpSp>
        <p:nvGrpSpPr>
          <p:cNvPr id="7" name="Group 6"/>
          <p:cNvGrpSpPr/>
          <p:nvPr/>
        </p:nvGrpSpPr>
        <p:grpSpPr>
          <a:xfrm>
            <a:off x="71824" y="228600"/>
            <a:ext cx="6776651" cy="5410200"/>
            <a:chOff x="71824" y="228600"/>
            <a:chExt cx="6776651" cy="541020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81"/>
            <a:stretch/>
          </p:blipFill>
          <p:spPr bwMode="auto">
            <a:xfrm>
              <a:off x="71824" y="228600"/>
              <a:ext cx="3404801"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475"/>
            <a:stretch/>
          </p:blipFill>
          <p:spPr bwMode="auto">
            <a:xfrm>
              <a:off x="3486150" y="228600"/>
              <a:ext cx="33623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1800" y="390525"/>
              <a:ext cx="466794"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(a)</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6349807" y="381000"/>
              <a:ext cx="479618"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(b)</a:t>
              </a:r>
              <a:endParaRPr lang="en-US" b="1" dirty="0">
                <a:latin typeface="Arial" panose="020B0604020202020204" pitchFamily="34" charset="0"/>
                <a:cs typeface="Arial" panose="020B0604020202020204" pitchFamily="34" charset="0"/>
              </a:endParaRPr>
            </a:p>
          </p:txBody>
        </p:sp>
      </p:grpSp>
      <p:sp>
        <p:nvSpPr>
          <p:cNvPr id="11" name="TextBox 10"/>
          <p:cNvSpPr txBox="1"/>
          <p:nvPr/>
        </p:nvSpPr>
        <p:spPr>
          <a:xfrm>
            <a:off x="7143750" y="5943660"/>
            <a:ext cx="200025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Bond et al., (2013)</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6586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36</a:t>
            </a:fld>
            <a:endParaRPr lang="en-US"/>
          </a:p>
        </p:txBody>
      </p:sp>
      <p:sp>
        <p:nvSpPr>
          <p:cNvPr id="9"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pic>
        <p:nvPicPr>
          <p:cNvPr id="10" name="Picture 9"/>
          <p:cNvPicPr>
            <a:picLocks noChangeAspect="1" noChangeArrowheads="1"/>
          </p:cNvPicPr>
          <p:nvPr/>
        </p:nvPicPr>
        <p:blipFill rotWithShape="1">
          <a:blip r:embed="rId2"/>
          <a:srcRect b="1639"/>
          <a:stretch/>
        </p:blipFill>
        <p:spPr bwMode="auto">
          <a:xfrm>
            <a:off x="100013" y="1295400"/>
            <a:ext cx="4395787" cy="4343400"/>
          </a:xfrm>
          <a:prstGeom prst="rect">
            <a:avLst/>
          </a:prstGeom>
          <a:solidFill>
            <a:srgbClr val="66FFFF">
              <a:alpha val="20000"/>
            </a:srgbClr>
          </a:solidFill>
          <a:ln w="9525">
            <a:noFill/>
            <a:miter lim="800000"/>
            <a:headEnd/>
            <a:tailEnd/>
          </a:ln>
        </p:spPr>
      </p:pic>
      <p:pic>
        <p:nvPicPr>
          <p:cNvPr id="11" name="Picture 1027"/>
          <p:cNvPicPr>
            <a:picLocks noChangeAspect="1" noChangeArrowheads="1"/>
          </p:cNvPicPr>
          <p:nvPr/>
        </p:nvPicPr>
        <p:blipFill>
          <a:blip r:embed="rId3"/>
          <a:srcRect/>
          <a:stretch>
            <a:fillRect/>
          </a:stretch>
        </p:blipFill>
        <p:spPr bwMode="auto">
          <a:xfrm>
            <a:off x="4572000" y="914400"/>
            <a:ext cx="4457700" cy="4724400"/>
          </a:xfrm>
          <a:prstGeom prst="rect">
            <a:avLst/>
          </a:prstGeom>
          <a:solidFill>
            <a:srgbClr val="66FFFF">
              <a:alpha val="20000"/>
            </a:srgbClr>
          </a:solidFill>
          <a:ln w="9525">
            <a:noFill/>
            <a:miter lim="800000"/>
            <a:headEnd/>
            <a:tailEnd/>
          </a:ln>
        </p:spPr>
      </p:pic>
      <p:sp>
        <p:nvSpPr>
          <p:cNvPr id="12" name="TextBox 11"/>
          <p:cNvSpPr txBox="1"/>
          <p:nvPr/>
        </p:nvSpPr>
        <p:spPr>
          <a:xfrm>
            <a:off x="-9525" y="0"/>
            <a:ext cx="9372600" cy="584775"/>
          </a:xfrm>
          <a:prstGeom prst="rect">
            <a:avLst/>
          </a:prstGeom>
          <a:noFill/>
        </p:spPr>
        <p:txBody>
          <a:bodyPr wrap="square" rtlCol="0">
            <a:spAutoFit/>
          </a:bodyPr>
          <a:lstStyle/>
          <a:p>
            <a:r>
              <a:rPr lang="en-US" sz="3200" b="1" dirty="0" smtClean="0">
                <a:solidFill>
                  <a:srgbClr val="CC0099"/>
                </a:solidFill>
                <a:latin typeface="Arial" panose="020B0604020202020204" pitchFamily="34" charset="0"/>
                <a:cs typeface="Arial" panose="020B0604020202020204" pitchFamily="34" charset="0"/>
              </a:rPr>
              <a:t>Aerosol Climatology at Kanpur</a:t>
            </a:r>
          </a:p>
        </p:txBody>
      </p:sp>
      <p:sp>
        <p:nvSpPr>
          <p:cNvPr id="13" name="TextBox 12"/>
          <p:cNvSpPr txBox="1"/>
          <p:nvPr/>
        </p:nvSpPr>
        <p:spPr>
          <a:xfrm>
            <a:off x="5943600" y="6062246"/>
            <a:ext cx="32004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Eck,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JGR, (2010)</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6312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37</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84775"/>
          </a:xfrm>
          <a:prstGeom prst="rect">
            <a:avLst/>
          </a:prstGeom>
          <a:noFill/>
        </p:spPr>
        <p:txBody>
          <a:bodyPr wrap="square" rtlCol="0">
            <a:spAutoFit/>
          </a:bodyPr>
          <a:lstStyle/>
          <a:p>
            <a:r>
              <a:rPr lang="en-US" sz="3150" b="1" dirty="0" err="1" smtClean="0">
                <a:solidFill>
                  <a:srgbClr val="CC0099"/>
                </a:solidFill>
                <a:latin typeface="Arial" panose="020B0604020202020204" pitchFamily="34" charset="0"/>
                <a:cs typeface="Arial" panose="020B0604020202020204" pitchFamily="34" charset="0"/>
              </a:rPr>
              <a:t>Hygroscopicity</a:t>
            </a:r>
            <a:r>
              <a:rPr lang="en-US" sz="3150" b="1" dirty="0" smtClean="0">
                <a:solidFill>
                  <a:srgbClr val="CC0099"/>
                </a:solidFill>
                <a:latin typeface="Arial" panose="020B0604020202020204" pitchFamily="34" charset="0"/>
                <a:cs typeface="Arial" panose="020B0604020202020204" pitchFamily="34" charset="0"/>
              </a:rPr>
              <a:t>, mixing state &amp; absorption</a:t>
            </a:r>
          </a:p>
        </p:txBody>
      </p:sp>
      <p:sp>
        <p:nvSpPr>
          <p:cNvPr id="6" name="Text Placeholder 7"/>
          <p:cNvSpPr txBox="1">
            <a:spLocks/>
          </p:cNvSpPr>
          <p:nvPr/>
        </p:nvSpPr>
        <p:spPr>
          <a:xfrm>
            <a:off x="228600" y="533400"/>
            <a:ext cx="4343400" cy="762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0000FF"/>
                </a:solidFill>
                <a:latin typeface="Arial" panose="020B0604020202020204" pitchFamily="34" charset="0"/>
                <a:cs typeface="Arial" panose="020B0604020202020204" pitchFamily="34" charset="0"/>
              </a:rPr>
              <a:t>Linear regression between PASS-1 measured β</a:t>
            </a:r>
            <a:r>
              <a:rPr lang="en-US" sz="1600" baseline="-25000" dirty="0" smtClean="0">
                <a:solidFill>
                  <a:srgbClr val="0000FF"/>
                </a:solidFill>
                <a:latin typeface="Arial" panose="020B0604020202020204" pitchFamily="34" charset="0"/>
                <a:cs typeface="Arial" panose="020B0604020202020204" pitchFamily="34" charset="0"/>
              </a:rPr>
              <a:t>abs </a:t>
            </a:r>
            <a:r>
              <a:rPr lang="en-US" sz="1600" dirty="0" smtClean="0">
                <a:solidFill>
                  <a:srgbClr val="0000FF"/>
                </a:solidFill>
                <a:latin typeface="Arial" panose="020B0604020202020204" pitchFamily="34" charset="0"/>
                <a:cs typeface="Arial" panose="020B0604020202020204" pitchFamily="34" charset="0"/>
              </a:rPr>
              <a:t>and </a:t>
            </a:r>
            <a:r>
              <a:rPr lang="en-US" sz="1600" dirty="0" err="1" smtClean="0">
                <a:solidFill>
                  <a:srgbClr val="0000FF"/>
                </a:solidFill>
                <a:latin typeface="Arial" panose="020B0604020202020204" pitchFamily="34" charset="0"/>
                <a:cs typeface="Arial" panose="020B0604020202020204" pitchFamily="34" charset="0"/>
              </a:rPr>
              <a:t>Aethalometer</a:t>
            </a:r>
            <a:r>
              <a:rPr lang="en-US" sz="1600" dirty="0" smtClean="0">
                <a:solidFill>
                  <a:srgbClr val="0000FF"/>
                </a:solidFill>
                <a:latin typeface="Arial" panose="020B0604020202020204" pitchFamily="34" charset="0"/>
                <a:cs typeface="Arial" panose="020B0604020202020204" pitchFamily="34" charset="0"/>
              </a:rPr>
              <a:t> measured BC mass for four consecutive winter seasons at Kanpur  </a:t>
            </a:r>
          </a:p>
        </p:txBody>
      </p:sp>
      <p:sp>
        <p:nvSpPr>
          <p:cNvPr id="7" name="Text Placeholder 9"/>
          <p:cNvSpPr txBox="1">
            <a:spLocks/>
          </p:cNvSpPr>
          <p:nvPr/>
        </p:nvSpPr>
        <p:spPr>
          <a:xfrm>
            <a:off x="4876801" y="533400"/>
            <a:ext cx="4267200" cy="381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500" b="1" dirty="0" smtClean="0">
                <a:solidFill>
                  <a:srgbClr val="0000FF"/>
                </a:solidFill>
                <a:latin typeface="Arial" panose="020B0604020202020204" pitchFamily="34" charset="0"/>
                <a:cs typeface="Arial" panose="020B0604020202020204" pitchFamily="34" charset="0"/>
              </a:rPr>
              <a:t>Hygroscopic growth from Two SMPS System</a:t>
            </a:r>
          </a:p>
        </p:txBody>
      </p:sp>
      <p:pic>
        <p:nvPicPr>
          <p:cNvPr id="8" name="Content Placeholder 11" descr="winter plots new.jpg"/>
          <p:cNvPicPr>
            <a:picLocks/>
          </p:cNvPicPr>
          <p:nvPr/>
        </p:nvPicPr>
        <p:blipFill>
          <a:blip r:embed="rId2"/>
          <a:srcRect l="2734" t="6332" r="12730" b="3825"/>
          <a:stretch>
            <a:fillRect/>
          </a:stretch>
        </p:blipFill>
        <p:spPr>
          <a:xfrm>
            <a:off x="152400" y="1325139"/>
            <a:ext cx="3505200" cy="2561061"/>
          </a:xfrm>
          <a:prstGeom prst="rect">
            <a:avLst/>
          </a:prstGeom>
        </p:spPr>
      </p:pic>
      <p:pic>
        <p:nvPicPr>
          <p:cNvPr id="9" name="Content Placeholder 4" descr="TOC Art.jpg"/>
          <p:cNvPicPr>
            <a:picLocks noChangeAspect="1"/>
          </p:cNvPicPr>
          <p:nvPr/>
        </p:nvPicPr>
        <p:blipFill>
          <a:blip r:embed="rId3"/>
          <a:srcRect t="11111" r="5833" b="7777"/>
          <a:stretch>
            <a:fillRect/>
          </a:stretch>
        </p:blipFill>
        <p:spPr>
          <a:xfrm>
            <a:off x="4267200" y="838199"/>
            <a:ext cx="4648200" cy="2556203"/>
          </a:xfrm>
          <a:prstGeom prst="rect">
            <a:avLst/>
          </a:prstGeom>
        </p:spPr>
      </p:pic>
      <p:pic>
        <p:nvPicPr>
          <p:cNvPr id="10" name="Picture 13" descr="M.Tech Defence ppt_Shamjad - Copy.jpg"/>
          <p:cNvPicPr>
            <a:picLocks noChangeAspect="1"/>
          </p:cNvPicPr>
          <p:nvPr/>
        </p:nvPicPr>
        <p:blipFill>
          <a:blip r:embed="rId4"/>
          <a:srcRect t="28889" r="52499" b="24445"/>
          <a:stretch>
            <a:fillRect/>
          </a:stretch>
        </p:blipFill>
        <p:spPr bwMode="auto">
          <a:xfrm>
            <a:off x="76200" y="4114800"/>
            <a:ext cx="3751385" cy="2286000"/>
          </a:xfrm>
          <a:prstGeom prst="rect">
            <a:avLst/>
          </a:prstGeom>
          <a:noFill/>
          <a:ln w="9525">
            <a:noFill/>
            <a:miter lim="800000"/>
            <a:headEnd/>
            <a:tailEnd/>
          </a:ln>
        </p:spPr>
      </p:pic>
      <p:sp>
        <p:nvSpPr>
          <p:cNvPr id="11" name="Rectangle 14"/>
          <p:cNvSpPr>
            <a:spLocks noChangeArrowheads="1"/>
          </p:cNvSpPr>
          <p:nvPr/>
        </p:nvSpPr>
        <p:spPr bwMode="auto">
          <a:xfrm>
            <a:off x="228600" y="3810000"/>
            <a:ext cx="4114800" cy="338554"/>
          </a:xfrm>
          <a:prstGeom prst="rect">
            <a:avLst/>
          </a:prstGeom>
          <a:noFill/>
          <a:ln w="9525">
            <a:noFill/>
            <a:miter lim="800000"/>
            <a:headEnd/>
            <a:tailEnd/>
          </a:ln>
        </p:spPr>
        <p:txBody>
          <a:bodyPr wrap="square">
            <a:spAutoFit/>
          </a:bodyPr>
          <a:lstStyle/>
          <a:p>
            <a:r>
              <a:rPr lang="en-US" sz="1600" dirty="0">
                <a:solidFill>
                  <a:srgbClr val="0000FF"/>
                </a:solidFill>
                <a:latin typeface="Arial" panose="020B0604020202020204" pitchFamily="34" charset="0"/>
                <a:cs typeface="Arial" panose="020B0604020202020204" pitchFamily="34" charset="0"/>
              </a:rPr>
              <a:t>Comparison of measured and </a:t>
            </a:r>
            <a:r>
              <a:rPr lang="en-US" sz="1600" dirty="0" smtClean="0">
                <a:solidFill>
                  <a:srgbClr val="0000FF"/>
                </a:solidFill>
                <a:latin typeface="Arial" panose="020B0604020202020204" pitchFamily="34" charset="0"/>
                <a:cs typeface="Arial" panose="020B0604020202020204" pitchFamily="34" charset="0"/>
              </a:rPr>
              <a:t>modeled </a:t>
            </a:r>
            <a:r>
              <a:rPr lang="en-US" sz="1600" dirty="0">
                <a:solidFill>
                  <a:srgbClr val="0000FF"/>
                </a:solidFill>
                <a:latin typeface="Arial" panose="020B0604020202020204" pitchFamily="34" charset="0"/>
                <a:cs typeface="Arial" panose="020B0604020202020204" pitchFamily="34" charset="0"/>
              </a:rPr>
              <a:t>β</a:t>
            </a:r>
            <a:r>
              <a:rPr lang="en-US" sz="1600" baseline="-25000" dirty="0">
                <a:solidFill>
                  <a:srgbClr val="0000FF"/>
                </a:solidFill>
                <a:latin typeface="Arial" panose="020B0604020202020204" pitchFamily="34" charset="0"/>
                <a:cs typeface="Arial" panose="020B0604020202020204" pitchFamily="34" charset="0"/>
              </a:rPr>
              <a:t>abs</a:t>
            </a:r>
            <a:r>
              <a:rPr lang="en-US" sz="1600" dirty="0">
                <a:solidFill>
                  <a:srgbClr val="0000FF"/>
                </a:solidFill>
                <a:latin typeface="Arial" panose="020B0604020202020204" pitchFamily="34" charset="0"/>
                <a:cs typeface="Arial" panose="020B0604020202020204" pitchFamily="34" charset="0"/>
              </a:rPr>
              <a:t> </a:t>
            </a:r>
          </a:p>
        </p:txBody>
      </p:sp>
      <p:pic>
        <p:nvPicPr>
          <p:cNvPr id="12" name="Content Placeholder 3"/>
          <p:cNvPicPr>
            <a:picLocks/>
          </p:cNvPicPr>
          <p:nvPr/>
        </p:nvPicPr>
        <p:blipFill>
          <a:blip r:embed="rId5"/>
          <a:srcRect l="6760" t="9071" r="11993" b="3918"/>
          <a:stretch>
            <a:fillRect/>
          </a:stretch>
        </p:blipFill>
        <p:spPr bwMode="auto">
          <a:xfrm>
            <a:off x="4572000" y="3581400"/>
            <a:ext cx="4572000" cy="2404646"/>
          </a:xfrm>
          <a:prstGeom prst="rect">
            <a:avLst/>
          </a:prstGeom>
          <a:noFill/>
          <a:ln w="9525">
            <a:noFill/>
            <a:miter lim="800000"/>
            <a:headEnd/>
            <a:tailEnd/>
          </a:ln>
        </p:spPr>
      </p:pic>
      <p:sp>
        <p:nvSpPr>
          <p:cNvPr id="13" name="Rectangle 16"/>
          <p:cNvSpPr>
            <a:spLocks noChangeArrowheads="1"/>
          </p:cNvSpPr>
          <p:nvPr/>
        </p:nvSpPr>
        <p:spPr bwMode="auto">
          <a:xfrm>
            <a:off x="5181600" y="3319046"/>
            <a:ext cx="2920992" cy="338554"/>
          </a:xfrm>
          <a:prstGeom prst="rect">
            <a:avLst/>
          </a:prstGeom>
          <a:noFill/>
          <a:ln w="9525">
            <a:noFill/>
            <a:miter lim="800000"/>
            <a:headEnd/>
            <a:tailEnd/>
          </a:ln>
        </p:spPr>
        <p:txBody>
          <a:bodyPr wrap="none">
            <a:spAutoFit/>
          </a:bodyPr>
          <a:lstStyle/>
          <a:p>
            <a:r>
              <a:rPr lang="en-US" sz="1600" b="1" dirty="0">
                <a:solidFill>
                  <a:srgbClr val="0000FF"/>
                </a:solidFill>
                <a:latin typeface="Arial" panose="020B0604020202020204" pitchFamily="34" charset="0"/>
                <a:cs typeface="Arial" panose="020B0604020202020204" pitchFamily="34" charset="0"/>
              </a:rPr>
              <a:t>Absorption amplification (𝜸)</a:t>
            </a:r>
          </a:p>
        </p:txBody>
      </p:sp>
      <p:sp>
        <p:nvSpPr>
          <p:cNvPr id="14" name="TextBox 13"/>
          <p:cNvSpPr txBox="1"/>
          <p:nvPr/>
        </p:nvSpPr>
        <p:spPr>
          <a:xfrm>
            <a:off x="5257800" y="5986046"/>
            <a:ext cx="388620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Shamjad,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ES&amp;T, (2013)</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356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38</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84775"/>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Inferring absorbing organic (brown) carbon </a:t>
            </a:r>
          </a:p>
        </p:txBody>
      </p:sp>
      <p:pic>
        <p:nvPicPr>
          <p:cNvPr id="6" name="Picture 3"/>
          <p:cNvPicPr>
            <a:picLocks noChangeAspect="1" noChangeArrowheads="1"/>
          </p:cNvPicPr>
          <p:nvPr/>
        </p:nvPicPr>
        <p:blipFill rotWithShape="1">
          <a:blip r:embed="rId2"/>
          <a:srcRect l="2923" r="1493"/>
          <a:stretch/>
        </p:blipFill>
        <p:spPr bwMode="auto">
          <a:xfrm>
            <a:off x="4114800" y="854122"/>
            <a:ext cx="5029200" cy="3419475"/>
          </a:xfrm>
          <a:prstGeom prst="rect">
            <a:avLst/>
          </a:prstGeom>
          <a:noFill/>
          <a:ln w="9525">
            <a:noFill/>
            <a:round/>
            <a:headEnd/>
            <a:tailEnd/>
          </a:ln>
          <a:effectLst/>
        </p:spPr>
      </p:pic>
      <p:sp>
        <p:nvSpPr>
          <p:cNvPr id="7" name="Rectangle 6"/>
          <p:cNvSpPr/>
          <p:nvPr/>
        </p:nvSpPr>
        <p:spPr>
          <a:xfrm>
            <a:off x="4191000" y="4343400"/>
            <a:ext cx="4953000" cy="830997"/>
          </a:xfrm>
          <a:prstGeom prst="rect">
            <a:avLst/>
          </a:prstGeom>
        </p:spPr>
        <p:txBody>
          <a:bodyPr wrap="square">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000000"/>
                </a:solidFill>
                <a:latin typeface="Arial" panose="020B0604020202020204" pitchFamily="34" charset="0"/>
                <a:cs typeface="Arial" panose="020B0604020202020204" pitchFamily="34" charset="0"/>
              </a:rPr>
              <a:t>Mean absorbing OC concentration (</a:t>
            </a:r>
            <a:r>
              <a:rPr lang="en-US" sz="1600" dirty="0" smtClean="0">
                <a:solidFill>
                  <a:srgbClr val="000000"/>
                </a:solidFill>
                <a:latin typeface="Arial" panose="020B0604020202020204" pitchFamily="34" charset="0"/>
                <a:cs typeface="Arial" panose="020B0604020202020204" pitchFamily="34" charset="0"/>
              </a:rPr>
              <a:t>mg/m</a:t>
            </a:r>
            <a:r>
              <a:rPr lang="en-US" sz="1600" baseline="30000" dirty="0" smtClean="0">
                <a:solidFill>
                  <a:srgbClr val="000000"/>
                </a:solidFill>
                <a:latin typeface="Arial" panose="020B0604020202020204" pitchFamily="34" charset="0"/>
                <a:cs typeface="Arial" panose="020B0604020202020204" pitchFamily="34" charset="0"/>
              </a:rPr>
              <a:t>2</a:t>
            </a:r>
            <a:r>
              <a:rPr lang="en-US" sz="1600" dirty="0" smtClean="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 inferred from  AERONET-retrieved imaginary indices for September.</a:t>
            </a:r>
          </a:p>
        </p:txBody>
      </p:sp>
      <p:pic>
        <p:nvPicPr>
          <p:cNvPr id="8" name="Picture 2"/>
          <p:cNvPicPr>
            <a:picLocks noChangeAspect="1" noChangeArrowheads="1"/>
          </p:cNvPicPr>
          <p:nvPr/>
        </p:nvPicPr>
        <p:blipFill>
          <a:blip r:embed="rId3"/>
          <a:srcRect/>
          <a:stretch>
            <a:fillRect/>
          </a:stretch>
        </p:blipFill>
        <p:spPr bwMode="auto">
          <a:xfrm>
            <a:off x="0" y="838200"/>
            <a:ext cx="4187825" cy="4754563"/>
          </a:xfrm>
          <a:prstGeom prst="rect">
            <a:avLst/>
          </a:prstGeom>
          <a:noFill/>
          <a:ln w="9525">
            <a:noFill/>
            <a:round/>
            <a:headEnd/>
            <a:tailEnd/>
          </a:ln>
          <a:effectLst/>
        </p:spPr>
      </p:pic>
      <p:sp>
        <p:nvSpPr>
          <p:cNvPr id="9" name="TextBox 8"/>
          <p:cNvSpPr txBox="1"/>
          <p:nvPr/>
        </p:nvSpPr>
        <p:spPr>
          <a:xfrm>
            <a:off x="6324600" y="457200"/>
            <a:ext cx="2813591" cy="369332"/>
          </a:xfrm>
          <a:prstGeom prst="rect">
            <a:avLst/>
          </a:prstGeom>
          <a:noFill/>
        </p:spPr>
        <p:txBody>
          <a:bodyPr wrap="none" rtlCol="0">
            <a:spAutoFit/>
          </a:bodyPr>
          <a:lstStyle/>
          <a:p>
            <a:r>
              <a:rPr lang="en-US" b="1" dirty="0" smtClean="0">
                <a:solidFill>
                  <a:srgbClr val="0000FF"/>
                </a:solidFill>
                <a:latin typeface="Arial" panose="020B0604020202020204" pitchFamily="34" charset="0"/>
                <a:cs typeface="Arial" panose="020B0604020202020204" pitchFamily="34" charset="0"/>
              </a:rPr>
              <a:t>AERONET observations</a:t>
            </a:r>
            <a:endParaRPr lang="en-US" b="1" dirty="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5867400" y="5986046"/>
            <a:ext cx="3276600" cy="338554"/>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Arola</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ACP (2011)</a:t>
            </a:r>
            <a:endParaRPr lang="en-IN"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02218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39</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76200" y="0"/>
            <a:ext cx="9372600" cy="577081"/>
          </a:xfrm>
          <a:prstGeom prst="rect">
            <a:avLst/>
          </a:prstGeom>
          <a:noFill/>
        </p:spPr>
        <p:txBody>
          <a:bodyPr wrap="square" rtlCol="0">
            <a:spAutoFit/>
          </a:bodyPr>
          <a:lstStyle/>
          <a:p>
            <a:r>
              <a:rPr lang="en-US" sz="3150" b="1" dirty="0" smtClean="0">
                <a:solidFill>
                  <a:srgbClr val="CC0099"/>
                </a:solidFill>
                <a:latin typeface="Arial" panose="020B0604020202020204" pitchFamily="34" charset="0"/>
                <a:cs typeface="Arial" panose="020B0604020202020204" pitchFamily="34" charset="0"/>
              </a:rPr>
              <a:t>Enhancement in absorption (E abs)</a:t>
            </a:r>
          </a:p>
        </p:txBody>
      </p:sp>
      <p:sp>
        <p:nvSpPr>
          <p:cNvPr id="6" name="TextBox 5"/>
          <p:cNvSpPr txBox="1"/>
          <p:nvPr/>
        </p:nvSpPr>
        <p:spPr>
          <a:xfrm>
            <a:off x="88602" y="1676400"/>
            <a:ext cx="3053966" cy="369332"/>
          </a:xfrm>
          <a:prstGeom prst="rect">
            <a:avLst/>
          </a:prstGeom>
          <a:noFill/>
        </p:spPr>
        <p:txBody>
          <a:bodyPr wrap="square" rtlCol="0">
            <a:spAutoFit/>
          </a:bodyPr>
          <a:lstStyle/>
          <a:p>
            <a:r>
              <a:rPr lang="en-US" b="1" dirty="0" smtClean="0">
                <a:solidFill>
                  <a:srgbClr val="120383"/>
                </a:solidFill>
                <a:latin typeface="Arial" panose="020B0604020202020204" pitchFamily="34" charset="0"/>
                <a:cs typeface="Arial" panose="020B0604020202020204" pitchFamily="34" charset="0"/>
              </a:rPr>
              <a:t>E abs for Clear Days</a:t>
            </a:r>
            <a:endParaRPr lang="en-US" b="1" dirty="0">
              <a:solidFill>
                <a:srgbClr val="120383"/>
              </a:solidFill>
              <a:latin typeface="Arial" panose="020B0604020202020204" pitchFamily="34" charset="0"/>
              <a:cs typeface="Arial" panose="020B0604020202020204" pitchFamily="34" charset="0"/>
            </a:endParaRPr>
          </a:p>
        </p:txBody>
      </p:sp>
      <p:sp>
        <p:nvSpPr>
          <p:cNvPr id="7" name="TextBox 6"/>
          <p:cNvSpPr txBox="1"/>
          <p:nvPr/>
        </p:nvSpPr>
        <p:spPr>
          <a:xfrm>
            <a:off x="76200" y="3342167"/>
            <a:ext cx="3827154" cy="369332"/>
          </a:xfrm>
          <a:prstGeom prst="rect">
            <a:avLst/>
          </a:prstGeom>
          <a:noFill/>
        </p:spPr>
        <p:txBody>
          <a:bodyPr wrap="square" rtlCol="0">
            <a:spAutoFit/>
          </a:bodyPr>
          <a:lstStyle/>
          <a:p>
            <a:r>
              <a:rPr lang="en-US" b="1" dirty="0" smtClean="0">
                <a:solidFill>
                  <a:srgbClr val="120383"/>
                </a:solidFill>
                <a:latin typeface="Arial" panose="020B0604020202020204" pitchFamily="34" charset="0"/>
                <a:cs typeface="Arial" panose="020B0604020202020204" pitchFamily="34" charset="0"/>
              </a:rPr>
              <a:t>E abs for Biomass Burning Days</a:t>
            </a:r>
            <a:endParaRPr lang="en-US" b="1" dirty="0">
              <a:solidFill>
                <a:srgbClr val="120383"/>
              </a:solidFill>
              <a:latin typeface="Arial" panose="020B0604020202020204" pitchFamily="34" charset="0"/>
              <a:cs typeface="Arial" panose="020B0604020202020204" pitchFamily="34" charset="0"/>
            </a:endParaRPr>
          </a:p>
        </p:txBody>
      </p:sp>
      <p:sp>
        <p:nvSpPr>
          <p:cNvPr id="8" name="Rectangle 7"/>
          <p:cNvSpPr/>
          <p:nvPr/>
        </p:nvSpPr>
        <p:spPr>
          <a:xfrm>
            <a:off x="0" y="5020270"/>
            <a:ext cx="4267201" cy="923330"/>
          </a:xfrm>
          <a:prstGeom prst="rect">
            <a:avLst/>
          </a:prstGeom>
        </p:spPr>
        <p:txBody>
          <a:bodyPr wrap="square">
            <a:spAutoFit/>
          </a:bodyPr>
          <a:lstStyle/>
          <a:p>
            <a:pPr marL="285750" indent="-285750">
              <a:buFont typeface="Wingdings" panose="05000000000000000000" pitchFamily="2" charset="2"/>
              <a:buChar char="q"/>
            </a:pPr>
            <a:r>
              <a:rPr lang="en-US" dirty="0">
                <a:latin typeface="Arial" panose="020B0604020202020204" pitchFamily="34" charset="0"/>
                <a:cs typeface="Arial" pitchFamily="34" charset="0"/>
              </a:rPr>
              <a:t>For biomass </a:t>
            </a:r>
            <a:r>
              <a:rPr lang="en-US" dirty="0" smtClean="0">
                <a:latin typeface="Arial" pitchFamily="34" charset="0"/>
                <a:cs typeface="Arial" pitchFamily="34" charset="0"/>
              </a:rPr>
              <a:t>burning </a:t>
            </a:r>
            <a:r>
              <a:rPr lang="en-US" dirty="0">
                <a:latin typeface="Arial" pitchFamily="34" charset="0"/>
                <a:cs typeface="Arial" pitchFamily="34" charset="0"/>
              </a:rPr>
              <a:t>days E abs shows shift </a:t>
            </a:r>
            <a:r>
              <a:rPr lang="en-US" dirty="0" smtClean="0">
                <a:latin typeface="Arial" pitchFamily="34" charset="0"/>
                <a:cs typeface="Arial" pitchFamily="34" charset="0"/>
              </a:rPr>
              <a:t>towards </a:t>
            </a:r>
            <a:r>
              <a:rPr lang="en-US" dirty="0">
                <a:latin typeface="Arial" pitchFamily="34" charset="0"/>
                <a:cs typeface="Arial" pitchFamily="34" charset="0"/>
              </a:rPr>
              <a:t>higher values as compared to clear </a:t>
            </a:r>
            <a:r>
              <a:rPr lang="en-US" dirty="0" smtClean="0">
                <a:latin typeface="Arial" pitchFamily="34" charset="0"/>
                <a:cs typeface="Arial" pitchFamily="34" charset="0"/>
              </a:rPr>
              <a:t>days.</a:t>
            </a:r>
          </a:p>
        </p:txBody>
      </p:sp>
      <p:graphicFrame>
        <p:nvGraphicFramePr>
          <p:cNvPr id="9" name="Table 8"/>
          <p:cNvGraphicFramePr>
            <a:graphicFrameLocks noGrp="1"/>
          </p:cNvGraphicFramePr>
          <p:nvPr>
            <p:extLst>
              <p:ext uri="{D42A27DB-BD31-4B8C-83A1-F6EECF244321}">
                <p14:modId xmlns:p14="http://schemas.microsoft.com/office/powerpoint/2010/main" val="2471171966"/>
              </p:ext>
            </p:extLst>
          </p:nvPr>
        </p:nvGraphicFramePr>
        <p:xfrm>
          <a:off x="197226" y="2026339"/>
          <a:ext cx="2915816" cy="1219199"/>
        </p:xfrm>
        <a:graphic>
          <a:graphicData uri="http://schemas.openxmlformats.org/drawingml/2006/table">
            <a:tbl>
              <a:tblPr firstRow="1" bandRow="1">
                <a:tableStyleId>{5940675A-B579-460E-94D1-54222C63F5DA}</a:tableStyleId>
              </a:tblPr>
              <a:tblGrid>
                <a:gridCol w="1331640"/>
                <a:gridCol w="1584176"/>
              </a:tblGrid>
              <a:tr h="293515">
                <a:tc>
                  <a:txBody>
                    <a:bodyPr/>
                    <a:lstStyle/>
                    <a:p>
                      <a:r>
                        <a:rPr lang="en-US" sz="1400" b="1" dirty="0" smtClean="0">
                          <a:latin typeface="Arial" pitchFamily="34" charset="0"/>
                          <a:cs typeface="Arial" pitchFamily="34" charset="0"/>
                        </a:rPr>
                        <a:t>Wavelength</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pitchFamily="34" charset="0"/>
                          <a:cs typeface="Arial" pitchFamily="34" charset="0"/>
                        </a:rPr>
                        <a:t>Peak E abs Bin</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3515">
                <a:tc>
                  <a:txBody>
                    <a:bodyPr/>
                    <a:lstStyle/>
                    <a:p>
                      <a:r>
                        <a:rPr lang="en-US" sz="1400" b="1" dirty="0" smtClean="0">
                          <a:latin typeface="Arial" pitchFamily="34" charset="0"/>
                          <a:cs typeface="Arial" pitchFamily="34" charset="0"/>
                        </a:rPr>
                        <a:t>405 nm</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b="1" dirty="0" smtClean="0">
                          <a:latin typeface="Arial" pitchFamily="34" charset="0"/>
                          <a:cs typeface="Arial" pitchFamily="34" charset="0"/>
                        </a:rPr>
                        <a:t>1.3</a:t>
                      </a:r>
                      <a:r>
                        <a:rPr lang="en-US" sz="1400" b="1" baseline="0" dirty="0" smtClean="0">
                          <a:latin typeface="Arial" pitchFamily="34" charset="0"/>
                          <a:cs typeface="Arial" pitchFamily="34" charset="0"/>
                        </a:rPr>
                        <a:t> to 1.4</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93515">
                <a:tc>
                  <a:txBody>
                    <a:bodyPr/>
                    <a:lstStyle/>
                    <a:p>
                      <a:r>
                        <a:rPr lang="en-US" sz="1400" b="1" dirty="0" smtClean="0">
                          <a:latin typeface="Arial" pitchFamily="34" charset="0"/>
                          <a:cs typeface="Arial" pitchFamily="34" charset="0"/>
                        </a:rPr>
                        <a:t>532 nm</a:t>
                      </a:r>
                      <a:endParaRPr lang="en-US" sz="1400" b="1"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smtClean="0">
                          <a:latin typeface="Arial" pitchFamily="34" charset="0"/>
                          <a:cs typeface="Arial" pitchFamily="34" charset="0"/>
                        </a:rPr>
                        <a:t>1.6 to</a:t>
                      </a:r>
                      <a:r>
                        <a:rPr lang="en-US" sz="1400" b="1" baseline="0" dirty="0" smtClean="0">
                          <a:latin typeface="Arial" pitchFamily="34" charset="0"/>
                          <a:cs typeface="Arial" pitchFamily="34" charset="0"/>
                        </a:rPr>
                        <a:t> 1.7</a:t>
                      </a:r>
                      <a:endParaRPr lang="en-US" sz="1400" b="1"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93515">
                <a:tc>
                  <a:txBody>
                    <a:bodyPr/>
                    <a:lstStyle/>
                    <a:p>
                      <a:r>
                        <a:rPr lang="en-US" sz="1400" b="1" dirty="0" smtClean="0">
                          <a:latin typeface="Arial" pitchFamily="34" charset="0"/>
                          <a:cs typeface="Arial" pitchFamily="34" charset="0"/>
                        </a:rPr>
                        <a:t>781 nm</a:t>
                      </a:r>
                      <a:endParaRPr lang="en-US" sz="1400" b="1" dirty="0">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latin typeface="Arial" pitchFamily="34" charset="0"/>
                          <a:cs typeface="Arial" pitchFamily="34" charset="0"/>
                        </a:rPr>
                        <a:t>1.1 to 1.2</a:t>
                      </a:r>
                      <a:endParaRPr lang="en-US" sz="1400" b="1" dirty="0">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72414629"/>
              </p:ext>
            </p:extLst>
          </p:nvPr>
        </p:nvGraphicFramePr>
        <p:xfrm>
          <a:off x="191310" y="3691268"/>
          <a:ext cx="2987824" cy="1219200"/>
        </p:xfrm>
        <a:graphic>
          <a:graphicData uri="http://schemas.openxmlformats.org/drawingml/2006/table">
            <a:tbl>
              <a:tblPr firstRow="1" bandRow="1">
                <a:tableStyleId>{5940675A-B579-460E-94D1-54222C63F5DA}</a:tableStyleId>
              </a:tblPr>
              <a:tblGrid>
                <a:gridCol w="1331640"/>
                <a:gridCol w="1656184"/>
              </a:tblGrid>
              <a:tr h="304800">
                <a:tc>
                  <a:txBody>
                    <a:bodyPr/>
                    <a:lstStyle/>
                    <a:p>
                      <a:r>
                        <a:rPr lang="en-US" sz="1400" b="1" dirty="0" smtClean="0">
                          <a:latin typeface="Arial" pitchFamily="34" charset="0"/>
                          <a:cs typeface="Arial" pitchFamily="34" charset="0"/>
                        </a:rPr>
                        <a:t>Wavelength</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latin typeface="Arial" pitchFamily="34" charset="0"/>
                          <a:cs typeface="Arial" pitchFamily="34" charset="0"/>
                        </a:rPr>
                        <a:t>Peak E abs Bin</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04800">
                <a:tc>
                  <a:txBody>
                    <a:bodyPr/>
                    <a:lstStyle/>
                    <a:p>
                      <a:r>
                        <a:rPr lang="en-US" sz="1400" b="1" dirty="0" smtClean="0">
                          <a:latin typeface="Arial" pitchFamily="34" charset="0"/>
                          <a:cs typeface="Arial" pitchFamily="34" charset="0"/>
                        </a:rPr>
                        <a:t>405 nm</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1400" b="1" dirty="0" smtClean="0">
                          <a:latin typeface="Arial" pitchFamily="34" charset="0"/>
                          <a:cs typeface="Arial" pitchFamily="34" charset="0"/>
                        </a:rPr>
                        <a:t>1.5</a:t>
                      </a:r>
                      <a:r>
                        <a:rPr lang="en-US" sz="1400" b="1" baseline="0" dirty="0" smtClean="0">
                          <a:latin typeface="Arial" pitchFamily="34" charset="0"/>
                          <a:cs typeface="Arial" pitchFamily="34" charset="0"/>
                        </a:rPr>
                        <a:t> to 1.6</a:t>
                      </a:r>
                      <a:endParaRPr lang="en-US" sz="1400" b="1" dirty="0">
                        <a:latin typeface="Arial" pitchFamily="34" charset="0"/>
                        <a:cs typeface="Arial"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04800">
                <a:tc>
                  <a:txBody>
                    <a:bodyPr/>
                    <a:lstStyle/>
                    <a:p>
                      <a:r>
                        <a:rPr lang="en-US" sz="1400" b="1" dirty="0" smtClean="0">
                          <a:latin typeface="Arial" pitchFamily="34" charset="0"/>
                          <a:cs typeface="Arial" pitchFamily="34" charset="0"/>
                        </a:rPr>
                        <a:t>532 nm</a:t>
                      </a:r>
                      <a:endParaRPr lang="en-US" sz="1400" b="1"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b="1" dirty="0" smtClean="0">
                          <a:latin typeface="Arial" pitchFamily="34" charset="0"/>
                          <a:cs typeface="Arial" pitchFamily="34" charset="0"/>
                        </a:rPr>
                        <a:t>Multiple Peaks</a:t>
                      </a:r>
                      <a:endParaRPr lang="en-US" sz="1400" b="1" dirty="0">
                        <a:latin typeface="Arial" pitchFamily="34" charset="0"/>
                        <a:cs typeface="Arial"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04800">
                <a:tc>
                  <a:txBody>
                    <a:bodyPr/>
                    <a:lstStyle/>
                    <a:p>
                      <a:r>
                        <a:rPr lang="en-US" sz="1400" b="1" dirty="0" smtClean="0">
                          <a:latin typeface="Arial" pitchFamily="34" charset="0"/>
                          <a:cs typeface="Arial" pitchFamily="34" charset="0"/>
                        </a:rPr>
                        <a:t>781 nm</a:t>
                      </a:r>
                      <a:endParaRPr lang="en-US" sz="1400" b="1" dirty="0">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smtClean="0">
                          <a:latin typeface="Arial" pitchFamily="34" charset="0"/>
                          <a:cs typeface="Arial" pitchFamily="34" charset="0"/>
                        </a:rPr>
                        <a:t>1.2 to 1.3</a:t>
                      </a:r>
                      <a:endParaRPr lang="en-US" sz="1400" b="1" dirty="0">
                        <a:latin typeface="Arial"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AlternateContent xmlns:mc="http://schemas.openxmlformats.org/markup-compatibility/2006" xmlns:a14="http://schemas.microsoft.com/office/drawing/2010/main">
        <mc:Choice Requires="a14">
          <p:sp>
            <p:nvSpPr>
              <p:cNvPr id="11" name="Content Placeholder 2"/>
              <p:cNvSpPr txBox="1">
                <a:spLocks/>
              </p:cNvSpPr>
              <p:nvPr/>
            </p:nvSpPr>
            <p:spPr>
              <a:xfrm>
                <a:off x="76200" y="457200"/>
                <a:ext cx="9065465" cy="1295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sz="1800" dirty="0" smtClean="0">
                    <a:latin typeface="Arial" panose="020B0604020202020204" pitchFamily="34" charset="0"/>
                    <a:cs typeface="Arial" pitchFamily="34" charset="0"/>
                  </a:rPr>
                  <a:t>E abs quantifies the enhancement in total absorption due to lensing and absorption due to organic carbon</a:t>
                </a:r>
              </a:p>
              <a:p>
                <a:pPr marL="0" indent="0" algn="ctr">
                  <a:buFont typeface="Arial" pitchFamily="34" charset="0"/>
                  <a:buNone/>
                </a:pPr>
                <a14:m>
                  <m:oMath xmlns:m="http://schemas.openxmlformats.org/officeDocument/2006/math" xmlns="">
                    <m:sSub>
                      <m:sSubPr>
                        <m:ctrlPr>
                          <a:rPr lang="en-US" sz="1800" i="1">
                            <a:latin typeface="Cambria Math"/>
                          </a:rPr>
                        </m:ctrlPr>
                      </m:sSubPr>
                      <m:e>
                        <m:r>
                          <a:rPr lang="en-US" sz="1800" i="1">
                            <a:latin typeface="Cambria Math"/>
                          </a:rPr>
                          <m:t>𝐸</m:t>
                        </m:r>
                      </m:e>
                      <m:sub>
                        <m:r>
                          <a:rPr lang="en-US" sz="1800" i="1">
                            <a:latin typeface="Cambria Math"/>
                          </a:rPr>
                          <m:t>𝑎𝑏𝑠</m:t>
                        </m:r>
                      </m:sub>
                    </m:sSub>
                  </m:oMath>
                </a14:m>
                <a:r>
                  <a:rPr lang="en-US" sz="1800" dirty="0">
                    <a:latin typeface="Arial" pitchFamily="34" charset="0"/>
                    <a:cs typeface="Arial" pitchFamily="34" charset="0"/>
                  </a:rPr>
                  <a:t>=</a:t>
                </a:r>
                <a14:m>
                  <m:oMath xmlns:m="http://schemas.openxmlformats.org/officeDocument/2006/math" xmlns="">
                    <m:r>
                      <a:rPr lang="en-US" sz="1800" dirty="0">
                        <a:latin typeface="Cambria Math"/>
                      </a:rPr>
                      <m:t> </m:t>
                    </m:r>
                    <m:f>
                      <m:fPr>
                        <m:ctrlPr>
                          <a:rPr lang="en-US" sz="1800" i="1" dirty="0">
                            <a:latin typeface="Cambria Math"/>
                          </a:rPr>
                        </m:ctrlPr>
                      </m:fPr>
                      <m:num>
                        <m:r>
                          <a:rPr lang="en-US" sz="1800" i="1" dirty="0">
                            <a:latin typeface="Cambria Math"/>
                          </a:rPr>
                          <m:t> </m:t>
                        </m:r>
                        <m:r>
                          <a:rPr lang="en-US" sz="1800" i="1" dirty="0">
                            <a:latin typeface="Cambria Math"/>
                          </a:rPr>
                          <m:t>𝐵</m:t>
                        </m:r>
                        <m:r>
                          <a:rPr lang="en-US" sz="1800" i="1" dirty="0">
                            <a:latin typeface="Cambria Math"/>
                          </a:rPr>
                          <m:t> </m:t>
                        </m:r>
                        <m:r>
                          <a:rPr lang="en-US" sz="1800" i="1" dirty="0">
                            <a:latin typeface="Cambria Math"/>
                          </a:rPr>
                          <m:t>𝑎𝑏𝑠</m:t>
                        </m:r>
                        <m:r>
                          <a:rPr lang="en-US" sz="1800" i="1" dirty="0">
                            <a:latin typeface="Cambria Math"/>
                          </a:rPr>
                          <m:t> </m:t>
                        </m:r>
                        <m:r>
                          <a:rPr lang="en-US" sz="1800" i="1" dirty="0">
                            <a:latin typeface="Cambria Math"/>
                          </a:rPr>
                          <m:t>𝑓𝑟𝑜𝑚</m:t>
                        </m:r>
                        <m:r>
                          <a:rPr lang="en-US" sz="1800" i="1" dirty="0">
                            <a:latin typeface="Cambria Math"/>
                          </a:rPr>
                          <m:t> </m:t>
                        </m:r>
                        <m:r>
                          <a:rPr lang="en-US" sz="1800" i="1" dirty="0">
                            <a:latin typeface="Cambria Math"/>
                          </a:rPr>
                          <m:t>𝑎𝑡𝑚𝑜𝑠𝑝h𝑒𝑟𝑖𝑐</m:t>
                        </m:r>
                        <m:r>
                          <a:rPr lang="en-US" sz="1800" i="1" dirty="0">
                            <a:latin typeface="Cambria Math"/>
                          </a:rPr>
                          <m:t> </m:t>
                        </m:r>
                        <m:r>
                          <a:rPr lang="en-US" sz="1800" i="1" dirty="0">
                            <a:latin typeface="Cambria Math"/>
                          </a:rPr>
                          <m:t>𝑎𝑒𝑟𝑜𝑠𝑜𝑙𝑠</m:t>
                        </m:r>
                      </m:num>
                      <m:den>
                        <m:r>
                          <a:rPr lang="en-US" sz="1800" i="1" dirty="0">
                            <a:latin typeface="Cambria Math"/>
                          </a:rPr>
                          <m:t>𝐵</m:t>
                        </m:r>
                        <m:r>
                          <a:rPr lang="en-US" sz="1800" i="1" dirty="0">
                            <a:latin typeface="Cambria Math"/>
                          </a:rPr>
                          <m:t> </m:t>
                        </m:r>
                        <m:r>
                          <a:rPr lang="en-US" sz="1800" i="1" dirty="0">
                            <a:latin typeface="Cambria Math"/>
                          </a:rPr>
                          <m:t>𝑎𝑏𝑠</m:t>
                        </m:r>
                        <m:r>
                          <a:rPr lang="en-US" sz="1800" i="1" dirty="0">
                            <a:latin typeface="Cambria Math"/>
                          </a:rPr>
                          <m:t> </m:t>
                        </m:r>
                        <m:r>
                          <a:rPr lang="en-US" sz="1800" i="1" dirty="0">
                            <a:latin typeface="Cambria Math"/>
                          </a:rPr>
                          <m:t>𝑓𝑟𝑜𝑚</m:t>
                        </m:r>
                        <m:r>
                          <a:rPr lang="en-US" sz="1800" i="1" dirty="0">
                            <a:latin typeface="Cambria Math"/>
                          </a:rPr>
                          <m:t> </m:t>
                        </m:r>
                        <m:r>
                          <a:rPr lang="en-US" sz="1800" i="1" dirty="0">
                            <a:latin typeface="Cambria Math"/>
                          </a:rPr>
                          <m:t>𝑑𝑒𝑛𝑢𝑑𝑒𝑑</m:t>
                        </m:r>
                        <m:r>
                          <a:rPr lang="en-US" sz="1800" i="1" dirty="0">
                            <a:latin typeface="Cambria Math"/>
                          </a:rPr>
                          <m:t> </m:t>
                        </m:r>
                        <m:r>
                          <a:rPr lang="en-US" sz="1800" i="1" dirty="0">
                            <a:latin typeface="Cambria Math"/>
                          </a:rPr>
                          <m:t>𝑎𝑒𝑟𝑜𝑠𝑜𝑙𝑠</m:t>
                        </m:r>
                      </m:den>
                    </m:f>
                  </m:oMath>
                </a14:m>
                <a:r>
                  <a:rPr lang="en-US" sz="1800" dirty="0">
                    <a:latin typeface="Arial" pitchFamily="34" charset="0"/>
                    <a:cs typeface="Arial" pitchFamily="34" charset="0"/>
                  </a:rPr>
                  <a:t> = </a:t>
                </a:r>
                <a14:m>
                  <m:oMath xmlns:m="http://schemas.openxmlformats.org/officeDocument/2006/math" xmlns="">
                    <m:f>
                      <m:fPr>
                        <m:ctrlPr>
                          <a:rPr lang="en-US" sz="1800" i="1" dirty="0">
                            <a:latin typeface="Cambria Math"/>
                            <a:ea typeface="Cambria Math" pitchFamily="18" charset="0"/>
                          </a:rPr>
                        </m:ctrlPr>
                      </m:fPr>
                      <m:num>
                        <m:d>
                          <m:dPr>
                            <m:ctrlPr>
                              <a:rPr lang="en-US" sz="1800" i="1" dirty="0">
                                <a:latin typeface="Cambria Math"/>
                                <a:ea typeface="Cambria Math" pitchFamily="18" charset="0"/>
                              </a:rPr>
                            </m:ctrlPr>
                          </m:dPr>
                          <m:e>
                            <m:r>
                              <m:rPr>
                                <m:nor/>
                              </m:rPr>
                              <a:rPr lang="en-US" sz="1800" i="1" dirty="0">
                                <a:latin typeface="Arial" panose="020B0604020202020204" pitchFamily="34" charset="0"/>
                                <a:ea typeface="Cambria Math" pitchFamily="18" charset="0"/>
                                <a:cs typeface="Arial" panose="020B0604020202020204" pitchFamily="34" charset="0"/>
                              </a:rPr>
                              <m:t>B</m:t>
                            </m:r>
                            <m:r>
                              <m:rPr>
                                <m:nor/>
                              </m:rPr>
                              <a:rPr lang="en-US" sz="1800" i="1" dirty="0">
                                <a:latin typeface="Arial" panose="020B0604020202020204" pitchFamily="34" charset="0"/>
                                <a:ea typeface="Cambria Math" pitchFamily="18" charset="0"/>
                                <a:cs typeface="Arial" panose="020B0604020202020204" pitchFamily="34" charset="0"/>
                              </a:rPr>
                              <m:t> </m:t>
                            </m:r>
                            <m:r>
                              <m:rPr>
                                <m:nor/>
                              </m:rPr>
                              <a:rPr lang="en-US" sz="1800" i="1" dirty="0">
                                <a:latin typeface="Arial" panose="020B0604020202020204" pitchFamily="34" charset="0"/>
                                <a:ea typeface="Cambria Math" pitchFamily="18" charset="0"/>
                                <a:cs typeface="Arial" panose="020B0604020202020204" pitchFamily="34" charset="0"/>
                              </a:rPr>
                              <m:t>abs</m:t>
                            </m:r>
                            <m:r>
                              <m:rPr>
                                <m:nor/>
                              </m:rPr>
                              <a:rPr lang="en-US" sz="1800" i="1" dirty="0">
                                <a:latin typeface="Arial" panose="020B0604020202020204" pitchFamily="34" charset="0"/>
                                <a:ea typeface="Cambria Math" pitchFamily="18" charset="0"/>
                                <a:cs typeface="Arial" panose="020B0604020202020204" pitchFamily="34" charset="0"/>
                              </a:rPr>
                              <m:t>_</m:t>
                            </m:r>
                            <m:r>
                              <m:rPr>
                                <m:nor/>
                              </m:rPr>
                              <a:rPr lang="en-US" sz="1800" i="1" dirty="0">
                                <a:latin typeface="Arial" panose="020B0604020202020204" pitchFamily="34" charset="0"/>
                                <a:ea typeface="Cambria Math" pitchFamily="18" charset="0"/>
                                <a:cs typeface="Arial" panose="020B0604020202020204" pitchFamily="34" charset="0"/>
                              </a:rPr>
                              <m:t>BC</m:t>
                            </m:r>
                          </m:e>
                        </m:d>
                        <m:r>
                          <m:rPr>
                            <m:nor/>
                          </m:rPr>
                          <a:rPr lang="en-US" sz="1800" i="1" dirty="0">
                            <a:latin typeface="Arial" panose="020B0604020202020204" pitchFamily="34" charset="0"/>
                            <a:ea typeface="Cambria Math" pitchFamily="18" charset="0"/>
                            <a:cs typeface="Arial" panose="020B0604020202020204" pitchFamily="34" charset="0"/>
                          </a:rPr>
                          <m:t>+</m:t>
                        </m:r>
                        <m:d>
                          <m:dPr>
                            <m:ctrlPr>
                              <a:rPr lang="en-US" sz="1800" i="1" dirty="0">
                                <a:latin typeface="Cambria Math"/>
                                <a:ea typeface="Cambria Math" pitchFamily="18" charset="0"/>
                              </a:rPr>
                            </m:ctrlPr>
                          </m:dPr>
                          <m:e>
                            <m:r>
                              <m:rPr>
                                <m:nor/>
                              </m:rPr>
                              <a:rPr lang="en-US" sz="1800" i="1" dirty="0">
                                <a:latin typeface="Arial" panose="020B0604020202020204" pitchFamily="34" charset="0"/>
                                <a:ea typeface="Cambria Math" pitchFamily="18" charset="0"/>
                                <a:cs typeface="Arial" panose="020B0604020202020204" pitchFamily="34" charset="0"/>
                              </a:rPr>
                              <m:t>B</m:t>
                            </m:r>
                            <m:r>
                              <m:rPr>
                                <m:nor/>
                              </m:rPr>
                              <a:rPr lang="en-US" sz="1800" i="1" dirty="0">
                                <a:latin typeface="Arial" panose="020B0604020202020204" pitchFamily="34" charset="0"/>
                                <a:ea typeface="Cambria Math" pitchFamily="18" charset="0"/>
                                <a:cs typeface="Arial" panose="020B0604020202020204" pitchFamily="34" charset="0"/>
                              </a:rPr>
                              <m:t> </m:t>
                            </m:r>
                            <m:r>
                              <m:rPr>
                                <m:nor/>
                              </m:rPr>
                              <a:rPr lang="en-US" sz="1800" i="1" dirty="0">
                                <a:latin typeface="Arial" panose="020B0604020202020204" pitchFamily="34" charset="0"/>
                                <a:ea typeface="Cambria Math" pitchFamily="18" charset="0"/>
                                <a:cs typeface="Arial" panose="020B0604020202020204" pitchFamily="34" charset="0"/>
                              </a:rPr>
                              <m:t>abs</m:t>
                            </m:r>
                            <m:r>
                              <m:rPr>
                                <m:nor/>
                              </m:rPr>
                              <a:rPr lang="en-US" sz="1800" i="1" dirty="0">
                                <a:latin typeface="Arial" panose="020B0604020202020204" pitchFamily="34" charset="0"/>
                                <a:ea typeface="Cambria Math" pitchFamily="18" charset="0"/>
                                <a:cs typeface="Arial" panose="020B0604020202020204" pitchFamily="34" charset="0"/>
                              </a:rPr>
                              <m:t>_ </m:t>
                            </m:r>
                            <m:r>
                              <m:rPr>
                                <m:nor/>
                              </m:rPr>
                              <a:rPr lang="en-US" sz="1800" i="1" dirty="0">
                                <a:latin typeface="Arial" panose="020B0604020202020204" pitchFamily="34" charset="0"/>
                                <a:ea typeface="Cambria Math" pitchFamily="18" charset="0"/>
                                <a:cs typeface="Arial" panose="020B0604020202020204" pitchFamily="34" charset="0"/>
                              </a:rPr>
                              <m:t>Lens</m:t>
                            </m:r>
                          </m:e>
                        </m:d>
                        <m:r>
                          <m:rPr>
                            <m:nor/>
                          </m:rPr>
                          <a:rPr lang="en-US" sz="1800" i="1" dirty="0">
                            <a:latin typeface="Arial" panose="020B0604020202020204" pitchFamily="34" charset="0"/>
                            <a:ea typeface="Cambria Math" pitchFamily="18" charset="0"/>
                            <a:cs typeface="Arial" panose="020B0604020202020204" pitchFamily="34" charset="0"/>
                          </a:rPr>
                          <m:t>+</m:t>
                        </m:r>
                        <m:d>
                          <m:dPr>
                            <m:ctrlPr>
                              <a:rPr lang="en-US" sz="1800" i="1" dirty="0">
                                <a:latin typeface="Cambria Math"/>
                                <a:ea typeface="Cambria Math" pitchFamily="18" charset="0"/>
                              </a:rPr>
                            </m:ctrlPr>
                          </m:dPr>
                          <m:e>
                            <m:r>
                              <m:rPr>
                                <m:nor/>
                              </m:rPr>
                              <a:rPr lang="en-US" sz="1800" i="1" dirty="0">
                                <a:latin typeface="Arial" panose="020B0604020202020204" pitchFamily="34" charset="0"/>
                                <a:ea typeface="Cambria Math" pitchFamily="18" charset="0"/>
                                <a:cs typeface="Arial" panose="020B0604020202020204" pitchFamily="34" charset="0"/>
                              </a:rPr>
                              <m:t>B</m:t>
                            </m:r>
                            <m:r>
                              <m:rPr>
                                <m:nor/>
                              </m:rPr>
                              <a:rPr lang="en-US" sz="1800" i="1" dirty="0">
                                <a:latin typeface="Arial" panose="020B0604020202020204" pitchFamily="34" charset="0"/>
                                <a:ea typeface="Cambria Math" pitchFamily="18" charset="0"/>
                                <a:cs typeface="Arial" panose="020B0604020202020204" pitchFamily="34" charset="0"/>
                              </a:rPr>
                              <m:t> </m:t>
                            </m:r>
                            <m:r>
                              <m:rPr>
                                <m:nor/>
                              </m:rPr>
                              <a:rPr lang="en-US" sz="1800" i="1" dirty="0">
                                <a:latin typeface="Arial" panose="020B0604020202020204" pitchFamily="34" charset="0"/>
                                <a:ea typeface="Cambria Math" pitchFamily="18" charset="0"/>
                                <a:cs typeface="Arial" panose="020B0604020202020204" pitchFamily="34" charset="0"/>
                              </a:rPr>
                              <m:t>abs</m:t>
                            </m:r>
                            <m:r>
                              <m:rPr>
                                <m:nor/>
                              </m:rPr>
                              <a:rPr lang="en-US" sz="1800" i="1" dirty="0">
                                <a:latin typeface="Arial" panose="020B0604020202020204" pitchFamily="34" charset="0"/>
                                <a:ea typeface="Cambria Math" pitchFamily="18" charset="0"/>
                                <a:cs typeface="Arial" panose="020B0604020202020204" pitchFamily="34" charset="0"/>
                              </a:rPr>
                              <m:t>_</m:t>
                            </m:r>
                            <m:r>
                              <m:rPr>
                                <m:nor/>
                              </m:rPr>
                              <a:rPr lang="en-US" sz="1800" i="1" dirty="0">
                                <a:latin typeface="Arial" panose="020B0604020202020204" pitchFamily="34" charset="0"/>
                                <a:ea typeface="Cambria Math" pitchFamily="18" charset="0"/>
                                <a:cs typeface="Arial" panose="020B0604020202020204" pitchFamily="34" charset="0"/>
                              </a:rPr>
                              <m:t>OC</m:t>
                            </m:r>
                          </m:e>
                        </m:d>
                      </m:num>
                      <m:den>
                        <m:d>
                          <m:dPr>
                            <m:ctrlPr>
                              <a:rPr lang="en-US" sz="1800" i="1" dirty="0">
                                <a:latin typeface="Cambria Math"/>
                                <a:ea typeface="Cambria Math" pitchFamily="18" charset="0"/>
                              </a:rPr>
                            </m:ctrlPr>
                          </m:dPr>
                          <m:e>
                            <m:r>
                              <m:rPr>
                                <m:nor/>
                              </m:rPr>
                              <a:rPr lang="en-US" sz="1800" i="1" dirty="0">
                                <a:latin typeface="Arial" panose="020B0604020202020204" pitchFamily="34" charset="0"/>
                                <a:ea typeface="Cambria Math" pitchFamily="18" charset="0"/>
                                <a:cs typeface="Arial" panose="020B0604020202020204" pitchFamily="34" charset="0"/>
                              </a:rPr>
                              <m:t>B</m:t>
                            </m:r>
                            <m:r>
                              <m:rPr>
                                <m:nor/>
                              </m:rPr>
                              <a:rPr lang="en-US" sz="1800" i="1" dirty="0">
                                <a:latin typeface="Arial" panose="020B0604020202020204" pitchFamily="34" charset="0"/>
                                <a:ea typeface="Cambria Math" pitchFamily="18" charset="0"/>
                                <a:cs typeface="Arial" panose="020B0604020202020204" pitchFamily="34" charset="0"/>
                              </a:rPr>
                              <m:t> </m:t>
                            </m:r>
                            <m:r>
                              <m:rPr>
                                <m:nor/>
                              </m:rPr>
                              <a:rPr lang="en-US" sz="1800" i="1" dirty="0">
                                <a:latin typeface="Arial" panose="020B0604020202020204" pitchFamily="34" charset="0"/>
                                <a:ea typeface="Cambria Math" pitchFamily="18" charset="0"/>
                                <a:cs typeface="Arial" panose="020B0604020202020204" pitchFamily="34" charset="0"/>
                              </a:rPr>
                              <m:t>abs</m:t>
                            </m:r>
                            <m:r>
                              <m:rPr>
                                <m:nor/>
                              </m:rPr>
                              <a:rPr lang="en-US" sz="1800" i="1" dirty="0">
                                <a:latin typeface="Arial" panose="020B0604020202020204" pitchFamily="34" charset="0"/>
                                <a:ea typeface="Cambria Math" pitchFamily="18" charset="0"/>
                                <a:cs typeface="Arial" panose="020B0604020202020204" pitchFamily="34" charset="0"/>
                              </a:rPr>
                              <m:t>_</m:t>
                            </m:r>
                            <m:r>
                              <m:rPr>
                                <m:nor/>
                              </m:rPr>
                              <a:rPr lang="en-US" sz="1800" i="1" dirty="0">
                                <a:latin typeface="Arial" panose="020B0604020202020204" pitchFamily="34" charset="0"/>
                                <a:ea typeface="Cambria Math" pitchFamily="18" charset="0"/>
                                <a:cs typeface="Arial" panose="020B0604020202020204" pitchFamily="34" charset="0"/>
                              </a:rPr>
                              <m:t>BC</m:t>
                            </m:r>
                          </m:e>
                        </m:d>
                      </m:den>
                    </m:f>
                  </m:oMath>
                </a14:m>
                <a:endParaRPr lang="en-US" sz="1800" i="1" dirty="0">
                  <a:latin typeface="Arial" pitchFamily="34" charset="0"/>
                  <a:cs typeface="Arial" pitchFamily="34"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76200" y="457200"/>
                <a:ext cx="9065465" cy="1295400"/>
              </a:xfrm>
              <a:prstGeom prst="rect">
                <a:avLst/>
              </a:prstGeom>
              <a:blipFill rotWithShape="1">
                <a:blip r:embed="rId2"/>
                <a:stretch>
                  <a:fillRect l="-471" t="-2347"/>
                </a:stretch>
              </a:blipFill>
            </p:spPr>
            <p:txBody>
              <a:bodyPr/>
              <a:lstStyle/>
              <a:p>
                <a:r>
                  <a:rPr lang="en-US">
                    <a:noFill/>
                  </a:rPr>
                  <a:t> </a:t>
                </a:r>
              </a:p>
            </p:txBody>
          </p:sp>
        </mc:Fallback>
      </mc:AlternateContent>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3099" r="2676"/>
          <a:stretch/>
        </p:blipFill>
        <p:spPr>
          <a:xfrm>
            <a:off x="4191000" y="1866110"/>
            <a:ext cx="4640943" cy="2020090"/>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240" t="2896" r="2817"/>
          <a:stretch/>
        </p:blipFill>
        <p:spPr>
          <a:xfrm>
            <a:off x="4267201" y="4019609"/>
            <a:ext cx="4648199" cy="1946821"/>
          </a:xfrm>
          <a:prstGeom prst="rect">
            <a:avLst/>
          </a:prstGeom>
        </p:spPr>
      </p:pic>
      <p:sp>
        <p:nvSpPr>
          <p:cNvPr id="14" name="Rectangle 13"/>
          <p:cNvSpPr/>
          <p:nvPr/>
        </p:nvSpPr>
        <p:spPr>
          <a:xfrm>
            <a:off x="0" y="5911701"/>
            <a:ext cx="9144000" cy="646331"/>
          </a:xfrm>
          <a:prstGeom prst="rect">
            <a:avLst/>
          </a:prstGeom>
        </p:spPr>
        <p:txBody>
          <a:bodyPr wrap="square">
            <a:spAutoFit/>
          </a:bodyPr>
          <a:lstStyle/>
          <a:p>
            <a:pPr marL="285750" indent="-285750">
              <a:buFont typeface="Wingdings" panose="05000000000000000000" pitchFamily="2" charset="2"/>
              <a:buChar char="q"/>
            </a:pPr>
            <a:r>
              <a:rPr lang="en-US" dirty="0">
                <a:latin typeface="Arial" pitchFamily="34" charset="0"/>
                <a:cs typeface="Arial" pitchFamily="34" charset="0"/>
              </a:rPr>
              <a:t>E abs at 781 nm shows small shift in peak value indicating increase in absorption from lensing only</a:t>
            </a:r>
          </a:p>
        </p:txBody>
      </p:sp>
    </p:spTree>
    <p:extLst>
      <p:ext uri="{BB962C8B-B14F-4D97-AF65-F5344CB8AC3E}">
        <p14:creationId xmlns:p14="http://schemas.microsoft.com/office/powerpoint/2010/main" val="19449270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4</a:t>
            </a:fld>
            <a:endParaRPr lang="en-US"/>
          </a:p>
        </p:txBody>
      </p:sp>
      <p:pic>
        <p:nvPicPr>
          <p:cNvPr id="5" name="Picture 2"/>
          <p:cNvPicPr>
            <a:picLocks noChangeAspect="1" noChangeArrowheads="1"/>
          </p:cNvPicPr>
          <p:nvPr/>
        </p:nvPicPr>
        <p:blipFill rotWithShape="1">
          <a:blip r:embed="rId2"/>
          <a:srcRect b="11363"/>
          <a:stretch/>
        </p:blipFill>
        <p:spPr bwMode="auto">
          <a:xfrm>
            <a:off x="1" y="761675"/>
            <a:ext cx="4876800" cy="5029525"/>
          </a:xfrm>
          <a:prstGeom prst="rect">
            <a:avLst/>
          </a:prstGeom>
          <a:noFill/>
          <a:ln w="9525">
            <a:noFill/>
            <a:miter lim="800000"/>
            <a:headEnd/>
            <a:tailEnd/>
          </a:ln>
          <a:effectLst/>
        </p:spPr>
      </p:pic>
      <p:sp>
        <p:nvSpPr>
          <p:cNvPr id="6" name="Rectangle 5"/>
          <p:cNvSpPr/>
          <p:nvPr/>
        </p:nvSpPr>
        <p:spPr>
          <a:xfrm>
            <a:off x="4114800" y="707410"/>
            <a:ext cx="5029200" cy="2492990"/>
          </a:xfrm>
          <a:prstGeom prst="rect">
            <a:avLst/>
          </a:prstGeom>
        </p:spPr>
        <p:txBody>
          <a:bodyPr wrap="square">
            <a:spAutoFit/>
          </a:bodyPr>
          <a:lstStyle/>
          <a:p>
            <a:r>
              <a:rPr lang="en-US" sz="1300" dirty="0" smtClean="0">
                <a:latin typeface="Arial" panose="020B0604020202020204" pitchFamily="34" charset="0"/>
                <a:cs typeface="Arial" panose="020B0604020202020204" pitchFamily="34" charset="0"/>
              </a:rPr>
              <a:t>Spatial distributions of (a) mean annual concentration (in μ gm</a:t>
            </a:r>
            <a:r>
              <a:rPr lang="en-US" sz="1300" baseline="30000" dirty="0" smtClean="0">
                <a:latin typeface="Arial" panose="020B0604020202020204" pitchFamily="34" charset="0"/>
                <a:cs typeface="Arial" panose="020B0604020202020204" pitchFamily="34" charset="0"/>
              </a:rPr>
              <a:t>− 3</a:t>
            </a:r>
            <a:r>
              <a:rPr lang="en-US" sz="1300" dirty="0" smtClean="0">
                <a:latin typeface="Arial" panose="020B0604020202020204" pitchFamily="34" charset="0"/>
                <a:cs typeface="Arial" panose="020B0604020202020204" pitchFamily="34" charset="0"/>
              </a:rPr>
              <a:t>) and percentage of clear days per year with mean daily exceeding (b) 37.5 </a:t>
            </a:r>
            <a:r>
              <a:rPr lang="en-US" sz="1300" dirty="0" err="1" smtClean="0">
                <a:latin typeface="Arial" panose="020B0604020202020204" pitchFamily="34" charset="0"/>
                <a:cs typeface="Arial" panose="020B0604020202020204" pitchFamily="34" charset="0"/>
              </a:rPr>
              <a:t>μg</a:t>
            </a:r>
            <a:r>
              <a:rPr lang="en-US" sz="1300" dirty="0" smtClean="0">
                <a:latin typeface="Arial" panose="020B0604020202020204" pitchFamily="34" charset="0"/>
                <a:cs typeface="Arial" panose="020B0604020202020204" pitchFamily="34" charset="0"/>
              </a:rPr>
              <a:t> m</a:t>
            </a:r>
            <a:r>
              <a:rPr lang="en-US" sz="1300" baseline="30000" dirty="0" smtClean="0">
                <a:latin typeface="Arial" panose="020B0604020202020204" pitchFamily="34" charset="0"/>
                <a:cs typeface="Arial" panose="020B0604020202020204" pitchFamily="34" charset="0"/>
              </a:rPr>
              <a:t>−3</a:t>
            </a:r>
            <a:r>
              <a:rPr lang="en-US" sz="1300" dirty="0" smtClean="0">
                <a:latin typeface="Arial" panose="020B0604020202020204" pitchFamily="34" charset="0"/>
                <a:cs typeface="Arial" panose="020B0604020202020204" pitchFamily="34" charset="0"/>
              </a:rPr>
              <a:t> (WHO IT-3), (c) 50 μ gm</a:t>
            </a:r>
            <a:r>
              <a:rPr lang="en-US" sz="1300" baseline="30000" dirty="0" smtClean="0">
                <a:latin typeface="Arial" panose="020B0604020202020204" pitchFamily="34" charset="0"/>
                <a:cs typeface="Arial" panose="020B0604020202020204" pitchFamily="34" charset="0"/>
              </a:rPr>
              <a:t>−3</a:t>
            </a:r>
            <a:r>
              <a:rPr lang="en-US" sz="1300" dirty="0" smtClean="0">
                <a:latin typeface="Arial" panose="020B0604020202020204" pitchFamily="34" charset="0"/>
                <a:cs typeface="Arial" panose="020B0604020202020204" pitchFamily="34" charset="0"/>
              </a:rPr>
              <a:t> (WHO IT-2) and (d) 75 </a:t>
            </a:r>
            <a:r>
              <a:rPr lang="en-US" sz="1300" dirty="0" err="1" smtClean="0">
                <a:latin typeface="Arial" panose="020B0604020202020204" pitchFamily="34" charset="0"/>
                <a:cs typeface="Arial" panose="020B0604020202020204" pitchFamily="34" charset="0"/>
              </a:rPr>
              <a:t>μg</a:t>
            </a:r>
            <a:r>
              <a:rPr lang="en-US" sz="1300" dirty="0" smtClean="0">
                <a:latin typeface="Arial" panose="020B0604020202020204" pitchFamily="34" charset="0"/>
                <a:cs typeface="Arial" panose="020B0604020202020204" pitchFamily="34" charset="0"/>
              </a:rPr>
              <a:t> m</a:t>
            </a:r>
            <a:r>
              <a:rPr lang="en-US" sz="1300" baseline="30000" dirty="0" smtClean="0">
                <a:latin typeface="Arial" panose="020B0604020202020204" pitchFamily="34" charset="0"/>
                <a:cs typeface="Arial" panose="020B0604020202020204" pitchFamily="34" charset="0"/>
              </a:rPr>
              <a:t>−3</a:t>
            </a:r>
            <a:r>
              <a:rPr lang="en-US" sz="1300" dirty="0" smtClean="0">
                <a:latin typeface="Arial" panose="020B0604020202020204" pitchFamily="34" charset="0"/>
                <a:cs typeface="Arial" panose="020B0604020202020204" pitchFamily="34" charset="0"/>
              </a:rPr>
              <a:t> (WHO IT-1) during Mar 2000 – Feb 2010 over the Indian Subcontinent. ‘IGB’ and ‘TD ’ are acronyms of Indo-</a:t>
            </a:r>
            <a:r>
              <a:rPr lang="en-US" sz="1300" dirty="0" err="1" smtClean="0">
                <a:latin typeface="Arial" panose="020B0604020202020204" pitchFamily="34" charset="0"/>
                <a:cs typeface="Arial" panose="020B0604020202020204" pitchFamily="34" charset="0"/>
              </a:rPr>
              <a:t>Gangetic</a:t>
            </a:r>
            <a:r>
              <a:rPr lang="en-US" sz="1300" dirty="0" smtClean="0">
                <a:latin typeface="Arial" panose="020B0604020202020204" pitchFamily="34" charset="0"/>
                <a:cs typeface="Arial" panose="020B0604020202020204" pitchFamily="34" charset="0"/>
              </a:rPr>
              <a:t> Basin and </a:t>
            </a:r>
            <a:r>
              <a:rPr lang="en-US" sz="1300" dirty="0" err="1" smtClean="0">
                <a:latin typeface="Arial" panose="020B0604020202020204" pitchFamily="34" charset="0"/>
                <a:cs typeface="Arial" panose="020B0604020202020204" pitchFamily="34" charset="0"/>
              </a:rPr>
              <a:t>Taklamakan</a:t>
            </a:r>
            <a:r>
              <a:rPr lang="en-US" sz="1300" dirty="0" smtClean="0">
                <a:latin typeface="Arial" panose="020B0604020202020204" pitchFamily="34" charset="0"/>
                <a:cs typeface="Arial" panose="020B0604020202020204" pitchFamily="34" charset="0"/>
              </a:rPr>
              <a:t> Desert. 'White' regions represent ‘water’ or ‘no data’. Note different scales for Figs. 3a and b-d. Locations of Delhi, Kanpur, Agra, Hyderabad, </a:t>
            </a:r>
            <a:r>
              <a:rPr lang="en-US" sz="1300" dirty="0" err="1" smtClean="0">
                <a:latin typeface="Arial" panose="020B0604020202020204" pitchFamily="34" charset="0"/>
                <a:cs typeface="Arial" panose="020B0604020202020204" pitchFamily="34" charset="0"/>
              </a:rPr>
              <a:t>Anantpur</a:t>
            </a:r>
            <a:r>
              <a:rPr lang="en-US" sz="1300" dirty="0" smtClean="0">
                <a:latin typeface="Arial" panose="020B0604020202020204" pitchFamily="34" charset="0"/>
                <a:cs typeface="Arial" panose="020B0604020202020204" pitchFamily="34" charset="0"/>
              </a:rPr>
              <a:t> and </a:t>
            </a:r>
            <a:r>
              <a:rPr lang="en-US" sz="1300" dirty="0" err="1" smtClean="0">
                <a:latin typeface="Arial" panose="020B0604020202020204" pitchFamily="34" charset="0"/>
                <a:cs typeface="Arial" panose="020B0604020202020204" pitchFamily="34" charset="0"/>
              </a:rPr>
              <a:t>Sunderban</a:t>
            </a:r>
            <a:r>
              <a:rPr lang="en-US" sz="1300" dirty="0" smtClean="0">
                <a:latin typeface="Arial" panose="020B0604020202020204" pitchFamily="34" charset="0"/>
                <a:cs typeface="Arial" panose="020B0604020202020204" pitchFamily="34" charset="0"/>
              </a:rPr>
              <a:t> are shown by ‘star’, ‘circle’, ‘triangle’, ‘square’, ‘hexagon’ and ‘diamond’ respectively. (For interpretation of the references to color in this </a:t>
            </a:r>
            <a:r>
              <a:rPr lang="en-US" sz="1300" dirty="0" err="1" smtClean="0">
                <a:latin typeface="Arial" panose="020B0604020202020204" pitchFamily="34" charset="0"/>
                <a:cs typeface="Arial" panose="020B0604020202020204" pitchFamily="34" charset="0"/>
              </a:rPr>
              <a:t>ﬁgure</a:t>
            </a:r>
            <a:r>
              <a:rPr lang="en-US" sz="1300" dirty="0" smtClean="0">
                <a:latin typeface="Arial" panose="020B0604020202020204" pitchFamily="34" charset="0"/>
                <a:cs typeface="Arial" panose="020B0604020202020204" pitchFamily="34" charset="0"/>
              </a:rPr>
              <a:t> legend, the reader is re-</a:t>
            </a:r>
            <a:r>
              <a:rPr lang="en-US" sz="1300" dirty="0" err="1" smtClean="0">
                <a:latin typeface="Arial" panose="020B0604020202020204" pitchFamily="34" charset="0"/>
                <a:cs typeface="Arial" panose="020B0604020202020204" pitchFamily="34" charset="0"/>
              </a:rPr>
              <a:t>ferred</a:t>
            </a:r>
            <a:r>
              <a:rPr lang="en-US" sz="1300" dirty="0" smtClean="0">
                <a:latin typeface="Arial" panose="020B0604020202020204" pitchFamily="34" charset="0"/>
                <a:cs typeface="Arial" panose="020B0604020202020204" pitchFamily="34" charset="0"/>
              </a:rPr>
              <a:t> to the web version of this article).</a:t>
            </a:r>
            <a:endParaRPr lang="en-US" sz="1300" dirty="0">
              <a:latin typeface="Arial" panose="020B0604020202020204" pitchFamily="34" charset="0"/>
              <a:cs typeface="Arial" panose="020B0604020202020204" pitchFamily="34" charset="0"/>
            </a:endParaRPr>
          </a:p>
        </p:txBody>
      </p:sp>
      <p:sp>
        <p:nvSpPr>
          <p:cNvPr id="7" name="TextBox 6"/>
          <p:cNvSpPr txBox="1"/>
          <p:nvPr/>
        </p:nvSpPr>
        <p:spPr>
          <a:xfrm>
            <a:off x="4114800" y="6138446"/>
            <a:ext cx="5029200" cy="338554"/>
          </a:xfrm>
          <a:prstGeom prst="rect">
            <a:avLst/>
          </a:prstGeom>
          <a:noFill/>
        </p:spPr>
        <p:txBody>
          <a:bodyPr wrap="square" rtlCol="0">
            <a:spAutoFit/>
          </a:bodyPr>
          <a:lstStyle/>
          <a:p>
            <a:r>
              <a:rPr lang="en-US" sz="1600" b="1" dirty="0" err="1" smtClean="0">
                <a:solidFill>
                  <a:srgbClr val="FF0000"/>
                </a:solidFill>
                <a:latin typeface="Arial" panose="020B0604020202020204" pitchFamily="34" charset="0"/>
                <a:cs typeface="Arial" panose="020B0604020202020204" pitchFamily="34" charset="0"/>
              </a:rPr>
              <a:t>Dey</a:t>
            </a:r>
            <a:r>
              <a:rPr lang="en-US" sz="1600" b="1" dirty="0" smtClean="0">
                <a:solidFill>
                  <a:srgbClr val="FF0000"/>
                </a:solidFill>
                <a:latin typeface="Arial" panose="020B0604020202020204" pitchFamily="34" charset="0"/>
                <a:cs typeface="Arial" panose="020B0604020202020204" pitchFamily="34" charset="0"/>
              </a:rPr>
              <a:t>,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Remote sensing of </a:t>
            </a:r>
            <a:r>
              <a:rPr lang="en-US" sz="1600" b="1" dirty="0" err="1" smtClean="0">
                <a:solidFill>
                  <a:srgbClr val="FF0000"/>
                </a:solidFill>
                <a:latin typeface="Arial" panose="020B0604020202020204" pitchFamily="34" charset="0"/>
                <a:cs typeface="Arial" panose="020B0604020202020204" pitchFamily="34" charset="0"/>
              </a:rPr>
              <a:t>Env</a:t>
            </a:r>
            <a:r>
              <a:rPr lang="en-US" sz="1600" b="1" dirty="0" smtClean="0">
                <a:solidFill>
                  <a:srgbClr val="FF0000"/>
                </a:solidFill>
                <a:latin typeface="Arial" panose="020B0604020202020204" pitchFamily="34" charset="0"/>
                <a:cs typeface="Arial" panose="020B0604020202020204" pitchFamily="34" charset="0"/>
              </a:rPr>
              <a:t>., (2012)</a:t>
            </a:r>
            <a:endParaRPr lang="en-IN" sz="1600" b="1"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0" y="0"/>
            <a:ext cx="9144000" cy="846386"/>
          </a:xfrm>
          <a:prstGeom prst="rect">
            <a:avLst/>
          </a:prstGeom>
          <a:noFill/>
        </p:spPr>
        <p:txBody>
          <a:bodyPr wrap="square" rtlCol="0">
            <a:spAutoFit/>
          </a:bodyPr>
          <a:lstStyle/>
          <a:p>
            <a:r>
              <a:rPr lang="en-US" sz="2450" b="1" dirty="0" smtClean="0">
                <a:solidFill>
                  <a:srgbClr val="CC0099"/>
                </a:solidFill>
                <a:latin typeface="Arial" panose="020B0604020202020204" pitchFamily="34" charset="0"/>
                <a:cs typeface="Arial" panose="020B0604020202020204" pitchFamily="34" charset="0"/>
              </a:rPr>
              <a:t>Particulate matter from Satellite AOD: Health and Climate implications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94" y="3119894"/>
            <a:ext cx="2254718" cy="3052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srcRect t="88094"/>
          <a:stretch/>
        </p:blipFill>
        <p:spPr bwMode="auto">
          <a:xfrm>
            <a:off x="457201" y="5777079"/>
            <a:ext cx="3746593" cy="547521"/>
          </a:xfrm>
          <a:prstGeom prst="rect">
            <a:avLst/>
          </a:prstGeom>
          <a:noFill/>
          <a:ln w="9525">
            <a:noFill/>
            <a:miter lim="800000"/>
            <a:headEnd/>
            <a:tailEnd/>
          </a:ln>
          <a:effectLst/>
        </p:spPr>
      </p:pic>
      <p:sp>
        <p:nvSpPr>
          <p:cNvPr id="9" name="Rectangle 8"/>
          <p:cNvSpPr/>
          <p:nvPr/>
        </p:nvSpPr>
        <p:spPr>
          <a:xfrm>
            <a:off x="6477000" y="3326755"/>
            <a:ext cx="2667000" cy="2693045"/>
          </a:xfrm>
          <a:prstGeom prst="rect">
            <a:avLst/>
          </a:prstGeom>
        </p:spPr>
        <p:txBody>
          <a:bodyPr wrap="square">
            <a:spAutoFit/>
          </a:bodyPr>
          <a:lstStyle/>
          <a:p>
            <a:r>
              <a:rPr lang="en-US" sz="1300" dirty="0">
                <a:latin typeface="Arial" panose="020B0604020202020204" pitchFamily="34" charset="0"/>
                <a:cs typeface="Arial" panose="020B0604020202020204" pitchFamily="34" charset="0"/>
              </a:rPr>
              <a:t>Spatial distribution of total changes in PM2:5 concentration (in </a:t>
            </a:r>
            <a:r>
              <a:rPr lang="en-US" sz="1300" dirty="0" err="1">
                <a:latin typeface="Arial" panose="020B0604020202020204" pitchFamily="34" charset="0"/>
                <a:cs typeface="Arial" panose="020B0604020202020204" pitchFamily="34" charset="0"/>
              </a:rPr>
              <a:t>μg</a:t>
            </a:r>
            <a:r>
              <a:rPr lang="en-US" sz="1300" dirty="0">
                <a:latin typeface="Arial" panose="020B0604020202020204" pitchFamily="34" charset="0"/>
                <a:cs typeface="Arial" panose="020B0604020202020204" pitchFamily="34" charset="0"/>
              </a:rPr>
              <a:t> m−3) </a:t>
            </a:r>
            <a:r>
              <a:rPr lang="en-US" sz="1300" dirty="0" smtClean="0">
                <a:latin typeface="Arial" panose="020B0604020202020204" pitchFamily="34" charset="0"/>
                <a:cs typeface="Arial" panose="020B0604020202020204" pitchFamily="34" charset="0"/>
              </a:rPr>
              <a:t>during Mar </a:t>
            </a:r>
            <a:r>
              <a:rPr lang="en-US" sz="1300" dirty="0">
                <a:latin typeface="Arial" panose="020B0604020202020204" pitchFamily="34" charset="0"/>
                <a:cs typeface="Arial" panose="020B0604020202020204" pitchFamily="34" charset="0"/>
              </a:rPr>
              <a:t>2000-Feb 2010 over the Indian subcontinent. Increase ofPM2:5 by &gt;15 </a:t>
            </a:r>
            <a:r>
              <a:rPr lang="en-US" sz="1300" dirty="0" err="1">
                <a:latin typeface="Arial" panose="020B0604020202020204" pitchFamily="34" charset="0"/>
                <a:cs typeface="Arial" panose="020B0604020202020204" pitchFamily="34" charset="0"/>
              </a:rPr>
              <a:t>μg</a:t>
            </a:r>
            <a:r>
              <a:rPr lang="en-US" sz="1300" dirty="0">
                <a:latin typeface="Arial" panose="020B0604020202020204" pitchFamily="34" charset="0"/>
                <a:cs typeface="Arial" panose="020B0604020202020204" pitchFamily="34" charset="0"/>
              </a:rPr>
              <a:t> m−3 </a:t>
            </a:r>
            <a:r>
              <a:rPr lang="en-US" sz="1300" dirty="0" smtClean="0">
                <a:latin typeface="Arial" panose="020B0604020202020204" pitchFamily="34" charset="0"/>
                <a:cs typeface="Arial" panose="020B0604020202020204" pitchFamily="34" charset="0"/>
              </a:rPr>
              <a:t>are characterized </a:t>
            </a:r>
            <a:r>
              <a:rPr lang="en-US" sz="1300" dirty="0">
                <a:latin typeface="Arial" panose="020B0604020202020204" pitchFamily="34" charset="0"/>
                <a:cs typeface="Arial" panose="020B0604020202020204" pitchFamily="34" charset="0"/>
              </a:rPr>
              <a:t>as hotspots. Five hotspots (marked as H1 to H5) are identified </a:t>
            </a:r>
            <a:r>
              <a:rPr lang="en-US" sz="1300" dirty="0" smtClean="0">
                <a:latin typeface="Arial" panose="020B0604020202020204" pitchFamily="34" charset="0"/>
                <a:cs typeface="Arial" panose="020B0604020202020204" pitchFamily="34" charset="0"/>
              </a:rPr>
              <a:t>across India </a:t>
            </a:r>
            <a:r>
              <a:rPr lang="en-US" sz="1300" dirty="0">
                <a:latin typeface="Arial" panose="020B0604020202020204" pitchFamily="34" charset="0"/>
                <a:cs typeface="Arial" panose="020B0604020202020204" pitchFamily="34" charset="0"/>
              </a:rPr>
              <a:t>and Bangladesh. Locations of some of the large urban centers are also </a:t>
            </a:r>
            <a:r>
              <a:rPr lang="en-US" sz="1300" dirty="0" smtClean="0">
                <a:latin typeface="Arial" panose="020B0604020202020204" pitchFamily="34" charset="0"/>
                <a:cs typeface="Arial" panose="020B0604020202020204" pitchFamily="34" charset="0"/>
              </a:rPr>
              <a:t>shown (by </a:t>
            </a:r>
            <a:r>
              <a:rPr lang="en-US" sz="1300" dirty="0">
                <a:latin typeface="Arial" panose="020B0604020202020204" pitchFamily="34" charset="0"/>
                <a:cs typeface="Arial" panose="020B0604020202020204" pitchFamily="34" charset="0"/>
              </a:rPr>
              <a:t>open star) for a better reference</a:t>
            </a:r>
          </a:p>
        </p:txBody>
      </p:sp>
      <p:sp>
        <p:nvSpPr>
          <p:cNvPr id="12" name="TextBox 11"/>
          <p:cNvSpPr txBox="1"/>
          <p:nvPr/>
        </p:nvSpPr>
        <p:spPr>
          <a:xfrm>
            <a:off x="1981200" y="376535"/>
            <a:ext cx="2569157" cy="461665"/>
          </a:xfrm>
          <a:prstGeom prst="rect">
            <a:avLst/>
          </a:prstGeom>
          <a:noFill/>
        </p:spPr>
        <p:txBody>
          <a:bodyPr wrap="none" rtlCol="0">
            <a:spAutoFit/>
          </a:bodyPr>
          <a:lstStyle/>
          <a:p>
            <a:r>
              <a:rPr lang="en-US" sz="2400" b="1" dirty="0" smtClean="0">
                <a:solidFill>
                  <a:srgbClr val="CC00CC"/>
                </a:solidFill>
                <a:latin typeface="Arial"/>
                <a:cs typeface="Arial"/>
              </a:rPr>
              <a:t>Delhi is hotspot</a:t>
            </a:r>
            <a:endParaRPr lang="en-US" sz="2400" b="1" dirty="0">
              <a:solidFill>
                <a:srgbClr val="CC00CC"/>
              </a:solidFill>
              <a:latin typeface="Arial"/>
              <a:cs typeface="Arial"/>
            </a:endParaRPr>
          </a:p>
        </p:txBody>
      </p:sp>
      <p:sp>
        <p:nvSpPr>
          <p:cNvPr id="14" name="Footer Placeholder 6"/>
          <p:cNvSpPr>
            <a:spLocks noGrp="1"/>
          </p:cNvSpPr>
          <p:nvPr>
            <p:ph type="ftr" sz="quarter" idx="11"/>
          </p:nvPr>
        </p:nvSpPr>
        <p:spPr>
          <a:xfrm>
            <a:off x="2667000" y="6416675"/>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47026683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3" y="3124200"/>
            <a:ext cx="4609905" cy="320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r>
              <a:rPr lang="en-US" smtClean="0"/>
              <a:t>04/02/2014</a:t>
            </a:r>
            <a:endParaRPr lang="en-US"/>
          </a:p>
        </p:txBody>
      </p:sp>
      <p:sp>
        <p:nvSpPr>
          <p:cNvPr id="3" name="Footer Placeholder 2"/>
          <p:cNvSpPr>
            <a:spLocks noGrp="1"/>
          </p:cNvSpPr>
          <p:nvPr>
            <p:ph type="ftr" sz="quarter" idx="11"/>
          </p:nvPr>
        </p:nvSpPr>
        <p:spPr/>
        <p:txBody>
          <a:bodyPr/>
          <a:lstStyle/>
          <a:p>
            <a:r>
              <a:rPr lang="fi-FI" smtClean="0"/>
              <a:t>India-California Air-Pollution Mitigation Program</a:t>
            </a:r>
            <a:endParaRPr lang="en-US"/>
          </a:p>
        </p:txBody>
      </p:sp>
      <p:sp>
        <p:nvSpPr>
          <p:cNvPr id="4" name="Slide Number Placeholder 3"/>
          <p:cNvSpPr>
            <a:spLocks noGrp="1"/>
          </p:cNvSpPr>
          <p:nvPr>
            <p:ph type="sldNum" sz="quarter" idx="12"/>
          </p:nvPr>
        </p:nvSpPr>
        <p:spPr/>
        <p:txBody>
          <a:bodyPr/>
          <a:lstStyle/>
          <a:p>
            <a:fld id="{B7859A7E-52D7-426B-A1C5-BCCD3FF31703}" type="slidenum">
              <a:rPr lang="en-US" smtClean="0"/>
              <a:pPr/>
              <a:t>40</a:t>
            </a:fld>
            <a:endParaRPr lang="en-US"/>
          </a:p>
        </p:txBody>
      </p:sp>
      <p:sp>
        <p:nvSpPr>
          <p:cNvPr id="5" name="TextBox 4"/>
          <p:cNvSpPr txBox="1"/>
          <p:nvPr/>
        </p:nvSpPr>
        <p:spPr>
          <a:xfrm>
            <a:off x="0" y="0"/>
            <a:ext cx="9144000" cy="477054"/>
          </a:xfrm>
          <a:prstGeom prst="rect">
            <a:avLst/>
          </a:prstGeom>
          <a:noFill/>
        </p:spPr>
        <p:txBody>
          <a:bodyPr wrap="square" rtlCol="0">
            <a:spAutoFit/>
          </a:bodyPr>
          <a:lstStyle/>
          <a:p>
            <a:r>
              <a:rPr lang="en-US" sz="2450" b="1" dirty="0" smtClean="0">
                <a:solidFill>
                  <a:srgbClr val="CC0099"/>
                </a:solidFill>
                <a:latin typeface="Arial" panose="020B0604020202020204" pitchFamily="34" charset="0"/>
                <a:cs typeface="Arial" panose="020B0604020202020204" pitchFamily="34" charset="0"/>
              </a:rPr>
              <a:t>Health and Climatic effects</a:t>
            </a:r>
          </a:p>
        </p:txBody>
      </p:sp>
      <p:pic>
        <p:nvPicPr>
          <p:cNvPr id="2048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13" t="3605" r="2175"/>
          <a:stretch/>
        </p:blipFill>
        <p:spPr bwMode="auto">
          <a:xfrm>
            <a:off x="47298" y="679074"/>
            <a:ext cx="4829502" cy="2521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04800" y="374275"/>
            <a:ext cx="4572000" cy="338554"/>
          </a:xfrm>
          <a:prstGeom prst="rect">
            <a:avLst/>
          </a:prstGeom>
        </p:spPr>
        <p:txBody>
          <a:bodyPr>
            <a:spAutoFit/>
          </a:bodyPr>
          <a:lstStyle/>
          <a:p>
            <a:r>
              <a:rPr lang="en-US" sz="1600" b="1" dirty="0">
                <a:solidFill>
                  <a:srgbClr val="0000FF"/>
                </a:solidFill>
                <a:latin typeface="Arial" panose="020B0604020202020204" pitchFamily="34" charset="0"/>
                <a:cs typeface="Arial" panose="020B0604020202020204" pitchFamily="34" charset="0"/>
              </a:rPr>
              <a:t>Annual visibility trend over Delhi </a:t>
            </a:r>
            <a:r>
              <a:rPr lang="en-US" sz="1600" b="1" dirty="0" smtClean="0">
                <a:solidFill>
                  <a:srgbClr val="0000FF"/>
                </a:solidFill>
                <a:latin typeface="Arial" panose="020B0604020202020204" pitchFamily="34" charset="0"/>
                <a:cs typeface="Arial" panose="020B0604020202020204" pitchFamily="34" charset="0"/>
              </a:rPr>
              <a:t>(1980-2009</a:t>
            </a:r>
            <a:r>
              <a:rPr lang="en-US" sz="1600" b="1" dirty="0">
                <a:solidFill>
                  <a:srgbClr val="0000FF"/>
                </a:solidFill>
                <a:latin typeface="Arial" panose="020B0604020202020204" pitchFamily="34" charset="0"/>
                <a:cs typeface="Arial" panose="020B0604020202020204" pitchFamily="34" charset="0"/>
              </a:rPr>
              <a:t>)</a:t>
            </a:r>
          </a:p>
        </p:txBody>
      </p:sp>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290" y="679074"/>
            <a:ext cx="4277710" cy="243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404084" y="6093778"/>
            <a:ext cx="2739916"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Singh and </a:t>
            </a:r>
            <a:r>
              <a:rPr lang="en-US" sz="1600" b="1" dirty="0" err="1" smtClean="0">
                <a:solidFill>
                  <a:srgbClr val="FF0000"/>
                </a:solidFill>
                <a:latin typeface="Arial" panose="020B0604020202020204" pitchFamily="34" charset="0"/>
                <a:cs typeface="Arial" panose="020B0604020202020204" pitchFamily="34" charset="0"/>
              </a:rPr>
              <a:t>Dey</a:t>
            </a:r>
            <a:r>
              <a:rPr lang="en-US" sz="1600" b="1" dirty="0" smtClean="0">
                <a:solidFill>
                  <a:srgbClr val="FF0000"/>
                </a:solidFill>
                <a:latin typeface="Arial" panose="020B0604020202020204" pitchFamily="34" charset="0"/>
                <a:cs typeface="Arial" panose="020B0604020202020204" pitchFamily="34" charset="0"/>
              </a:rPr>
              <a:t>, AE, (2012)</a:t>
            </a:r>
            <a:endParaRPr lang="en-IN" sz="1600" b="1"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4662458" y="3124200"/>
            <a:ext cx="4481542" cy="3154710"/>
          </a:xfrm>
          <a:prstGeom prst="rect">
            <a:avLst/>
          </a:prstGeom>
        </p:spPr>
        <p:txBody>
          <a:bodyPr wrap="square">
            <a:spAutoFit/>
          </a:bodyPr>
          <a:lstStyle/>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Visibility does not </a:t>
            </a:r>
            <a:r>
              <a:rPr lang="en-US" sz="1600" dirty="0">
                <a:latin typeface="Arial" panose="020B0604020202020204" pitchFamily="34" charset="0"/>
                <a:cs typeface="Arial" panose="020B0604020202020204" pitchFamily="34" charset="0"/>
              </a:rPr>
              <a:t>respond strongly to reduction of mass concentration of insoluble, accumulation mode and </a:t>
            </a:r>
            <a:r>
              <a:rPr lang="en-US" sz="1600" dirty="0" smtClean="0">
                <a:latin typeface="Arial" panose="020B0604020202020204" pitchFamily="34" charset="0"/>
                <a:cs typeface="Arial" panose="020B0604020202020204" pitchFamily="34" charset="0"/>
              </a:rPr>
              <a:t>coarse mode </a:t>
            </a:r>
            <a:r>
              <a:rPr lang="en-US" sz="1600" dirty="0">
                <a:latin typeface="Arial" panose="020B0604020202020204" pitchFamily="34" charset="0"/>
                <a:cs typeface="Arial" panose="020B0604020202020204" pitchFamily="34" charset="0"/>
              </a:rPr>
              <a:t>dust particles. </a:t>
            </a:r>
            <a:endParaRPr lang="en-US" sz="1600"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Reduction </a:t>
            </a:r>
            <a:r>
              <a:rPr lang="en-US" sz="1600" dirty="0">
                <a:latin typeface="Arial" panose="020B0604020202020204" pitchFamily="34" charset="0"/>
                <a:cs typeface="Arial" panose="020B0604020202020204" pitchFamily="34" charset="0"/>
              </a:rPr>
              <a:t>of mass concentration of soot and water-soluble particles in the range </a:t>
            </a:r>
            <a:r>
              <a:rPr lang="en-US" sz="1600" dirty="0" smtClean="0">
                <a:latin typeface="Arial" panose="020B0604020202020204" pitchFamily="34" charset="0"/>
                <a:cs typeface="Arial" panose="020B0604020202020204" pitchFamily="34" charset="0"/>
              </a:rPr>
              <a:t>of 10%-50</a:t>
            </a:r>
            <a:r>
              <a:rPr lang="en-US" sz="1600" dirty="0">
                <a:latin typeface="Arial" panose="020B0604020202020204" pitchFamily="34" charset="0"/>
                <a:cs typeface="Arial" panose="020B0604020202020204" pitchFamily="34" charset="0"/>
              </a:rPr>
              <a:t>% will lead to an increase in visibility by </a:t>
            </a:r>
            <a:r>
              <a:rPr lang="en-US" sz="1600" dirty="0" smtClean="0">
                <a:latin typeface="Arial" panose="020B0604020202020204" pitchFamily="34" charset="0"/>
                <a:cs typeface="Arial" panose="020B0604020202020204" pitchFamily="34" charset="0"/>
              </a:rPr>
              <a:t>2.4-11.3% </a:t>
            </a:r>
            <a:r>
              <a:rPr lang="en-US" sz="1600" dirty="0">
                <a:latin typeface="Arial" panose="020B0604020202020204" pitchFamily="34" charset="0"/>
                <a:cs typeface="Arial" panose="020B0604020202020204" pitchFamily="34" charset="0"/>
              </a:rPr>
              <a:t>and </a:t>
            </a:r>
            <a:r>
              <a:rPr lang="en-US" sz="1600" dirty="0" smtClean="0">
                <a:latin typeface="Arial" panose="020B0604020202020204" pitchFamily="34" charset="0"/>
                <a:cs typeface="Arial" panose="020B0604020202020204" pitchFamily="34" charset="0"/>
              </a:rPr>
              <a:t>4.9-29%, respectively.</a:t>
            </a:r>
          </a:p>
          <a:p>
            <a:pPr marL="285750" indent="-285750">
              <a:buFont typeface="Wingdings" panose="05000000000000000000" pitchFamily="2" charset="2"/>
              <a:buChar char="q"/>
            </a:pPr>
            <a:endParaRPr lang="en-US" sz="9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Reduction of the last two anthropogenic components has co-benefits, as it may reduce </a:t>
            </a:r>
            <a:r>
              <a:rPr lang="en-US" sz="1600" dirty="0" smtClean="0">
                <a:latin typeface="Arial" panose="020B0604020202020204" pitchFamily="34" charset="0"/>
                <a:cs typeface="Arial" panose="020B0604020202020204" pitchFamily="34" charset="0"/>
              </a:rPr>
              <a:t>fog formation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22303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41</a:t>
            </a:fld>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3949"/>
            <a:ext cx="4514850"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a:stretch>
            <a:fillRect/>
          </a:stretch>
        </p:blipFill>
        <p:spPr>
          <a:xfrm>
            <a:off x="133349" y="4667250"/>
            <a:ext cx="3810000" cy="1809750"/>
          </a:xfrm>
          <a:prstGeom prst="rect">
            <a:avLst/>
          </a:prstGeom>
        </p:spPr>
      </p:pic>
      <p:sp>
        <p:nvSpPr>
          <p:cNvPr id="6" name="TextBox 5"/>
          <p:cNvSpPr txBox="1"/>
          <p:nvPr/>
        </p:nvSpPr>
        <p:spPr>
          <a:xfrm>
            <a:off x="-19050" y="0"/>
            <a:ext cx="9353550" cy="538609"/>
          </a:xfrm>
          <a:prstGeom prst="rect">
            <a:avLst/>
          </a:prstGeom>
          <a:noFill/>
        </p:spPr>
        <p:txBody>
          <a:bodyPr wrap="square" rtlCol="0">
            <a:spAutoFit/>
          </a:bodyPr>
          <a:lstStyle/>
          <a:p>
            <a:r>
              <a:rPr lang="en-US" sz="2900" b="1" dirty="0" smtClean="0">
                <a:solidFill>
                  <a:srgbClr val="CC0099"/>
                </a:solidFill>
                <a:latin typeface="Arial" panose="020B0604020202020204" pitchFamily="34" charset="0"/>
                <a:cs typeface="Arial" panose="020B0604020202020204" pitchFamily="34" charset="0"/>
              </a:rPr>
              <a:t>Particle size distributions: Kanpur (09/2007-07/2011)</a:t>
            </a:r>
          </a:p>
        </p:txBody>
      </p:sp>
      <p:pic>
        <p:nvPicPr>
          <p:cNvPr id="7" name="Picture 6"/>
          <p:cNvPicPr/>
          <p:nvPr/>
        </p:nvPicPr>
        <p:blipFill>
          <a:blip r:embed="rId4"/>
          <a:stretch>
            <a:fillRect/>
          </a:stretch>
        </p:blipFill>
        <p:spPr>
          <a:xfrm>
            <a:off x="190499" y="2914649"/>
            <a:ext cx="3752850" cy="1809751"/>
          </a:xfrm>
          <a:prstGeom prst="rect">
            <a:avLst/>
          </a:prstGeom>
        </p:spPr>
      </p:pic>
      <p:sp>
        <p:nvSpPr>
          <p:cNvPr id="8" name="TextBox 7"/>
          <p:cNvSpPr txBox="1"/>
          <p:nvPr/>
        </p:nvSpPr>
        <p:spPr>
          <a:xfrm>
            <a:off x="-19050" y="482025"/>
            <a:ext cx="9372600" cy="584775"/>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Measurements of sub-micron particle size distribution in the size range of </a:t>
            </a:r>
            <a:r>
              <a:rPr lang="en-US" sz="1600" dirty="0" smtClean="0">
                <a:solidFill>
                  <a:srgbClr val="3333FF"/>
                </a:solidFill>
                <a:latin typeface="Arial" panose="020B0604020202020204" pitchFamily="34" charset="0"/>
                <a:cs typeface="Arial" panose="020B0604020202020204" pitchFamily="34" charset="0"/>
              </a:rPr>
              <a:t>14-680 nm were conducted at IIT, Kanpur from Sept. 2007 to July 2011</a:t>
            </a:r>
            <a:r>
              <a:rPr lang="en-US" sz="1600" dirty="0" smtClean="0">
                <a:latin typeface="Arial" panose="020B0604020202020204" pitchFamily="34" charset="0"/>
                <a:cs typeface="Arial" panose="020B0604020202020204" pitchFamily="34" charset="0"/>
              </a:rPr>
              <a:t>.</a:t>
            </a:r>
            <a:endParaRPr lang="en-US" sz="1600" dirty="0">
              <a:solidFill>
                <a:srgbClr val="0000FF"/>
              </a:solidFill>
              <a:latin typeface="Arial" panose="020B0604020202020204" pitchFamily="34" charset="0"/>
              <a:cs typeface="Arial" panose="020B0604020202020204" pitchFamily="34" charset="0"/>
            </a:endParaRPr>
          </a:p>
        </p:txBody>
      </p:sp>
      <p:sp>
        <p:nvSpPr>
          <p:cNvPr id="9" name="Rectangle 8"/>
          <p:cNvSpPr/>
          <p:nvPr/>
        </p:nvSpPr>
        <p:spPr>
          <a:xfrm>
            <a:off x="4419600" y="1027926"/>
            <a:ext cx="4724400" cy="5201424"/>
          </a:xfrm>
          <a:prstGeom prst="rect">
            <a:avLst/>
          </a:prstGeom>
        </p:spPr>
        <p:txBody>
          <a:bodyPr wrap="square">
            <a:spAutoFit/>
          </a:bodyPr>
          <a:lstStyle/>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A distinct seasonal pattern, with the total particle number and BC mass conc. peaking in winter </a:t>
            </a:r>
            <a:r>
              <a:rPr lang="en-US" dirty="0">
                <a:latin typeface="Arial" panose="020B0604020202020204" pitchFamily="34" charset="0"/>
                <a:cs typeface="Arial" panose="020B0604020202020204" pitchFamily="34" charset="0"/>
              </a:rPr>
              <a:t>and lower during the monsoon </a:t>
            </a:r>
            <a:r>
              <a:rPr lang="en-US" dirty="0" smtClean="0">
                <a:latin typeface="Arial" panose="020B0604020202020204" pitchFamily="34" charset="0"/>
                <a:cs typeface="Arial" panose="020B0604020202020204" pitchFamily="34" charset="0"/>
              </a:rPr>
              <a:t>season.</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solidFill>
                  <a:srgbClr val="009900"/>
                </a:solidFill>
                <a:latin typeface="Arial" panose="020B0604020202020204" pitchFamily="34" charset="0"/>
                <a:cs typeface="Arial" panose="020B0604020202020204" pitchFamily="34" charset="0"/>
              </a:rPr>
              <a:t>The high ratio values could arise due to NPF events </a:t>
            </a:r>
            <a:r>
              <a:rPr lang="en-US" dirty="0" smtClean="0">
                <a:solidFill>
                  <a:srgbClr val="009900"/>
                </a:solidFill>
                <a:latin typeface="Arial" panose="020B0604020202020204" pitchFamily="34" charset="0"/>
                <a:cs typeface="Arial" panose="020B0604020202020204" pitchFamily="34" charset="0"/>
              </a:rPr>
              <a:t>whereas the </a:t>
            </a:r>
            <a:r>
              <a:rPr lang="en-US" dirty="0">
                <a:solidFill>
                  <a:srgbClr val="009900"/>
                </a:solidFill>
                <a:latin typeface="Arial" panose="020B0604020202020204" pitchFamily="34" charset="0"/>
                <a:cs typeface="Arial" panose="020B0604020202020204" pitchFamily="34" charset="0"/>
              </a:rPr>
              <a:t>low value indicates that the air mass was aged and/or contains larger particles as a primary </a:t>
            </a:r>
            <a:r>
              <a:rPr lang="en-US" dirty="0" smtClean="0">
                <a:solidFill>
                  <a:srgbClr val="009900"/>
                </a:solidFill>
                <a:latin typeface="Arial" panose="020B0604020202020204" pitchFamily="34" charset="0"/>
                <a:cs typeface="Arial" panose="020B0604020202020204" pitchFamily="34" charset="0"/>
              </a:rPr>
              <a:t>aerosol.</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sz="14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value indicates </a:t>
            </a:r>
            <a:r>
              <a:rPr lang="en-US" dirty="0">
                <a:latin typeface="Arial" panose="020B0604020202020204" pitchFamily="34" charset="0"/>
                <a:cs typeface="Arial" panose="020B0604020202020204" pitchFamily="34" charset="0"/>
              </a:rPr>
              <a:t>the significant </a:t>
            </a:r>
            <a:r>
              <a:rPr lang="en-US" dirty="0" err="1">
                <a:latin typeface="Arial" panose="020B0604020202020204" pitchFamily="34" charset="0"/>
                <a:cs typeface="Arial" panose="020B0604020202020204" pitchFamily="34" charset="0"/>
              </a:rPr>
              <a:t>BrC</a:t>
            </a:r>
            <a:r>
              <a:rPr lang="en-US" dirty="0">
                <a:latin typeface="Arial" panose="020B0604020202020204" pitchFamily="34" charset="0"/>
                <a:cs typeface="Arial" panose="020B0604020202020204" pitchFamily="34" charset="0"/>
              </a:rPr>
              <a:t> contribution came from wood/trash burning </a:t>
            </a:r>
            <a:r>
              <a:rPr lang="en-US" dirty="0" smtClean="0">
                <a:latin typeface="Arial" panose="020B0604020202020204" pitchFamily="34" charset="0"/>
                <a:cs typeface="Arial" panose="020B0604020202020204" pitchFamily="34" charset="0"/>
              </a:rPr>
              <a:t>emissions (mainly </a:t>
            </a:r>
            <a:r>
              <a:rPr lang="en-US" dirty="0">
                <a:latin typeface="Arial" panose="020B0604020202020204" pitchFamily="34" charset="0"/>
                <a:cs typeface="Arial" panose="020B0604020202020204" pitchFamily="34" charset="0"/>
              </a:rPr>
              <a:t>winter </a:t>
            </a:r>
            <a:r>
              <a:rPr lang="en-US" dirty="0" smtClean="0">
                <a:latin typeface="Arial" panose="020B0604020202020204" pitchFamily="34" charset="0"/>
                <a:cs typeface="Arial" panose="020B0604020202020204" pitchFamily="34" charset="0"/>
              </a:rPr>
              <a:t>months) and the –</a:t>
            </a:r>
            <a:r>
              <a:rPr lang="en-US" dirty="0" err="1" smtClean="0">
                <a:latin typeface="Arial" panose="020B0604020202020204" pitchFamily="34" charset="0"/>
                <a:cs typeface="Arial" panose="020B0604020202020204" pitchFamily="34" charset="0"/>
              </a:rPr>
              <a:t>ve</a:t>
            </a:r>
            <a:r>
              <a:rPr lang="en-US" dirty="0" smtClean="0">
                <a:latin typeface="Arial" panose="020B0604020202020204" pitchFamily="34" charset="0"/>
                <a:cs typeface="Arial" panose="020B0604020202020204" pitchFamily="34" charset="0"/>
              </a:rPr>
              <a:t> value suggests that </a:t>
            </a:r>
            <a:r>
              <a:rPr lang="en-US" dirty="0">
                <a:latin typeface="Arial" panose="020B0604020202020204" pitchFamily="34" charset="0"/>
                <a:cs typeface="Arial" panose="020B0604020202020204" pitchFamily="34" charset="0"/>
              </a:rPr>
              <a:t>fossil-fuel combustion largely contributed to </a:t>
            </a:r>
            <a:r>
              <a:rPr lang="en-US" dirty="0" err="1" smtClean="0">
                <a:latin typeface="Arial" panose="020B0604020202020204" pitchFamily="34" charset="0"/>
                <a:cs typeface="Arial" panose="020B0604020202020204" pitchFamily="34" charset="0"/>
              </a:rPr>
              <a:t>BrC</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4514850" y="6134100"/>
            <a:ext cx="4629150" cy="338554"/>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Kanawade, </a:t>
            </a:r>
            <a:r>
              <a:rPr lang="en-US" sz="1600" b="1" dirty="0" err="1" smtClean="0">
                <a:solidFill>
                  <a:srgbClr val="FF0000"/>
                </a:solidFill>
                <a:latin typeface="Arial" panose="020B0604020202020204" pitchFamily="34" charset="0"/>
                <a:cs typeface="Arial" panose="020B0604020202020204" pitchFamily="34" charset="0"/>
              </a:rPr>
              <a:t>Tripathi</a:t>
            </a:r>
            <a:r>
              <a:rPr lang="en-US" sz="1600" b="1" dirty="0" smtClean="0">
                <a:solidFill>
                  <a:srgbClr val="FF0000"/>
                </a:solidFill>
                <a:latin typeface="Arial" panose="020B0604020202020204" pitchFamily="34" charset="0"/>
                <a:cs typeface="Arial" panose="020B0604020202020204" pitchFamily="34" charset="0"/>
              </a:rPr>
              <a:t> et al., under review, (2014)</a:t>
            </a:r>
            <a:endParaRPr lang="en-IN" sz="1600" b="1" dirty="0">
              <a:solidFill>
                <a:srgbClr val="FF0000"/>
              </a:solidFill>
              <a:latin typeface="Arial" panose="020B0604020202020204" pitchFamily="34" charset="0"/>
              <a:cs typeface="Arial" panose="020B0604020202020204" pitchFamily="34" charset="0"/>
            </a:endParaRPr>
          </a:p>
        </p:txBody>
      </p:sp>
      <p:sp>
        <p:nvSpPr>
          <p:cNvPr id="11"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Tree>
    <p:extLst>
      <p:ext uri="{BB962C8B-B14F-4D97-AF65-F5344CB8AC3E}">
        <p14:creationId xmlns:p14="http://schemas.microsoft.com/office/powerpoint/2010/main" val="101181285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42</a:t>
            </a:fld>
            <a:endParaRPr lang="en-US"/>
          </a:p>
        </p:txBody>
      </p:sp>
      <p:sp>
        <p:nvSpPr>
          <p:cNvPr id="4"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5" name="TextBox 4"/>
          <p:cNvSpPr txBox="1"/>
          <p:nvPr/>
        </p:nvSpPr>
        <p:spPr>
          <a:xfrm>
            <a:off x="2286000" y="2127502"/>
            <a:ext cx="5029200" cy="1569660"/>
          </a:xfrm>
          <a:prstGeom prst="rect">
            <a:avLst/>
          </a:prstGeom>
          <a:noFill/>
        </p:spPr>
        <p:txBody>
          <a:bodyPr wrap="square" rtlCol="0">
            <a:spAutoFit/>
          </a:bodyPr>
          <a:lstStyle/>
          <a:p>
            <a:r>
              <a:rPr lang="en-US" sz="9600" b="1" dirty="0" smtClean="0">
                <a:solidFill>
                  <a:srgbClr val="CC0099"/>
                </a:solidFill>
                <a:latin typeface="JasmineUPC" panose="02020603050405020304" pitchFamily="18" charset="-34"/>
                <a:cs typeface="JasmineUPC" panose="02020603050405020304" pitchFamily="18" charset="-34"/>
              </a:rPr>
              <a:t>Thank you!</a:t>
            </a:r>
          </a:p>
        </p:txBody>
      </p:sp>
    </p:spTree>
    <p:extLst>
      <p:ext uri="{BB962C8B-B14F-4D97-AF65-F5344CB8AC3E}">
        <p14:creationId xmlns:p14="http://schemas.microsoft.com/office/powerpoint/2010/main" val="37592497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5</a:t>
            </a:fld>
            <a:endParaRPr lang="en-US"/>
          </a:p>
        </p:txBody>
      </p:sp>
      <p:sp>
        <p:nvSpPr>
          <p:cNvPr id="9" name="TextBox 2"/>
          <p:cNvSpPr txBox="1">
            <a:spLocks noChangeArrowheads="1"/>
          </p:cNvSpPr>
          <p:nvPr/>
        </p:nvSpPr>
        <p:spPr bwMode="auto">
          <a:xfrm>
            <a:off x="5591081" y="5883350"/>
            <a:ext cx="3095719" cy="369332"/>
          </a:xfrm>
          <a:prstGeom prst="rect">
            <a:avLst/>
          </a:prstGeom>
          <a:noFill/>
          <a:ln w="9525">
            <a:noFill/>
            <a:miter lim="800000"/>
            <a:headEnd/>
            <a:tailEnd/>
          </a:ln>
        </p:spPr>
        <p:txBody>
          <a:bodyPr wrap="none">
            <a:spAutoFit/>
          </a:bodyPr>
          <a:lstStyle/>
          <a:p>
            <a:r>
              <a:rPr lang="en-US" b="1" i="1" dirty="0" err="1" smtClean="0">
                <a:solidFill>
                  <a:srgbClr val="0000CC"/>
                </a:solidFill>
                <a:latin typeface="Arial" panose="020B0604020202020204" pitchFamily="34" charset="0"/>
                <a:cs typeface="Arial" panose="020B0604020202020204" pitchFamily="34" charset="0"/>
              </a:rPr>
              <a:t>Moorthy</a:t>
            </a:r>
            <a:r>
              <a:rPr lang="en-US" b="1" i="1" dirty="0" smtClean="0">
                <a:solidFill>
                  <a:srgbClr val="0000CC"/>
                </a:solidFill>
                <a:latin typeface="Arial" panose="020B0604020202020204" pitchFamily="34" charset="0"/>
                <a:cs typeface="Arial" panose="020B0604020202020204" pitchFamily="34" charset="0"/>
              </a:rPr>
              <a:t> et </a:t>
            </a:r>
            <a:r>
              <a:rPr lang="en-US" b="1" i="1" dirty="0">
                <a:solidFill>
                  <a:srgbClr val="0000CC"/>
                </a:solidFill>
                <a:latin typeface="Arial" panose="020B0604020202020204" pitchFamily="34" charset="0"/>
                <a:cs typeface="Arial" panose="020B0604020202020204" pitchFamily="34" charset="0"/>
              </a:rPr>
              <a:t>al., </a:t>
            </a:r>
            <a:r>
              <a:rPr lang="en-US" b="1" i="1" dirty="0" smtClean="0">
                <a:solidFill>
                  <a:srgbClr val="0000CC"/>
                </a:solidFill>
                <a:latin typeface="Arial" panose="020B0604020202020204" pitchFamily="34" charset="0"/>
                <a:cs typeface="Arial" panose="020B0604020202020204" pitchFamily="34" charset="0"/>
              </a:rPr>
              <a:t>GRL, (2013)</a:t>
            </a:r>
            <a:endParaRPr lang="en-US" b="1" i="1" dirty="0">
              <a:solidFill>
                <a:srgbClr val="0000CC"/>
              </a:solidFill>
              <a:latin typeface="Arial" panose="020B0604020202020204" pitchFamily="34" charset="0"/>
              <a:cs typeface="Arial" panose="020B0604020202020204" pitchFamily="34"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9840" y="1066800"/>
            <a:ext cx="5374159" cy="3352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0032" y="4267202"/>
            <a:ext cx="4814867" cy="1981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76200" y="482025"/>
            <a:ext cx="9067800" cy="646331"/>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AFRINET is a </a:t>
            </a:r>
            <a:r>
              <a:rPr lang="en-US" dirty="0">
                <a:solidFill>
                  <a:srgbClr val="0000FF"/>
                </a:solidFill>
                <a:latin typeface="Arial" panose="020B0604020202020204" pitchFamily="34" charset="0"/>
                <a:cs typeface="Arial" panose="020B0604020202020204" pitchFamily="34" charset="0"/>
              </a:rPr>
              <a:t>network of 35 aerosol observatories over </a:t>
            </a:r>
            <a:r>
              <a:rPr lang="en-US" dirty="0" smtClean="0">
                <a:solidFill>
                  <a:srgbClr val="0000FF"/>
                </a:solidFill>
                <a:latin typeface="Arial" panose="020B0604020202020204" pitchFamily="34" charset="0"/>
                <a:cs typeface="Arial" panose="020B0604020202020204" pitchFamily="34" charset="0"/>
              </a:rPr>
              <a:t>the Indian </a:t>
            </a:r>
            <a:r>
              <a:rPr lang="en-US" dirty="0">
                <a:solidFill>
                  <a:srgbClr val="0000FF"/>
                </a:solidFill>
                <a:latin typeface="Arial" panose="020B0604020202020204" pitchFamily="34" charset="0"/>
                <a:cs typeface="Arial" panose="020B0604020202020204" pitchFamily="34" charset="0"/>
              </a:rPr>
              <a:t>region </a:t>
            </a:r>
            <a:r>
              <a:rPr lang="en-US" dirty="0">
                <a:latin typeface="Arial" panose="020B0604020202020204" pitchFamily="34" charset="0"/>
                <a:cs typeface="Arial" panose="020B0604020202020204" pitchFamily="34" charset="0"/>
              </a:rPr>
              <a:t>to generate the first time regional </a:t>
            </a:r>
            <a:r>
              <a:rPr lang="en-US" dirty="0" smtClean="0">
                <a:latin typeface="Arial" panose="020B0604020202020204" pitchFamily="34" charset="0"/>
                <a:cs typeface="Arial" panose="020B0604020202020204" pitchFamily="34" charset="0"/>
              </a:rPr>
              <a:t>synthesis using </a:t>
            </a:r>
            <a:r>
              <a:rPr lang="en-US" dirty="0">
                <a:latin typeface="Arial" panose="020B0604020202020204" pitchFamily="34" charset="0"/>
                <a:cs typeface="Arial" panose="020B0604020202020204" pitchFamily="34" charset="0"/>
              </a:rPr>
              <a:t>primary data and estimate the aerosol </a:t>
            </a:r>
            <a:r>
              <a:rPr lang="en-US" dirty="0" smtClean="0">
                <a:latin typeface="Arial" panose="020B0604020202020204" pitchFamily="34" charset="0"/>
                <a:cs typeface="Arial" panose="020B0604020202020204" pitchFamily="34" charset="0"/>
              </a:rPr>
              <a:t>trends.</a:t>
            </a:r>
          </a:p>
        </p:txBody>
      </p:sp>
      <p:sp>
        <p:nvSpPr>
          <p:cNvPr id="14" name="TextBox 2"/>
          <p:cNvSpPr txBox="1">
            <a:spLocks noChangeArrowheads="1"/>
          </p:cNvSpPr>
          <p:nvPr/>
        </p:nvSpPr>
        <p:spPr bwMode="auto">
          <a:xfrm>
            <a:off x="6365675" y="6138446"/>
            <a:ext cx="2778325" cy="338554"/>
          </a:xfrm>
          <a:prstGeom prst="rect">
            <a:avLst/>
          </a:prstGeom>
          <a:noFill/>
          <a:ln w="9525">
            <a:noFill/>
            <a:miter lim="800000"/>
            <a:headEnd/>
            <a:tailEnd/>
          </a:ln>
        </p:spPr>
        <p:txBody>
          <a:bodyPr wrap="none">
            <a:spAutoFit/>
          </a:bodyPr>
          <a:lstStyle/>
          <a:p>
            <a:r>
              <a:rPr lang="en-US" sz="1600" b="1" dirty="0" err="1" smtClean="0">
                <a:solidFill>
                  <a:srgbClr val="FF0000"/>
                </a:solidFill>
                <a:latin typeface="Arial" panose="020B0604020202020204" pitchFamily="34" charset="0"/>
                <a:cs typeface="Arial" panose="020B0604020202020204" pitchFamily="34" charset="0"/>
              </a:rPr>
              <a:t>Moorthy</a:t>
            </a:r>
            <a:r>
              <a:rPr lang="en-US" sz="1600" b="1" dirty="0" smtClean="0">
                <a:solidFill>
                  <a:srgbClr val="FF0000"/>
                </a:solidFill>
                <a:latin typeface="Arial" panose="020B0604020202020204" pitchFamily="34" charset="0"/>
                <a:cs typeface="Arial" panose="020B0604020202020204" pitchFamily="34" charset="0"/>
              </a:rPr>
              <a:t> et </a:t>
            </a:r>
            <a:r>
              <a:rPr lang="en-US" sz="1600" b="1" dirty="0">
                <a:solidFill>
                  <a:srgbClr val="FF0000"/>
                </a:solidFill>
                <a:latin typeface="Arial" panose="020B0604020202020204" pitchFamily="34" charset="0"/>
                <a:cs typeface="Arial" panose="020B0604020202020204" pitchFamily="34" charset="0"/>
              </a:rPr>
              <a:t>al., </a:t>
            </a:r>
            <a:r>
              <a:rPr lang="en-US" sz="1600" b="1" dirty="0" smtClean="0">
                <a:solidFill>
                  <a:srgbClr val="FF0000"/>
                </a:solidFill>
                <a:latin typeface="Arial" panose="020B0604020202020204" pitchFamily="34" charset="0"/>
                <a:cs typeface="Arial" panose="020B0604020202020204" pitchFamily="34" charset="0"/>
              </a:rPr>
              <a:t>GRL, (2013)</a:t>
            </a:r>
            <a:endParaRPr lang="en-US" sz="1600" b="1" dirty="0">
              <a:solidFill>
                <a:srgbClr val="FF0000"/>
              </a:solidFill>
              <a:latin typeface="Arial" panose="020B0604020202020204" pitchFamily="34" charset="0"/>
              <a:cs typeface="Arial" panose="020B0604020202020204" pitchFamily="34" charset="0"/>
            </a:endParaRPr>
          </a:p>
        </p:txBody>
      </p:sp>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627"/>
          <a:stretch/>
        </p:blipFill>
        <p:spPr bwMode="auto">
          <a:xfrm>
            <a:off x="171451" y="1152526"/>
            <a:ext cx="3448049" cy="372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6200" y="0"/>
            <a:ext cx="8967455" cy="584775"/>
          </a:xfrm>
          <a:prstGeom prst="rect">
            <a:avLst/>
          </a:prstGeom>
          <a:noFill/>
        </p:spPr>
        <p:txBody>
          <a:bodyPr wrap="none" rtlCol="0">
            <a:spAutoFit/>
          </a:bodyPr>
          <a:lstStyle/>
          <a:p>
            <a:r>
              <a:rPr lang="en-US" sz="3200" b="1" dirty="0" smtClean="0">
                <a:solidFill>
                  <a:srgbClr val="CC0099"/>
                </a:solidFill>
                <a:latin typeface="Arial" panose="020B0604020202020204" pitchFamily="34" charset="0"/>
                <a:cs typeface="Arial" panose="020B0604020202020204" pitchFamily="34" charset="0"/>
              </a:rPr>
              <a:t>Decadal trend in Aerosols: AFRINET Network</a:t>
            </a:r>
            <a:endParaRPr lang="en-US" sz="3200" b="1" dirty="0">
              <a:solidFill>
                <a:srgbClr val="CC0099"/>
              </a:solidFill>
              <a:latin typeface="Arial" panose="020B0604020202020204" pitchFamily="34" charset="0"/>
              <a:cs typeface="Arial" panose="020B0604020202020204" pitchFamily="34" charset="0"/>
            </a:endParaRPr>
          </a:p>
        </p:txBody>
      </p:sp>
      <p:sp>
        <p:nvSpPr>
          <p:cNvPr id="17" name="Rectangle 16"/>
          <p:cNvSpPr/>
          <p:nvPr/>
        </p:nvSpPr>
        <p:spPr>
          <a:xfrm>
            <a:off x="66675" y="4886325"/>
            <a:ext cx="3843357" cy="1477328"/>
          </a:xfrm>
          <a:prstGeom prst="rect">
            <a:avLst/>
          </a:prstGeom>
        </p:spPr>
        <p:txBody>
          <a:bodyPr wrap="square">
            <a:spAutoFit/>
          </a:bodyPr>
          <a:lstStyle/>
          <a:p>
            <a:r>
              <a:rPr lang="en-US" dirty="0">
                <a:latin typeface="Arial" panose="020B0604020202020204" pitchFamily="34" charset="0"/>
                <a:cs typeface="Arial" panose="020B0604020202020204" pitchFamily="34" charset="0"/>
              </a:rPr>
              <a:t>AOD was found increasing at a rate of </a:t>
            </a:r>
            <a:r>
              <a:rPr lang="en-US" dirty="0">
                <a:solidFill>
                  <a:srgbClr val="0000FF"/>
                </a:solidFill>
                <a:latin typeface="Arial" panose="020B0604020202020204" pitchFamily="34" charset="0"/>
                <a:cs typeface="Arial" panose="020B0604020202020204" pitchFamily="34" charset="0"/>
              </a:rPr>
              <a:t>2.3% (of its value </a:t>
            </a:r>
            <a:r>
              <a:rPr lang="en-US" dirty="0" smtClean="0">
                <a:solidFill>
                  <a:srgbClr val="0000FF"/>
                </a:solidFill>
                <a:latin typeface="Arial" panose="020B0604020202020204" pitchFamily="34" charset="0"/>
                <a:cs typeface="Arial" panose="020B0604020202020204" pitchFamily="34" charset="0"/>
              </a:rPr>
              <a:t>pre-industrial value in </a:t>
            </a:r>
            <a:r>
              <a:rPr lang="en-US" dirty="0">
                <a:solidFill>
                  <a:srgbClr val="0000FF"/>
                </a:solidFill>
                <a:latin typeface="Arial" panose="020B0604020202020204" pitchFamily="34" charset="0"/>
                <a:cs typeface="Arial" panose="020B0604020202020204" pitchFamily="34" charset="0"/>
              </a:rPr>
              <a:t>1985) per year and more rapidly (~4%) during the last decade</a:t>
            </a:r>
            <a:r>
              <a:rPr lang="en-US" dirty="0">
                <a:latin typeface="Arial" panose="020B0604020202020204" pitchFamily="34" charset="0"/>
                <a:cs typeface="Arial" panose="020B0604020202020204" pitchFamily="34" charset="0"/>
              </a:rPr>
              <a:t>.</a:t>
            </a:r>
          </a:p>
        </p:txBody>
      </p:sp>
      <p:sp>
        <p:nvSpPr>
          <p:cNvPr id="4" name="Footer Placeholder 3"/>
          <p:cNvSpPr>
            <a:spLocks noGrp="1"/>
          </p:cNvSpPr>
          <p:nvPr>
            <p:ph type="ftr" sz="quarter" idx="11"/>
          </p:nvPr>
        </p:nvSpPr>
        <p:spPr/>
        <p:txBody>
          <a:bodyPr/>
          <a:lstStyle/>
          <a:p>
            <a:r>
              <a:rPr lang="en-US" smtClean="0"/>
              <a:t>India-California Air-Pollution Mitigation Program</a:t>
            </a:r>
            <a:endParaRPr lang="en-US"/>
          </a:p>
        </p:txBody>
      </p:sp>
    </p:spTree>
    <p:extLst>
      <p:ext uri="{BB962C8B-B14F-4D97-AF65-F5344CB8AC3E}">
        <p14:creationId xmlns:p14="http://schemas.microsoft.com/office/powerpoint/2010/main" val="23712701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04/02/2014</a:t>
            </a:r>
            <a:endParaRPr lang="en-US"/>
          </a:p>
        </p:txBody>
      </p:sp>
      <p:sp>
        <p:nvSpPr>
          <p:cNvPr id="3" name="Slide Number Placeholder 2"/>
          <p:cNvSpPr>
            <a:spLocks noGrp="1"/>
          </p:cNvSpPr>
          <p:nvPr>
            <p:ph type="sldNum" sz="quarter" idx="12"/>
          </p:nvPr>
        </p:nvSpPr>
        <p:spPr/>
        <p:txBody>
          <a:bodyPr/>
          <a:lstStyle/>
          <a:p>
            <a:fld id="{B7859A7E-52D7-426B-A1C5-BCCD3FF31703}" type="slidenum">
              <a:rPr lang="en-US" smtClean="0"/>
              <a:pPr/>
              <a:t>6</a:t>
            </a:fld>
            <a:endParaRPr lang="en-US"/>
          </a:p>
        </p:txBody>
      </p:sp>
      <p:sp>
        <p:nvSpPr>
          <p:cNvPr id="4" name="Rectangle 3"/>
          <p:cNvSpPr/>
          <p:nvPr/>
        </p:nvSpPr>
        <p:spPr>
          <a:xfrm>
            <a:off x="4648200" y="419100"/>
            <a:ext cx="4572000" cy="369332"/>
          </a:xfrm>
          <a:prstGeom prst="rect">
            <a:avLst/>
          </a:prstGeom>
        </p:spPr>
        <p:txBody>
          <a:bodyPr wrap="square">
            <a:spAutoFit/>
          </a:bodyPr>
          <a:lstStyle/>
          <a:p>
            <a:r>
              <a:rPr lang="en-US" b="1" dirty="0" smtClean="0">
                <a:solidFill>
                  <a:srgbClr val="0000FF"/>
                </a:solidFill>
                <a:latin typeface="Arial" panose="020B0604020202020204" pitchFamily="34" charset="0"/>
                <a:cs typeface="Arial" panose="020B0604020202020204" pitchFamily="34" charset="0"/>
              </a:rPr>
              <a:t>NCAP: Black Carbon Research Initiative</a:t>
            </a:r>
            <a:endParaRPr lang="en-US" b="1" dirty="0">
              <a:solidFill>
                <a:srgbClr val="0000FF"/>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3772"/>
            <a:ext cx="5326814"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0636" y="677174"/>
            <a:ext cx="5734262" cy="400110"/>
          </a:xfrm>
          <a:prstGeom prst="rect">
            <a:avLst/>
          </a:prstGeom>
        </p:spPr>
        <p:txBody>
          <a:bodyPr wrap="none">
            <a:spAutoFit/>
          </a:bodyPr>
          <a:lstStyle/>
          <a:p>
            <a:r>
              <a:rPr lang="en-US" sz="2000" b="1" dirty="0" smtClean="0">
                <a:solidFill>
                  <a:srgbClr val="FF0000"/>
                </a:solidFill>
                <a:latin typeface="Arial" panose="020B0604020202020204" pitchFamily="34" charset="0"/>
                <a:cs typeface="Arial" panose="020B0604020202020204" pitchFamily="34" charset="0"/>
              </a:rPr>
              <a:t>Inter-Ministry Initiative: Proposed programme</a:t>
            </a:r>
            <a:endParaRPr lang="en-US" sz="2000" b="1" dirty="0">
              <a:solidFill>
                <a:srgbClr val="FF0000"/>
              </a:solidFill>
              <a:latin typeface="Arial" panose="020B0604020202020204" pitchFamily="34" charset="0"/>
              <a:cs typeface="Arial" panose="020B0604020202020204" pitchFamily="34" charset="0"/>
            </a:endParaRPr>
          </a:p>
        </p:txBody>
      </p:sp>
      <p:pic>
        <p:nvPicPr>
          <p:cNvPr id="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12" t="2631" r="8889" b="56360"/>
          <a:stretch/>
        </p:blipFill>
        <p:spPr bwMode="auto">
          <a:xfrm>
            <a:off x="5486400" y="3124200"/>
            <a:ext cx="36004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96328" y="5697748"/>
            <a:ext cx="8990522" cy="830997"/>
          </a:xfrm>
          <a:prstGeom prst="rect">
            <a:avLst/>
          </a:prstGeom>
          <a:noFill/>
        </p:spPr>
        <p:txBody>
          <a:bodyPr wrap="square" rtlCol="0">
            <a:spAutoFit/>
          </a:bodyPr>
          <a:lstStyle/>
          <a:p>
            <a:r>
              <a:rPr lang="en-US" sz="1600" b="1" dirty="0" smtClean="0">
                <a:solidFill>
                  <a:srgbClr val="FF0000"/>
                </a:solidFill>
                <a:latin typeface="Arial" panose="020B0604020202020204" pitchFamily="34" charset="0"/>
                <a:cs typeface="Arial" panose="020B0604020202020204" pitchFamily="34" charset="0"/>
              </a:rPr>
              <a:t>Ministry of Earth Science (</a:t>
            </a:r>
            <a:r>
              <a:rPr lang="en-US" sz="1600" b="1" dirty="0" err="1" smtClean="0">
                <a:solidFill>
                  <a:srgbClr val="FF0000"/>
                </a:solidFill>
                <a:latin typeface="Arial" panose="020B0604020202020204" pitchFamily="34" charset="0"/>
                <a:cs typeface="Arial" panose="020B0604020202020204" pitchFamily="34" charset="0"/>
              </a:rPr>
              <a:t>MoES</a:t>
            </a:r>
            <a:r>
              <a:rPr lang="en-US" sz="1600" b="1" dirty="0" smtClean="0">
                <a:solidFill>
                  <a:srgbClr val="FF0000"/>
                </a:solidFill>
                <a:latin typeface="Arial" panose="020B0604020202020204" pitchFamily="34" charset="0"/>
                <a:cs typeface="Arial" panose="020B0604020202020204" pitchFamily="34" charset="0"/>
              </a:rPr>
              <a:t>)</a:t>
            </a:r>
          </a:p>
          <a:p>
            <a:r>
              <a:rPr lang="en-US" sz="1600" b="1" dirty="0" smtClean="0">
                <a:solidFill>
                  <a:srgbClr val="FF0000"/>
                </a:solidFill>
                <a:latin typeface="Arial" panose="020B0604020202020204" pitchFamily="34" charset="0"/>
                <a:cs typeface="Arial" panose="020B0604020202020204" pitchFamily="34" charset="0"/>
              </a:rPr>
              <a:t>Ministry of Environment and Forest (</a:t>
            </a:r>
            <a:r>
              <a:rPr lang="en-US" sz="1600" b="1" dirty="0" err="1" smtClean="0">
                <a:solidFill>
                  <a:srgbClr val="FF0000"/>
                </a:solidFill>
                <a:latin typeface="Arial" panose="020B0604020202020204" pitchFamily="34" charset="0"/>
                <a:cs typeface="Arial" panose="020B0604020202020204" pitchFamily="34" charset="0"/>
              </a:rPr>
              <a:t>MoEF</a:t>
            </a:r>
            <a:r>
              <a:rPr lang="en-US" sz="1600" b="1" dirty="0" smtClean="0">
                <a:solidFill>
                  <a:srgbClr val="FF0000"/>
                </a:solidFill>
                <a:latin typeface="Arial" panose="020B0604020202020204" pitchFamily="34" charset="0"/>
                <a:cs typeface="Arial" panose="020B0604020202020204" pitchFamily="34" charset="0"/>
              </a:rPr>
              <a:t>)</a:t>
            </a:r>
          </a:p>
          <a:p>
            <a:r>
              <a:rPr lang="en-US" sz="1600" b="1" dirty="0" smtClean="0">
                <a:solidFill>
                  <a:srgbClr val="FF0000"/>
                </a:solidFill>
                <a:latin typeface="Arial" panose="020B0604020202020204" pitchFamily="34" charset="0"/>
                <a:cs typeface="Arial" panose="020B0604020202020204" pitchFamily="34" charset="0"/>
              </a:rPr>
              <a:t>Indian Space Research Organization (ISRO)</a:t>
            </a:r>
          </a:p>
        </p:txBody>
      </p:sp>
      <p:pic>
        <p:nvPicPr>
          <p:cNvPr id="9"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955" r="4610"/>
          <a:stretch/>
        </p:blipFill>
        <p:spPr bwMode="auto">
          <a:xfrm>
            <a:off x="5543551" y="914400"/>
            <a:ext cx="361473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91199" y="2523226"/>
            <a:ext cx="3352801" cy="600164"/>
          </a:xfrm>
          <a:prstGeom prst="rect">
            <a:avLst/>
          </a:prstGeom>
        </p:spPr>
        <p:txBody>
          <a:bodyPr wrap="square">
            <a:spAutoFit/>
          </a:bodyPr>
          <a:lstStyle/>
          <a:p>
            <a:r>
              <a:rPr lang="en-US" sz="1100" b="1" i="1" dirty="0" err="1" smtClean="0">
                <a:latin typeface="Arial" panose="020B0604020202020204" pitchFamily="34" charset="0"/>
                <a:cs typeface="Arial" panose="020B0604020202020204" pitchFamily="34" charset="0"/>
              </a:rPr>
              <a:t>Babu</a:t>
            </a:r>
            <a:r>
              <a:rPr lang="en-US" sz="1100" b="1" i="1" dirty="0" smtClean="0">
                <a:latin typeface="Arial" panose="020B0604020202020204" pitchFamily="34" charset="0"/>
                <a:cs typeface="Arial" panose="020B0604020202020204" pitchFamily="34" charset="0"/>
              </a:rPr>
              <a:t> </a:t>
            </a:r>
            <a:r>
              <a:rPr lang="en-US" sz="1100" b="1" i="1" dirty="0">
                <a:latin typeface="Arial" panose="020B0604020202020204" pitchFamily="34" charset="0"/>
                <a:cs typeface="Arial" panose="020B0604020202020204" pitchFamily="34" charset="0"/>
              </a:rPr>
              <a:t>et al., 2002; </a:t>
            </a:r>
            <a:r>
              <a:rPr lang="en-US" sz="1100" b="1" i="1" dirty="0" err="1">
                <a:latin typeface="Arial" panose="020B0604020202020204" pitchFamily="34" charset="0"/>
                <a:cs typeface="Arial" panose="020B0604020202020204" pitchFamily="34" charset="0"/>
              </a:rPr>
              <a:t>Satheesh</a:t>
            </a:r>
            <a:r>
              <a:rPr lang="en-US" sz="1100" b="1" i="1" dirty="0">
                <a:latin typeface="Arial" panose="020B0604020202020204" pitchFamily="34" charset="0"/>
                <a:cs typeface="Arial" panose="020B0604020202020204" pitchFamily="34" charset="0"/>
              </a:rPr>
              <a:t> et al., 2010; </a:t>
            </a:r>
            <a:r>
              <a:rPr lang="en-US" sz="1100" b="1" i="1" dirty="0" err="1">
                <a:latin typeface="Arial" panose="020B0604020202020204" pitchFamily="34" charset="0"/>
                <a:cs typeface="Arial" panose="020B0604020202020204" pitchFamily="34" charset="0"/>
              </a:rPr>
              <a:t>Safai</a:t>
            </a:r>
            <a:r>
              <a:rPr lang="en-US" sz="1100" b="1" i="1" dirty="0">
                <a:latin typeface="Arial" panose="020B0604020202020204" pitchFamily="34" charset="0"/>
                <a:cs typeface="Arial" panose="020B0604020202020204" pitchFamily="34" charset="0"/>
              </a:rPr>
              <a:t> et al., 2007; Singh et al., 2010; </a:t>
            </a:r>
            <a:r>
              <a:rPr lang="en-US" sz="1100" b="1" i="1" dirty="0" err="1" smtClean="0">
                <a:latin typeface="Arial" panose="020B0604020202020204" pitchFamily="34" charset="0"/>
                <a:cs typeface="Arial" panose="020B0604020202020204" pitchFamily="34" charset="0"/>
              </a:rPr>
              <a:t>Badrinath</a:t>
            </a:r>
            <a:r>
              <a:rPr lang="en-US" sz="1100" b="1" i="1" dirty="0" smtClean="0">
                <a:latin typeface="Arial" panose="020B0604020202020204" pitchFamily="34" charset="0"/>
                <a:cs typeface="Arial" panose="020B0604020202020204" pitchFamily="34" charset="0"/>
              </a:rPr>
              <a:t> and </a:t>
            </a:r>
            <a:r>
              <a:rPr lang="en-US" sz="1100" b="1" i="1" dirty="0" err="1">
                <a:latin typeface="Arial" panose="020B0604020202020204" pitchFamily="34" charset="0"/>
                <a:cs typeface="Arial" panose="020B0604020202020204" pitchFamily="34" charset="0"/>
              </a:rPr>
              <a:t>Latha</a:t>
            </a:r>
            <a:r>
              <a:rPr lang="en-US" sz="1100" b="1" i="1" dirty="0">
                <a:latin typeface="Arial" panose="020B0604020202020204" pitchFamily="34" charset="0"/>
                <a:cs typeface="Arial" panose="020B0604020202020204" pitchFamily="34" charset="0"/>
              </a:rPr>
              <a:t>, 2006; </a:t>
            </a:r>
            <a:r>
              <a:rPr lang="en-US" sz="1100" b="1" i="1" dirty="0" err="1">
                <a:latin typeface="Arial" panose="020B0604020202020204" pitchFamily="34" charset="0"/>
                <a:cs typeface="Arial" panose="020B0604020202020204" pitchFamily="34" charset="0"/>
              </a:rPr>
              <a:t>Dey</a:t>
            </a:r>
            <a:r>
              <a:rPr lang="en-US" sz="1100" b="1" i="1" dirty="0">
                <a:latin typeface="Arial" panose="020B0604020202020204" pitchFamily="34" charset="0"/>
                <a:cs typeface="Arial" panose="020B0604020202020204" pitchFamily="34" charset="0"/>
              </a:rPr>
              <a:t> et al., 2008, </a:t>
            </a:r>
            <a:r>
              <a:rPr lang="en-US" sz="1100" b="1" i="1" dirty="0" err="1">
                <a:latin typeface="Arial" panose="020B0604020202020204" pitchFamily="34" charset="0"/>
                <a:cs typeface="Arial" panose="020B0604020202020204" pitchFamily="34" charset="0"/>
              </a:rPr>
              <a:t>Dumka</a:t>
            </a:r>
            <a:r>
              <a:rPr lang="en-US" sz="1100" b="1" i="1" dirty="0">
                <a:latin typeface="Arial" panose="020B0604020202020204" pitchFamily="34" charset="0"/>
                <a:cs typeface="Arial" panose="020B0604020202020204" pitchFamily="34" charset="0"/>
              </a:rPr>
              <a:t> et al., 2010</a:t>
            </a:r>
          </a:p>
        </p:txBody>
      </p:sp>
      <p:sp>
        <p:nvSpPr>
          <p:cNvPr id="11" name="TextBox 10"/>
          <p:cNvSpPr txBox="1"/>
          <p:nvPr/>
        </p:nvSpPr>
        <p:spPr>
          <a:xfrm>
            <a:off x="76200" y="0"/>
            <a:ext cx="8779135" cy="584775"/>
          </a:xfrm>
          <a:prstGeom prst="rect">
            <a:avLst/>
          </a:prstGeom>
          <a:noFill/>
        </p:spPr>
        <p:txBody>
          <a:bodyPr wrap="none" rtlCol="0">
            <a:spAutoFit/>
          </a:bodyPr>
          <a:lstStyle/>
          <a:p>
            <a:r>
              <a:rPr lang="en-US" sz="3200" b="1" dirty="0" smtClean="0">
                <a:solidFill>
                  <a:srgbClr val="CC0099"/>
                </a:solidFill>
                <a:latin typeface="Arial" panose="020B0604020202020204" pitchFamily="34" charset="0"/>
                <a:cs typeface="Arial" panose="020B0604020202020204" pitchFamily="34" charset="0"/>
              </a:rPr>
              <a:t>National Carbonaceous Aerosol Programme</a:t>
            </a:r>
            <a:endParaRPr lang="en-US" sz="3200" b="1" dirty="0">
              <a:solidFill>
                <a:srgbClr val="CC0099"/>
              </a:solidFill>
              <a:latin typeface="Arial" panose="020B0604020202020204" pitchFamily="34" charset="0"/>
              <a:cs typeface="Arial" panose="020B0604020202020204" pitchFamily="34" charset="0"/>
            </a:endParaRPr>
          </a:p>
        </p:txBody>
      </p:sp>
      <p:sp>
        <p:nvSpPr>
          <p:cNvPr id="13" name="Footer Placeholder 6"/>
          <p:cNvSpPr>
            <a:spLocks noGrp="1"/>
          </p:cNvSpPr>
          <p:nvPr>
            <p:ph type="ftr" sz="quarter" idx="11"/>
          </p:nvPr>
        </p:nvSpPr>
        <p:spPr>
          <a:xfrm>
            <a:off x="2667000" y="6356350"/>
            <a:ext cx="3657600" cy="365125"/>
          </a:xfrm>
        </p:spPr>
        <p:txBody>
          <a:bodyPr/>
          <a:lstStyle/>
          <a:p>
            <a:r>
              <a:rPr lang="en-US" dirty="0" smtClean="0"/>
              <a:t>India-California Air-Pollution Mitigation Program</a:t>
            </a:r>
            <a:endParaRPr lang="en-US" dirty="0"/>
          </a:p>
        </p:txBody>
      </p:sp>
      <p:sp>
        <p:nvSpPr>
          <p:cNvPr id="12" name="TextBox 11"/>
          <p:cNvSpPr txBox="1"/>
          <p:nvPr/>
        </p:nvSpPr>
        <p:spPr>
          <a:xfrm>
            <a:off x="5943600" y="5334000"/>
            <a:ext cx="2895600" cy="369332"/>
          </a:xfrm>
          <a:prstGeom prst="rect">
            <a:avLst/>
          </a:prstGeom>
          <a:noFill/>
        </p:spPr>
        <p:txBody>
          <a:bodyPr wrap="square" rtlCol="0">
            <a:spAutoFit/>
          </a:bodyPr>
          <a:lstStyle/>
          <a:p>
            <a:r>
              <a:rPr lang="en-US" b="1" dirty="0" smtClean="0">
                <a:solidFill>
                  <a:srgbClr val="CC00CC"/>
                </a:solidFill>
                <a:latin typeface="Arial"/>
                <a:cs typeface="Arial"/>
              </a:rPr>
              <a:t>BC is decreasing. Why?</a:t>
            </a:r>
          </a:p>
        </p:txBody>
      </p:sp>
    </p:spTree>
    <p:extLst>
      <p:ext uri="{BB962C8B-B14F-4D97-AF65-F5344CB8AC3E}">
        <p14:creationId xmlns:p14="http://schemas.microsoft.com/office/powerpoint/2010/main" val="21879520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0" y="1981200"/>
            <a:ext cx="4180477" cy="4324529"/>
            <a:chOff x="0" y="1981200"/>
            <a:chExt cx="4180477" cy="4324529"/>
          </a:xfrm>
        </p:grpSpPr>
        <p:pic>
          <p:nvPicPr>
            <p:cNvPr id="3074" name="Picture 2"/>
            <p:cNvPicPr>
              <a:picLocks noChangeAspect="1" noChangeArrowheads="1"/>
            </p:cNvPicPr>
            <p:nvPr/>
          </p:nvPicPr>
          <p:blipFill>
            <a:blip r:embed="rId2"/>
            <a:srcRect/>
            <a:stretch>
              <a:fillRect/>
            </a:stretch>
          </p:blipFill>
          <p:spPr bwMode="auto">
            <a:xfrm>
              <a:off x="0" y="1981200"/>
              <a:ext cx="4180477" cy="3047999"/>
            </a:xfrm>
            <a:prstGeom prst="rect">
              <a:avLst/>
            </a:prstGeom>
            <a:noFill/>
            <a:ln w="9525">
              <a:noFill/>
              <a:miter lim="800000"/>
              <a:headEnd/>
              <a:tailEnd/>
            </a:ln>
            <a:effectLst/>
          </p:spPr>
        </p:pic>
        <p:sp>
          <p:nvSpPr>
            <p:cNvPr id="3" name="TextBox 2"/>
            <p:cNvSpPr txBox="1"/>
            <p:nvPr/>
          </p:nvSpPr>
          <p:spPr>
            <a:xfrm>
              <a:off x="152401" y="5105400"/>
              <a:ext cx="3962400" cy="1200329"/>
            </a:xfrm>
            <a:prstGeom prst="rect">
              <a:avLst/>
            </a:prstGeom>
            <a:noFill/>
          </p:spPr>
          <p:txBody>
            <a:bodyPr wrap="square" rtlCol="0">
              <a:spAutoFit/>
            </a:bodyPr>
            <a:lstStyle/>
            <a:p>
              <a:r>
                <a:rPr lang="en-IN" b="1" dirty="0" smtClean="0">
                  <a:latin typeface="Arial"/>
                  <a:cs typeface="Arial"/>
                </a:rPr>
                <a:t>Change in AOD with respect to distance to the city </a:t>
              </a:r>
              <a:r>
                <a:rPr lang="en-IN" b="1" dirty="0" err="1" smtClean="0">
                  <a:latin typeface="Arial"/>
                  <a:cs typeface="Arial"/>
                </a:rPr>
                <a:t>center</a:t>
              </a:r>
              <a:r>
                <a:rPr lang="en-IN" b="1" dirty="0" smtClean="0">
                  <a:latin typeface="Arial"/>
                  <a:cs typeface="Arial"/>
                </a:rPr>
                <a:t> (Connaught Place, i.e. central business district of Delhi)</a:t>
              </a:r>
              <a:endParaRPr lang="en-US" b="1" dirty="0" smtClean="0">
                <a:latin typeface="Arial"/>
                <a:cs typeface="Arial"/>
              </a:endParaRPr>
            </a:p>
          </p:txBody>
        </p:sp>
      </p:grpSp>
      <p:grpSp>
        <p:nvGrpSpPr>
          <p:cNvPr id="6" name="Group 6"/>
          <p:cNvGrpSpPr/>
          <p:nvPr/>
        </p:nvGrpSpPr>
        <p:grpSpPr>
          <a:xfrm>
            <a:off x="4495800" y="152400"/>
            <a:ext cx="4800600" cy="6541532"/>
            <a:chOff x="4495800" y="152400"/>
            <a:chExt cx="4800600" cy="6541532"/>
          </a:xfrm>
        </p:grpSpPr>
        <p:pic>
          <p:nvPicPr>
            <p:cNvPr id="4" name="Picture 3" descr="C:\Users\Naresh_Kumar\Desktop\Fig3_colorNCR_NK_AOD_LULC_Change_Jan_2011.jpg"/>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52400"/>
              <a:ext cx="4572000" cy="6096000"/>
            </a:xfrm>
            <a:prstGeom prst="rect">
              <a:avLst/>
            </a:prstGeom>
            <a:noFill/>
            <a:ln>
              <a:noFill/>
            </a:ln>
          </p:spPr>
        </p:pic>
        <p:sp>
          <p:nvSpPr>
            <p:cNvPr id="5" name="TextBox 4"/>
            <p:cNvSpPr txBox="1"/>
            <p:nvPr/>
          </p:nvSpPr>
          <p:spPr>
            <a:xfrm>
              <a:off x="4745868" y="6324600"/>
              <a:ext cx="4550532" cy="369332"/>
            </a:xfrm>
            <a:prstGeom prst="rect">
              <a:avLst/>
            </a:prstGeom>
            <a:noFill/>
          </p:spPr>
          <p:txBody>
            <a:bodyPr wrap="none" rtlCol="0">
              <a:spAutoFit/>
            </a:bodyPr>
            <a:lstStyle/>
            <a:p>
              <a:r>
                <a:rPr lang="en-IN" b="1" dirty="0" smtClean="0">
                  <a:latin typeface="Arial"/>
                  <a:cs typeface="Arial"/>
                </a:rPr>
                <a:t>Change in AOD from 2000-01 to 2003-04</a:t>
              </a:r>
              <a:endParaRPr lang="en-US" b="1" dirty="0">
                <a:latin typeface="Arial"/>
                <a:cs typeface="Arial"/>
              </a:endParaRPr>
            </a:p>
          </p:txBody>
        </p:sp>
      </p:grpSp>
      <p:sp>
        <p:nvSpPr>
          <p:cNvPr id="9" name="TextBox 8"/>
          <p:cNvSpPr txBox="1"/>
          <p:nvPr/>
        </p:nvSpPr>
        <p:spPr>
          <a:xfrm>
            <a:off x="76200" y="0"/>
            <a:ext cx="4343400" cy="1569660"/>
          </a:xfrm>
          <a:prstGeom prst="rect">
            <a:avLst/>
          </a:prstGeom>
          <a:noFill/>
        </p:spPr>
        <p:txBody>
          <a:bodyPr wrap="square" rtlCol="0">
            <a:spAutoFit/>
          </a:bodyPr>
          <a:lstStyle/>
          <a:p>
            <a:r>
              <a:rPr lang="en-US" sz="3200" b="1" dirty="0" smtClean="0">
                <a:solidFill>
                  <a:srgbClr val="CC0099"/>
                </a:solidFill>
                <a:latin typeface="Arial" panose="020B0604020202020204" pitchFamily="34" charset="0"/>
                <a:cs typeface="Arial" panose="020B0604020202020204" pitchFamily="34" charset="0"/>
              </a:rPr>
              <a:t>Impact of policy </a:t>
            </a:r>
          </a:p>
          <a:p>
            <a:r>
              <a:rPr lang="en-US" sz="3200" b="1" dirty="0" smtClean="0">
                <a:solidFill>
                  <a:srgbClr val="CC0099"/>
                </a:solidFill>
                <a:latin typeface="Arial" panose="020B0604020202020204" pitchFamily="34" charset="0"/>
                <a:cs typeface="Arial" panose="020B0604020202020204" pitchFamily="34" charset="0"/>
              </a:rPr>
              <a:t>Measures on aerosol redistribution  </a:t>
            </a:r>
            <a:endParaRPr lang="en-US" sz="3200" b="1" dirty="0">
              <a:solidFill>
                <a:srgbClr val="CC0099"/>
              </a:solidFill>
              <a:latin typeface="Arial" panose="020B0604020202020204" pitchFamily="34" charset="0"/>
              <a:cs typeface="Arial" panose="020B0604020202020204" pitchFamily="34" charset="0"/>
            </a:endParaRPr>
          </a:p>
        </p:txBody>
      </p:sp>
      <p:sp>
        <p:nvSpPr>
          <p:cNvPr id="10" name="Footer Placeholder 6"/>
          <p:cNvSpPr>
            <a:spLocks noGrp="1"/>
          </p:cNvSpPr>
          <p:nvPr>
            <p:ph type="ftr" sz="quarter" idx="11"/>
          </p:nvPr>
        </p:nvSpPr>
        <p:spPr>
          <a:xfrm>
            <a:off x="1219200" y="6356350"/>
            <a:ext cx="3657600" cy="365125"/>
          </a:xfrm>
        </p:spPr>
        <p:txBody>
          <a:bodyPr/>
          <a:lstStyle/>
          <a:p>
            <a:r>
              <a:rPr lang="en-US" dirty="0" smtClean="0"/>
              <a:t>India-California Air-Pollution Mitigation Program</a:t>
            </a:r>
            <a:endParaRPr lang="en-US" dirty="0"/>
          </a:p>
        </p:txBody>
      </p:sp>
      <p:sp>
        <p:nvSpPr>
          <p:cNvPr id="7" name="Date Placeholder 6"/>
          <p:cNvSpPr>
            <a:spLocks noGrp="1"/>
          </p:cNvSpPr>
          <p:nvPr>
            <p:ph type="dt" sz="half" idx="10"/>
          </p:nvPr>
        </p:nvSpPr>
        <p:spPr/>
        <p:txBody>
          <a:bodyPr/>
          <a:lstStyle/>
          <a:p>
            <a:r>
              <a:rPr lang="en-US" smtClean="0"/>
              <a:t>04/02/2014</a:t>
            </a:r>
            <a:endParaRPr lang="en-US"/>
          </a:p>
        </p:txBody>
      </p:sp>
      <p:sp>
        <p:nvSpPr>
          <p:cNvPr id="11" name="Slide Number Placeholder 10"/>
          <p:cNvSpPr>
            <a:spLocks noGrp="1"/>
          </p:cNvSpPr>
          <p:nvPr>
            <p:ph type="sldNum" sz="quarter" idx="12"/>
          </p:nvPr>
        </p:nvSpPr>
        <p:spPr/>
        <p:txBody>
          <a:bodyPr/>
          <a:lstStyle/>
          <a:p>
            <a:fld id="{B7859A7E-52D7-426B-A1C5-BCCD3FF31703}" type="slidenum">
              <a:rPr lang="en-US" smtClean="0"/>
              <a:pPr/>
              <a:t>7</a:t>
            </a:fld>
            <a:endParaRPr lang="en-US"/>
          </a:p>
        </p:txBody>
      </p:sp>
    </p:spTree>
    <p:extLst>
      <p:ext uri="{BB962C8B-B14F-4D97-AF65-F5344CB8AC3E}">
        <p14:creationId xmlns:p14="http://schemas.microsoft.com/office/powerpoint/2010/main" val="3799802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137354"/>
            <a:ext cx="2438400" cy="278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1126650"/>
            <a:ext cx="2438400" cy="278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14" y="1142999"/>
            <a:ext cx="2371586" cy="2704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871728"/>
            <a:ext cx="609600" cy="316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85505" y="895290"/>
            <a:ext cx="556563"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BC</a:t>
            </a:r>
            <a:endParaRPr lang="en-US" sz="2000" b="1" dirty="0">
              <a:latin typeface="Arial" pitchFamily="34" charset="0"/>
              <a:ea typeface="Tahoma" pitchFamily="34" charset="0"/>
              <a:cs typeface="Arial" pitchFamily="34" charset="0"/>
            </a:endParaRPr>
          </a:p>
        </p:txBody>
      </p:sp>
      <p:sp>
        <p:nvSpPr>
          <p:cNvPr id="20" name="TextBox 19"/>
          <p:cNvSpPr txBox="1"/>
          <p:nvPr/>
        </p:nvSpPr>
        <p:spPr>
          <a:xfrm>
            <a:off x="496478" y="438090"/>
            <a:ext cx="2322922"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Before (24/9-2/10)</a:t>
            </a:r>
            <a:endParaRPr lang="en-US" sz="2000" b="1" dirty="0">
              <a:latin typeface="Arial" pitchFamily="34" charset="0"/>
              <a:ea typeface="Tahoma" pitchFamily="34" charset="0"/>
              <a:cs typeface="Arial" pitchFamily="34" charset="0"/>
            </a:endParaRPr>
          </a:p>
        </p:txBody>
      </p:sp>
      <p:sp>
        <p:nvSpPr>
          <p:cNvPr id="21" name="TextBox 20"/>
          <p:cNvSpPr txBox="1"/>
          <p:nvPr/>
        </p:nvSpPr>
        <p:spPr>
          <a:xfrm>
            <a:off x="3200400" y="438090"/>
            <a:ext cx="2479465"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During (3/10-14/10)</a:t>
            </a:r>
            <a:endParaRPr lang="en-US" sz="2000" b="1" dirty="0">
              <a:latin typeface="Arial" pitchFamily="34" charset="0"/>
              <a:ea typeface="Tahoma" pitchFamily="34" charset="0"/>
              <a:cs typeface="Arial" pitchFamily="34" charset="0"/>
            </a:endParaRPr>
          </a:p>
        </p:txBody>
      </p:sp>
      <p:sp>
        <p:nvSpPr>
          <p:cNvPr id="22" name="TextBox 21"/>
          <p:cNvSpPr txBox="1"/>
          <p:nvPr/>
        </p:nvSpPr>
        <p:spPr>
          <a:xfrm>
            <a:off x="5911495" y="438090"/>
            <a:ext cx="2394305"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After (15/10-21/10)</a:t>
            </a:r>
            <a:endParaRPr lang="en-US" sz="2000" b="1" dirty="0">
              <a:latin typeface="Arial" pitchFamily="34" charset="0"/>
              <a:ea typeface="Tahoma" pitchFamily="34" charset="0"/>
              <a:cs typeface="Arial" pitchFamily="34" charset="0"/>
            </a:endParaRPr>
          </a:p>
        </p:txBody>
      </p:sp>
      <p:cxnSp>
        <p:nvCxnSpPr>
          <p:cNvPr id="23" name="Straight Arrow Connector 22"/>
          <p:cNvCxnSpPr/>
          <p:nvPr/>
        </p:nvCxnSpPr>
        <p:spPr>
          <a:xfrm>
            <a:off x="668044" y="914400"/>
            <a:ext cx="7561556"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5505" y="3810000"/>
            <a:ext cx="6477000" cy="2862322"/>
          </a:xfrm>
          <a:prstGeom prst="rect">
            <a:avLst/>
          </a:prstGeom>
        </p:spPr>
        <p:txBody>
          <a:bodyPr wrap="square">
            <a:spAutoFit/>
          </a:bodyPr>
          <a:lstStyle/>
          <a:p>
            <a:r>
              <a:rPr lang="en-US" dirty="0" smtClean="0">
                <a:latin typeface="Arial" pitchFamily="34" charset="0"/>
                <a:cs typeface="Arial" pitchFamily="34" charset="0"/>
              </a:rPr>
              <a:t>DU: University </a:t>
            </a:r>
            <a:r>
              <a:rPr lang="en-US" dirty="0">
                <a:latin typeface="Arial" pitchFamily="34" charset="0"/>
                <a:cs typeface="Arial" pitchFamily="34" charset="0"/>
              </a:rPr>
              <a:t>of </a:t>
            </a:r>
            <a:r>
              <a:rPr lang="en-US" dirty="0" smtClean="0">
                <a:latin typeface="Arial" pitchFamily="34" charset="0"/>
                <a:cs typeface="Arial" pitchFamily="34" charset="0"/>
              </a:rPr>
              <a:t>Delhi</a:t>
            </a:r>
          </a:p>
          <a:p>
            <a:r>
              <a:rPr lang="en-US" dirty="0" smtClean="0">
                <a:latin typeface="Arial" pitchFamily="34" charset="0"/>
                <a:cs typeface="Arial" pitchFamily="34" charset="0"/>
              </a:rPr>
              <a:t>IITM: </a:t>
            </a:r>
            <a:r>
              <a:rPr lang="pt-BR" dirty="0" smtClean="0">
                <a:latin typeface="Arial" pitchFamily="34" charset="0"/>
                <a:cs typeface="Arial" pitchFamily="34" charset="0"/>
              </a:rPr>
              <a:t>Indian </a:t>
            </a:r>
            <a:r>
              <a:rPr lang="pt-BR" dirty="0">
                <a:latin typeface="Arial" pitchFamily="34" charset="0"/>
                <a:cs typeface="Arial" pitchFamily="34" charset="0"/>
              </a:rPr>
              <a:t>Institute of Tropical Meteorology, Delhi </a:t>
            </a:r>
            <a:endParaRPr lang="en-US" dirty="0" smtClean="0">
              <a:latin typeface="Arial" pitchFamily="34" charset="0"/>
              <a:cs typeface="Arial" pitchFamily="34" charset="0"/>
            </a:endParaRPr>
          </a:p>
          <a:p>
            <a:r>
              <a:rPr lang="en-US" dirty="0" smtClean="0">
                <a:latin typeface="Arial" pitchFamily="34" charset="0"/>
                <a:cs typeface="Arial" pitchFamily="34" charset="0"/>
              </a:rPr>
              <a:t>IGIA: Indira </a:t>
            </a:r>
            <a:r>
              <a:rPr lang="en-US" dirty="0">
                <a:latin typeface="Arial" pitchFamily="34" charset="0"/>
                <a:cs typeface="Arial" pitchFamily="34" charset="0"/>
              </a:rPr>
              <a:t>Gandhi International </a:t>
            </a:r>
            <a:r>
              <a:rPr lang="en-US" dirty="0" smtClean="0">
                <a:latin typeface="Arial" pitchFamily="34" charset="0"/>
                <a:cs typeface="Arial" pitchFamily="34" charset="0"/>
              </a:rPr>
              <a:t>Airport</a:t>
            </a:r>
          </a:p>
          <a:p>
            <a:r>
              <a:rPr lang="en-US" dirty="0" smtClean="0">
                <a:latin typeface="Arial" pitchFamily="34" charset="0"/>
                <a:cs typeface="Arial" pitchFamily="34" charset="0"/>
              </a:rPr>
              <a:t>IGSS: Indira </a:t>
            </a:r>
            <a:r>
              <a:rPr lang="fr-FR" dirty="0" smtClean="0">
                <a:latin typeface="Arial" pitchFamily="34" charset="0"/>
                <a:cs typeface="Arial" pitchFamily="34" charset="0"/>
              </a:rPr>
              <a:t>Gandhi </a:t>
            </a:r>
            <a:r>
              <a:rPr lang="fr-FR" dirty="0">
                <a:latin typeface="Arial" pitchFamily="34" charset="0"/>
                <a:cs typeface="Arial" pitchFamily="34" charset="0"/>
              </a:rPr>
              <a:t>Sport </a:t>
            </a:r>
            <a:r>
              <a:rPr lang="fr-FR" dirty="0" err="1">
                <a:latin typeface="Arial" pitchFamily="34" charset="0"/>
                <a:cs typeface="Arial" pitchFamily="34" charset="0"/>
              </a:rPr>
              <a:t>Complex</a:t>
            </a:r>
            <a:r>
              <a:rPr lang="fr-FR" dirty="0">
                <a:latin typeface="Arial" pitchFamily="34" charset="0"/>
                <a:cs typeface="Arial" pitchFamily="34" charset="0"/>
              </a:rPr>
              <a:t> </a:t>
            </a:r>
            <a:endParaRPr lang="fr-FR" dirty="0" smtClean="0">
              <a:latin typeface="Arial" pitchFamily="34" charset="0"/>
              <a:cs typeface="Arial" pitchFamily="34" charset="0"/>
            </a:endParaRPr>
          </a:p>
          <a:p>
            <a:r>
              <a:rPr lang="fr-FR" dirty="0" smtClean="0">
                <a:latin typeface="Arial" pitchFamily="34" charset="0"/>
                <a:cs typeface="Arial" pitchFamily="34" charset="0"/>
              </a:rPr>
              <a:t>YSC: Yamuna Sport </a:t>
            </a:r>
            <a:r>
              <a:rPr lang="fr-FR" dirty="0" err="1" smtClean="0">
                <a:latin typeface="Arial" pitchFamily="34" charset="0"/>
                <a:cs typeface="Arial" pitchFamily="34" charset="0"/>
              </a:rPr>
              <a:t>Complex</a:t>
            </a:r>
            <a:r>
              <a:rPr lang="fr-FR" dirty="0" smtClean="0">
                <a:latin typeface="Arial" pitchFamily="34" charset="0"/>
                <a:cs typeface="Arial" pitchFamily="34" charset="0"/>
              </a:rPr>
              <a:t> </a:t>
            </a:r>
            <a:endParaRPr lang="en-US" dirty="0" smtClean="0">
              <a:latin typeface="Arial" pitchFamily="34" charset="0"/>
              <a:cs typeface="Arial" pitchFamily="34" charset="0"/>
            </a:endParaRPr>
          </a:p>
          <a:p>
            <a:r>
              <a:rPr lang="en-US" dirty="0" smtClean="0">
                <a:latin typeface="Arial" pitchFamily="34" charset="0"/>
                <a:cs typeface="Arial" pitchFamily="34" charset="0"/>
              </a:rPr>
              <a:t>TS: </a:t>
            </a:r>
            <a:r>
              <a:rPr lang="pt-BR" dirty="0" smtClean="0">
                <a:latin typeface="Arial" pitchFamily="34" charset="0"/>
                <a:cs typeface="Arial" pitchFamily="34" charset="0"/>
              </a:rPr>
              <a:t>Talkatora </a:t>
            </a:r>
            <a:r>
              <a:rPr lang="pt-BR" dirty="0">
                <a:latin typeface="Arial" pitchFamily="34" charset="0"/>
                <a:cs typeface="Arial" pitchFamily="34" charset="0"/>
              </a:rPr>
              <a:t>Stadium </a:t>
            </a:r>
            <a:endParaRPr lang="pt-BR" dirty="0" smtClean="0">
              <a:latin typeface="Arial" pitchFamily="34" charset="0"/>
              <a:cs typeface="Arial" pitchFamily="34" charset="0"/>
            </a:endParaRPr>
          </a:p>
          <a:p>
            <a:r>
              <a:rPr lang="pt-BR" dirty="0" smtClean="0">
                <a:latin typeface="Arial" pitchFamily="34" charset="0"/>
                <a:cs typeface="Arial" pitchFamily="34" charset="0"/>
              </a:rPr>
              <a:t>MDS: Major </a:t>
            </a:r>
            <a:r>
              <a:rPr lang="pt-BR" dirty="0">
                <a:latin typeface="Arial" pitchFamily="34" charset="0"/>
                <a:cs typeface="Arial" pitchFamily="34" charset="0"/>
              </a:rPr>
              <a:t>Dhyan </a:t>
            </a:r>
            <a:r>
              <a:rPr lang="pt-BR" dirty="0" smtClean="0">
                <a:latin typeface="Arial" pitchFamily="34" charset="0"/>
                <a:cs typeface="Arial" pitchFamily="34" charset="0"/>
              </a:rPr>
              <a:t>Chand </a:t>
            </a:r>
            <a:r>
              <a:rPr lang="en-US" dirty="0" smtClean="0">
                <a:latin typeface="Arial" pitchFamily="34" charset="0"/>
                <a:cs typeface="Arial" pitchFamily="34" charset="0"/>
              </a:rPr>
              <a:t>National </a:t>
            </a:r>
            <a:r>
              <a:rPr lang="en-US" dirty="0">
                <a:latin typeface="Arial" pitchFamily="34" charset="0"/>
                <a:cs typeface="Arial" pitchFamily="34" charset="0"/>
              </a:rPr>
              <a:t>Stadium </a:t>
            </a:r>
            <a:endParaRPr lang="en-US" dirty="0" smtClean="0">
              <a:latin typeface="Arial" pitchFamily="34" charset="0"/>
              <a:cs typeface="Arial" pitchFamily="34" charset="0"/>
            </a:endParaRPr>
          </a:p>
          <a:p>
            <a:r>
              <a:rPr lang="en-US" dirty="0" smtClean="0">
                <a:latin typeface="Arial" pitchFamily="34" charset="0"/>
                <a:cs typeface="Arial" pitchFamily="34" charset="0"/>
              </a:rPr>
              <a:t>CWGV: Common </a:t>
            </a:r>
            <a:r>
              <a:rPr lang="en-US" dirty="0">
                <a:latin typeface="Arial" pitchFamily="34" charset="0"/>
                <a:cs typeface="Arial" pitchFamily="34" charset="0"/>
              </a:rPr>
              <a:t>Wealth Game Village </a:t>
            </a:r>
            <a:endParaRPr lang="en-US" dirty="0" smtClean="0">
              <a:latin typeface="Arial" pitchFamily="34" charset="0"/>
              <a:cs typeface="Arial" pitchFamily="34" charset="0"/>
            </a:endParaRPr>
          </a:p>
          <a:p>
            <a:r>
              <a:rPr lang="pt-BR" dirty="0" smtClean="0">
                <a:latin typeface="Arial" pitchFamily="34" charset="0"/>
                <a:cs typeface="Arial" pitchFamily="34" charset="0"/>
              </a:rPr>
              <a:t>JNS: Jawaharlal </a:t>
            </a:r>
            <a:r>
              <a:rPr lang="pt-BR" dirty="0">
                <a:latin typeface="Arial" pitchFamily="34" charset="0"/>
                <a:cs typeface="Arial" pitchFamily="34" charset="0"/>
              </a:rPr>
              <a:t>Nehru Sports Complex </a:t>
            </a:r>
            <a:endParaRPr lang="pt-BR" dirty="0" smtClean="0">
              <a:latin typeface="Arial" pitchFamily="34" charset="0"/>
              <a:cs typeface="Arial" pitchFamily="34" charset="0"/>
            </a:endParaRPr>
          </a:p>
          <a:p>
            <a:r>
              <a:rPr lang="pt-BR" dirty="0" smtClean="0">
                <a:latin typeface="Arial" pitchFamily="34" charset="0"/>
                <a:cs typeface="Arial" pitchFamily="34" charset="0"/>
              </a:rPr>
              <a:t>TSC: Thyagaraj </a:t>
            </a:r>
            <a:r>
              <a:rPr lang="pt-BR" dirty="0">
                <a:latin typeface="Arial" pitchFamily="34" charset="0"/>
                <a:cs typeface="Arial" pitchFamily="34" charset="0"/>
              </a:rPr>
              <a:t>Sport </a:t>
            </a:r>
            <a:r>
              <a:rPr lang="pt-BR" dirty="0" smtClean="0">
                <a:latin typeface="Arial" pitchFamily="34" charset="0"/>
                <a:cs typeface="Arial" pitchFamily="34" charset="0"/>
              </a:rPr>
              <a:t>Complex</a:t>
            </a:r>
            <a:endParaRPr lang="en-US" dirty="0">
              <a:latin typeface="Arial" pitchFamily="34" charset="0"/>
              <a:cs typeface="Arial" pitchFamily="34" charset="0"/>
            </a:endParaRPr>
          </a:p>
        </p:txBody>
      </p:sp>
      <p:sp>
        <p:nvSpPr>
          <p:cNvPr id="3" name="TextBox 2"/>
          <p:cNvSpPr txBox="1"/>
          <p:nvPr/>
        </p:nvSpPr>
        <p:spPr>
          <a:xfrm>
            <a:off x="5562600" y="4373940"/>
            <a:ext cx="3581399" cy="1938992"/>
          </a:xfrm>
          <a:prstGeom prst="rect">
            <a:avLst/>
          </a:prstGeom>
          <a:noFill/>
        </p:spPr>
        <p:txBody>
          <a:bodyPr wrap="square" rtlCol="0">
            <a:spAutoFit/>
          </a:bodyPr>
          <a:lstStyle/>
          <a:p>
            <a:r>
              <a:rPr lang="en-US" sz="2400" dirty="0" smtClean="0"/>
              <a:t>Growing concentrations at few sites related to  increased traffic–related  emissions</a:t>
            </a:r>
            <a:endParaRPr lang="en-US" sz="2400" dirty="0"/>
          </a:p>
          <a:p>
            <a:r>
              <a:rPr lang="en-US" sz="2400" b="1" dirty="0" smtClean="0">
                <a:solidFill>
                  <a:srgbClr val="FF0000"/>
                </a:solidFill>
              </a:rPr>
              <a:t>Strong variability</a:t>
            </a:r>
            <a:endParaRPr lang="en-US" sz="2400" b="1" dirty="0">
              <a:solidFill>
                <a:srgbClr val="FF0000"/>
              </a:solidFill>
            </a:endParaRPr>
          </a:p>
        </p:txBody>
      </p:sp>
      <p:sp>
        <p:nvSpPr>
          <p:cNvPr id="13" name="Footer Placeholder 6"/>
          <p:cNvSpPr>
            <a:spLocks noGrp="1"/>
          </p:cNvSpPr>
          <p:nvPr>
            <p:ph type="ftr" sz="quarter" idx="11"/>
          </p:nvPr>
        </p:nvSpPr>
        <p:spPr>
          <a:xfrm>
            <a:off x="2743200" y="6492875"/>
            <a:ext cx="3657600" cy="365125"/>
          </a:xfrm>
        </p:spPr>
        <p:txBody>
          <a:bodyPr/>
          <a:lstStyle/>
          <a:p>
            <a:r>
              <a:rPr lang="en-US" dirty="0" smtClean="0"/>
              <a:t>India-California Air-Pollution Mitigation Program</a:t>
            </a:r>
            <a:endParaRPr lang="en-US" dirty="0"/>
          </a:p>
        </p:txBody>
      </p:sp>
      <p:sp>
        <p:nvSpPr>
          <p:cNvPr id="14" name="TextBox 13"/>
          <p:cNvSpPr txBox="1"/>
          <p:nvPr/>
        </p:nvSpPr>
        <p:spPr>
          <a:xfrm>
            <a:off x="59422" y="-76200"/>
            <a:ext cx="8704927" cy="523220"/>
          </a:xfrm>
          <a:prstGeom prst="rect">
            <a:avLst/>
          </a:prstGeom>
          <a:noFill/>
        </p:spPr>
        <p:txBody>
          <a:bodyPr wrap="none" rtlCol="0">
            <a:spAutoFit/>
          </a:bodyPr>
          <a:lstStyle/>
          <a:p>
            <a:r>
              <a:rPr lang="en-US" sz="2800" b="1" dirty="0" smtClean="0">
                <a:solidFill>
                  <a:srgbClr val="CC00CC"/>
                </a:solidFill>
                <a:latin typeface="Arial"/>
                <a:cs typeface="Arial"/>
              </a:rPr>
              <a:t>BC variability during Commonwealth games, 2010</a:t>
            </a:r>
            <a:endParaRPr lang="en-US" sz="2800" b="1" dirty="0">
              <a:solidFill>
                <a:srgbClr val="CC00CC"/>
              </a:solidFill>
              <a:latin typeface="Arial"/>
              <a:cs typeface="Arial"/>
            </a:endParaRPr>
          </a:p>
        </p:txBody>
      </p:sp>
      <p:sp>
        <p:nvSpPr>
          <p:cNvPr id="2" name="Date Placeholder 1"/>
          <p:cNvSpPr>
            <a:spLocks noGrp="1"/>
          </p:cNvSpPr>
          <p:nvPr>
            <p:ph type="dt" sz="half" idx="10"/>
          </p:nvPr>
        </p:nvSpPr>
        <p:spPr>
          <a:xfrm>
            <a:off x="457200" y="6492875"/>
            <a:ext cx="2133600" cy="365125"/>
          </a:xfrm>
        </p:spPr>
        <p:txBody>
          <a:bodyPr/>
          <a:lstStyle/>
          <a:p>
            <a:r>
              <a:rPr lang="en-US" dirty="0" smtClean="0"/>
              <a:t>04/02/2014</a:t>
            </a:r>
            <a:endParaRPr lang="en-US" dirty="0"/>
          </a:p>
        </p:txBody>
      </p:sp>
      <p:sp>
        <p:nvSpPr>
          <p:cNvPr id="17" name="TextBox 2"/>
          <p:cNvSpPr txBox="1">
            <a:spLocks noChangeArrowheads="1"/>
          </p:cNvSpPr>
          <p:nvPr/>
        </p:nvSpPr>
        <p:spPr bwMode="auto">
          <a:xfrm>
            <a:off x="6019800" y="6400800"/>
            <a:ext cx="3200400" cy="338554"/>
          </a:xfrm>
          <a:prstGeom prst="rect">
            <a:avLst/>
          </a:prstGeom>
          <a:noFill/>
          <a:ln w="9525">
            <a:noFill/>
            <a:miter lim="800000"/>
            <a:headEnd/>
            <a:tailEnd/>
          </a:ln>
        </p:spPr>
        <p:txBody>
          <a:bodyPr wrap="square">
            <a:spAutoFit/>
          </a:bodyPr>
          <a:lstStyle/>
          <a:p>
            <a:r>
              <a:rPr lang="en-US" sz="1600" b="1" dirty="0" smtClean="0">
                <a:solidFill>
                  <a:srgbClr val="FF0000"/>
                </a:solidFill>
                <a:latin typeface="Arial" panose="020B0604020202020204" pitchFamily="34" charset="0"/>
                <a:cs typeface="Arial" panose="020B0604020202020204" pitchFamily="34" charset="0"/>
              </a:rPr>
              <a:t>Modified after </a:t>
            </a:r>
            <a:r>
              <a:rPr lang="en-US" sz="1600" b="1" dirty="0" err="1" smtClean="0">
                <a:solidFill>
                  <a:srgbClr val="FF0000"/>
                </a:solidFill>
                <a:latin typeface="Arial" panose="020B0604020202020204" pitchFamily="34" charset="0"/>
                <a:cs typeface="Arial" panose="020B0604020202020204" pitchFamily="34" charset="0"/>
              </a:rPr>
              <a:t>Beig</a:t>
            </a:r>
            <a:r>
              <a:rPr lang="en-US" sz="1600" b="1" dirty="0" smtClean="0">
                <a:solidFill>
                  <a:srgbClr val="FF0000"/>
                </a:solidFill>
                <a:latin typeface="Arial" panose="020B0604020202020204" pitchFamily="34" charset="0"/>
                <a:cs typeface="Arial" panose="020B0604020202020204" pitchFamily="34" charset="0"/>
              </a:rPr>
              <a:t> et </a:t>
            </a:r>
            <a:r>
              <a:rPr lang="en-US" sz="1600" b="1" dirty="0">
                <a:solidFill>
                  <a:srgbClr val="FF0000"/>
                </a:solidFill>
                <a:latin typeface="Arial" panose="020B0604020202020204" pitchFamily="34" charset="0"/>
                <a:cs typeface="Arial" panose="020B0604020202020204" pitchFamily="34" charset="0"/>
              </a:rPr>
              <a:t>al.</a:t>
            </a:r>
            <a:r>
              <a:rPr lang="en-US" sz="1600" b="1" dirty="0" smtClean="0">
                <a:solidFill>
                  <a:srgbClr val="FF0000"/>
                </a:solidFill>
                <a:latin typeface="Arial" panose="020B0604020202020204" pitchFamily="34" charset="0"/>
                <a:cs typeface="Arial" panose="020B0604020202020204" pitchFamily="34" charset="0"/>
              </a:rPr>
              <a:t>, 2013</a:t>
            </a:r>
            <a:endParaRPr lang="en-US" sz="16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7501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11" y="914400"/>
            <a:ext cx="240528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590" y="914400"/>
            <a:ext cx="240529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7109" y="914400"/>
            <a:ext cx="2405291"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838200"/>
            <a:ext cx="548640" cy="2861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61" y="3657600"/>
            <a:ext cx="240529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92766" y="3657600"/>
            <a:ext cx="240529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4865" y="3657600"/>
            <a:ext cx="2405293"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19178" y="3581400"/>
            <a:ext cx="632978" cy="286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4875" y="457200"/>
            <a:ext cx="2322922"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Before (24/9-2/10)</a:t>
            </a:r>
            <a:endParaRPr lang="en-US" sz="2000" b="1" dirty="0">
              <a:latin typeface="Arial" pitchFamily="34" charset="0"/>
              <a:ea typeface="Tahoma" pitchFamily="34" charset="0"/>
              <a:cs typeface="Arial" pitchFamily="34" charset="0"/>
            </a:endParaRPr>
          </a:p>
        </p:txBody>
      </p:sp>
      <p:sp>
        <p:nvSpPr>
          <p:cNvPr id="13" name="TextBox 12"/>
          <p:cNvSpPr txBox="1"/>
          <p:nvPr/>
        </p:nvSpPr>
        <p:spPr>
          <a:xfrm>
            <a:off x="2775172" y="457200"/>
            <a:ext cx="2479465"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During (3/10-14/10)</a:t>
            </a:r>
            <a:endParaRPr lang="en-US" sz="2000" b="1" dirty="0">
              <a:latin typeface="Arial" pitchFamily="34" charset="0"/>
              <a:ea typeface="Tahoma" pitchFamily="34" charset="0"/>
              <a:cs typeface="Arial" pitchFamily="34" charset="0"/>
            </a:endParaRPr>
          </a:p>
        </p:txBody>
      </p:sp>
      <p:sp>
        <p:nvSpPr>
          <p:cNvPr id="14" name="TextBox 13"/>
          <p:cNvSpPr txBox="1"/>
          <p:nvPr/>
        </p:nvSpPr>
        <p:spPr>
          <a:xfrm>
            <a:off x="5410200" y="457200"/>
            <a:ext cx="2394305"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After (15/10-21/10)</a:t>
            </a:r>
            <a:endParaRPr lang="en-US" sz="2000" b="1" dirty="0">
              <a:latin typeface="Arial" pitchFamily="34" charset="0"/>
              <a:ea typeface="Tahoma" pitchFamily="34" charset="0"/>
              <a:cs typeface="Arial" pitchFamily="34" charset="0"/>
            </a:endParaRPr>
          </a:p>
        </p:txBody>
      </p:sp>
      <p:sp>
        <p:nvSpPr>
          <p:cNvPr id="15" name="TextBox 14"/>
          <p:cNvSpPr txBox="1"/>
          <p:nvPr/>
        </p:nvSpPr>
        <p:spPr>
          <a:xfrm>
            <a:off x="185505" y="1123890"/>
            <a:ext cx="925253" cy="400110"/>
          </a:xfrm>
          <a:prstGeom prst="rect">
            <a:avLst/>
          </a:prstGeom>
          <a:noFill/>
        </p:spPr>
        <p:txBody>
          <a:bodyPr wrap="none" rtlCol="0">
            <a:spAutoFit/>
          </a:bodyPr>
          <a:lstStyle/>
          <a:p>
            <a:r>
              <a:rPr lang="en-US" sz="2000" b="1" dirty="0" smtClean="0">
                <a:latin typeface="Arial" pitchFamily="34" charset="0"/>
                <a:ea typeface="Tahoma" pitchFamily="34" charset="0"/>
                <a:cs typeface="Arial" pitchFamily="34" charset="0"/>
              </a:rPr>
              <a:t>PM2.5</a:t>
            </a:r>
            <a:endParaRPr lang="en-US" sz="2000" b="1" dirty="0">
              <a:latin typeface="Arial" pitchFamily="34" charset="0"/>
              <a:ea typeface="Tahoma" pitchFamily="34" charset="0"/>
              <a:cs typeface="Arial" pitchFamily="34" charset="0"/>
            </a:endParaRPr>
          </a:p>
        </p:txBody>
      </p:sp>
      <p:sp>
        <p:nvSpPr>
          <p:cNvPr id="16" name="TextBox 15"/>
          <p:cNvSpPr txBox="1"/>
          <p:nvPr/>
        </p:nvSpPr>
        <p:spPr>
          <a:xfrm>
            <a:off x="210366" y="3733800"/>
            <a:ext cx="1313634" cy="400110"/>
          </a:xfrm>
          <a:prstGeom prst="rect">
            <a:avLst/>
          </a:prstGeom>
          <a:noFill/>
        </p:spPr>
        <p:txBody>
          <a:bodyPr wrap="square" rtlCol="0">
            <a:spAutoFit/>
          </a:bodyPr>
          <a:lstStyle/>
          <a:p>
            <a:r>
              <a:rPr lang="en-US" sz="2000" b="1" dirty="0" smtClean="0">
                <a:latin typeface="Arial" pitchFamily="34" charset="0"/>
                <a:ea typeface="Tahoma" pitchFamily="34" charset="0"/>
                <a:cs typeface="Arial" pitchFamily="34" charset="0"/>
              </a:rPr>
              <a:t>PM10</a:t>
            </a:r>
            <a:endParaRPr lang="en-US" sz="2000" b="1" dirty="0">
              <a:latin typeface="Arial" pitchFamily="34" charset="0"/>
              <a:ea typeface="Tahoma" pitchFamily="34" charset="0"/>
              <a:cs typeface="Arial" pitchFamily="34" charset="0"/>
            </a:endParaRPr>
          </a:p>
        </p:txBody>
      </p:sp>
      <p:cxnSp>
        <p:nvCxnSpPr>
          <p:cNvPr id="6" name="Straight Arrow Connector 5"/>
          <p:cNvCxnSpPr/>
          <p:nvPr/>
        </p:nvCxnSpPr>
        <p:spPr>
          <a:xfrm>
            <a:off x="228600" y="914400"/>
            <a:ext cx="7561556" cy="0"/>
          </a:xfrm>
          <a:prstGeom prst="straightConnector1">
            <a:avLst/>
          </a:prstGeom>
          <a:ln w="25400">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9422" y="-76200"/>
            <a:ext cx="8644439" cy="523220"/>
          </a:xfrm>
          <a:prstGeom prst="rect">
            <a:avLst/>
          </a:prstGeom>
          <a:noFill/>
        </p:spPr>
        <p:txBody>
          <a:bodyPr wrap="none" rtlCol="0">
            <a:spAutoFit/>
          </a:bodyPr>
          <a:lstStyle/>
          <a:p>
            <a:r>
              <a:rPr lang="en-US" sz="2800" b="1" dirty="0" smtClean="0">
                <a:solidFill>
                  <a:srgbClr val="CC00CC"/>
                </a:solidFill>
                <a:latin typeface="Arial"/>
                <a:cs typeface="Arial"/>
              </a:rPr>
              <a:t>Aerosol variability during Commonwealth games</a:t>
            </a:r>
            <a:endParaRPr lang="en-US" sz="2800" b="1" dirty="0">
              <a:solidFill>
                <a:srgbClr val="CC00CC"/>
              </a:solidFill>
              <a:latin typeface="Arial"/>
              <a:cs typeface="Arial"/>
            </a:endParaRPr>
          </a:p>
        </p:txBody>
      </p:sp>
      <p:sp>
        <p:nvSpPr>
          <p:cNvPr id="18" name="TextBox 2"/>
          <p:cNvSpPr txBox="1">
            <a:spLocks noChangeArrowheads="1"/>
          </p:cNvSpPr>
          <p:nvPr/>
        </p:nvSpPr>
        <p:spPr bwMode="auto">
          <a:xfrm>
            <a:off x="6019800" y="6443246"/>
            <a:ext cx="3200400" cy="338554"/>
          </a:xfrm>
          <a:prstGeom prst="rect">
            <a:avLst/>
          </a:prstGeom>
          <a:noFill/>
          <a:ln w="9525">
            <a:noFill/>
            <a:miter lim="800000"/>
            <a:headEnd/>
            <a:tailEnd/>
          </a:ln>
        </p:spPr>
        <p:txBody>
          <a:bodyPr wrap="square">
            <a:spAutoFit/>
          </a:bodyPr>
          <a:lstStyle/>
          <a:p>
            <a:r>
              <a:rPr lang="en-US" sz="1600" b="1" dirty="0" smtClean="0">
                <a:solidFill>
                  <a:srgbClr val="FF0000"/>
                </a:solidFill>
                <a:latin typeface="Arial" panose="020B0604020202020204" pitchFamily="34" charset="0"/>
                <a:cs typeface="Arial" panose="020B0604020202020204" pitchFamily="34" charset="0"/>
              </a:rPr>
              <a:t>Modified after </a:t>
            </a:r>
            <a:r>
              <a:rPr lang="en-US" sz="1600" b="1" dirty="0" err="1" smtClean="0">
                <a:solidFill>
                  <a:srgbClr val="FF0000"/>
                </a:solidFill>
                <a:latin typeface="Arial" panose="020B0604020202020204" pitchFamily="34" charset="0"/>
                <a:cs typeface="Arial" panose="020B0604020202020204" pitchFamily="34" charset="0"/>
              </a:rPr>
              <a:t>Beig</a:t>
            </a:r>
            <a:r>
              <a:rPr lang="en-US" sz="1600" b="1" dirty="0" smtClean="0">
                <a:solidFill>
                  <a:srgbClr val="FF0000"/>
                </a:solidFill>
                <a:latin typeface="Arial" panose="020B0604020202020204" pitchFamily="34" charset="0"/>
                <a:cs typeface="Arial" panose="020B0604020202020204" pitchFamily="34" charset="0"/>
              </a:rPr>
              <a:t> et </a:t>
            </a:r>
            <a:r>
              <a:rPr lang="en-US" sz="1600" b="1" dirty="0">
                <a:solidFill>
                  <a:srgbClr val="FF0000"/>
                </a:solidFill>
                <a:latin typeface="Arial" panose="020B0604020202020204" pitchFamily="34" charset="0"/>
                <a:cs typeface="Arial" panose="020B0604020202020204" pitchFamily="34" charset="0"/>
              </a:rPr>
              <a:t>al.</a:t>
            </a:r>
            <a:r>
              <a:rPr lang="en-US" sz="1600" b="1" dirty="0" smtClean="0">
                <a:solidFill>
                  <a:srgbClr val="FF0000"/>
                </a:solidFill>
                <a:latin typeface="Arial" panose="020B0604020202020204" pitchFamily="34" charset="0"/>
                <a:cs typeface="Arial" panose="020B0604020202020204" pitchFamily="34" charset="0"/>
              </a:rPr>
              <a:t>, 2013</a:t>
            </a:r>
            <a:endParaRPr lang="en-US" sz="1600" b="1" dirty="0">
              <a:solidFill>
                <a:srgbClr val="FF0000"/>
              </a:solidFill>
              <a:latin typeface="Arial" panose="020B0604020202020204" pitchFamily="34" charset="0"/>
              <a:cs typeface="Arial" panose="020B0604020202020204" pitchFamily="34" charset="0"/>
            </a:endParaRPr>
          </a:p>
        </p:txBody>
      </p:sp>
      <p:sp>
        <p:nvSpPr>
          <p:cNvPr id="20" name="Footer Placeholder 6"/>
          <p:cNvSpPr>
            <a:spLocks noGrp="1"/>
          </p:cNvSpPr>
          <p:nvPr>
            <p:ph type="ftr" sz="quarter" idx="11"/>
          </p:nvPr>
        </p:nvSpPr>
        <p:spPr>
          <a:xfrm>
            <a:off x="2743200" y="6492875"/>
            <a:ext cx="3657600" cy="365125"/>
          </a:xfrm>
        </p:spPr>
        <p:txBody>
          <a:bodyPr/>
          <a:lstStyle/>
          <a:p>
            <a:r>
              <a:rPr lang="en-US" dirty="0" smtClean="0"/>
              <a:t>India-California Air-Pollution Mitigation Program</a:t>
            </a:r>
            <a:endParaRPr lang="en-US" dirty="0"/>
          </a:p>
        </p:txBody>
      </p:sp>
      <p:sp>
        <p:nvSpPr>
          <p:cNvPr id="21" name="Date Placeholder 1"/>
          <p:cNvSpPr>
            <a:spLocks noGrp="1"/>
          </p:cNvSpPr>
          <p:nvPr>
            <p:ph type="dt" sz="half" idx="10"/>
          </p:nvPr>
        </p:nvSpPr>
        <p:spPr>
          <a:xfrm>
            <a:off x="457200" y="6492875"/>
            <a:ext cx="2133600" cy="365125"/>
          </a:xfrm>
        </p:spPr>
        <p:txBody>
          <a:bodyPr/>
          <a:lstStyle/>
          <a:p>
            <a:r>
              <a:rPr lang="en-US" dirty="0" smtClean="0"/>
              <a:t>04/02/2014</a:t>
            </a:r>
            <a:endParaRPr lang="en-US" dirty="0"/>
          </a:p>
        </p:txBody>
      </p:sp>
    </p:spTree>
    <p:extLst>
      <p:ext uri="{BB962C8B-B14F-4D97-AF65-F5344CB8AC3E}">
        <p14:creationId xmlns:p14="http://schemas.microsoft.com/office/powerpoint/2010/main" val="22685921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5995</TotalTime>
  <Words>4743</Words>
  <Application>Microsoft Macintosh PowerPoint</Application>
  <PresentationFormat>On-screen Show (4:3)</PresentationFormat>
  <Paragraphs>472</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PowerPoint Presentation</vt:lpstr>
      <vt:lpstr>A comparative risk assessment of burden of disease and injury attributable to 67 risk factors and risk factor clusters in 21 regions, 1990–2010: a systematic analysis for the Global Burden of Disease Study 2010  Lim et al., 2012, Lancet            Courtsey: Ted Russell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vijaypk</dc:creator>
  <cp:lastModifiedBy>Dr. Sachidanand Tripathi</cp:lastModifiedBy>
  <cp:revision>379</cp:revision>
  <dcterms:created xsi:type="dcterms:W3CDTF">2011-05-28T05:42:12Z</dcterms:created>
  <dcterms:modified xsi:type="dcterms:W3CDTF">2014-02-04T01:14:46Z</dcterms:modified>
</cp:coreProperties>
</file>