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xlsx" ContentType="application/vnd.openxmlformats-officedocument.spreadsheetml.sheet"/>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6.xml" ContentType="application/vnd.openxmlformats-officedocument.presentationml.notesSlide+xml"/>
  <Override PartName="/ppt/embeddings/oleObject1.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charts/chart6.xml" ContentType="application/vnd.openxmlformats-officedocument.drawingml.chart+xml"/>
  <Override PartName="/ppt/drawings/drawing1.xml" ContentType="application/vnd.openxmlformats-officedocument.drawingml.chartshapes+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24"/>
  </p:notesMasterIdLst>
  <p:handoutMasterIdLst>
    <p:handoutMasterId r:id="rId25"/>
  </p:handoutMasterIdLst>
  <p:sldIdLst>
    <p:sldId id="676" r:id="rId2"/>
    <p:sldId id="713" r:id="rId3"/>
    <p:sldId id="716" r:id="rId4"/>
    <p:sldId id="749" r:id="rId5"/>
    <p:sldId id="735" r:id="rId6"/>
    <p:sldId id="722" r:id="rId7"/>
    <p:sldId id="751" r:id="rId8"/>
    <p:sldId id="738" r:id="rId9"/>
    <p:sldId id="752" r:id="rId10"/>
    <p:sldId id="744" r:id="rId11"/>
    <p:sldId id="742" r:id="rId12"/>
    <p:sldId id="757" r:id="rId13"/>
    <p:sldId id="756" r:id="rId14"/>
    <p:sldId id="758" r:id="rId15"/>
    <p:sldId id="761" r:id="rId16"/>
    <p:sldId id="727" r:id="rId17"/>
    <p:sldId id="753" r:id="rId18"/>
    <p:sldId id="729" r:id="rId19"/>
    <p:sldId id="730" r:id="rId20"/>
    <p:sldId id="731" r:id="rId21"/>
    <p:sldId id="706" r:id="rId22"/>
    <p:sldId id="693" r:id="rId2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C7F8"/>
    <a:srgbClr val="FF0000"/>
    <a:srgbClr val="0099FF"/>
    <a:srgbClr val="FFFFDD"/>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32" autoAdjust="0"/>
    <p:restoredTop sz="83516" autoAdjust="0"/>
  </p:normalViewPr>
  <p:slideViewPr>
    <p:cSldViewPr>
      <p:cViewPr>
        <p:scale>
          <a:sx n="100" d="100"/>
          <a:sy n="100" d="100"/>
        </p:scale>
        <p:origin x="-1808" y="-2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p:cViewPr>
        <p:scale>
          <a:sx n="66" d="100"/>
          <a:sy n="66" d="100"/>
        </p:scale>
        <p:origin x="-2100" y="-330"/>
      </p:cViewPr>
      <p:guideLst>
        <p:guide orient="horz" pos="2928"/>
        <p:guide pos="2208"/>
      </p:guideLst>
    </p:cSldViewPr>
  </p:notesViewPr>
  <p:gridSpacing cx="38405" cy="38405"/>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vmartin\AppData\Local\Microsoft\Windows\Temporary%20Internet%20Files\Content.IE5\DT4FS80G\mobile_cat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vmartin\AppData\Local\Microsoft\Windows\Temporary%20Internet%20Files\Content.Outlook\YSXJTZES\mobile_cats%20(2).xlsx"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6.xml.rels><?xml version="1.0" encoding="UTF-8" standalone="yes"?>
<Relationships xmlns="http://schemas.openxmlformats.org/package/2006/relationships"><Relationship Id="rId1" Type="http://schemas.openxmlformats.org/officeDocument/2006/relationships/oleObject" Target="file:///C:\Users\vmartin\AppData\Local\Microsoft\Windows\Temporary%20Internet%20Files\Content.Outlook\YSXJTZES\Benefit%20charts%20for%20Oct%202013%20board%2010162013%20(2).xlsx" TargetMode="External"/><Relationship Id="rId2"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1" Type="http://schemas.openxmlformats.org/officeDocument/2006/relationships/oleObject" Target="file:///C:\Users\vmartin\AppData\Local\Microsoft\Windows\Temporary%20Internet%20Files\Content.Outlook\YSXJTZES\Benefit%20charts%20for%20Oct%202013%20board%201016201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3138194682186"/>
          <c:y val="0.0342670360649363"/>
          <c:w val="0.823929875613375"/>
          <c:h val="0.779750413142802"/>
        </c:manualLayout>
      </c:layout>
      <c:barChart>
        <c:barDir val="col"/>
        <c:grouping val="clustered"/>
        <c:varyColors val="0"/>
        <c:ser>
          <c:idx val="0"/>
          <c:order val="0"/>
          <c:tx>
            <c:strRef>
              <c:f>Sheet1!$B$1</c:f>
              <c:strCache>
                <c:ptCount val="1"/>
                <c:pt idx="0">
                  <c:v>PM</c:v>
                </c:pt>
              </c:strCache>
            </c:strRef>
          </c:tx>
          <c:spPr>
            <a:solidFill>
              <a:srgbClr val="C00000"/>
            </a:solidFill>
          </c:spPr>
          <c:invertIfNegative val="0"/>
          <c:cat>
            <c:strRef>
              <c:f>Sheet1!$A$2:$A$8</c:f>
              <c:strCache>
                <c:ptCount val="4"/>
                <c:pt idx="0">
                  <c:v>1990 or older</c:v>
                </c:pt>
                <c:pt idx="1">
                  <c:v>1991-1993</c:v>
                </c:pt>
                <c:pt idx="2">
                  <c:v>1994-2006</c:v>
                </c:pt>
                <c:pt idx="3">
                  <c:v>2007+</c:v>
                </c:pt>
              </c:strCache>
            </c:strRef>
          </c:cat>
          <c:val>
            <c:numRef>
              <c:f>Sheet1!$B$2:$B$8</c:f>
              <c:numCache>
                <c:formatCode>General</c:formatCode>
                <c:ptCount val="4"/>
                <c:pt idx="0">
                  <c:v>0.6</c:v>
                </c:pt>
                <c:pt idx="1">
                  <c:v>0.25</c:v>
                </c:pt>
                <c:pt idx="2">
                  <c:v>0.1</c:v>
                </c:pt>
                <c:pt idx="3">
                  <c:v>0.01</c:v>
                </c:pt>
              </c:numCache>
            </c:numRef>
          </c:val>
        </c:ser>
        <c:dLbls>
          <c:showLegendKey val="0"/>
          <c:showVal val="0"/>
          <c:showCatName val="0"/>
          <c:showSerName val="0"/>
          <c:showPercent val="0"/>
          <c:showBubbleSize val="0"/>
        </c:dLbls>
        <c:gapWidth val="150"/>
        <c:axId val="2125034856"/>
        <c:axId val="2124869624"/>
      </c:barChart>
      <c:catAx>
        <c:axId val="2125034856"/>
        <c:scaling>
          <c:orientation val="minMax"/>
        </c:scaling>
        <c:delete val="0"/>
        <c:axPos val="b"/>
        <c:majorTickMark val="out"/>
        <c:minorTickMark val="none"/>
        <c:tickLblPos val="nextTo"/>
        <c:txPr>
          <a:bodyPr rot="-2700000"/>
          <a:lstStyle/>
          <a:p>
            <a:pPr>
              <a:defRPr>
                <a:latin typeface="Calibri" panose="020F0502020204030204" pitchFamily="34" charset="0"/>
                <a:cs typeface="Calibri" panose="020F0502020204030204" pitchFamily="34" charset="0"/>
              </a:defRPr>
            </a:pPr>
            <a:endParaRPr lang="en-US"/>
          </a:p>
        </c:txPr>
        <c:crossAx val="2124869624"/>
        <c:crosses val="autoZero"/>
        <c:auto val="1"/>
        <c:lblAlgn val="ctr"/>
        <c:lblOffset val="100"/>
        <c:noMultiLvlLbl val="0"/>
      </c:catAx>
      <c:valAx>
        <c:axId val="2124869624"/>
        <c:scaling>
          <c:orientation val="minMax"/>
        </c:scaling>
        <c:delete val="0"/>
        <c:axPos val="l"/>
        <c:majorGridlines/>
        <c:title>
          <c:tx>
            <c:rich>
              <a:bodyPr rot="-5400000" vert="horz"/>
              <a:lstStyle/>
              <a:p>
                <a:pPr>
                  <a:defRPr sz="1200">
                    <a:latin typeface="Calibri" panose="020F0502020204030204" pitchFamily="34" charset="0"/>
                    <a:cs typeface="Calibri" panose="020F0502020204030204" pitchFamily="34" charset="0"/>
                  </a:defRPr>
                </a:pPr>
                <a:r>
                  <a:rPr lang="en-US" sz="1200" dirty="0" smtClean="0">
                    <a:latin typeface="Calibri" panose="020F0502020204030204" pitchFamily="34" charset="0"/>
                    <a:cs typeface="Calibri" panose="020F0502020204030204" pitchFamily="34" charset="0"/>
                  </a:rPr>
                  <a:t>PM Emission (g/</a:t>
                </a:r>
                <a:r>
                  <a:rPr lang="en-US" sz="1200" dirty="0" err="1" smtClean="0">
                    <a:latin typeface="Calibri" panose="020F0502020204030204" pitchFamily="34" charset="0"/>
                    <a:cs typeface="Calibri" panose="020F0502020204030204" pitchFamily="34" charset="0"/>
                  </a:rPr>
                  <a:t>bhp-hr</a:t>
                </a:r>
                <a:r>
                  <a:rPr lang="en-US" sz="1200" dirty="0" smtClean="0">
                    <a:latin typeface="Calibri" panose="020F0502020204030204" pitchFamily="34" charset="0"/>
                    <a:cs typeface="Calibri" panose="020F0502020204030204" pitchFamily="34" charset="0"/>
                  </a:rPr>
                  <a:t>)</a:t>
                </a:r>
                <a:endParaRPr lang="en-US" sz="1200" dirty="0">
                  <a:latin typeface="Calibri" panose="020F0502020204030204" pitchFamily="34" charset="0"/>
                  <a:cs typeface="Calibri" panose="020F0502020204030204" pitchFamily="34" charset="0"/>
                </a:endParaRPr>
              </a:p>
            </c:rich>
          </c:tx>
          <c:layout>
            <c:manualLayout>
              <c:xMode val="edge"/>
              <c:yMode val="edge"/>
              <c:x val="0.0"/>
              <c:y val="0.24095557499757"/>
            </c:manualLayout>
          </c:layout>
          <c:overlay val="0"/>
        </c:title>
        <c:numFmt formatCode="General" sourceLinked="1"/>
        <c:majorTickMark val="out"/>
        <c:minorTickMark val="none"/>
        <c:tickLblPos val="nextTo"/>
        <c:txPr>
          <a:bodyPr/>
          <a:lstStyle/>
          <a:p>
            <a:pPr>
              <a:defRPr sz="1200">
                <a:latin typeface="Calibri" panose="020F0502020204030204" pitchFamily="34" charset="0"/>
                <a:cs typeface="Calibri" panose="020F0502020204030204" pitchFamily="34" charset="0"/>
              </a:defRPr>
            </a:pPr>
            <a:endParaRPr lang="en-US"/>
          </a:p>
        </c:txPr>
        <c:crossAx val="2125034856"/>
        <c:crosses val="autoZero"/>
        <c:crossBetween val="between"/>
      </c:valAx>
    </c:plotArea>
    <c:legend>
      <c:legendPos val="r"/>
      <c:legendEntry>
        <c:idx val="0"/>
        <c:txPr>
          <a:bodyPr/>
          <a:lstStyle/>
          <a:p>
            <a:pPr>
              <a:defRPr sz="1500">
                <a:latin typeface="Calibri" panose="020F0502020204030204" pitchFamily="34" charset="0"/>
                <a:cs typeface="Calibri" panose="020F0502020204030204" pitchFamily="34" charset="0"/>
              </a:defRPr>
            </a:pPr>
            <a:endParaRPr lang="en-US"/>
          </a:p>
        </c:txPr>
      </c:legendEntry>
      <c:layout>
        <c:manualLayout>
          <c:xMode val="edge"/>
          <c:yMode val="edge"/>
          <c:x val="0.746879324743498"/>
          <c:y val="0.148020073879654"/>
          <c:w val="0.223279646862324"/>
          <c:h val="0.108280596869836"/>
        </c:manualLayout>
      </c:layout>
      <c:overlay val="0"/>
      <c:txPr>
        <a:bodyPr/>
        <a:lstStyle/>
        <a:p>
          <a:pPr>
            <a:defRPr>
              <a:latin typeface="Calibri" panose="020F0502020204030204" pitchFamily="34" charset="0"/>
              <a:cs typeface="Calibri" panose="020F0502020204030204" pitchFamily="34" charset="0"/>
            </a:defRPr>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786623894235"/>
          <c:y val="0.0349135839152181"/>
          <c:w val="0.81345557499757"/>
          <c:h val="0.77559476056059"/>
        </c:manualLayout>
      </c:layout>
      <c:barChart>
        <c:barDir val="col"/>
        <c:grouping val="clustered"/>
        <c:varyColors val="0"/>
        <c:ser>
          <c:idx val="0"/>
          <c:order val="0"/>
          <c:tx>
            <c:strRef>
              <c:f>Sheet1!$B$1</c:f>
              <c:strCache>
                <c:ptCount val="1"/>
                <c:pt idx="0">
                  <c:v>NOx</c:v>
                </c:pt>
              </c:strCache>
            </c:strRef>
          </c:tx>
          <c:spPr>
            <a:solidFill>
              <a:schemeClr val="accent1">
                <a:lumMod val="75000"/>
              </a:schemeClr>
            </a:solidFill>
          </c:spPr>
          <c:invertIfNegative val="0"/>
          <c:cat>
            <c:strRef>
              <c:f>Sheet1!$A$2:$A$10</c:f>
              <c:strCache>
                <c:ptCount val="6"/>
                <c:pt idx="0">
                  <c:v>1990 or older</c:v>
                </c:pt>
                <c:pt idx="1">
                  <c:v>1991-1997</c:v>
                </c:pt>
                <c:pt idx="2">
                  <c:v>1998-2003</c:v>
                </c:pt>
                <c:pt idx="3">
                  <c:v>2004-2006</c:v>
                </c:pt>
                <c:pt idx="4">
                  <c:v>2007-2009*</c:v>
                </c:pt>
                <c:pt idx="5">
                  <c:v>2010 +</c:v>
                </c:pt>
              </c:strCache>
            </c:strRef>
          </c:cat>
          <c:val>
            <c:numRef>
              <c:f>Sheet1!$B$2:$B$10</c:f>
              <c:numCache>
                <c:formatCode>General</c:formatCode>
                <c:ptCount val="6"/>
                <c:pt idx="0">
                  <c:v>6.0</c:v>
                </c:pt>
                <c:pt idx="1">
                  <c:v>5.0</c:v>
                </c:pt>
                <c:pt idx="2">
                  <c:v>4.0</c:v>
                </c:pt>
                <c:pt idx="3">
                  <c:v>2.0</c:v>
                </c:pt>
                <c:pt idx="4">
                  <c:v>1.2</c:v>
                </c:pt>
                <c:pt idx="5">
                  <c:v>0.2</c:v>
                </c:pt>
              </c:numCache>
            </c:numRef>
          </c:val>
        </c:ser>
        <c:dLbls>
          <c:showLegendKey val="0"/>
          <c:showVal val="0"/>
          <c:showCatName val="0"/>
          <c:showSerName val="0"/>
          <c:showPercent val="0"/>
          <c:showBubbleSize val="0"/>
        </c:dLbls>
        <c:gapWidth val="150"/>
        <c:axId val="2112992088"/>
        <c:axId val="2082874440"/>
      </c:barChart>
      <c:catAx>
        <c:axId val="2112992088"/>
        <c:scaling>
          <c:orientation val="minMax"/>
        </c:scaling>
        <c:delete val="0"/>
        <c:axPos val="b"/>
        <c:majorTickMark val="out"/>
        <c:minorTickMark val="none"/>
        <c:tickLblPos val="nextTo"/>
        <c:txPr>
          <a:bodyPr/>
          <a:lstStyle/>
          <a:p>
            <a:pPr>
              <a:defRPr sz="1000">
                <a:latin typeface="Calibri" panose="020F0502020204030204" pitchFamily="34" charset="0"/>
                <a:cs typeface="Calibri" panose="020F0502020204030204" pitchFamily="34" charset="0"/>
              </a:defRPr>
            </a:pPr>
            <a:endParaRPr lang="en-US"/>
          </a:p>
        </c:txPr>
        <c:crossAx val="2082874440"/>
        <c:crosses val="autoZero"/>
        <c:auto val="1"/>
        <c:lblAlgn val="ctr"/>
        <c:lblOffset val="100"/>
        <c:noMultiLvlLbl val="0"/>
      </c:catAx>
      <c:valAx>
        <c:axId val="2082874440"/>
        <c:scaling>
          <c:orientation val="minMax"/>
        </c:scaling>
        <c:delete val="0"/>
        <c:axPos val="l"/>
        <c:majorGridlines/>
        <c:title>
          <c:tx>
            <c:rich>
              <a:bodyPr rot="-5400000" vert="horz"/>
              <a:lstStyle/>
              <a:p>
                <a:pPr>
                  <a:defRPr sz="1200">
                    <a:latin typeface="Calibri" panose="020F0502020204030204" pitchFamily="34" charset="0"/>
                    <a:cs typeface="Calibri" panose="020F0502020204030204" pitchFamily="34" charset="0"/>
                  </a:defRPr>
                </a:pPr>
                <a:r>
                  <a:rPr lang="en-US" sz="1200" dirty="0" err="1" smtClean="0">
                    <a:latin typeface="Calibri" panose="020F0502020204030204" pitchFamily="34" charset="0"/>
                    <a:cs typeface="Calibri" panose="020F0502020204030204" pitchFamily="34" charset="0"/>
                  </a:rPr>
                  <a:t>NOx</a:t>
                </a:r>
                <a:r>
                  <a:rPr lang="en-US" sz="1200" baseline="0" dirty="0" smtClean="0">
                    <a:latin typeface="Calibri" panose="020F0502020204030204" pitchFamily="34" charset="0"/>
                    <a:cs typeface="Calibri" panose="020F0502020204030204" pitchFamily="34" charset="0"/>
                  </a:rPr>
                  <a:t> Emission (g/</a:t>
                </a:r>
                <a:r>
                  <a:rPr lang="en-US" sz="1200" baseline="0" dirty="0" err="1" smtClean="0">
                    <a:latin typeface="Calibri" panose="020F0502020204030204" pitchFamily="34" charset="0"/>
                    <a:cs typeface="Calibri" panose="020F0502020204030204" pitchFamily="34" charset="0"/>
                  </a:rPr>
                  <a:t>bhp-hr</a:t>
                </a:r>
                <a:r>
                  <a:rPr lang="en-US" sz="1200" baseline="0" dirty="0" smtClean="0">
                    <a:latin typeface="Calibri" panose="020F0502020204030204" pitchFamily="34" charset="0"/>
                    <a:cs typeface="Calibri" panose="020F0502020204030204" pitchFamily="34" charset="0"/>
                  </a:rPr>
                  <a:t>)</a:t>
                </a:r>
                <a:endParaRPr lang="en-US" sz="1200" dirty="0">
                  <a:latin typeface="Calibri" panose="020F0502020204030204" pitchFamily="34" charset="0"/>
                  <a:cs typeface="Calibri" panose="020F0502020204030204" pitchFamily="34" charset="0"/>
                </a:endParaRPr>
              </a:p>
            </c:rich>
          </c:tx>
          <c:layout/>
          <c:overlay val="0"/>
        </c:title>
        <c:numFmt formatCode="General" sourceLinked="1"/>
        <c:majorTickMark val="out"/>
        <c:minorTickMark val="none"/>
        <c:tickLblPos val="nextTo"/>
        <c:txPr>
          <a:bodyPr/>
          <a:lstStyle/>
          <a:p>
            <a:pPr>
              <a:defRPr sz="1200">
                <a:latin typeface="Calibri" panose="020F0502020204030204" pitchFamily="34" charset="0"/>
                <a:cs typeface="Calibri" panose="020F0502020204030204" pitchFamily="34" charset="0"/>
              </a:defRPr>
            </a:pPr>
            <a:endParaRPr lang="en-US"/>
          </a:p>
        </c:txPr>
        <c:crossAx val="2112992088"/>
        <c:crosses val="autoZero"/>
        <c:crossBetween val="between"/>
      </c:valAx>
    </c:plotArea>
    <c:legend>
      <c:legendPos val="r"/>
      <c:layout>
        <c:manualLayout>
          <c:xMode val="edge"/>
          <c:yMode val="edge"/>
          <c:x val="0.680553368328959"/>
          <c:y val="0.16024686772644"/>
          <c:w val="0.148582434140177"/>
          <c:h val="0.0883110483831031"/>
        </c:manualLayout>
      </c:layout>
      <c:overlay val="0"/>
      <c:txPr>
        <a:bodyPr/>
        <a:lstStyle/>
        <a:p>
          <a:pPr>
            <a:defRPr sz="1500">
              <a:latin typeface="Calibri" panose="020F0502020204030204" pitchFamily="34" charset="0"/>
              <a:cs typeface="Calibri" panose="020F0502020204030204" pitchFamily="34" charset="0"/>
            </a:defRPr>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Calibri" pitchFamily="34" charset="0"/>
                <a:cs typeface="Calibri" pitchFamily="34" charset="0"/>
              </a:defRPr>
            </a:pPr>
            <a:r>
              <a:rPr lang="en-US" dirty="0" err="1">
                <a:latin typeface="Calibri" pitchFamily="34" charset="0"/>
                <a:cs typeface="Calibri" pitchFamily="34" charset="0"/>
              </a:rPr>
              <a:t>NOx</a:t>
            </a:r>
            <a:r>
              <a:rPr lang="en-US" dirty="0">
                <a:latin typeface="Calibri" pitchFamily="34" charset="0"/>
                <a:cs typeface="Calibri" pitchFamily="34" charset="0"/>
              </a:rPr>
              <a:t> 2010</a:t>
            </a:r>
          </a:p>
        </c:rich>
      </c:tx>
      <c:layout>
        <c:manualLayout>
          <c:xMode val="edge"/>
          <c:yMode val="edge"/>
          <c:x val="0.389745954920625"/>
          <c:y val="0.036529669858075"/>
        </c:manualLayout>
      </c:layout>
      <c:overlay val="0"/>
    </c:title>
    <c:autoTitleDeleted val="0"/>
    <c:view3D>
      <c:rotX val="75"/>
      <c:rotY val="310"/>
      <c:rAngAx val="0"/>
      <c:perspective val="30"/>
    </c:view3D>
    <c:floor>
      <c:thickness val="0"/>
    </c:floor>
    <c:sideWall>
      <c:thickness val="0"/>
    </c:sideWall>
    <c:backWall>
      <c:thickness val="0"/>
    </c:backWall>
    <c:plotArea>
      <c:layout>
        <c:manualLayout>
          <c:layoutTarget val="inner"/>
          <c:xMode val="edge"/>
          <c:yMode val="edge"/>
          <c:x val="0.0"/>
          <c:y val="0.0765408761253008"/>
          <c:w val="0.955922869263104"/>
          <c:h val="0.922534664355614"/>
        </c:manualLayout>
      </c:layout>
      <c:pie3DChart>
        <c:varyColors val="1"/>
        <c:ser>
          <c:idx val="0"/>
          <c:order val="0"/>
          <c:dPt>
            <c:idx val="1"/>
            <c:bubble3D val="0"/>
            <c:explosion val="10"/>
          </c:dPt>
          <c:dLbls>
            <c:dLbl>
              <c:idx val="0"/>
              <c:layout>
                <c:manualLayout>
                  <c:x val="0.0894871801298907"/>
                  <c:y val="0.210343591746711"/>
                </c:manualLayout>
              </c:layout>
              <c:showLegendKey val="0"/>
              <c:showVal val="0"/>
              <c:showCatName val="1"/>
              <c:showSerName val="0"/>
              <c:showPercent val="1"/>
              <c:showBubbleSize val="0"/>
            </c:dLbl>
            <c:dLbl>
              <c:idx val="1"/>
              <c:layout>
                <c:manualLayout>
                  <c:x val="-0.22009277021296"/>
                  <c:y val="0.0764025235961533"/>
                </c:manualLayout>
              </c:layout>
              <c:spPr/>
              <c:txPr>
                <a:bodyPr/>
                <a:lstStyle/>
                <a:p>
                  <a:pPr>
                    <a:defRPr sz="1300" b="1">
                      <a:solidFill>
                        <a:schemeClr val="bg1"/>
                      </a:solidFill>
                      <a:latin typeface="Calibri" pitchFamily="34" charset="0"/>
                      <a:cs typeface="Calibri" pitchFamily="34" charset="0"/>
                    </a:defRPr>
                  </a:pPr>
                  <a:endParaRPr lang="en-US"/>
                </a:p>
              </c:txPr>
              <c:showLegendKey val="0"/>
              <c:showVal val="0"/>
              <c:showCatName val="1"/>
              <c:showSerName val="0"/>
              <c:showPercent val="1"/>
              <c:showBubbleSize val="0"/>
            </c:dLbl>
            <c:dLbl>
              <c:idx val="2"/>
              <c:layout>
                <c:manualLayout>
                  <c:x val="0.0445219511245164"/>
                  <c:y val="-0.205059445565902"/>
                </c:manualLayout>
              </c:layout>
              <c:tx>
                <c:rich>
                  <a:bodyPr/>
                  <a:lstStyle/>
                  <a:p>
                    <a:r>
                      <a:rPr lang="en-US" sz="1300" b="1">
                        <a:latin typeface="Calibri" pitchFamily="34" charset="0"/>
                        <a:cs typeface="Calibri" pitchFamily="34" charset="0"/>
                      </a:rPr>
                      <a:t>Cars
34%</a:t>
                    </a:r>
                    <a:endParaRPr lang="en-US"/>
                  </a:p>
                </c:rich>
              </c:tx>
              <c:showLegendKey val="0"/>
              <c:showVal val="0"/>
              <c:showCatName val="1"/>
              <c:showSerName val="0"/>
              <c:showPercent val="1"/>
              <c:showBubbleSize val="0"/>
            </c:dLbl>
            <c:dLbl>
              <c:idx val="3"/>
              <c:layout>
                <c:manualLayout>
                  <c:x val="0.153735864612639"/>
                  <c:y val="0.0474641218238603"/>
                </c:manualLayout>
              </c:layout>
              <c:tx>
                <c:rich>
                  <a:bodyPr/>
                  <a:lstStyle/>
                  <a:p>
                    <a:r>
                      <a:rPr lang="en-US" dirty="0" smtClean="0"/>
                      <a:t>Off-road</a:t>
                    </a:r>
                    <a:r>
                      <a:rPr lang="en-US" dirty="0"/>
                      <a:t>
16%</a:t>
                    </a:r>
                  </a:p>
                </c:rich>
              </c:tx>
              <c:showLegendKey val="0"/>
              <c:showVal val="0"/>
              <c:showCatName val="1"/>
              <c:showSerName val="0"/>
              <c:showPercent val="1"/>
              <c:showBubbleSize val="0"/>
            </c:dLbl>
            <c:txPr>
              <a:bodyPr/>
              <a:lstStyle/>
              <a:p>
                <a:pPr>
                  <a:defRPr sz="1300" b="1">
                    <a:latin typeface="Calibri" pitchFamily="34" charset="0"/>
                    <a:cs typeface="Calibri" pitchFamily="34" charset="0"/>
                  </a:defRPr>
                </a:pPr>
                <a:endParaRPr lang="en-US"/>
              </a:p>
            </c:txPr>
            <c:showLegendKey val="0"/>
            <c:showVal val="0"/>
            <c:showCatName val="1"/>
            <c:showSerName val="0"/>
            <c:showPercent val="1"/>
            <c:showBubbleSize val="0"/>
            <c:showLeaderLines val="1"/>
          </c:dLbls>
          <c:cat>
            <c:strRef>
              <c:f>[mobile_cats.xlsx]SoCal104_NOX!$C$35:$F$35</c:f>
              <c:strCache>
                <c:ptCount val="4"/>
                <c:pt idx="0">
                  <c:v>Marine, Rail, and Aircraft</c:v>
                </c:pt>
                <c:pt idx="1">
                  <c:v>Diesel Trucks and Buses</c:v>
                </c:pt>
                <c:pt idx="2">
                  <c:v>Cars and Other On-Road</c:v>
                </c:pt>
                <c:pt idx="3">
                  <c:v>Offroad</c:v>
                </c:pt>
              </c:strCache>
            </c:strRef>
          </c:cat>
          <c:val>
            <c:numRef>
              <c:f>[mobile_cats.xlsx]SoCal104_NOX!$C$36:$F$36</c:f>
              <c:numCache>
                <c:formatCode>_(* #,##0.0_);_(* \(#,##0.0\);_(* "-"??_);_(@_)</c:formatCode>
                <c:ptCount val="4"/>
                <c:pt idx="0">
                  <c:v>408.4555999999998</c:v>
                </c:pt>
                <c:pt idx="1">
                  <c:v>553.1801</c:v>
                </c:pt>
                <c:pt idx="2">
                  <c:v>656.9865999999996</c:v>
                </c:pt>
                <c:pt idx="3">
                  <c:v>306.5772</c:v>
                </c:pt>
              </c:numCache>
            </c:numRef>
          </c:val>
        </c:ser>
        <c:dLbls>
          <c:showLegendKey val="0"/>
          <c:showVal val="0"/>
          <c:showCatName val="0"/>
          <c:showSerName val="0"/>
          <c:showPercent val="0"/>
          <c:showBubbleSize val="0"/>
          <c:showLeaderLines val="1"/>
        </c:dLbls>
      </c:pie3DChart>
    </c:plotArea>
    <c:plotVisOnly val="1"/>
    <c:dispBlanksAs val="zero"/>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latin typeface="Calibri" panose="020F0502020204030204" pitchFamily="34" charset="0"/>
                <a:cs typeface="Calibri" panose="020F0502020204030204" pitchFamily="34" charset="0"/>
              </a:defRPr>
            </a:pPr>
            <a:r>
              <a:rPr lang="en-US" sz="1800" dirty="0">
                <a:latin typeface="Calibri" panose="020F0502020204030204" pitchFamily="34" charset="0"/>
                <a:cs typeface="Calibri" panose="020F0502020204030204" pitchFamily="34" charset="0"/>
              </a:rPr>
              <a:t>Diesel PM 2.5 2010</a:t>
            </a:r>
          </a:p>
        </c:rich>
      </c:tx>
      <c:layout>
        <c:manualLayout>
          <c:xMode val="edge"/>
          <c:yMode val="edge"/>
          <c:x val="0.349935590702001"/>
          <c:y val="0.021917801914845"/>
        </c:manualLayout>
      </c:layout>
      <c:overlay val="0"/>
    </c:title>
    <c:autoTitleDeleted val="0"/>
    <c:view3D>
      <c:rotX val="75"/>
      <c:rotY val="276"/>
      <c:rAngAx val="0"/>
      <c:perspective val="30"/>
    </c:view3D>
    <c:floor>
      <c:thickness val="0"/>
    </c:floor>
    <c:sideWall>
      <c:thickness val="0"/>
    </c:sideWall>
    <c:backWall>
      <c:thickness val="0"/>
    </c:backWall>
    <c:plotArea>
      <c:layout>
        <c:manualLayout>
          <c:layoutTarget val="inner"/>
          <c:xMode val="edge"/>
          <c:yMode val="edge"/>
          <c:x val="0.0576024084700589"/>
          <c:y val="0.0655819751678783"/>
          <c:w val="0.935051403073792"/>
          <c:h val="0.907922796412384"/>
        </c:manualLayout>
      </c:layout>
      <c:pie3DChart>
        <c:varyColors val="1"/>
        <c:ser>
          <c:idx val="0"/>
          <c:order val="0"/>
          <c:dPt>
            <c:idx val="1"/>
            <c:bubble3D val="0"/>
            <c:explosion val="10"/>
          </c:dPt>
          <c:dLbls>
            <c:dLbl>
              <c:idx val="0"/>
              <c:layout>
                <c:manualLayout>
                  <c:x val="0.16495200972242"/>
                  <c:y val="0.26148484191282"/>
                </c:manualLayout>
              </c:layout>
              <c:showLegendKey val="0"/>
              <c:showVal val="0"/>
              <c:showCatName val="1"/>
              <c:showSerName val="0"/>
              <c:showPercent val="1"/>
              <c:showBubbleSize val="0"/>
            </c:dLbl>
            <c:dLbl>
              <c:idx val="1"/>
              <c:layout>
                <c:manualLayout>
                  <c:x val="-0.227829791320045"/>
                  <c:y val="-0.0127244057888309"/>
                </c:manualLayout>
              </c:layout>
              <c:spPr/>
              <c:txPr>
                <a:bodyPr/>
                <a:lstStyle/>
                <a:p>
                  <a:pPr>
                    <a:defRPr sz="1300" b="1">
                      <a:solidFill>
                        <a:schemeClr val="bg1"/>
                      </a:solidFill>
                      <a:latin typeface="Calibri" panose="020F0502020204030204" pitchFamily="34" charset="0"/>
                      <a:cs typeface="Calibri" panose="020F0502020204030204" pitchFamily="34" charset="0"/>
                    </a:defRPr>
                  </a:pPr>
                  <a:endParaRPr lang="en-US"/>
                </a:p>
              </c:txPr>
              <c:showLegendKey val="0"/>
              <c:showVal val="0"/>
              <c:showCatName val="1"/>
              <c:showSerName val="0"/>
              <c:showPercent val="1"/>
              <c:showBubbleSize val="0"/>
            </c:dLbl>
            <c:dLbl>
              <c:idx val="2"/>
              <c:layout>
                <c:manualLayout>
                  <c:x val="-0.0263485220760676"/>
                  <c:y val="-0.149771646418108"/>
                </c:manualLayout>
              </c:layout>
              <c:tx>
                <c:rich>
                  <a:bodyPr/>
                  <a:lstStyle/>
                  <a:p>
                    <a:r>
                      <a:rPr lang="en-US" dirty="0" smtClean="0"/>
                      <a:t>Cars</a:t>
                    </a:r>
                    <a:r>
                      <a:rPr lang="en-US" dirty="0"/>
                      <a:t>
4%</a:t>
                    </a:r>
                  </a:p>
                </c:rich>
              </c:tx>
              <c:showLegendKey val="0"/>
              <c:showVal val="0"/>
              <c:showCatName val="1"/>
              <c:showSerName val="0"/>
              <c:showPercent val="1"/>
              <c:showBubbleSize val="0"/>
            </c:dLbl>
            <c:dLbl>
              <c:idx val="3"/>
              <c:layout>
                <c:manualLayout>
                  <c:x val="0.137462225455488"/>
                  <c:y val="-0.177024505943406"/>
                </c:manualLayout>
              </c:layout>
              <c:tx>
                <c:rich>
                  <a:bodyPr/>
                  <a:lstStyle/>
                  <a:p>
                    <a:r>
                      <a:rPr lang="en-US" dirty="0" smtClean="0"/>
                      <a:t>Off-road</a:t>
                    </a:r>
                    <a:r>
                      <a:rPr lang="en-US" dirty="0"/>
                      <a:t>
27%</a:t>
                    </a:r>
                  </a:p>
                </c:rich>
              </c:tx>
              <c:showLegendKey val="0"/>
              <c:showVal val="0"/>
              <c:showCatName val="1"/>
              <c:showSerName val="0"/>
              <c:showPercent val="1"/>
              <c:showBubbleSize val="0"/>
            </c:dLbl>
            <c:txPr>
              <a:bodyPr/>
              <a:lstStyle/>
              <a:p>
                <a:pPr>
                  <a:defRPr sz="1300" b="1">
                    <a:latin typeface="Calibri" panose="020F0502020204030204" pitchFamily="34" charset="0"/>
                    <a:cs typeface="Calibri" panose="020F0502020204030204" pitchFamily="34" charset="0"/>
                  </a:defRPr>
                </a:pPr>
                <a:endParaRPr lang="en-US"/>
              </a:p>
            </c:txPr>
            <c:showLegendKey val="0"/>
            <c:showVal val="0"/>
            <c:showCatName val="1"/>
            <c:showSerName val="0"/>
            <c:showPercent val="1"/>
            <c:showBubbleSize val="0"/>
            <c:showLeaderLines val="1"/>
          </c:dLbls>
          <c:cat>
            <c:strRef>
              <c:f>Statewide_DieselPM25_exh!$C$35:$F$35</c:f>
              <c:strCache>
                <c:ptCount val="4"/>
                <c:pt idx="0">
                  <c:v>Marine, Rail, and Aircraft</c:v>
                </c:pt>
                <c:pt idx="1">
                  <c:v>Diesel Trucks and Buses</c:v>
                </c:pt>
                <c:pt idx="2">
                  <c:v>Cars and Other On-Road</c:v>
                </c:pt>
                <c:pt idx="3">
                  <c:v>Offroad</c:v>
                </c:pt>
              </c:strCache>
            </c:strRef>
          </c:cat>
          <c:val>
            <c:numRef>
              <c:f>Statewide_DieselPM25_exh!$C$36:$F$36</c:f>
              <c:numCache>
                <c:formatCode>_(* #,##0.0_);_(* \(#,##0.0\);_(* "-"??_);_(@_)</c:formatCode>
                <c:ptCount val="4"/>
                <c:pt idx="0">
                  <c:v>12.48024581</c:v>
                </c:pt>
                <c:pt idx="1">
                  <c:v>20.4365</c:v>
                </c:pt>
                <c:pt idx="2">
                  <c:v>1.8384137</c:v>
                </c:pt>
                <c:pt idx="3">
                  <c:v>12.9733269</c:v>
                </c:pt>
              </c:numCache>
            </c:numRef>
          </c:val>
        </c:ser>
        <c:dLbls>
          <c:showLegendKey val="0"/>
          <c:showVal val="0"/>
          <c:showCatName val="0"/>
          <c:showSerName val="0"/>
          <c:showPercent val="0"/>
          <c:showBubbleSize val="0"/>
          <c:showLeaderLines val="1"/>
        </c:dLbls>
      </c:pie3DChart>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dirty="0" smtClean="0">
                <a:latin typeface="Calibri" panose="020F0502020204030204" pitchFamily="34" charset="0"/>
                <a:cs typeface="Calibri" panose="020F0502020204030204" pitchFamily="34" charset="0"/>
              </a:rPr>
              <a:t>One Million Trucks Affected</a:t>
            </a:r>
            <a:endParaRPr lang="en-US" sz="1800" dirty="0">
              <a:latin typeface="Calibri" panose="020F0502020204030204" pitchFamily="34" charset="0"/>
              <a:cs typeface="Calibri" panose="020F0502020204030204" pitchFamily="34" charset="0"/>
            </a:endParaRPr>
          </a:p>
        </c:rich>
      </c:tx>
      <c:layout>
        <c:manualLayout>
          <c:xMode val="edge"/>
          <c:yMode val="edge"/>
          <c:x val="0.153990667833188"/>
          <c:y val="0.016668157957528"/>
        </c:manualLayout>
      </c:layout>
      <c:overlay val="0"/>
    </c:title>
    <c:autoTitleDeleted val="0"/>
    <c:plotArea>
      <c:layout/>
      <c:pieChart>
        <c:varyColors val="1"/>
        <c:ser>
          <c:idx val="0"/>
          <c:order val="0"/>
          <c:tx>
            <c:strRef>
              <c:f>Sheet1!$B$1</c:f>
              <c:strCache>
                <c:ptCount val="1"/>
                <c:pt idx="0">
                  <c:v>Trucks</c:v>
                </c:pt>
              </c:strCache>
            </c:strRef>
          </c:tx>
          <c:dPt>
            <c:idx val="3"/>
            <c:bubble3D val="0"/>
            <c:spPr>
              <a:solidFill>
                <a:schemeClr val="bg2">
                  <a:lumMod val="40000"/>
                  <a:lumOff val="60000"/>
                </a:schemeClr>
              </a:solidFill>
            </c:spPr>
          </c:dPt>
          <c:dPt>
            <c:idx val="4"/>
            <c:bubble3D val="0"/>
            <c:explosion val="25"/>
          </c:dPt>
          <c:dPt>
            <c:idx val="5"/>
            <c:bubble3D val="0"/>
            <c:explosion val="1"/>
            <c:spPr>
              <a:solidFill>
                <a:srgbClr val="FFC000"/>
              </a:solidFill>
            </c:spPr>
          </c:dPt>
          <c:dLbls>
            <c:dLbl>
              <c:idx val="0"/>
              <c:delete val="1"/>
            </c:dLbl>
            <c:dLbl>
              <c:idx val="1"/>
              <c:delete val="1"/>
            </c:dLbl>
            <c:dLbl>
              <c:idx val="2"/>
              <c:delete val="1"/>
            </c:dLbl>
            <c:dLbl>
              <c:idx val="3"/>
              <c:layout>
                <c:manualLayout>
                  <c:x val="-0.0166824146981627"/>
                  <c:y val="0.219241231209735"/>
                </c:manualLayout>
              </c:layout>
              <c:spPr/>
              <c:txPr>
                <a:bodyPr/>
                <a:lstStyle/>
                <a:p>
                  <a:pPr>
                    <a:defRPr sz="1300" b="1">
                      <a:solidFill>
                        <a:schemeClr val="tx1"/>
                      </a:solidFill>
                      <a:latin typeface="Calibri" panose="020F0502020204030204" pitchFamily="34" charset="0"/>
                      <a:cs typeface="Calibri" panose="020F0502020204030204" pitchFamily="34" charset="0"/>
                    </a:defRPr>
                  </a:pPr>
                  <a:endParaRPr lang="en-US"/>
                </a:p>
              </c:txPr>
              <c:showLegendKey val="0"/>
              <c:showVal val="1"/>
              <c:showCatName val="1"/>
              <c:showSerName val="0"/>
              <c:showPercent val="0"/>
              <c:showBubbleSize val="0"/>
            </c:dLbl>
            <c:dLbl>
              <c:idx val="4"/>
              <c:layout>
                <c:manualLayout>
                  <c:x val="-0.11120384951881"/>
                  <c:y val="-0.00469040801717967"/>
                </c:manualLayout>
              </c:layout>
              <c:tx>
                <c:rich>
                  <a:bodyPr/>
                  <a:lstStyle/>
                  <a:p>
                    <a:pPr>
                      <a:defRPr sz="1300" b="1">
                        <a:solidFill>
                          <a:schemeClr val="tx1"/>
                        </a:solidFill>
                        <a:latin typeface="Calibri" panose="020F0502020204030204" pitchFamily="34" charset="0"/>
                        <a:cs typeface="Calibri" panose="020F0502020204030204" pitchFamily="34" charset="0"/>
                      </a:defRPr>
                    </a:pPr>
                    <a:r>
                      <a:rPr lang="en-US" sz="1300" dirty="0">
                        <a:solidFill>
                          <a:schemeClr val="tx1"/>
                        </a:solidFill>
                        <a:latin typeface="Calibri" panose="020F0502020204030204" pitchFamily="34" charset="0"/>
                        <a:cs typeface="Calibri" panose="020F0502020204030204" pitchFamily="34" charset="0"/>
                      </a:rPr>
                      <a:t>In-State </a:t>
                    </a:r>
                    <a:r>
                      <a:rPr lang="en-US" sz="1300" dirty="0" smtClean="0">
                        <a:solidFill>
                          <a:schemeClr val="tx1"/>
                        </a:solidFill>
                        <a:latin typeface="Calibri" panose="020F0502020204030204" pitchFamily="34" charset="0"/>
                        <a:cs typeface="Calibri" panose="020F0502020204030204" pitchFamily="34" charset="0"/>
                      </a:rPr>
                      <a:t>Heavy,  258,000 </a:t>
                    </a:r>
                    <a:endParaRPr lang="en-US" sz="1300" dirty="0">
                      <a:solidFill>
                        <a:schemeClr val="tx1"/>
                      </a:solidFill>
                      <a:latin typeface="Calibri" panose="020F0502020204030204" pitchFamily="34" charset="0"/>
                      <a:cs typeface="Calibri" panose="020F0502020204030204" pitchFamily="34" charset="0"/>
                    </a:endParaRPr>
                  </a:p>
                </c:rich>
              </c:tx>
              <c:spPr/>
              <c:showLegendKey val="0"/>
              <c:showVal val="1"/>
              <c:showCatName val="1"/>
              <c:showSerName val="0"/>
              <c:showPercent val="0"/>
              <c:showBubbleSize val="0"/>
            </c:dLbl>
            <c:dLbl>
              <c:idx val="5"/>
              <c:layout>
                <c:manualLayout>
                  <c:x val="0.256905220180811"/>
                  <c:y val="-0.203174361727511"/>
                </c:manualLayout>
              </c:layout>
              <c:tx>
                <c:rich>
                  <a:bodyPr/>
                  <a:lstStyle/>
                  <a:p>
                    <a:pPr>
                      <a:defRPr sz="1300" b="1">
                        <a:solidFill>
                          <a:schemeClr val="tx1"/>
                        </a:solidFill>
                        <a:latin typeface="Calibri" panose="020F0502020204030204" pitchFamily="34" charset="0"/>
                        <a:cs typeface="Calibri" panose="020F0502020204030204" pitchFamily="34" charset="0"/>
                      </a:defRPr>
                    </a:pPr>
                    <a:r>
                      <a:rPr lang="en-US" sz="1300" dirty="0" smtClean="0">
                        <a:solidFill>
                          <a:schemeClr val="tx1"/>
                        </a:solidFill>
                        <a:latin typeface="Calibri" panose="020F0502020204030204" pitchFamily="34" charset="0"/>
                        <a:cs typeface="Calibri" panose="020F0502020204030204" pitchFamily="34" charset="0"/>
                      </a:rPr>
                      <a:t> Out-of-State</a:t>
                    </a:r>
                    <a:r>
                      <a:rPr lang="en-US" sz="1300" dirty="0">
                        <a:solidFill>
                          <a:schemeClr val="tx1"/>
                        </a:solidFill>
                        <a:latin typeface="Calibri" panose="020F0502020204030204" pitchFamily="34" charset="0"/>
                        <a:cs typeface="Calibri" panose="020F0502020204030204" pitchFamily="34" charset="0"/>
                      </a:rPr>
                      <a:t>,  500,000 </a:t>
                    </a:r>
                  </a:p>
                </c:rich>
              </c:tx>
              <c:spPr/>
              <c:showLegendKey val="0"/>
              <c:showVal val="1"/>
              <c:showCatName val="1"/>
              <c:showSerName val="0"/>
              <c:showPercent val="0"/>
              <c:showBubbleSize val="0"/>
            </c:dLbl>
            <c:txPr>
              <a:bodyPr/>
              <a:lstStyle/>
              <a:p>
                <a:pPr>
                  <a:defRPr sz="1400"/>
                </a:pPr>
                <a:endParaRPr lang="en-US"/>
              </a:p>
            </c:txPr>
            <c:showLegendKey val="0"/>
            <c:showVal val="1"/>
            <c:showCatName val="1"/>
            <c:showSerName val="0"/>
            <c:showPercent val="0"/>
            <c:showBubbleSize val="0"/>
            <c:showLeaderLines val="1"/>
          </c:dLbls>
          <c:cat>
            <c:strRef>
              <c:f>Sheet1!$A$2:$A$7</c:f>
              <c:strCache>
                <c:ptCount val="6"/>
                <c:pt idx="3">
                  <c:v>In-State Light</c:v>
                </c:pt>
                <c:pt idx="4">
                  <c:v>In-State Heavy </c:v>
                </c:pt>
                <c:pt idx="5">
                  <c:v>Out-of-State</c:v>
                </c:pt>
              </c:strCache>
            </c:strRef>
          </c:cat>
          <c:val>
            <c:numRef>
              <c:f>Sheet1!$B$2:$B$7</c:f>
              <c:numCache>
                <c:formatCode>General</c:formatCode>
                <c:ptCount val="6"/>
                <c:pt idx="3" formatCode="_(* #,##0_);_(* \(#,##0\);_(* &quot;-&quot;??_);_(@_)">
                  <c:v>200000.0</c:v>
                </c:pt>
                <c:pt idx="4" formatCode="_(* #,##0_);_(* \(#,##0\);_(* &quot;-&quot;??_);_(@_)">
                  <c:v>258000.0</c:v>
                </c:pt>
                <c:pt idx="5" formatCode="_(* #,##0_);_(* \(#,##0\);_(* &quot;-&quot;??_);_(@_)">
                  <c:v>500000.0</c:v>
                </c:pt>
              </c:numCache>
            </c:numRef>
          </c:val>
        </c:ser>
        <c:dLbls>
          <c:showLegendKey val="0"/>
          <c:showVal val="0"/>
          <c:showCatName val="1"/>
          <c:showSerName val="0"/>
          <c:showPercent val="0"/>
          <c:showBubbleSize val="0"/>
          <c:showLeaderLines val="1"/>
        </c:dLbls>
        <c:firstSliceAng val="324"/>
      </c:pieChart>
    </c:plotArea>
    <c:plotVisOnly val="1"/>
    <c:dispBlanksAs val="zero"/>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565400368104"/>
          <c:y val="0.0439172627307405"/>
          <c:w val="0.842296121163156"/>
          <c:h val="0.790199287837525"/>
        </c:manualLayout>
      </c:layout>
      <c:scatterChart>
        <c:scatterStyle val="lineMarker"/>
        <c:varyColors val="0"/>
        <c:ser>
          <c:idx val="0"/>
          <c:order val="0"/>
          <c:tx>
            <c:strRef>
              <c:f>'EI summary'!$D$2</c:f>
              <c:strCache>
                <c:ptCount val="1"/>
                <c:pt idx="0">
                  <c:v>Baseline</c:v>
                </c:pt>
              </c:strCache>
            </c:strRef>
          </c:tx>
          <c:spPr>
            <a:ln>
              <a:solidFill>
                <a:schemeClr val="accent1">
                  <a:lumMod val="75000"/>
                </a:schemeClr>
              </a:solidFill>
            </a:ln>
          </c:spPr>
          <c:marker>
            <c:spPr>
              <a:solidFill>
                <a:schemeClr val="accent1">
                  <a:lumMod val="50000"/>
                </a:schemeClr>
              </a:solidFill>
            </c:spPr>
          </c:marker>
          <c:xVal>
            <c:numRef>
              <c:f>'EI summary'!$A$3:$A$16</c:f>
              <c:numCache>
                <c:formatCode>General</c:formatCode>
                <c:ptCount val="14"/>
                <c:pt idx="0">
                  <c:v>2010.0</c:v>
                </c:pt>
                <c:pt idx="1">
                  <c:v>2011.0</c:v>
                </c:pt>
                <c:pt idx="2">
                  <c:v>2012.0</c:v>
                </c:pt>
                <c:pt idx="3">
                  <c:v>2013.0</c:v>
                </c:pt>
                <c:pt idx="4">
                  <c:v>2014.0</c:v>
                </c:pt>
                <c:pt idx="5">
                  <c:v>2015.0</c:v>
                </c:pt>
                <c:pt idx="6">
                  <c:v>2016.0</c:v>
                </c:pt>
                <c:pt idx="7">
                  <c:v>2017.0</c:v>
                </c:pt>
                <c:pt idx="8">
                  <c:v>2018.0</c:v>
                </c:pt>
                <c:pt idx="9">
                  <c:v>2019.0</c:v>
                </c:pt>
                <c:pt idx="10">
                  <c:v>2020.0</c:v>
                </c:pt>
                <c:pt idx="11">
                  <c:v>2021.0</c:v>
                </c:pt>
                <c:pt idx="12">
                  <c:v>2022.0</c:v>
                </c:pt>
                <c:pt idx="13">
                  <c:v>2023.0</c:v>
                </c:pt>
              </c:numCache>
            </c:numRef>
          </c:xVal>
          <c:yVal>
            <c:numRef>
              <c:f>'EI summary'!$D$3:$D$16</c:f>
              <c:numCache>
                <c:formatCode>0.00</c:formatCode>
                <c:ptCount val="14"/>
                <c:pt idx="0">
                  <c:v>18.51349959624981</c:v>
                </c:pt>
                <c:pt idx="1">
                  <c:v>18.18906380798011</c:v>
                </c:pt>
                <c:pt idx="2">
                  <c:v>17.09971773364477</c:v>
                </c:pt>
                <c:pt idx="3">
                  <c:v>15.68877639904205</c:v>
                </c:pt>
                <c:pt idx="4">
                  <c:v>14.42313183916609</c:v>
                </c:pt>
                <c:pt idx="5">
                  <c:v>13.1490729113894</c:v>
                </c:pt>
                <c:pt idx="6">
                  <c:v>11.97624992635621</c:v>
                </c:pt>
                <c:pt idx="7">
                  <c:v>10.89435980273965</c:v>
                </c:pt>
                <c:pt idx="8">
                  <c:v>9.877629848255983</c:v>
                </c:pt>
                <c:pt idx="9">
                  <c:v>9.140996339254425</c:v>
                </c:pt>
                <c:pt idx="10">
                  <c:v>8.547468289658568</c:v>
                </c:pt>
                <c:pt idx="11">
                  <c:v>8.011886863117887</c:v>
                </c:pt>
                <c:pt idx="12">
                  <c:v>7.519356240859572</c:v>
                </c:pt>
                <c:pt idx="13">
                  <c:v>7.085584814446374</c:v>
                </c:pt>
              </c:numCache>
            </c:numRef>
          </c:yVal>
          <c:smooth val="0"/>
        </c:ser>
        <c:ser>
          <c:idx val="1"/>
          <c:order val="1"/>
          <c:tx>
            <c:strRef>
              <c:f>'EI summary'!$E$2</c:f>
              <c:strCache>
                <c:ptCount val="1"/>
                <c:pt idx="0">
                  <c:v>With Rule Requirements</c:v>
                </c:pt>
              </c:strCache>
            </c:strRef>
          </c:tx>
          <c:spPr>
            <a:ln>
              <a:solidFill>
                <a:schemeClr val="tx1"/>
              </a:solidFill>
              <a:prstDash val="sysDash"/>
            </a:ln>
          </c:spPr>
          <c:marker>
            <c:spPr>
              <a:solidFill>
                <a:schemeClr val="tx1"/>
              </a:solidFill>
              <a:ln>
                <a:solidFill>
                  <a:schemeClr val="tx1"/>
                </a:solidFill>
              </a:ln>
            </c:spPr>
          </c:marker>
          <c:xVal>
            <c:numRef>
              <c:f>'EI summary'!$A$3:$A$16</c:f>
              <c:numCache>
                <c:formatCode>General</c:formatCode>
                <c:ptCount val="14"/>
                <c:pt idx="0">
                  <c:v>2010.0</c:v>
                </c:pt>
                <c:pt idx="1">
                  <c:v>2011.0</c:v>
                </c:pt>
                <c:pt idx="2">
                  <c:v>2012.0</c:v>
                </c:pt>
                <c:pt idx="3">
                  <c:v>2013.0</c:v>
                </c:pt>
                <c:pt idx="4">
                  <c:v>2014.0</c:v>
                </c:pt>
                <c:pt idx="5">
                  <c:v>2015.0</c:v>
                </c:pt>
                <c:pt idx="6">
                  <c:v>2016.0</c:v>
                </c:pt>
                <c:pt idx="7">
                  <c:v>2017.0</c:v>
                </c:pt>
                <c:pt idx="8">
                  <c:v>2018.0</c:v>
                </c:pt>
                <c:pt idx="9">
                  <c:v>2019.0</c:v>
                </c:pt>
                <c:pt idx="10">
                  <c:v>2020.0</c:v>
                </c:pt>
                <c:pt idx="11">
                  <c:v>2021.0</c:v>
                </c:pt>
                <c:pt idx="12">
                  <c:v>2022.0</c:v>
                </c:pt>
                <c:pt idx="13">
                  <c:v>2023.0</c:v>
                </c:pt>
              </c:numCache>
            </c:numRef>
          </c:xVal>
          <c:yVal>
            <c:numRef>
              <c:f>'EI summary'!$E$3:$E$16</c:f>
              <c:numCache>
                <c:formatCode>0.00</c:formatCode>
                <c:ptCount val="14"/>
                <c:pt idx="0">
                  <c:v>18.513499610129</c:v>
                </c:pt>
                <c:pt idx="1">
                  <c:v>18.18906381369833</c:v>
                </c:pt>
                <c:pt idx="2">
                  <c:v>16.49406006360349</c:v>
                </c:pt>
                <c:pt idx="3">
                  <c:v>13.71088286782958</c:v>
                </c:pt>
                <c:pt idx="4">
                  <c:v>8.450394911559696</c:v>
                </c:pt>
                <c:pt idx="5">
                  <c:v>6.617052096162598</c:v>
                </c:pt>
                <c:pt idx="6">
                  <c:v>5.679217125506802</c:v>
                </c:pt>
                <c:pt idx="7">
                  <c:v>5.151355683243295</c:v>
                </c:pt>
                <c:pt idx="8">
                  <c:v>5.028391318396102</c:v>
                </c:pt>
                <c:pt idx="9">
                  <c:v>4.941731273145103</c:v>
                </c:pt>
                <c:pt idx="10">
                  <c:v>4.758271313619598</c:v>
                </c:pt>
                <c:pt idx="11">
                  <c:v>4.594939322870801</c:v>
                </c:pt>
                <c:pt idx="12">
                  <c:v>4.625680614662904</c:v>
                </c:pt>
                <c:pt idx="13">
                  <c:v>4.599364825680891</c:v>
                </c:pt>
              </c:numCache>
            </c:numRef>
          </c:yVal>
          <c:smooth val="0"/>
        </c:ser>
        <c:dLbls>
          <c:showLegendKey val="0"/>
          <c:showVal val="0"/>
          <c:showCatName val="0"/>
          <c:showSerName val="0"/>
          <c:showPercent val="0"/>
          <c:showBubbleSize val="0"/>
        </c:dLbls>
        <c:axId val="2112836072"/>
        <c:axId val="2083167464"/>
      </c:scatterChart>
      <c:valAx>
        <c:axId val="2112836072"/>
        <c:scaling>
          <c:orientation val="minMax"/>
          <c:max val="2023.0"/>
          <c:min val="2010.0"/>
        </c:scaling>
        <c:delete val="0"/>
        <c:axPos val="b"/>
        <c:numFmt formatCode="General" sourceLinked="1"/>
        <c:majorTickMark val="out"/>
        <c:minorTickMark val="none"/>
        <c:tickLblPos val="nextTo"/>
        <c:txPr>
          <a:bodyPr/>
          <a:lstStyle/>
          <a:p>
            <a:pPr>
              <a:defRPr sz="1600">
                <a:latin typeface="Calibri" panose="020F0502020204030204" pitchFamily="34" charset="0"/>
                <a:cs typeface="Calibri" panose="020F0502020204030204" pitchFamily="34" charset="0"/>
              </a:defRPr>
            </a:pPr>
            <a:endParaRPr lang="en-US"/>
          </a:p>
        </c:txPr>
        <c:crossAx val="2083167464"/>
        <c:crosses val="autoZero"/>
        <c:crossBetween val="midCat"/>
        <c:majorUnit val="1.0"/>
      </c:valAx>
      <c:valAx>
        <c:axId val="2083167464"/>
        <c:scaling>
          <c:orientation val="minMax"/>
        </c:scaling>
        <c:delete val="0"/>
        <c:axPos val="l"/>
        <c:majorGridlines/>
        <c:title>
          <c:tx>
            <c:rich>
              <a:bodyPr rot="-5400000" vert="horz"/>
              <a:lstStyle/>
              <a:p>
                <a:pPr>
                  <a:defRPr sz="2000">
                    <a:latin typeface="Calibri" panose="020F0502020204030204" pitchFamily="34" charset="0"/>
                    <a:cs typeface="Calibri" panose="020F0502020204030204" pitchFamily="34" charset="0"/>
                  </a:defRPr>
                </a:pPr>
                <a:r>
                  <a:rPr lang="en-US" sz="2000">
                    <a:latin typeface="Calibri" panose="020F0502020204030204" pitchFamily="34" charset="0"/>
                    <a:cs typeface="Calibri" panose="020F0502020204030204" pitchFamily="34" charset="0"/>
                  </a:rPr>
                  <a:t>PM2.5, tons per day</a:t>
                </a:r>
              </a:p>
            </c:rich>
          </c:tx>
          <c:layout>
            <c:manualLayout>
              <c:xMode val="edge"/>
              <c:yMode val="edge"/>
              <c:x val="0.0108137077917204"/>
              <c:y val="0.231143670185954"/>
            </c:manualLayout>
          </c:layout>
          <c:overlay val="0"/>
        </c:title>
        <c:numFmt formatCode="0" sourceLinked="0"/>
        <c:majorTickMark val="out"/>
        <c:minorTickMark val="none"/>
        <c:tickLblPos val="nextTo"/>
        <c:txPr>
          <a:bodyPr/>
          <a:lstStyle/>
          <a:p>
            <a:pPr>
              <a:defRPr sz="1800">
                <a:latin typeface="Calibri" panose="020F0502020204030204" pitchFamily="34" charset="0"/>
                <a:cs typeface="Calibri" panose="020F0502020204030204" pitchFamily="34" charset="0"/>
              </a:defRPr>
            </a:pPr>
            <a:endParaRPr lang="en-US"/>
          </a:p>
        </c:txPr>
        <c:crossAx val="2112836072"/>
        <c:crosses val="autoZero"/>
        <c:crossBetween val="midCat"/>
      </c:valAx>
    </c:plotArea>
    <c:legend>
      <c:legendPos val="b"/>
      <c:layout>
        <c:manualLayout>
          <c:xMode val="edge"/>
          <c:yMode val="edge"/>
          <c:x val="0.274184982311994"/>
          <c:y val="0.911219331279242"/>
          <c:w val="0.526992354216593"/>
          <c:h val="0.0670415382859751"/>
        </c:manualLayout>
      </c:layout>
      <c:overlay val="0"/>
      <c:txPr>
        <a:bodyPr/>
        <a:lstStyle/>
        <a:p>
          <a:pPr>
            <a:defRPr sz="1800">
              <a:latin typeface="Calibri" panose="020F0502020204030204" pitchFamily="34" charset="0"/>
              <a:cs typeface="Calibri" panose="020F0502020204030204" pitchFamily="34" charset="0"/>
            </a:defRPr>
          </a:pPr>
          <a:endParaRPr lang="en-US"/>
        </a:p>
      </c:txPr>
    </c:legend>
    <c:plotVisOnly val="1"/>
    <c:dispBlanksAs val="gap"/>
    <c:showDLblsOverMax val="0"/>
  </c:chart>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'EI summary'!$B$2</c:f>
              <c:strCache>
                <c:ptCount val="1"/>
                <c:pt idx="0">
                  <c:v>Baseline</c:v>
                </c:pt>
              </c:strCache>
            </c:strRef>
          </c:tx>
          <c:spPr>
            <a:ln>
              <a:solidFill>
                <a:schemeClr val="accent1">
                  <a:lumMod val="75000"/>
                </a:schemeClr>
              </a:solidFill>
            </a:ln>
          </c:spPr>
          <c:marker>
            <c:spPr>
              <a:solidFill>
                <a:schemeClr val="accent1">
                  <a:lumMod val="50000"/>
                </a:schemeClr>
              </a:solidFill>
            </c:spPr>
          </c:marker>
          <c:xVal>
            <c:numRef>
              <c:f>'EI summary'!$A$3:$A$16</c:f>
              <c:numCache>
                <c:formatCode>General</c:formatCode>
                <c:ptCount val="14"/>
                <c:pt idx="0">
                  <c:v>2010.0</c:v>
                </c:pt>
                <c:pt idx="1">
                  <c:v>2011.0</c:v>
                </c:pt>
                <c:pt idx="2">
                  <c:v>2012.0</c:v>
                </c:pt>
                <c:pt idx="3">
                  <c:v>2013.0</c:v>
                </c:pt>
                <c:pt idx="4">
                  <c:v>2014.0</c:v>
                </c:pt>
                <c:pt idx="5">
                  <c:v>2015.0</c:v>
                </c:pt>
                <c:pt idx="6">
                  <c:v>2016.0</c:v>
                </c:pt>
                <c:pt idx="7">
                  <c:v>2017.0</c:v>
                </c:pt>
                <c:pt idx="8">
                  <c:v>2018.0</c:v>
                </c:pt>
                <c:pt idx="9">
                  <c:v>2019.0</c:v>
                </c:pt>
                <c:pt idx="10">
                  <c:v>2020.0</c:v>
                </c:pt>
                <c:pt idx="11">
                  <c:v>2021.0</c:v>
                </c:pt>
                <c:pt idx="12">
                  <c:v>2022.0</c:v>
                </c:pt>
                <c:pt idx="13">
                  <c:v>2023.0</c:v>
                </c:pt>
              </c:numCache>
            </c:numRef>
          </c:xVal>
          <c:yVal>
            <c:numRef>
              <c:f>'EI summary'!$B$3:$B$16</c:f>
              <c:numCache>
                <c:formatCode>0.00</c:formatCode>
                <c:ptCount val="14"/>
                <c:pt idx="0">
                  <c:v>522.950855610918</c:v>
                </c:pt>
                <c:pt idx="1">
                  <c:v>504.3589018510451</c:v>
                </c:pt>
                <c:pt idx="2">
                  <c:v>481.829533507613</c:v>
                </c:pt>
                <c:pt idx="3">
                  <c:v>457.4051955303609</c:v>
                </c:pt>
                <c:pt idx="4">
                  <c:v>420.7604479312186</c:v>
                </c:pt>
                <c:pt idx="5">
                  <c:v>393.3254505605033</c:v>
                </c:pt>
                <c:pt idx="6">
                  <c:v>365.4138177156408</c:v>
                </c:pt>
                <c:pt idx="7">
                  <c:v>339.5658880301634</c:v>
                </c:pt>
                <c:pt idx="8">
                  <c:v>313.594340371374</c:v>
                </c:pt>
                <c:pt idx="9">
                  <c:v>292.829940599059</c:v>
                </c:pt>
                <c:pt idx="10">
                  <c:v>276.6092277489649</c:v>
                </c:pt>
                <c:pt idx="11">
                  <c:v>264.5070092714237</c:v>
                </c:pt>
                <c:pt idx="12">
                  <c:v>254.016300262298</c:v>
                </c:pt>
                <c:pt idx="13">
                  <c:v>245.6623758468174</c:v>
                </c:pt>
              </c:numCache>
            </c:numRef>
          </c:yVal>
          <c:smooth val="0"/>
        </c:ser>
        <c:ser>
          <c:idx val="1"/>
          <c:order val="1"/>
          <c:tx>
            <c:strRef>
              <c:f>'EI summary'!$C$2</c:f>
              <c:strCache>
                <c:ptCount val="1"/>
                <c:pt idx="0">
                  <c:v>Rule</c:v>
                </c:pt>
              </c:strCache>
            </c:strRef>
          </c:tx>
          <c:spPr>
            <a:ln>
              <a:solidFill>
                <a:schemeClr val="tx1"/>
              </a:solidFill>
              <a:prstDash val="sysDash"/>
            </a:ln>
          </c:spPr>
          <c:marker>
            <c:spPr>
              <a:solidFill>
                <a:schemeClr val="tx1"/>
              </a:solidFill>
              <a:ln>
                <a:solidFill>
                  <a:schemeClr val="tx1"/>
                </a:solidFill>
              </a:ln>
            </c:spPr>
          </c:marker>
          <c:xVal>
            <c:numRef>
              <c:f>'EI summary'!$A$3:$A$16</c:f>
              <c:numCache>
                <c:formatCode>General</c:formatCode>
                <c:ptCount val="14"/>
                <c:pt idx="0">
                  <c:v>2010.0</c:v>
                </c:pt>
                <c:pt idx="1">
                  <c:v>2011.0</c:v>
                </c:pt>
                <c:pt idx="2">
                  <c:v>2012.0</c:v>
                </c:pt>
                <c:pt idx="3">
                  <c:v>2013.0</c:v>
                </c:pt>
                <c:pt idx="4">
                  <c:v>2014.0</c:v>
                </c:pt>
                <c:pt idx="5">
                  <c:v>2015.0</c:v>
                </c:pt>
                <c:pt idx="6">
                  <c:v>2016.0</c:v>
                </c:pt>
                <c:pt idx="7">
                  <c:v>2017.0</c:v>
                </c:pt>
                <c:pt idx="8">
                  <c:v>2018.0</c:v>
                </c:pt>
                <c:pt idx="9">
                  <c:v>2019.0</c:v>
                </c:pt>
                <c:pt idx="10">
                  <c:v>2020.0</c:v>
                </c:pt>
                <c:pt idx="11">
                  <c:v>2021.0</c:v>
                </c:pt>
                <c:pt idx="12">
                  <c:v>2022.0</c:v>
                </c:pt>
                <c:pt idx="13">
                  <c:v>2023.0</c:v>
                </c:pt>
              </c:numCache>
            </c:numRef>
          </c:xVal>
          <c:yVal>
            <c:numRef>
              <c:f>'EI summary'!$C$3:$C$16</c:f>
              <c:numCache>
                <c:formatCode>0.00</c:formatCode>
                <c:ptCount val="14"/>
                <c:pt idx="0">
                  <c:v>522.9508555941293</c:v>
                </c:pt>
                <c:pt idx="1">
                  <c:v>504.3589018370394</c:v>
                </c:pt>
                <c:pt idx="2">
                  <c:v>481.7275242031006</c:v>
                </c:pt>
                <c:pt idx="3">
                  <c:v>457.2020470991894</c:v>
                </c:pt>
                <c:pt idx="4">
                  <c:v>420.3687156852</c:v>
                </c:pt>
                <c:pt idx="5">
                  <c:v>374.6523635692006</c:v>
                </c:pt>
                <c:pt idx="6">
                  <c:v>337.8150469413404</c:v>
                </c:pt>
                <c:pt idx="7">
                  <c:v>313.838788231959</c:v>
                </c:pt>
                <c:pt idx="8">
                  <c:v>291.1698442625101</c:v>
                </c:pt>
                <c:pt idx="9">
                  <c:v>273.3737007680303</c:v>
                </c:pt>
                <c:pt idx="10">
                  <c:v>240.0563341462802</c:v>
                </c:pt>
                <c:pt idx="11">
                  <c:v>205.5393515118898</c:v>
                </c:pt>
                <c:pt idx="12">
                  <c:v>187.9118174063997</c:v>
                </c:pt>
                <c:pt idx="13">
                  <c:v>156.9398663880701</c:v>
                </c:pt>
              </c:numCache>
            </c:numRef>
          </c:yVal>
          <c:smooth val="0"/>
        </c:ser>
        <c:dLbls>
          <c:showLegendKey val="0"/>
          <c:showVal val="0"/>
          <c:showCatName val="0"/>
          <c:showSerName val="0"/>
          <c:showPercent val="0"/>
          <c:showBubbleSize val="0"/>
        </c:dLbls>
        <c:axId val="2108722344"/>
        <c:axId val="2108727224"/>
      </c:scatterChart>
      <c:valAx>
        <c:axId val="2108722344"/>
        <c:scaling>
          <c:orientation val="minMax"/>
          <c:max val="2023.0"/>
          <c:min val="2010.0"/>
        </c:scaling>
        <c:delete val="0"/>
        <c:axPos val="b"/>
        <c:numFmt formatCode="General" sourceLinked="1"/>
        <c:majorTickMark val="out"/>
        <c:minorTickMark val="none"/>
        <c:tickLblPos val="nextTo"/>
        <c:txPr>
          <a:bodyPr/>
          <a:lstStyle/>
          <a:p>
            <a:pPr>
              <a:defRPr sz="1600">
                <a:latin typeface="Calibri" panose="020F0502020204030204" pitchFamily="34" charset="0"/>
                <a:cs typeface="Calibri" panose="020F0502020204030204" pitchFamily="34" charset="0"/>
              </a:defRPr>
            </a:pPr>
            <a:endParaRPr lang="en-US"/>
          </a:p>
        </c:txPr>
        <c:crossAx val="2108727224"/>
        <c:crosses val="autoZero"/>
        <c:crossBetween val="midCat"/>
        <c:majorUnit val="1.0"/>
      </c:valAx>
      <c:valAx>
        <c:axId val="2108727224"/>
        <c:scaling>
          <c:orientation val="minMax"/>
        </c:scaling>
        <c:delete val="0"/>
        <c:axPos val="l"/>
        <c:majorGridlines/>
        <c:title>
          <c:tx>
            <c:rich>
              <a:bodyPr rot="-5400000" vert="horz"/>
              <a:lstStyle/>
              <a:p>
                <a:pPr>
                  <a:defRPr sz="2000">
                    <a:latin typeface="Calibri" panose="020F0502020204030204" pitchFamily="34" charset="0"/>
                    <a:cs typeface="Calibri" panose="020F0502020204030204" pitchFamily="34" charset="0"/>
                  </a:defRPr>
                </a:pPr>
                <a:r>
                  <a:rPr lang="en-US" sz="2000">
                    <a:latin typeface="Calibri" panose="020F0502020204030204" pitchFamily="34" charset="0"/>
                    <a:cs typeface="Calibri" panose="020F0502020204030204" pitchFamily="34" charset="0"/>
                  </a:rPr>
                  <a:t>NOx, tons per day</a:t>
                </a:r>
              </a:p>
            </c:rich>
          </c:tx>
          <c:layout/>
          <c:overlay val="0"/>
        </c:title>
        <c:numFmt formatCode="0" sourceLinked="0"/>
        <c:majorTickMark val="out"/>
        <c:minorTickMark val="none"/>
        <c:tickLblPos val="nextTo"/>
        <c:txPr>
          <a:bodyPr/>
          <a:lstStyle/>
          <a:p>
            <a:pPr>
              <a:defRPr sz="1800">
                <a:latin typeface="Calibri" panose="020F0502020204030204" pitchFamily="34" charset="0"/>
                <a:cs typeface="Calibri" panose="020F0502020204030204" pitchFamily="34" charset="0"/>
              </a:defRPr>
            </a:pPr>
            <a:endParaRPr lang="en-US"/>
          </a:p>
        </c:txPr>
        <c:crossAx val="2108722344"/>
        <c:crosses val="autoZero"/>
        <c:crossBetween val="midCat"/>
      </c:valAx>
    </c:plotArea>
    <c:legend>
      <c:legendPos val="b"/>
      <c:layout>
        <c:manualLayout>
          <c:xMode val="edge"/>
          <c:yMode val="edge"/>
          <c:x val="0.378222956505437"/>
          <c:y val="0.911683750057559"/>
          <c:w val="0.279268255530559"/>
          <c:h val="0.0649244370769443"/>
        </c:manualLayout>
      </c:layout>
      <c:overlay val="0"/>
      <c:txPr>
        <a:bodyPr/>
        <a:lstStyle/>
        <a:p>
          <a:pPr>
            <a:defRPr sz="1800">
              <a:latin typeface="Calibri" panose="020F0502020204030204" pitchFamily="34" charset="0"/>
              <a:cs typeface="Calibri" panose="020F0502020204030204" pitchFamily="34" charset="0"/>
            </a:defRPr>
          </a:pPr>
          <a:endParaRPr lang="en-US"/>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70A4AE-8B38-4FFB-A73F-6FA9FE0F6150}"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US"/>
        </a:p>
      </dgm:t>
    </dgm:pt>
    <dgm:pt modelId="{29B43CFD-82A0-4986-99E6-ACE966599C28}">
      <dgm:prSet phldrT="[Text]"/>
      <dgm:spPr>
        <a:solidFill>
          <a:schemeClr val="accent3">
            <a:lumMod val="60000"/>
            <a:lumOff val="40000"/>
          </a:schemeClr>
        </a:solidFill>
      </dgm:spPr>
      <dgm:t>
        <a:bodyPr/>
        <a:lstStyle/>
        <a:p>
          <a:r>
            <a:rPr lang="en-US" b="1" dirty="0" smtClean="0">
              <a:solidFill>
                <a:schemeClr val="tx1"/>
              </a:solidFill>
              <a:latin typeface="Calibri" pitchFamily="34" charset="0"/>
              <a:cs typeface="Calibri" pitchFamily="34" charset="0"/>
            </a:rPr>
            <a:t>Log Truck      Phase-In</a:t>
          </a:r>
          <a:endParaRPr lang="en-US" b="1" dirty="0">
            <a:solidFill>
              <a:schemeClr val="tx1"/>
            </a:solidFill>
            <a:latin typeface="Calibri" pitchFamily="34" charset="0"/>
            <a:cs typeface="Calibri" pitchFamily="34" charset="0"/>
          </a:endParaRPr>
        </a:p>
      </dgm:t>
    </dgm:pt>
    <dgm:pt modelId="{714D7689-542D-4A6A-B284-6C2C089C48EE}" type="parTrans" cxnId="{37B3F20C-458E-41B8-A4E4-0DF8CF139979}">
      <dgm:prSet/>
      <dgm:spPr/>
      <dgm:t>
        <a:bodyPr/>
        <a:lstStyle/>
        <a:p>
          <a:endParaRPr lang="en-US" b="1">
            <a:solidFill>
              <a:schemeClr val="tx1"/>
            </a:solidFill>
            <a:latin typeface="Calibri" pitchFamily="34" charset="0"/>
            <a:cs typeface="Calibri" pitchFamily="34" charset="0"/>
          </a:endParaRPr>
        </a:p>
      </dgm:t>
    </dgm:pt>
    <dgm:pt modelId="{EA841763-47DA-4B0C-BE6D-05C1422E4A04}" type="sibTrans" cxnId="{37B3F20C-458E-41B8-A4E4-0DF8CF139979}">
      <dgm:prSet/>
      <dgm:spPr/>
      <dgm:t>
        <a:bodyPr/>
        <a:lstStyle/>
        <a:p>
          <a:endParaRPr lang="en-US" b="1">
            <a:solidFill>
              <a:schemeClr val="tx1"/>
            </a:solidFill>
            <a:latin typeface="Calibri" pitchFamily="34" charset="0"/>
            <a:cs typeface="Calibri" pitchFamily="34" charset="0"/>
          </a:endParaRPr>
        </a:p>
      </dgm:t>
    </dgm:pt>
    <dgm:pt modelId="{3FC1439E-814C-4871-98CF-CFCA108355DC}">
      <dgm:prSet phldrT="[Text]"/>
      <dgm:spPr>
        <a:solidFill>
          <a:schemeClr val="tx2">
            <a:lumMod val="20000"/>
            <a:lumOff val="80000"/>
          </a:schemeClr>
        </a:solidFill>
      </dgm:spPr>
      <dgm:t>
        <a:bodyPr/>
        <a:lstStyle/>
        <a:p>
          <a:r>
            <a:rPr lang="en-US" b="1" dirty="0" smtClean="0">
              <a:solidFill>
                <a:schemeClr val="tx1"/>
              </a:solidFill>
              <a:latin typeface="Calibri" pitchFamily="34" charset="0"/>
              <a:cs typeface="Calibri" pitchFamily="34" charset="0"/>
            </a:rPr>
            <a:t>Low-Mileage Construction</a:t>
          </a:r>
          <a:endParaRPr lang="en-US" b="1" dirty="0">
            <a:solidFill>
              <a:schemeClr val="tx1"/>
            </a:solidFill>
            <a:latin typeface="Calibri" pitchFamily="34" charset="0"/>
            <a:cs typeface="Calibri" pitchFamily="34" charset="0"/>
          </a:endParaRPr>
        </a:p>
      </dgm:t>
    </dgm:pt>
    <dgm:pt modelId="{7F822C35-CCD8-4A0C-B588-D768E055323E}" type="parTrans" cxnId="{4E3D1C7B-4BB9-4529-8397-49ACFD450803}">
      <dgm:prSet/>
      <dgm:spPr/>
      <dgm:t>
        <a:bodyPr/>
        <a:lstStyle/>
        <a:p>
          <a:endParaRPr lang="en-US" b="1">
            <a:solidFill>
              <a:schemeClr val="tx1"/>
            </a:solidFill>
            <a:latin typeface="Calibri" pitchFamily="34" charset="0"/>
            <a:cs typeface="Calibri" pitchFamily="34" charset="0"/>
          </a:endParaRPr>
        </a:p>
      </dgm:t>
    </dgm:pt>
    <dgm:pt modelId="{6410F3E5-AD5B-48C2-B63A-E43BC2C4014E}" type="sibTrans" cxnId="{4E3D1C7B-4BB9-4529-8397-49ACFD450803}">
      <dgm:prSet/>
      <dgm:spPr/>
      <dgm:t>
        <a:bodyPr/>
        <a:lstStyle/>
        <a:p>
          <a:endParaRPr lang="en-US" b="1">
            <a:solidFill>
              <a:schemeClr val="tx1"/>
            </a:solidFill>
            <a:latin typeface="Calibri" pitchFamily="34" charset="0"/>
            <a:cs typeface="Calibri" pitchFamily="34" charset="0"/>
          </a:endParaRPr>
        </a:p>
      </dgm:t>
    </dgm:pt>
    <dgm:pt modelId="{15EE7208-F339-4B48-862E-3919AA96BDD6}">
      <dgm:prSet phldrT="[Text]"/>
      <dgm:spPr>
        <a:solidFill>
          <a:schemeClr val="accent1">
            <a:lumMod val="20000"/>
            <a:lumOff val="80000"/>
          </a:schemeClr>
        </a:solidFill>
      </dgm:spPr>
      <dgm:t>
        <a:bodyPr/>
        <a:lstStyle/>
        <a:p>
          <a:r>
            <a:rPr lang="en-US" b="1" dirty="0" smtClean="0">
              <a:solidFill>
                <a:schemeClr val="tx1"/>
              </a:solidFill>
              <a:latin typeface="Calibri" pitchFamily="34" charset="0"/>
              <a:cs typeface="Calibri" pitchFamily="34" charset="0"/>
            </a:rPr>
            <a:t>Low-Use Exemption</a:t>
          </a:r>
          <a:endParaRPr lang="en-US" b="1" dirty="0">
            <a:solidFill>
              <a:schemeClr val="tx1"/>
            </a:solidFill>
            <a:latin typeface="Calibri" pitchFamily="34" charset="0"/>
            <a:cs typeface="Calibri" pitchFamily="34" charset="0"/>
          </a:endParaRPr>
        </a:p>
      </dgm:t>
    </dgm:pt>
    <dgm:pt modelId="{FB0D0794-F9A0-4535-9818-50F8DB6C3E61}" type="parTrans" cxnId="{FA48E3E3-F8B3-4EC9-8421-FB50940B70CE}">
      <dgm:prSet/>
      <dgm:spPr/>
      <dgm:t>
        <a:bodyPr/>
        <a:lstStyle/>
        <a:p>
          <a:endParaRPr lang="en-US" b="1">
            <a:solidFill>
              <a:schemeClr val="tx1"/>
            </a:solidFill>
            <a:latin typeface="Calibri" pitchFamily="34" charset="0"/>
            <a:cs typeface="Calibri" pitchFamily="34" charset="0"/>
          </a:endParaRPr>
        </a:p>
      </dgm:t>
    </dgm:pt>
    <dgm:pt modelId="{FC4B5EBE-A183-4DD2-8A6C-73C35CF3E6A5}" type="sibTrans" cxnId="{FA48E3E3-F8B3-4EC9-8421-FB50940B70CE}">
      <dgm:prSet/>
      <dgm:spPr/>
      <dgm:t>
        <a:bodyPr/>
        <a:lstStyle/>
        <a:p>
          <a:endParaRPr lang="en-US" b="1">
            <a:solidFill>
              <a:schemeClr val="tx1"/>
            </a:solidFill>
            <a:latin typeface="Calibri" pitchFamily="34" charset="0"/>
            <a:cs typeface="Calibri" pitchFamily="34" charset="0"/>
          </a:endParaRPr>
        </a:p>
      </dgm:t>
    </dgm:pt>
    <dgm:pt modelId="{9074DAD4-11CF-4D6F-8F61-FC7E3BF5D39A}">
      <dgm:prSet phldrT="[Text]"/>
      <dgm:spPr/>
      <dgm:t>
        <a:bodyPr/>
        <a:lstStyle/>
        <a:p>
          <a:r>
            <a:rPr lang="en-US" b="1" dirty="0" smtClean="0">
              <a:solidFill>
                <a:schemeClr val="tx1"/>
              </a:solidFill>
              <a:latin typeface="Calibri" pitchFamily="34" charset="0"/>
              <a:cs typeface="Calibri" pitchFamily="34" charset="0"/>
            </a:rPr>
            <a:t>Compliance 2017 or 2023 </a:t>
          </a:r>
          <a:endParaRPr lang="en-US" b="1" dirty="0">
            <a:solidFill>
              <a:schemeClr val="tx1"/>
            </a:solidFill>
            <a:latin typeface="Calibri" pitchFamily="34" charset="0"/>
            <a:cs typeface="Calibri" pitchFamily="34" charset="0"/>
          </a:endParaRPr>
        </a:p>
      </dgm:t>
    </dgm:pt>
    <dgm:pt modelId="{3655A88D-0693-4201-820A-2F214CE37BB2}" type="parTrans" cxnId="{E81A1F9C-7C61-4A20-8826-CC9295156832}">
      <dgm:prSet/>
      <dgm:spPr/>
      <dgm:t>
        <a:bodyPr/>
        <a:lstStyle/>
        <a:p>
          <a:endParaRPr lang="en-US" b="1">
            <a:solidFill>
              <a:schemeClr val="tx1"/>
            </a:solidFill>
            <a:latin typeface="Calibri" pitchFamily="34" charset="0"/>
            <a:cs typeface="Calibri" pitchFamily="34" charset="0"/>
          </a:endParaRPr>
        </a:p>
      </dgm:t>
    </dgm:pt>
    <dgm:pt modelId="{B9358F6C-B959-4C1D-9135-9AE7CCB568A4}" type="sibTrans" cxnId="{E81A1F9C-7C61-4A20-8826-CC9295156832}">
      <dgm:prSet/>
      <dgm:spPr/>
      <dgm:t>
        <a:bodyPr/>
        <a:lstStyle/>
        <a:p>
          <a:endParaRPr lang="en-US" b="1">
            <a:solidFill>
              <a:schemeClr val="tx1"/>
            </a:solidFill>
            <a:latin typeface="Calibri" pitchFamily="34" charset="0"/>
            <a:cs typeface="Calibri" pitchFamily="34" charset="0"/>
          </a:endParaRPr>
        </a:p>
      </dgm:t>
    </dgm:pt>
    <dgm:pt modelId="{A4FD5FB6-F4A7-4539-9DA3-15AD34043DD6}">
      <dgm:prSet phldrT="[Text]"/>
      <dgm:spPr/>
      <dgm:t>
        <a:bodyPr/>
        <a:lstStyle/>
        <a:p>
          <a:r>
            <a:rPr lang="en-US" b="1" dirty="0" smtClean="0">
              <a:solidFill>
                <a:schemeClr val="tx1"/>
              </a:solidFill>
              <a:latin typeface="Calibri" pitchFamily="34" charset="0"/>
              <a:cs typeface="Calibri" pitchFamily="34" charset="0"/>
            </a:rPr>
            <a:t>Upgrade to 2010 engines 2014-2023</a:t>
          </a:r>
          <a:endParaRPr lang="en-US" b="1" dirty="0">
            <a:solidFill>
              <a:schemeClr val="tx1"/>
            </a:solidFill>
            <a:latin typeface="Calibri" pitchFamily="34" charset="0"/>
            <a:cs typeface="Calibri" pitchFamily="34" charset="0"/>
          </a:endParaRPr>
        </a:p>
      </dgm:t>
    </dgm:pt>
    <dgm:pt modelId="{CEC423FB-C39E-49BC-B2B8-83D10C3371A6}" type="parTrans" cxnId="{569A811C-C319-4D53-B53A-994D5EC2811A}">
      <dgm:prSet/>
      <dgm:spPr/>
      <dgm:t>
        <a:bodyPr/>
        <a:lstStyle/>
        <a:p>
          <a:endParaRPr lang="en-US" b="1">
            <a:solidFill>
              <a:schemeClr val="tx1"/>
            </a:solidFill>
            <a:latin typeface="Calibri" pitchFamily="34" charset="0"/>
            <a:cs typeface="Calibri" pitchFamily="34" charset="0"/>
          </a:endParaRPr>
        </a:p>
      </dgm:t>
    </dgm:pt>
    <dgm:pt modelId="{F1E9EBA2-5890-404B-A824-73FFA5B10E4E}" type="sibTrans" cxnId="{569A811C-C319-4D53-B53A-994D5EC2811A}">
      <dgm:prSet/>
      <dgm:spPr/>
      <dgm:t>
        <a:bodyPr/>
        <a:lstStyle/>
        <a:p>
          <a:endParaRPr lang="en-US" b="1">
            <a:solidFill>
              <a:schemeClr val="tx1"/>
            </a:solidFill>
            <a:latin typeface="Calibri" pitchFamily="34" charset="0"/>
            <a:cs typeface="Calibri" pitchFamily="34" charset="0"/>
          </a:endParaRPr>
        </a:p>
      </dgm:t>
    </dgm:pt>
    <dgm:pt modelId="{10048686-52F7-4D38-8418-CF7D521B7559}">
      <dgm:prSet phldrT="[Text]"/>
      <dgm:spPr>
        <a:solidFill>
          <a:schemeClr val="accent1">
            <a:lumMod val="20000"/>
            <a:lumOff val="80000"/>
            <a:alpha val="90000"/>
          </a:schemeClr>
        </a:solidFill>
      </dgm:spPr>
      <dgm:t>
        <a:bodyPr/>
        <a:lstStyle/>
        <a:p>
          <a:r>
            <a:rPr lang="en-US" b="1" dirty="0" smtClean="0">
              <a:solidFill>
                <a:schemeClr val="tx1"/>
              </a:solidFill>
              <a:latin typeface="Calibri" pitchFamily="34" charset="0"/>
              <a:cs typeface="Calibri" pitchFamily="34" charset="0"/>
            </a:rPr>
            <a:t>Phase-in 2014 </a:t>
          </a:r>
          <a:r>
            <a:rPr lang="en-US" b="1" smtClean="0">
              <a:solidFill>
                <a:schemeClr val="tx1"/>
              </a:solidFill>
              <a:latin typeface="Calibri" pitchFamily="34" charset="0"/>
              <a:cs typeface="Calibri" pitchFamily="34" charset="0"/>
            </a:rPr>
            <a:t>to 2016 </a:t>
          </a:r>
          <a:endParaRPr lang="en-US" b="1" dirty="0">
            <a:solidFill>
              <a:schemeClr val="tx1"/>
            </a:solidFill>
            <a:latin typeface="Calibri" pitchFamily="34" charset="0"/>
            <a:cs typeface="Calibri" pitchFamily="34" charset="0"/>
          </a:endParaRPr>
        </a:p>
      </dgm:t>
    </dgm:pt>
    <dgm:pt modelId="{A14DF0F4-C720-41A0-AEE7-3432102068B9}" type="parTrans" cxnId="{614EFFC1-AE7D-411E-B0E4-7FEF9E535A2D}">
      <dgm:prSet/>
      <dgm:spPr/>
      <dgm:t>
        <a:bodyPr/>
        <a:lstStyle/>
        <a:p>
          <a:endParaRPr lang="en-US" b="1">
            <a:solidFill>
              <a:schemeClr val="tx1"/>
            </a:solidFill>
            <a:latin typeface="Calibri" pitchFamily="34" charset="0"/>
            <a:cs typeface="Calibri" pitchFamily="34" charset="0"/>
          </a:endParaRPr>
        </a:p>
      </dgm:t>
    </dgm:pt>
    <dgm:pt modelId="{AE82697E-14A1-483F-A585-6F328D5DEDD1}" type="sibTrans" cxnId="{614EFFC1-AE7D-411E-B0E4-7FEF9E535A2D}">
      <dgm:prSet/>
      <dgm:spPr/>
      <dgm:t>
        <a:bodyPr/>
        <a:lstStyle/>
        <a:p>
          <a:endParaRPr lang="en-US" b="1">
            <a:solidFill>
              <a:schemeClr val="tx1"/>
            </a:solidFill>
            <a:latin typeface="Calibri" pitchFamily="34" charset="0"/>
            <a:cs typeface="Calibri" pitchFamily="34" charset="0"/>
          </a:endParaRPr>
        </a:p>
      </dgm:t>
    </dgm:pt>
    <dgm:pt modelId="{339BDE1D-8CA0-4D3B-8450-1CFA290E9BB9}">
      <dgm:prSet phldrT="[Text]"/>
      <dgm:spPr>
        <a:solidFill>
          <a:schemeClr val="accent5">
            <a:lumMod val="20000"/>
            <a:lumOff val="80000"/>
            <a:alpha val="90000"/>
          </a:schemeClr>
        </a:solidFill>
      </dgm:spPr>
      <dgm:t>
        <a:bodyPr/>
        <a:lstStyle/>
        <a:p>
          <a:r>
            <a:rPr lang="en-US" b="1" dirty="0" smtClean="0">
              <a:solidFill>
                <a:schemeClr val="tx1"/>
              </a:solidFill>
              <a:latin typeface="Calibri" pitchFamily="34" charset="0"/>
              <a:cs typeface="Calibri" pitchFamily="34" charset="0"/>
            </a:rPr>
            <a:t>1,000 miles per year</a:t>
          </a:r>
          <a:endParaRPr lang="en-US" b="1" dirty="0">
            <a:solidFill>
              <a:schemeClr val="tx1"/>
            </a:solidFill>
            <a:latin typeface="Calibri" pitchFamily="34" charset="0"/>
            <a:cs typeface="Calibri" pitchFamily="34" charset="0"/>
          </a:endParaRPr>
        </a:p>
      </dgm:t>
    </dgm:pt>
    <dgm:pt modelId="{8FD94F35-9005-4A5F-9877-08D68836FD25}" type="parTrans" cxnId="{D6745AB3-5C6E-4B1C-A6BD-F0AECD35F808}">
      <dgm:prSet/>
      <dgm:spPr/>
      <dgm:t>
        <a:bodyPr/>
        <a:lstStyle/>
        <a:p>
          <a:endParaRPr lang="en-US" b="1">
            <a:solidFill>
              <a:schemeClr val="tx1"/>
            </a:solidFill>
            <a:latin typeface="Calibri" pitchFamily="34" charset="0"/>
            <a:cs typeface="Calibri" pitchFamily="34" charset="0"/>
          </a:endParaRPr>
        </a:p>
      </dgm:t>
    </dgm:pt>
    <dgm:pt modelId="{02E2213F-CD66-4665-A6C3-2F2F73715898}" type="sibTrans" cxnId="{D6745AB3-5C6E-4B1C-A6BD-F0AECD35F808}">
      <dgm:prSet/>
      <dgm:spPr/>
      <dgm:t>
        <a:bodyPr/>
        <a:lstStyle/>
        <a:p>
          <a:endParaRPr lang="en-US" b="1">
            <a:solidFill>
              <a:schemeClr val="tx1"/>
            </a:solidFill>
            <a:latin typeface="Calibri" pitchFamily="34" charset="0"/>
            <a:cs typeface="Calibri" pitchFamily="34" charset="0"/>
          </a:endParaRPr>
        </a:p>
      </dgm:t>
    </dgm:pt>
    <dgm:pt modelId="{2490796A-38E1-4940-9B9B-C4CF76C71CEF}">
      <dgm:prSet/>
      <dgm:spPr>
        <a:solidFill>
          <a:schemeClr val="accent5">
            <a:lumMod val="20000"/>
            <a:lumOff val="80000"/>
            <a:alpha val="90000"/>
          </a:schemeClr>
        </a:solidFill>
      </dgm:spPr>
      <dgm:t>
        <a:bodyPr/>
        <a:lstStyle/>
        <a:p>
          <a:r>
            <a:rPr lang="en-US" b="1" dirty="0" smtClean="0">
              <a:solidFill>
                <a:schemeClr val="tx1"/>
              </a:solidFill>
              <a:latin typeface="Calibri" pitchFamily="34" charset="0"/>
              <a:cs typeface="Calibri" pitchFamily="34" charset="0"/>
            </a:rPr>
            <a:t>100 hours per year if stationary work</a:t>
          </a:r>
        </a:p>
      </dgm:t>
    </dgm:pt>
    <dgm:pt modelId="{EB906CED-3886-4D16-9A6B-3ABEE226DBB4}" type="parTrans" cxnId="{B3997FAC-5300-4FE9-BFFC-0FCD3F689FBE}">
      <dgm:prSet/>
      <dgm:spPr/>
      <dgm:t>
        <a:bodyPr/>
        <a:lstStyle/>
        <a:p>
          <a:endParaRPr lang="en-US" b="1">
            <a:solidFill>
              <a:schemeClr val="tx1"/>
            </a:solidFill>
            <a:latin typeface="Calibri" pitchFamily="34" charset="0"/>
            <a:cs typeface="Calibri" pitchFamily="34" charset="0"/>
          </a:endParaRPr>
        </a:p>
      </dgm:t>
    </dgm:pt>
    <dgm:pt modelId="{831B884E-2665-4589-8E8F-0E19D428F2E4}" type="sibTrans" cxnId="{B3997FAC-5300-4FE9-BFFC-0FCD3F689FBE}">
      <dgm:prSet/>
      <dgm:spPr/>
      <dgm:t>
        <a:bodyPr/>
        <a:lstStyle/>
        <a:p>
          <a:endParaRPr lang="en-US" b="1">
            <a:solidFill>
              <a:schemeClr val="tx1"/>
            </a:solidFill>
            <a:latin typeface="Calibri" pitchFamily="34" charset="0"/>
            <a:cs typeface="Calibri" pitchFamily="34" charset="0"/>
          </a:endParaRPr>
        </a:p>
      </dgm:t>
    </dgm:pt>
    <dgm:pt modelId="{C36E978E-3964-457D-AC3E-AC3FA3BF4B17}">
      <dgm:prSet phldrT="[Text]"/>
      <dgm:spPr>
        <a:solidFill>
          <a:schemeClr val="accent1">
            <a:lumMod val="40000"/>
            <a:lumOff val="60000"/>
          </a:schemeClr>
        </a:solidFill>
      </dgm:spPr>
      <dgm:t>
        <a:bodyPr/>
        <a:lstStyle/>
        <a:p>
          <a:r>
            <a:rPr lang="en-US" b="1" dirty="0" err="1" smtClean="0">
              <a:solidFill>
                <a:schemeClr val="tx1"/>
              </a:solidFill>
              <a:latin typeface="Calibri" pitchFamily="34" charset="0"/>
              <a:cs typeface="Calibri" pitchFamily="34" charset="0"/>
            </a:rPr>
            <a:t>NOx</a:t>
          </a:r>
          <a:r>
            <a:rPr lang="en-US" b="1" dirty="0" smtClean="0">
              <a:solidFill>
                <a:schemeClr val="tx1"/>
              </a:solidFill>
              <a:latin typeface="Calibri" pitchFamily="34" charset="0"/>
              <a:cs typeface="Calibri" pitchFamily="34" charset="0"/>
            </a:rPr>
            <a:t> Exempt  Areas</a:t>
          </a:r>
          <a:endParaRPr lang="en-US" b="1" dirty="0">
            <a:solidFill>
              <a:schemeClr val="tx1"/>
            </a:solidFill>
            <a:latin typeface="Calibri" pitchFamily="34" charset="0"/>
            <a:cs typeface="Calibri" pitchFamily="34" charset="0"/>
          </a:endParaRPr>
        </a:p>
      </dgm:t>
    </dgm:pt>
    <dgm:pt modelId="{7164494B-57DC-48BC-92D8-8D53624C0C55}" type="parTrans" cxnId="{55662B8B-0D98-4B83-8921-B368E8F52B1C}">
      <dgm:prSet/>
      <dgm:spPr/>
      <dgm:t>
        <a:bodyPr/>
        <a:lstStyle/>
        <a:p>
          <a:endParaRPr lang="en-US" b="1">
            <a:solidFill>
              <a:schemeClr val="tx1"/>
            </a:solidFill>
            <a:latin typeface="Calibri" pitchFamily="34" charset="0"/>
            <a:cs typeface="Calibri" pitchFamily="34" charset="0"/>
          </a:endParaRPr>
        </a:p>
      </dgm:t>
    </dgm:pt>
    <dgm:pt modelId="{5E6220B9-802A-49EB-B611-37282572CA28}" type="sibTrans" cxnId="{55662B8B-0D98-4B83-8921-B368E8F52B1C}">
      <dgm:prSet/>
      <dgm:spPr/>
      <dgm:t>
        <a:bodyPr/>
        <a:lstStyle/>
        <a:p>
          <a:endParaRPr lang="en-US" b="1">
            <a:solidFill>
              <a:schemeClr val="tx1"/>
            </a:solidFill>
            <a:latin typeface="Calibri" pitchFamily="34" charset="0"/>
            <a:cs typeface="Calibri" pitchFamily="34" charset="0"/>
          </a:endParaRPr>
        </a:p>
      </dgm:t>
    </dgm:pt>
    <dgm:pt modelId="{79C249FD-F7F6-4FC6-AE86-962966EBBBD2}">
      <dgm:prSet phldrT="[Text]"/>
      <dgm:spPr/>
      <dgm:t>
        <a:bodyPr/>
        <a:lstStyle/>
        <a:p>
          <a:r>
            <a:rPr lang="en-US" b="1" dirty="0" smtClean="0">
              <a:solidFill>
                <a:schemeClr val="tx1"/>
              </a:solidFill>
              <a:latin typeface="Calibri" pitchFamily="34" charset="0"/>
              <a:cs typeface="Calibri" pitchFamily="34" charset="0"/>
            </a:rPr>
            <a:t>Filter </a:t>
          </a:r>
          <a:r>
            <a:rPr lang="en-US" b="1" u="sng" dirty="0" smtClean="0">
              <a:solidFill>
                <a:schemeClr val="tx1"/>
              </a:solidFill>
              <a:latin typeface="Calibri" pitchFamily="34" charset="0"/>
              <a:cs typeface="Calibri" pitchFamily="34" charset="0"/>
            </a:rPr>
            <a:t>only</a:t>
          </a:r>
          <a:r>
            <a:rPr lang="en-US" b="1" dirty="0" smtClean="0">
              <a:solidFill>
                <a:schemeClr val="tx1"/>
              </a:solidFill>
              <a:latin typeface="Calibri" pitchFamily="34" charset="0"/>
              <a:cs typeface="Calibri" pitchFamily="34" charset="0"/>
            </a:rPr>
            <a:t> phase-in 2014-2016</a:t>
          </a:r>
          <a:endParaRPr lang="en-US" b="1" dirty="0">
            <a:solidFill>
              <a:schemeClr val="tx1"/>
            </a:solidFill>
            <a:latin typeface="Calibri" pitchFamily="34" charset="0"/>
            <a:cs typeface="Calibri" pitchFamily="34" charset="0"/>
          </a:endParaRPr>
        </a:p>
      </dgm:t>
    </dgm:pt>
    <dgm:pt modelId="{5DF50EFF-870F-40F1-9758-E02C22E3A0D2}" type="parTrans" cxnId="{9DD13DCC-D2D7-4EAB-B2E2-67A6ECEE0D1E}">
      <dgm:prSet/>
      <dgm:spPr/>
      <dgm:t>
        <a:bodyPr/>
        <a:lstStyle/>
        <a:p>
          <a:endParaRPr lang="en-US" b="1">
            <a:solidFill>
              <a:schemeClr val="tx1"/>
            </a:solidFill>
            <a:latin typeface="Calibri" pitchFamily="34" charset="0"/>
            <a:cs typeface="Calibri" pitchFamily="34" charset="0"/>
          </a:endParaRPr>
        </a:p>
      </dgm:t>
    </dgm:pt>
    <dgm:pt modelId="{FE18D2BE-3480-4F00-8E7E-1CFA7F6C05FD}" type="sibTrans" cxnId="{9DD13DCC-D2D7-4EAB-B2E2-67A6ECEE0D1E}">
      <dgm:prSet/>
      <dgm:spPr/>
      <dgm:t>
        <a:bodyPr/>
        <a:lstStyle/>
        <a:p>
          <a:endParaRPr lang="en-US" b="1">
            <a:solidFill>
              <a:schemeClr val="tx1"/>
            </a:solidFill>
            <a:latin typeface="Calibri" pitchFamily="34" charset="0"/>
            <a:cs typeface="Calibri" pitchFamily="34" charset="0"/>
          </a:endParaRPr>
        </a:p>
      </dgm:t>
    </dgm:pt>
    <dgm:pt modelId="{9AE985D0-7641-4814-A486-CDAE524AC7B1}">
      <dgm:prSet phldrT="[Text]"/>
      <dgm:spPr>
        <a:solidFill>
          <a:schemeClr val="accent3">
            <a:lumMod val="40000"/>
            <a:lumOff val="60000"/>
          </a:schemeClr>
        </a:solidFill>
      </dgm:spPr>
      <dgm:t>
        <a:bodyPr/>
        <a:lstStyle/>
        <a:p>
          <a:r>
            <a:rPr lang="en-US" b="1" dirty="0" smtClean="0">
              <a:solidFill>
                <a:schemeClr val="tx1"/>
              </a:solidFill>
              <a:latin typeface="Calibri" pitchFamily="34" charset="0"/>
              <a:cs typeface="Calibri" pitchFamily="34" charset="0"/>
            </a:rPr>
            <a:t>Low-Use Agriculture</a:t>
          </a:r>
          <a:endParaRPr lang="en-US" b="1" dirty="0">
            <a:solidFill>
              <a:schemeClr val="tx1"/>
            </a:solidFill>
            <a:latin typeface="Calibri" pitchFamily="34" charset="0"/>
            <a:cs typeface="Calibri" pitchFamily="34" charset="0"/>
          </a:endParaRPr>
        </a:p>
      </dgm:t>
    </dgm:pt>
    <dgm:pt modelId="{5A044A46-7134-4195-8890-7EE25EEA0CFE}" type="sibTrans" cxnId="{6099689C-2542-4ED3-88D8-1BDE797DD20B}">
      <dgm:prSet/>
      <dgm:spPr/>
      <dgm:t>
        <a:bodyPr/>
        <a:lstStyle/>
        <a:p>
          <a:endParaRPr lang="en-US" b="1">
            <a:solidFill>
              <a:schemeClr val="tx1"/>
            </a:solidFill>
            <a:latin typeface="Calibri" pitchFamily="34" charset="0"/>
            <a:cs typeface="Calibri" pitchFamily="34" charset="0"/>
          </a:endParaRPr>
        </a:p>
      </dgm:t>
    </dgm:pt>
    <dgm:pt modelId="{1FD2919F-3AE1-4BF2-9ABA-05ECF0F058BC}" type="parTrans" cxnId="{6099689C-2542-4ED3-88D8-1BDE797DD20B}">
      <dgm:prSet/>
      <dgm:spPr/>
      <dgm:t>
        <a:bodyPr/>
        <a:lstStyle/>
        <a:p>
          <a:endParaRPr lang="en-US" b="1">
            <a:solidFill>
              <a:schemeClr val="tx1"/>
            </a:solidFill>
            <a:latin typeface="Calibri" pitchFamily="34" charset="0"/>
            <a:cs typeface="Calibri" pitchFamily="34" charset="0"/>
          </a:endParaRPr>
        </a:p>
      </dgm:t>
    </dgm:pt>
    <dgm:pt modelId="{DF02287E-7D05-40B3-8AE5-43AFCC331D60}" type="pres">
      <dgm:prSet presAssocID="{9470A4AE-8B38-4FFB-A73F-6FA9FE0F6150}" presName="Name0" presStyleCnt="0">
        <dgm:presLayoutVars>
          <dgm:dir/>
          <dgm:animLvl val="lvl"/>
          <dgm:resizeHandles val="exact"/>
        </dgm:presLayoutVars>
      </dgm:prSet>
      <dgm:spPr/>
      <dgm:t>
        <a:bodyPr/>
        <a:lstStyle/>
        <a:p>
          <a:endParaRPr lang="en-US"/>
        </a:p>
      </dgm:t>
    </dgm:pt>
    <dgm:pt modelId="{3A705878-4D40-4888-8239-3DF7F190BADA}" type="pres">
      <dgm:prSet presAssocID="{9AE985D0-7641-4814-A486-CDAE524AC7B1}" presName="linNode" presStyleCnt="0"/>
      <dgm:spPr/>
      <dgm:t>
        <a:bodyPr/>
        <a:lstStyle/>
        <a:p>
          <a:endParaRPr lang="en-US"/>
        </a:p>
      </dgm:t>
    </dgm:pt>
    <dgm:pt modelId="{06A30C52-1155-42F0-841A-BBD5B2B52A02}" type="pres">
      <dgm:prSet presAssocID="{9AE985D0-7641-4814-A486-CDAE524AC7B1}" presName="parentText" presStyleLbl="node1" presStyleIdx="0" presStyleCnt="5">
        <dgm:presLayoutVars>
          <dgm:chMax val="1"/>
          <dgm:bulletEnabled val="1"/>
        </dgm:presLayoutVars>
      </dgm:prSet>
      <dgm:spPr/>
      <dgm:t>
        <a:bodyPr/>
        <a:lstStyle/>
        <a:p>
          <a:endParaRPr lang="en-US"/>
        </a:p>
      </dgm:t>
    </dgm:pt>
    <dgm:pt modelId="{ADCF7573-6DC0-44B2-BB22-AE41FE796E0E}" type="pres">
      <dgm:prSet presAssocID="{9AE985D0-7641-4814-A486-CDAE524AC7B1}" presName="descendantText" presStyleLbl="alignAccFollowNode1" presStyleIdx="0" presStyleCnt="5">
        <dgm:presLayoutVars>
          <dgm:bulletEnabled val="1"/>
        </dgm:presLayoutVars>
      </dgm:prSet>
      <dgm:spPr/>
      <dgm:t>
        <a:bodyPr/>
        <a:lstStyle/>
        <a:p>
          <a:endParaRPr lang="en-US"/>
        </a:p>
      </dgm:t>
    </dgm:pt>
    <dgm:pt modelId="{526F4A36-1334-4537-A50C-93335592C022}" type="pres">
      <dgm:prSet presAssocID="{5A044A46-7134-4195-8890-7EE25EEA0CFE}" presName="sp" presStyleCnt="0"/>
      <dgm:spPr/>
      <dgm:t>
        <a:bodyPr/>
        <a:lstStyle/>
        <a:p>
          <a:endParaRPr lang="en-US"/>
        </a:p>
      </dgm:t>
    </dgm:pt>
    <dgm:pt modelId="{2070622D-C3CC-4A51-9915-430629F3AD9C}" type="pres">
      <dgm:prSet presAssocID="{29B43CFD-82A0-4986-99E6-ACE966599C28}" presName="linNode" presStyleCnt="0"/>
      <dgm:spPr/>
      <dgm:t>
        <a:bodyPr/>
        <a:lstStyle/>
        <a:p>
          <a:endParaRPr lang="en-US"/>
        </a:p>
      </dgm:t>
    </dgm:pt>
    <dgm:pt modelId="{BEBCEDDF-FE1B-4591-BD05-DA65BFB41867}" type="pres">
      <dgm:prSet presAssocID="{29B43CFD-82A0-4986-99E6-ACE966599C28}" presName="parentText" presStyleLbl="node1" presStyleIdx="1" presStyleCnt="5">
        <dgm:presLayoutVars>
          <dgm:chMax val="1"/>
          <dgm:bulletEnabled val="1"/>
        </dgm:presLayoutVars>
      </dgm:prSet>
      <dgm:spPr/>
      <dgm:t>
        <a:bodyPr/>
        <a:lstStyle/>
        <a:p>
          <a:endParaRPr lang="en-US"/>
        </a:p>
      </dgm:t>
    </dgm:pt>
    <dgm:pt modelId="{CDBE19A0-30AA-4E77-B2CC-51F80D655BC3}" type="pres">
      <dgm:prSet presAssocID="{29B43CFD-82A0-4986-99E6-ACE966599C28}" presName="descendantText" presStyleLbl="alignAccFollowNode1" presStyleIdx="1" presStyleCnt="5">
        <dgm:presLayoutVars>
          <dgm:bulletEnabled val="1"/>
        </dgm:presLayoutVars>
      </dgm:prSet>
      <dgm:spPr/>
      <dgm:t>
        <a:bodyPr/>
        <a:lstStyle/>
        <a:p>
          <a:endParaRPr lang="en-US"/>
        </a:p>
      </dgm:t>
    </dgm:pt>
    <dgm:pt modelId="{2B6847D9-C090-4526-A89D-7C88D98CFBDC}" type="pres">
      <dgm:prSet presAssocID="{EA841763-47DA-4B0C-BE6D-05C1422E4A04}" presName="sp" presStyleCnt="0"/>
      <dgm:spPr/>
      <dgm:t>
        <a:bodyPr/>
        <a:lstStyle/>
        <a:p>
          <a:endParaRPr lang="en-US"/>
        </a:p>
      </dgm:t>
    </dgm:pt>
    <dgm:pt modelId="{6EF37F0A-0F94-4B89-A266-1DE8EEF3EBDC}" type="pres">
      <dgm:prSet presAssocID="{C36E978E-3964-457D-AC3E-AC3FA3BF4B17}" presName="linNode" presStyleCnt="0"/>
      <dgm:spPr/>
      <dgm:t>
        <a:bodyPr/>
        <a:lstStyle/>
        <a:p>
          <a:endParaRPr lang="en-US"/>
        </a:p>
      </dgm:t>
    </dgm:pt>
    <dgm:pt modelId="{A2378A45-B87E-4B96-9715-99580216D18E}" type="pres">
      <dgm:prSet presAssocID="{C36E978E-3964-457D-AC3E-AC3FA3BF4B17}" presName="parentText" presStyleLbl="node1" presStyleIdx="2" presStyleCnt="5">
        <dgm:presLayoutVars>
          <dgm:chMax val="1"/>
          <dgm:bulletEnabled val="1"/>
        </dgm:presLayoutVars>
      </dgm:prSet>
      <dgm:spPr/>
      <dgm:t>
        <a:bodyPr/>
        <a:lstStyle/>
        <a:p>
          <a:endParaRPr lang="en-US"/>
        </a:p>
      </dgm:t>
    </dgm:pt>
    <dgm:pt modelId="{46F92666-912F-45F8-9414-62950FA5427C}" type="pres">
      <dgm:prSet presAssocID="{C36E978E-3964-457D-AC3E-AC3FA3BF4B17}" presName="descendantText" presStyleLbl="alignAccFollowNode1" presStyleIdx="2" presStyleCnt="5">
        <dgm:presLayoutVars>
          <dgm:bulletEnabled val="1"/>
        </dgm:presLayoutVars>
      </dgm:prSet>
      <dgm:spPr/>
      <dgm:t>
        <a:bodyPr/>
        <a:lstStyle/>
        <a:p>
          <a:endParaRPr lang="en-US"/>
        </a:p>
      </dgm:t>
    </dgm:pt>
    <dgm:pt modelId="{CFCBF28C-A15C-4932-B2EE-A7D0C2DFA5E3}" type="pres">
      <dgm:prSet presAssocID="{5E6220B9-802A-49EB-B611-37282572CA28}" presName="sp" presStyleCnt="0"/>
      <dgm:spPr/>
      <dgm:t>
        <a:bodyPr/>
        <a:lstStyle/>
        <a:p>
          <a:endParaRPr lang="en-US"/>
        </a:p>
      </dgm:t>
    </dgm:pt>
    <dgm:pt modelId="{B6C02E20-556D-4326-AA64-9A5E231B7201}" type="pres">
      <dgm:prSet presAssocID="{3FC1439E-814C-4871-98CF-CFCA108355DC}" presName="linNode" presStyleCnt="0"/>
      <dgm:spPr/>
      <dgm:t>
        <a:bodyPr/>
        <a:lstStyle/>
        <a:p>
          <a:endParaRPr lang="en-US"/>
        </a:p>
      </dgm:t>
    </dgm:pt>
    <dgm:pt modelId="{60E57B7A-A208-4E16-AF22-51EA4C4D862E}" type="pres">
      <dgm:prSet presAssocID="{3FC1439E-814C-4871-98CF-CFCA108355DC}" presName="parentText" presStyleLbl="node1" presStyleIdx="3" presStyleCnt="5">
        <dgm:presLayoutVars>
          <dgm:chMax val="1"/>
          <dgm:bulletEnabled val="1"/>
        </dgm:presLayoutVars>
      </dgm:prSet>
      <dgm:spPr/>
      <dgm:t>
        <a:bodyPr/>
        <a:lstStyle/>
        <a:p>
          <a:endParaRPr lang="en-US"/>
        </a:p>
      </dgm:t>
    </dgm:pt>
    <dgm:pt modelId="{D53E43E4-7E21-4031-B067-38D694A2AB89}" type="pres">
      <dgm:prSet presAssocID="{3FC1439E-814C-4871-98CF-CFCA108355DC}" presName="descendantText" presStyleLbl="alignAccFollowNode1" presStyleIdx="3" presStyleCnt="5">
        <dgm:presLayoutVars>
          <dgm:bulletEnabled val="1"/>
        </dgm:presLayoutVars>
      </dgm:prSet>
      <dgm:spPr/>
      <dgm:t>
        <a:bodyPr/>
        <a:lstStyle/>
        <a:p>
          <a:endParaRPr lang="en-US"/>
        </a:p>
      </dgm:t>
    </dgm:pt>
    <dgm:pt modelId="{5C1F925A-5F22-44D6-AC0E-1BE4151D8F58}" type="pres">
      <dgm:prSet presAssocID="{6410F3E5-AD5B-48C2-B63A-E43BC2C4014E}" presName="sp" presStyleCnt="0"/>
      <dgm:spPr/>
      <dgm:t>
        <a:bodyPr/>
        <a:lstStyle/>
        <a:p>
          <a:endParaRPr lang="en-US"/>
        </a:p>
      </dgm:t>
    </dgm:pt>
    <dgm:pt modelId="{F36A5DAA-64AC-4370-B375-2B1A6E07EAC2}" type="pres">
      <dgm:prSet presAssocID="{15EE7208-F339-4B48-862E-3919AA96BDD6}" presName="linNode" presStyleCnt="0"/>
      <dgm:spPr/>
      <dgm:t>
        <a:bodyPr/>
        <a:lstStyle/>
        <a:p>
          <a:endParaRPr lang="en-US"/>
        </a:p>
      </dgm:t>
    </dgm:pt>
    <dgm:pt modelId="{2CC43D1A-CBD3-4C2A-9ACC-30DB7D40BBD6}" type="pres">
      <dgm:prSet presAssocID="{15EE7208-F339-4B48-862E-3919AA96BDD6}" presName="parentText" presStyleLbl="node1" presStyleIdx="4" presStyleCnt="5">
        <dgm:presLayoutVars>
          <dgm:chMax val="1"/>
          <dgm:bulletEnabled val="1"/>
        </dgm:presLayoutVars>
      </dgm:prSet>
      <dgm:spPr/>
      <dgm:t>
        <a:bodyPr/>
        <a:lstStyle/>
        <a:p>
          <a:endParaRPr lang="en-US"/>
        </a:p>
      </dgm:t>
    </dgm:pt>
    <dgm:pt modelId="{E92804F2-4B0F-4D2A-90F5-BF75A3426A28}" type="pres">
      <dgm:prSet presAssocID="{15EE7208-F339-4B48-862E-3919AA96BDD6}" presName="descendantText" presStyleLbl="alignAccFollowNode1" presStyleIdx="4" presStyleCnt="5">
        <dgm:presLayoutVars>
          <dgm:bulletEnabled val="1"/>
        </dgm:presLayoutVars>
      </dgm:prSet>
      <dgm:spPr/>
      <dgm:t>
        <a:bodyPr/>
        <a:lstStyle/>
        <a:p>
          <a:endParaRPr lang="en-US"/>
        </a:p>
      </dgm:t>
    </dgm:pt>
  </dgm:ptLst>
  <dgm:cxnLst>
    <dgm:cxn modelId="{BA2FB7CD-AECF-4C03-94A5-836186D79CA7}" type="presOf" srcId="{C36E978E-3964-457D-AC3E-AC3FA3BF4B17}" destId="{A2378A45-B87E-4B96-9715-99580216D18E}" srcOrd="0" destOrd="0" presId="urn:microsoft.com/office/officeart/2005/8/layout/vList5"/>
    <dgm:cxn modelId="{B3997FAC-5300-4FE9-BFFC-0FCD3F689FBE}" srcId="{15EE7208-F339-4B48-862E-3919AA96BDD6}" destId="{2490796A-38E1-4940-9B9B-C4CF76C71CEF}" srcOrd="1" destOrd="0" parTransId="{EB906CED-3886-4D16-9A6B-3ABEE226DBB4}" sibTransId="{831B884E-2665-4589-8E8F-0E19D428F2E4}"/>
    <dgm:cxn modelId="{AF0F2AB3-C3D5-44E6-98B8-DF4A85D0BFA7}" type="presOf" srcId="{A4FD5FB6-F4A7-4539-9DA3-15AD34043DD6}" destId="{CDBE19A0-30AA-4E77-B2CC-51F80D655BC3}" srcOrd="0" destOrd="0" presId="urn:microsoft.com/office/officeart/2005/8/layout/vList5"/>
    <dgm:cxn modelId="{9DD13DCC-D2D7-4EAB-B2E2-67A6ECEE0D1E}" srcId="{C36E978E-3964-457D-AC3E-AC3FA3BF4B17}" destId="{79C249FD-F7F6-4FC6-AE86-962966EBBBD2}" srcOrd="0" destOrd="0" parTransId="{5DF50EFF-870F-40F1-9758-E02C22E3A0D2}" sibTransId="{FE18D2BE-3480-4F00-8E7E-1CFA7F6C05FD}"/>
    <dgm:cxn modelId="{6099689C-2542-4ED3-88D8-1BDE797DD20B}" srcId="{9470A4AE-8B38-4FFB-A73F-6FA9FE0F6150}" destId="{9AE985D0-7641-4814-A486-CDAE524AC7B1}" srcOrd="0" destOrd="0" parTransId="{1FD2919F-3AE1-4BF2-9ABA-05ECF0F058BC}" sibTransId="{5A044A46-7134-4195-8890-7EE25EEA0CFE}"/>
    <dgm:cxn modelId="{E81A1F9C-7C61-4A20-8826-CC9295156832}" srcId="{9AE985D0-7641-4814-A486-CDAE524AC7B1}" destId="{9074DAD4-11CF-4D6F-8F61-FC7E3BF5D39A}" srcOrd="0" destOrd="0" parTransId="{3655A88D-0693-4201-820A-2F214CE37BB2}" sibTransId="{B9358F6C-B959-4C1D-9135-9AE7CCB568A4}"/>
    <dgm:cxn modelId="{37B3F20C-458E-41B8-A4E4-0DF8CF139979}" srcId="{9470A4AE-8B38-4FFB-A73F-6FA9FE0F6150}" destId="{29B43CFD-82A0-4986-99E6-ACE966599C28}" srcOrd="1" destOrd="0" parTransId="{714D7689-542D-4A6A-B284-6C2C089C48EE}" sibTransId="{EA841763-47DA-4B0C-BE6D-05C1422E4A04}"/>
    <dgm:cxn modelId="{F0E716C8-62D4-4CB0-9AE7-688DBD9B1552}" type="presOf" srcId="{339BDE1D-8CA0-4D3B-8450-1CFA290E9BB9}" destId="{E92804F2-4B0F-4D2A-90F5-BF75A3426A28}" srcOrd="0" destOrd="0" presId="urn:microsoft.com/office/officeart/2005/8/layout/vList5"/>
    <dgm:cxn modelId="{9F438503-5B02-473B-B461-1E7C5A42A66C}" type="presOf" srcId="{9AE985D0-7641-4814-A486-CDAE524AC7B1}" destId="{06A30C52-1155-42F0-841A-BBD5B2B52A02}" srcOrd="0" destOrd="0" presId="urn:microsoft.com/office/officeart/2005/8/layout/vList5"/>
    <dgm:cxn modelId="{4DF90AB4-D99E-4034-9F1D-EF486EB65A4A}" type="presOf" srcId="{29B43CFD-82A0-4986-99E6-ACE966599C28}" destId="{BEBCEDDF-FE1B-4591-BD05-DA65BFB41867}" srcOrd="0" destOrd="0" presId="urn:microsoft.com/office/officeart/2005/8/layout/vList5"/>
    <dgm:cxn modelId="{1820117A-3DA1-498E-AA95-C4BA2D052183}" type="presOf" srcId="{2490796A-38E1-4940-9B9B-C4CF76C71CEF}" destId="{E92804F2-4B0F-4D2A-90F5-BF75A3426A28}" srcOrd="0" destOrd="1" presId="urn:microsoft.com/office/officeart/2005/8/layout/vList5"/>
    <dgm:cxn modelId="{143F2C18-C28B-4BC2-BDF8-97154CE287BE}" type="presOf" srcId="{9470A4AE-8B38-4FFB-A73F-6FA9FE0F6150}" destId="{DF02287E-7D05-40B3-8AE5-43AFCC331D60}" srcOrd="0" destOrd="0" presId="urn:microsoft.com/office/officeart/2005/8/layout/vList5"/>
    <dgm:cxn modelId="{419C7A27-0BFF-48ED-A7F8-D25349415140}" type="presOf" srcId="{15EE7208-F339-4B48-862E-3919AA96BDD6}" destId="{2CC43D1A-CBD3-4C2A-9ACC-30DB7D40BBD6}" srcOrd="0" destOrd="0" presId="urn:microsoft.com/office/officeart/2005/8/layout/vList5"/>
    <dgm:cxn modelId="{4E3D1C7B-4BB9-4529-8397-49ACFD450803}" srcId="{9470A4AE-8B38-4FFB-A73F-6FA9FE0F6150}" destId="{3FC1439E-814C-4871-98CF-CFCA108355DC}" srcOrd="3" destOrd="0" parTransId="{7F822C35-CCD8-4A0C-B588-D768E055323E}" sibTransId="{6410F3E5-AD5B-48C2-B63A-E43BC2C4014E}"/>
    <dgm:cxn modelId="{C13A4698-0F87-4AE4-8419-3CF3CC445403}" type="presOf" srcId="{3FC1439E-814C-4871-98CF-CFCA108355DC}" destId="{60E57B7A-A208-4E16-AF22-51EA4C4D862E}" srcOrd="0" destOrd="0" presId="urn:microsoft.com/office/officeart/2005/8/layout/vList5"/>
    <dgm:cxn modelId="{507599D3-FA86-4106-9B9B-704BC5C539FD}" type="presOf" srcId="{79C249FD-F7F6-4FC6-AE86-962966EBBBD2}" destId="{46F92666-912F-45F8-9414-62950FA5427C}" srcOrd="0" destOrd="0" presId="urn:microsoft.com/office/officeart/2005/8/layout/vList5"/>
    <dgm:cxn modelId="{614EFFC1-AE7D-411E-B0E4-7FEF9E535A2D}" srcId="{3FC1439E-814C-4871-98CF-CFCA108355DC}" destId="{10048686-52F7-4D38-8418-CF7D521B7559}" srcOrd="0" destOrd="0" parTransId="{A14DF0F4-C720-41A0-AEE7-3432102068B9}" sibTransId="{AE82697E-14A1-483F-A585-6F328D5DEDD1}"/>
    <dgm:cxn modelId="{9E84DD0D-A5A6-495A-A63E-BEC28084EB81}" type="presOf" srcId="{9074DAD4-11CF-4D6F-8F61-FC7E3BF5D39A}" destId="{ADCF7573-6DC0-44B2-BB22-AE41FE796E0E}" srcOrd="0" destOrd="0" presId="urn:microsoft.com/office/officeart/2005/8/layout/vList5"/>
    <dgm:cxn modelId="{55662B8B-0D98-4B83-8921-B368E8F52B1C}" srcId="{9470A4AE-8B38-4FFB-A73F-6FA9FE0F6150}" destId="{C36E978E-3964-457D-AC3E-AC3FA3BF4B17}" srcOrd="2" destOrd="0" parTransId="{7164494B-57DC-48BC-92D8-8D53624C0C55}" sibTransId="{5E6220B9-802A-49EB-B611-37282572CA28}"/>
    <dgm:cxn modelId="{289E6A9A-1524-491D-80BE-8CB32578081B}" type="presOf" srcId="{10048686-52F7-4D38-8418-CF7D521B7559}" destId="{D53E43E4-7E21-4031-B067-38D694A2AB89}" srcOrd="0" destOrd="0" presId="urn:microsoft.com/office/officeart/2005/8/layout/vList5"/>
    <dgm:cxn modelId="{FA48E3E3-F8B3-4EC9-8421-FB50940B70CE}" srcId="{9470A4AE-8B38-4FFB-A73F-6FA9FE0F6150}" destId="{15EE7208-F339-4B48-862E-3919AA96BDD6}" srcOrd="4" destOrd="0" parTransId="{FB0D0794-F9A0-4535-9818-50F8DB6C3E61}" sibTransId="{FC4B5EBE-A183-4DD2-8A6C-73C35CF3E6A5}"/>
    <dgm:cxn modelId="{D6745AB3-5C6E-4B1C-A6BD-F0AECD35F808}" srcId="{15EE7208-F339-4B48-862E-3919AA96BDD6}" destId="{339BDE1D-8CA0-4D3B-8450-1CFA290E9BB9}" srcOrd="0" destOrd="0" parTransId="{8FD94F35-9005-4A5F-9877-08D68836FD25}" sibTransId="{02E2213F-CD66-4665-A6C3-2F2F73715898}"/>
    <dgm:cxn modelId="{569A811C-C319-4D53-B53A-994D5EC2811A}" srcId="{29B43CFD-82A0-4986-99E6-ACE966599C28}" destId="{A4FD5FB6-F4A7-4539-9DA3-15AD34043DD6}" srcOrd="0" destOrd="0" parTransId="{CEC423FB-C39E-49BC-B2B8-83D10C3371A6}" sibTransId="{F1E9EBA2-5890-404B-A824-73FFA5B10E4E}"/>
    <dgm:cxn modelId="{CA36EA98-D70B-4211-A816-3CAFE95A6DF4}" type="presParOf" srcId="{DF02287E-7D05-40B3-8AE5-43AFCC331D60}" destId="{3A705878-4D40-4888-8239-3DF7F190BADA}" srcOrd="0" destOrd="0" presId="urn:microsoft.com/office/officeart/2005/8/layout/vList5"/>
    <dgm:cxn modelId="{0E2D7D67-4438-4548-8B1B-4A3B43AAF01C}" type="presParOf" srcId="{3A705878-4D40-4888-8239-3DF7F190BADA}" destId="{06A30C52-1155-42F0-841A-BBD5B2B52A02}" srcOrd="0" destOrd="0" presId="urn:microsoft.com/office/officeart/2005/8/layout/vList5"/>
    <dgm:cxn modelId="{0D01DD52-7C1F-4FEA-B779-8D4453592BEC}" type="presParOf" srcId="{3A705878-4D40-4888-8239-3DF7F190BADA}" destId="{ADCF7573-6DC0-44B2-BB22-AE41FE796E0E}" srcOrd="1" destOrd="0" presId="urn:microsoft.com/office/officeart/2005/8/layout/vList5"/>
    <dgm:cxn modelId="{9099359D-04BB-4963-9581-9CA89E4969DC}" type="presParOf" srcId="{DF02287E-7D05-40B3-8AE5-43AFCC331D60}" destId="{526F4A36-1334-4537-A50C-93335592C022}" srcOrd="1" destOrd="0" presId="urn:microsoft.com/office/officeart/2005/8/layout/vList5"/>
    <dgm:cxn modelId="{B4CF35AA-43C8-4600-8CBD-02E118653001}" type="presParOf" srcId="{DF02287E-7D05-40B3-8AE5-43AFCC331D60}" destId="{2070622D-C3CC-4A51-9915-430629F3AD9C}" srcOrd="2" destOrd="0" presId="urn:microsoft.com/office/officeart/2005/8/layout/vList5"/>
    <dgm:cxn modelId="{E38ABE81-6BBD-4FA2-BB11-741F280866CD}" type="presParOf" srcId="{2070622D-C3CC-4A51-9915-430629F3AD9C}" destId="{BEBCEDDF-FE1B-4591-BD05-DA65BFB41867}" srcOrd="0" destOrd="0" presId="urn:microsoft.com/office/officeart/2005/8/layout/vList5"/>
    <dgm:cxn modelId="{18DE5CFE-A9FA-4B46-BBD1-7C5749579574}" type="presParOf" srcId="{2070622D-C3CC-4A51-9915-430629F3AD9C}" destId="{CDBE19A0-30AA-4E77-B2CC-51F80D655BC3}" srcOrd="1" destOrd="0" presId="urn:microsoft.com/office/officeart/2005/8/layout/vList5"/>
    <dgm:cxn modelId="{83A23E99-2709-4459-A272-2AA086E532E7}" type="presParOf" srcId="{DF02287E-7D05-40B3-8AE5-43AFCC331D60}" destId="{2B6847D9-C090-4526-A89D-7C88D98CFBDC}" srcOrd="3" destOrd="0" presId="urn:microsoft.com/office/officeart/2005/8/layout/vList5"/>
    <dgm:cxn modelId="{12554E63-06C6-43AC-AF3E-6DB9B329A6F1}" type="presParOf" srcId="{DF02287E-7D05-40B3-8AE5-43AFCC331D60}" destId="{6EF37F0A-0F94-4B89-A266-1DE8EEF3EBDC}" srcOrd="4" destOrd="0" presId="urn:microsoft.com/office/officeart/2005/8/layout/vList5"/>
    <dgm:cxn modelId="{4A50B975-57C7-4B0E-82F9-25170E96760B}" type="presParOf" srcId="{6EF37F0A-0F94-4B89-A266-1DE8EEF3EBDC}" destId="{A2378A45-B87E-4B96-9715-99580216D18E}" srcOrd="0" destOrd="0" presId="urn:microsoft.com/office/officeart/2005/8/layout/vList5"/>
    <dgm:cxn modelId="{FCEF8153-719B-4AFD-91D3-382FA99837F0}" type="presParOf" srcId="{6EF37F0A-0F94-4B89-A266-1DE8EEF3EBDC}" destId="{46F92666-912F-45F8-9414-62950FA5427C}" srcOrd="1" destOrd="0" presId="urn:microsoft.com/office/officeart/2005/8/layout/vList5"/>
    <dgm:cxn modelId="{61AA4728-DB95-4CC0-BF06-C7828DB3F4B8}" type="presParOf" srcId="{DF02287E-7D05-40B3-8AE5-43AFCC331D60}" destId="{CFCBF28C-A15C-4932-B2EE-A7D0C2DFA5E3}" srcOrd="5" destOrd="0" presId="urn:microsoft.com/office/officeart/2005/8/layout/vList5"/>
    <dgm:cxn modelId="{88C3B280-C8F0-4AE8-9CBF-FFBE98B4E28B}" type="presParOf" srcId="{DF02287E-7D05-40B3-8AE5-43AFCC331D60}" destId="{B6C02E20-556D-4326-AA64-9A5E231B7201}" srcOrd="6" destOrd="0" presId="urn:microsoft.com/office/officeart/2005/8/layout/vList5"/>
    <dgm:cxn modelId="{FA51096E-4E79-4077-913D-A783AB2C85AA}" type="presParOf" srcId="{B6C02E20-556D-4326-AA64-9A5E231B7201}" destId="{60E57B7A-A208-4E16-AF22-51EA4C4D862E}" srcOrd="0" destOrd="0" presId="urn:microsoft.com/office/officeart/2005/8/layout/vList5"/>
    <dgm:cxn modelId="{1A01AA10-711D-4562-842A-FB1A11689EA4}" type="presParOf" srcId="{B6C02E20-556D-4326-AA64-9A5E231B7201}" destId="{D53E43E4-7E21-4031-B067-38D694A2AB89}" srcOrd="1" destOrd="0" presId="urn:microsoft.com/office/officeart/2005/8/layout/vList5"/>
    <dgm:cxn modelId="{EB927001-4E8A-4B1A-AE56-36492DC24FF2}" type="presParOf" srcId="{DF02287E-7D05-40B3-8AE5-43AFCC331D60}" destId="{5C1F925A-5F22-44D6-AC0E-1BE4151D8F58}" srcOrd="7" destOrd="0" presId="urn:microsoft.com/office/officeart/2005/8/layout/vList5"/>
    <dgm:cxn modelId="{0E4BDA41-D5F3-42FC-B5B3-5F28DB161E44}" type="presParOf" srcId="{DF02287E-7D05-40B3-8AE5-43AFCC331D60}" destId="{F36A5DAA-64AC-4370-B375-2B1A6E07EAC2}" srcOrd="8" destOrd="0" presId="urn:microsoft.com/office/officeart/2005/8/layout/vList5"/>
    <dgm:cxn modelId="{AB44B4AF-0778-4E0B-9E52-353BFF13773F}" type="presParOf" srcId="{F36A5DAA-64AC-4370-B375-2B1A6E07EAC2}" destId="{2CC43D1A-CBD3-4C2A-9ACC-30DB7D40BBD6}" srcOrd="0" destOrd="0" presId="urn:microsoft.com/office/officeart/2005/8/layout/vList5"/>
    <dgm:cxn modelId="{165A3B71-CF39-4B68-A26A-56DC517B2DE6}" type="presParOf" srcId="{F36A5DAA-64AC-4370-B375-2B1A6E07EAC2}" destId="{E92804F2-4B0F-4D2A-90F5-BF75A3426A2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CF7573-6DC0-44B2-BB22-AE41FE796E0E}">
      <dsp:nvSpPr>
        <dsp:cNvPr id="0" name=""/>
        <dsp:cNvSpPr/>
      </dsp:nvSpPr>
      <dsp:spPr>
        <a:xfrm rot="5400000">
          <a:off x="3484061" y="-1323827"/>
          <a:ext cx="804277" cy="3657600"/>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b="1" kern="1200" dirty="0" smtClean="0">
              <a:solidFill>
                <a:schemeClr val="tx1"/>
              </a:solidFill>
              <a:latin typeface="Calibri" pitchFamily="34" charset="0"/>
              <a:cs typeface="Calibri" pitchFamily="34" charset="0"/>
            </a:rPr>
            <a:t>Compliance 2017 or 2023 </a:t>
          </a:r>
          <a:endParaRPr lang="en-US" sz="1700" b="1" kern="1200" dirty="0">
            <a:solidFill>
              <a:schemeClr val="tx1"/>
            </a:solidFill>
            <a:latin typeface="Calibri" pitchFamily="34" charset="0"/>
            <a:cs typeface="Calibri" pitchFamily="34" charset="0"/>
          </a:endParaRPr>
        </a:p>
      </dsp:txBody>
      <dsp:txXfrm rot="-5400000">
        <a:off x="2057400" y="142096"/>
        <a:ext cx="3618338" cy="725753"/>
      </dsp:txXfrm>
    </dsp:sp>
    <dsp:sp modelId="{06A30C52-1155-42F0-841A-BBD5B2B52A02}">
      <dsp:nvSpPr>
        <dsp:cNvPr id="0" name=""/>
        <dsp:cNvSpPr/>
      </dsp:nvSpPr>
      <dsp:spPr>
        <a:xfrm>
          <a:off x="0" y="2299"/>
          <a:ext cx="2057400" cy="1005346"/>
        </a:xfrm>
        <a:prstGeom prst="round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Calibri" pitchFamily="34" charset="0"/>
              <a:cs typeface="Calibri" pitchFamily="34" charset="0"/>
            </a:rPr>
            <a:t>Low-Use Agriculture</a:t>
          </a:r>
          <a:endParaRPr lang="en-US" sz="2400" b="1" kern="1200" dirty="0">
            <a:solidFill>
              <a:schemeClr val="tx1"/>
            </a:solidFill>
            <a:latin typeface="Calibri" pitchFamily="34" charset="0"/>
            <a:cs typeface="Calibri" pitchFamily="34" charset="0"/>
          </a:endParaRPr>
        </a:p>
      </dsp:txBody>
      <dsp:txXfrm>
        <a:off x="49077" y="51376"/>
        <a:ext cx="1959246" cy="907192"/>
      </dsp:txXfrm>
    </dsp:sp>
    <dsp:sp modelId="{CDBE19A0-30AA-4E77-B2CC-51F80D655BC3}">
      <dsp:nvSpPr>
        <dsp:cNvPr id="0" name=""/>
        <dsp:cNvSpPr/>
      </dsp:nvSpPr>
      <dsp:spPr>
        <a:xfrm rot="5400000">
          <a:off x="3484061" y="-268213"/>
          <a:ext cx="804277" cy="3657600"/>
        </a:xfrm>
        <a:prstGeom prst="round2SameRect">
          <a:avLst/>
        </a:prstGeom>
        <a:solidFill>
          <a:schemeClr val="accent3">
            <a:tint val="40000"/>
            <a:alpha val="90000"/>
            <a:hueOff val="0"/>
            <a:satOff val="0"/>
            <a:lumOff val="-5057"/>
            <a:alphaOff val="0"/>
          </a:schemeClr>
        </a:solidFill>
        <a:ln w="25400" cap="flat" cmpd="sng" algn="ctr">
          <a:solidFill>
            <a:schemeClr val="accent3">
              <a:tint val="40000"/>
              <a:alpha val="90000"/>
              <a:hueOff val="0"/>
              <a:satOff val="0"/>
              <a:lumOff val="-505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b="1" kern="1200" dirty="0" smtClean="0">
              <a:solidFill>
                <a:schemeClr val="tx1"/>
              </a:solidFill>
              <a:latin typeface="Calibri" pitchFamily="34" charset="0"/>
              <a:cs typeface="Calibri" pitchFamily="34" charset="0"/>
            </a:rPr>
            <a:t>Upgrade to 2010 engines 2014-2023</a:t>
          </a:r>
          <a:endParaRPr lang="en-US" sz="1700" b="1" kern="1200" dirty="0">
            <a:solidFill>
              <a:schemeClr val="tx1"/>
            </a:solidFill>
            <a:latin typeface="Calibri" pitchFamily="34" charset="0"/>
            <a:cs typeface="Calibri" pitchFamily="34" charset="0"/>
          </a:endParaRPr>
        </a:p>
      </dsp:txBody>
      <dsp:txXfrm rot="-5400000">
        <a:off x="2057400" y="1197710"/>
        <a:ext cx="3618338" cy="725753"/>
      </dsp:txXfrm>
    </dsp:sp>
    <dsp:sp modelId="{BEBCEDDF-FE1B-4591-BD05-DA65BFB41867}">
      <dsp:nvSpPr>
        <dsp:cNvPr id="0" name=""/>
        <dsp:cNvSpPr/>
      </dsp:nvSpPr>
      <dsp:spPr>
        <a:xfrm>
          <a:off x="0" y="1057913"/>
          <a:ext cx="2057400" cy="1005346"/>
        </a:xfrm>
        <a:prstGeom prst="roundRect">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Calibri" pitchFamily="34" charset="0"/>
              <a:cs typeface="Calibri" pitchFamily="34" charset="0"/>
            </a:rPr>
            <a:t>Log Truck      Phase-In</a:t>
          </a:r>
          <a:endParaRPr lang="en-US" sz="2400" b="1" kern="1200" dirty="0">
            <a:solidFill>
              <a:schemeClr val="tx1"/>
            </a:solidFill>
            <a:latin typeface="Calibri" pitchFamily="34" charset="0"/>
            <a:cs typeface="Calibri" pitchFamily="34" charset="0"/>
          </a:endParaRPr>
        </a:p>
      </dsp:txBody>
      <dsp:txXfrm>
        <a:off x="49077" y="1106990"/>
        <a:ext cx="1959246" cy="907192"/>
      </dsp:txXfrm>
    </dsp:sp>
    <dsp:sp modelId="{46F92666-912F-45F8-9414-62950FA5427C}">
      <dsp:nvSpPr>
        <dsp:cNvPr id="0" name=""/>
        <dsp:cNvSpPr/>
      </dsp:nvSpPr>
      <dsp:spPr>
        <a:xfrm rot="5400000">
          <a:off x="3484061" y="787399"/>
          <a:ext cx="804277" cy="3657600"/>
        </a:xfrm>
        <a:prstGeom prst="round2SameRect">
          <a:avLst/>
        </a:prstGeom>
        <a:solidFill>
          <a:schemeClr val="accent3">
            <a:tint val="40000"/>
            <a:alpha val="90000"/>
            <a:hueOff val="0"/>
            <a:satOff val="0"/>
            <a:lumOff val="-10113"/>
            <a:alphaOff val="0"/>
          </a:schemeClr>
        </a:solidFill>
        <a:ln w="25400" cap="flat" cmpd="sng" algn="ctr">
          <a:solidFill>
            <a:schemeClr val="accent3">
              <a:tint val="40000"/>
              <a:alpha val="90000"/>
              <a:hueOff val="0"/>
              <a:satOff val="0"/>
              <a:lumOff val="-1011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b="1" kern="1200" dirty="0" smtClean="0">
              <a:solidFill>
                <a:schemeClr val="tx1"/>
              </a:solidFill>
              <a:latin typeface="Calibri" pitchFamily="34" charset="0"/>
              <a:cs typeface="Calibri" pitchFamily="34" charset="0"/>
            </a:rPr>
            <a:t>Filter </a:t>
          </a:r>
          <a:r>
            <a:rPr lang="en-US" sz="1700" b="1" u="sng" kern="1200" dirty="0" smtClean="0">
              <a:solidFill>
                <a:schemeClr val="tx1"/>
              </a:solidFill>
              <a:latin typeface="Calibri" pitchFamily="34" charset="0"/>
              <a:cs typeface="Calibri" pitchFamily="34" charset="0"/>
            </a:rPr>
            <a:t>only</a:t>
          </a:r>
          <a:r>
            <a:rPr lang="en-US" sz="1700" b="1" kern="1200" dirty="0" smtClean="0">
              <a:solidFill>
                <a:schemeClr val="tx1"/>
              </a:solidFill>
              <a:latin typeface="Calibri" pitchFamily="34" charset="0"/>
              <a:cs typeface="Calibri" pitchFamily="34" charset="0"/>
            </a:rPr>
            <a:t> phase-in 2014-2016</a:t>
          </a:r>
          <a:endParaRPr lang="en-US" sz="1700" b="1" kern="1200" dirty="0">
            <a:solidFill>
              <a:schemeClr val="tx1"/>
            </a:solidFill>
            <a:latin typeface="Calibri" pitchFamily="34" charset="0"/>
            <a:cs typeface="Calibri" pitchFamily="34" charset="0"/>
          </a:endParaRPr>
        </a:p>
      </dsp:txBody>
      <dsp:txXfrm rot="-5400000">
        <a:off x="2057400" y="2253322"/>
        <a:ext cx="3618338" cy="725753"/>
      </dsp:txXfrm>
    </dsp:sp>
    <dsp:sp modelId="{A2378A45-B87E-4B96-9715-99580216D18E}">
      <dsp:nvSpPr>
        <dsp:cNvPr id="0" name=""/>
        <dsp:cNvSpPr/>
      </dsp:nvSpPr>
      <dsp:spPr>
        <a:xfrm>
          <a:off x="0" y="2113526"/>
          <a:ext cx="2057400" cy="1005346"/>
        </a:xfrm>
        <a:prstGeom prst="roundRect">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err="1" smtClean="0">
              <a:solidFill>
                <a:schemeClr val="tx1"/>
              </a:solidFill>
              <a:latin typeface="Calibri" pitchFamily="34" charset="0"/>
              <a:cs typeface="Calibri" pitchFamily="34" charset="0"/>
            </a:rPr>
            <a:t>NOx</a:t>
          </a:r>
          <a:r>
            <a:rPr lang="en-US" sz="2400" b="1" kern="1200" dirty="0" smtClean="0">
              <a:solidFill>
                <a:schemeClr val="tx1"/>
              </a:solidFill>
              <a:latin typeface="Calibri" pitchFamily="34" charset="0"/>
              <a:cs typeface="Calibri" pitchFamily="34" charset="0"/>
            </a:rPr>
            <a:t> Exempt  Areas</a:t>
          </a:r>
          <a:endParaRPr lang="en-US" sz="2400" b="1" kern="1200" dirty="0">
            <a:solidFill>
              <a:schemeClr val="tx1"/>
            </a:solidFill>
            <a:latin typeface="Calibri" pitchFamily="34" charset="0"/>
            <a:cs typeface="Calibri" pitchFamily="34" charset="0"/>
          </a:endParaRPr>
        </a:p>
      </dsp:txBody>
      <dsp:txXfrm>
        <a:off x="49077" y="2162603"/>
        <a:ext cx="1959246" cy="907192"/>
      </dsp:txXfrm>
    </dsp:sp>
    <dsp:sp modelId="{D53E43E4-7E21-4031-B067-38D694A2AB89}">
      <dsp:nvSpPr>
        <dsp:cNvPr id="0" name=""/>
        <dsp:cNvSpPr/>
      </dsp:nvSpPr>
      <dsp:spPr>
        <a:xfrm rot="5400000">
          <a:off x="3484061" y="1843013"/>
          <a:ext cx="804277" cy="3657600"/>
        </a:xfrm>
        <a:prstGeom prst="round2SameRect">
          <a:avLst/>
        </a:prstGeom>
        <a:solidFill>
          <a:schemeClr val="accent1">
            <a:lumMod val="20000"/>
            <a:lumOff val="80000"/>
            <a:alpha val="90000"/>
          </a:schemeClr>
        </a:solidFill>
        <a:ln w="25400" cap="flat" cmpd="sng" algn="ctr">
          <a:solidFill>
            <a:schemeClr val="accent3">
              <a:tint val="40000"/>
              <a:alpha val="90000"/>
              <a:hueOff val="0"/>
              <a:satOff val="0"/>
              <a:lumOff val="-1517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b="1" kern="1200" dirty="0" smtClean="0">
              <a:solidFill>
                <a:schemeClr val="tx1"/>
              </a:solidFill>
              <a:latin typeface="Calibri" pitchFamily="34" charset="0"/>
              <a:cs typeface="Calibri" pitchFamily="34" charset="0"/>
            </a:rPr>
            <a:t>Phase-in 2014 </a:t>
          </a:r>
          <a:r>
            <a:rPr lang="en-US" sz="1700" b="1" kern="1200" smtClean="0">
              <a:solidFill>
                <a:schemeClr val="tx1"/>
              </a:solidFill>
              <a:latin typeface="Calibri" pitchFamily="34" charset="0"/>
              <a:cs typeface="Calibri" pitchFamily="34" charset="0"/>
            </a:rPr>
            <a:t>to 2016 </a:t>
          </a:r>
          <a:endParaRPr lang="en-US" sz="1700" b="1" kern="1200" dirty="0">
            <a:solidFill>
              <a:schemeClr val="tx1"/>
            </a:solidFill>
            <a:latin typeface="Calibri" pitchFamily="34" charset="0"/>
            <a:cs typeface="Calibri" pitchFamily="34" charset="0"/>
          </a:endParaRPr>
        </a:p>
      </dsp:txBody>
      <dsp:txXfrm rot="-5400000">
        <a:off x="2057400" y="3308936"/>
        <a:ext cx="3618338" cy="725753"/>
      </dsp:txXfrm>
    </dsp:sp>
    <dsp:sp modelId="{60E57B7A-A208-4E16-AF22-51EA4C4D862E}">
      <dsp:nvSpPr>
        <dsp:cNvPr id="0" name=""/>
        <dsp:cNvSpPr/>
      </dsp:nvSpPr>
      <dsp:spPr>
        <a:xfrm>
          <a:off x="0" y="3169140"/>
          <a:ext cx="2057400" cy="1005346"/>
        </a:xfrm>
        <a:prstGeom prst="roundRect">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Calibri" pitchFamily="34" charset="0"/>
              <a:cs typeface="Calibri" pitchFamily="34" charset="0"/>
            </a:rPr>
            <a:t>Low-Mileage Construction</a:t>
          </a:r>
          <a:endParaRPr lang="en-US" sz="2400" b="1" kern="1200" dirty="0">
            <a:solidFill>
              <a:schemeClr val="tx1"/>
            </a:solidFill>
            <a:latin typeface="Calibri" pitchFamily="34" charset="0"/>
            <a:cs typeface="Calibri" pitchFamily="34" charset="0"/>
          </a:endParaRPr>
        </a:p>
      </dsp:txBody>
      <dsp:txXfrm>
        <a:off x="49077" y="3218217"/>
        <a:ext cx="1959246" cy="907192"/>
      </dsp:txXfrm>
    </dsp:sp>
    <dsp:sp modelId="{E92804F2-4B0F-4D2A-90F5-BF75A3426A28}">
      <dsp:nvSpPr>
        <dsp:cNvPr id="0" name=""/>
        <dsp:cNvSpPr/>
      </dsp:nvSpPr>
      <dsp:spPr>
        <a:xfrm rot="5400000">
          <a:off x="3484061" y="2898627"/>
          <a:ext cx="804277" cy="3657600"/>
        </a:xfrm>
        <a:prstGeom prst="round2SameRect">
          <a:avLst/>
        </a:prstGeom>
        <a:solidFill>
          <a:schemeClr val="accent5">
            <a:lumMod val="20000"/>
            <a:lumOff val="80000"/>
            <a:alpha val="90000"/>
          </a:schemeClr>
        </a:solidFill>
        <a:ln w="25400" cap="flat" cmpd="sng" algn="ctr">
          <a:solidFill>
            <a:schemeClr val="accent3">
              <a:tint val="40000"/>
              <a:alpha val="90000"/>
              <a:hueOff val="0"/>
              <a:satOff val="0"/>
              <a:lumOff val="-2022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b="1" kern="1200" dirty="0" smtClean="0">
              <a:solidFill>
                <a:schemeClr val="tx1"/>
              </a:solidFill>
              <a:latin typeface="Calibri" pitchFamily="34" charset="0"/>
              <a:cs typeface="Calibri" pitchFamily="34" charset="0"/>
            </a:rPr>
            <a:t>1,000 miles per year</a:t>
          </a:r>
          <a:endParaRPr lang="en-US" sz="1700" b="1" kern="1200" dirty="0">
            <a:solidFill>
              <a:schemeClr val="tx1"/>
            </a:solidFill>
            <a:latin typeface="Calibri" pitchFamily="34" charset="0"/>
            <a:cs typeface="Calibri" pitchFamily="34" charset="0"/>
          </a:endParaRPr>
        </a:p>
        <a:p>
          <a:pPr marL="171450" lvl="1" indent="-171450" algn="l" defTabSz="755650">
            <a:lnSpc>
              <a:spcPct val="90000"/>
            </a:lnSpc>
            <a:spcBef>
              <a:spcPct val="0"/>
            </a:spcBef>
            <a:spcAft>
              <a:spcPct val="15000"/>
            </a:spcAft>
            <a:buChar char="••"/>
          </a:pPr>
          <a:r>
            <a:rPr lang="en-US" sz="1700" b="1" kern="1200" dirty="0" smtClean="0">
              <a:solidFill>
                <a:schemeClr val="tx1"/>
              </a:solidFill>
              <a:latin typeface="Calibri" pitchFamily="34" charset="0"/>
              <a:cs typeface="Calibri" pitchFamily="34" charset="0"/>
            </a:rPr>
            <a:t>100 hours per year if stationary work</a:t>
          </a:r>
        </a:p>
      </dsp:txBody>
      <dsp:txXfrm rot="-5400000">
        <a:off x="2057400" y="4364550"/>
        <a:ext cx="3618338" cy="725753"/>
      </dsp:txXfrm>
    </dsp:sp>
    <dsp:sp modelId="{2CC43D1A-CBD3-4C2A-9ACC-30DB7D40BBD6}">
      <dsp:nvSpPr>
        <dsp:cNvPr id="0" name=""/>
        <dsp:cNvSpPr/>
      </dsp:nvSpPr>
      <dsp:spPr>
        <a:xfrm>
          <a:off x="0" y="4224754"/>
          <a:ext cx="2057400" cy="1005346"/>
        </a:xfrm>
        <a:prstGeom prst="round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latin typeface="Calibri" pitchFamily="34" charset="0"/>
              <a:cs typeface="Calibri" pitchFamily="34" charset="0"/>
            </a:rPr>
            <a:t>Low-Use Exemption</a:t>
          </a:r>
          <a:endParaRPr lang="en-US" sz="2400" b="1" kern="1200" dirty="0">
            <a:solidFill>
              <a:schemeClr val="tx1"/>
            </a:solidFill>
            <a:latin typeface="Calibri" pitchFamily="34" charset="0"/>
            <a:cs typeface="Calibri" pitchFamily="34" charset="0"/>
          </a:endParaRPr>
        </a:p>
      </dsp:txBody>
      <dsp:txXfrm>
        <a:off x="49077" y="4273831"/>
        <a:ext cx="1959246" cy="90719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drawing1.xml><?xml version="1.0" encoding="utf-8"?>
<c:userShapes xmlns:c="http://schemas.openxmlformats.org/drawingml/2006/chart">
  <cdr:relSizeAnchor xmlns:cdr="http://schemas.openxmlformats.org/drawingml/2006/chartDrawing">
    <cdr:from>
      <cdr:x>0.17391</cdr:x>
      <cdr:y>0.11594</cdr:y>
    </cdr:from>
    <cdr:to>
      <cdr:x>0.36879</cdr:x>
      <cdr:y>0.48217</cdr:y>
    </cdr:to>
    <cdr:grpSp>
      <cdr:nvGrpSpPr>
        <cdr:cNvPr id="3" name="Group 2"/>
        <cdr:cNvGrpSpPr/>
      </cdr:nvGrpSpPr>
      <cdr:grpSpPr>
        <a:xfrm xmlns:a="http://schemas.openxmlformats.org/drawingml/2006/main">
          <a:off x="1523973" y="609589"/>
          <a:ext cx="1707734" cy="1925564"/>
          <a:chOff x="1536680" y="616184"/>
          <a:chExt cx="1707694" cy="1925574"/>
        </a:xfrm>
      </cdr:grpSpPr>
      <cdr:sp macro="" textlink="">
        <cdr:nvSpPr>
          <cdr:cNvPr id="5" name="Freeform 4"/>
          <cdr:cNvSpPr/>
        </cdr:nvSpPr>
        <cdr:spPr>
          <a:xfrm xmlns:a="http://schemas.openxmlformats.org/drawingml/2006/main">
            <a:off x="1536680" y="616184"/>
            <a:ext cx="1707694" cy="1925574"/>
          </a:xfrm>
          <a:custGeom xmlns:a="http://schemas.openxmlformats.org/drawingml/2006/main">
            <a:avLst/>
            <a:gdLst>
              <a:gd name="connsiteX0" fmla="*/ 0 w 1699720"/>
              <a:gd name="connsiteY0" fmla="*/ 0 h 2553685"/>
              <a:gd name="connsiteX1" fmla="*/ 574785 w 1699720"/>
              <a:gd name="connsiteY1" fmla="*/ 451616 h 2553685"/>
              <a:gd name="connsiteX2" fmla="*/ 1133147 w 1699720"/>
              <a:gd name="connsiteY2" fmla="*/ 1165991 h 2553685"/>
              <a:gd name="connsiteX3" fmla="*/ 1699720 w 1699720"/>
              <a:gd name="connsiteY3" fmla="*/ 2553685 h 2553685"/>
              <a:gd name="connsiteX4" fmla="*/ 1699720 w 1699720"/>
              <a:gd name="connsiteY4" fmla="*/ 993556 h 2553685"/>
              <a:gd name="connsiteX5" fmla="*/ 1133147 w 1699720"/>
              <a:gd name="connsiteY5" fmla="*/ 656897 h 2553685"/>
              <a:gd name="connsiteX6" fmla="*/ 558362 w 1699720"/>
              <a:gd name="connsiteY6" fmla="*/ 279181 h 2553685"/>
              <a:gd name="connsiteX7" fmla="*/ 0 w 1699720"/>
              <a:gd name="connsiteY7" fmla="*/ 0 h 255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9720" h="2553685">
                <a:moveTo>
                  <a:pt x="0" y="0"/>
                </a:moveTo>
                <a:lnTo>
                  <a:pt x="574785" y="451616"/>
                </a:lnTo>
                <a:lnTo>
                  <a:pt x="1133147" y="1165991"/>
                </a:lnTo>
                <a:lnTo>
                  <a:pt x="1699720" y="2553685"/>
                </a:lnTo>
                <a:lnTo>
                  <a:pt x="1699720" y="993556"/>
                </a:lnTo>
                <a:lnTo>
                  <a:pt x="1133147" y="656897"/>
                </a:lnTo>
                <a:lnTo>
                  <a:pt x="558362" y="279181"/>
                </a:lnTo>
                <a:lnTo>
                  <a:pt x="0" y="0"/>
                </a:lnTo>
                <a:close/>
              </a:path>
            </a:pathLst>
          </a:custGeom>
          <a:solidFill xmlns:a="http://schemas.openxmlformats.org/drawingml/2006/main">
            <a:schemeClr val="accent1"/>
          </a:solidFill>
          <a:ln xmlns:a="http://schemas.openxmlformats.org/drawingml/2006/main">
            <a:solidFill>
              <a:schemeClr val="accent1">
                <a:shade val="5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grpSp>
  </cdr:relSizeAnchor>
  <cdr:relSizeAnchor xmlns:cdr="http://schemas.openxmlformats.org/drawingml/2006/chartDrawing">
    <cdr:from>
      <cdr:x>0.33043</cdr:x>
      <cdr:y>0.13043</cdr:y>
    </cdr:from>
    <cdr:to>
      <cdr:x>0.43599</cdr:x>
      <cdr:y>0.31144</cdr:y>
    </cdr:to>
    <cdr:sp macro="" textlink="">
      <cdr:nvSpPr>
        <cdr:cNvPr id="7" name="TextBox 6"/>
        <cdr:cNvSpPr txBox="1"/>
      </cdr:nvSpPr>
      <cdr:spPr>
        <a:xfrm xmlns:a="http://schemas.openxmlformats.org/drawingml/2006/main">
          <a:off x="2895600" y="685800"/>
          <a:ext cx="925023" cy="95168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smtClean="0">
              <a:solidFill>
                <a:schemeClr val="tx1"/>
              </a:solidFill>
              <a:latin typeface="Calibri" panose="020F0502020204030204" pitchFamily="34" charset="0"/>
              <a:cs typeface="Calibri" panose="020F0502020204030204" pitchFamily="34" charset="0"/>
            </a:rPr>
            <a:t>2,700 tons </a:t>
          </a:r>
          <a:r>
            <a:rPr lang="en-US" sz="1600" b="1" dirty="0" smtClean="0">
              <a:latin typeface="Calibri" panose="020F0502020204030204" pitchFamily="34" charset="0"/>
              <a:cs typeface="Calibri" panose="020F0502020204030204" pitchFamily="34" charset="0"/>
            </a:rPr>
            <a:t>reduced </a:t>
          </a:r>
        </a:p>
        <a:p xmlns:a="http://schemas.openxmlformats.org/drawingml/2006/main">
          <a:r>
            <a:rPr lang="en-US" sz="1600" b="1" dirty="0" smtClean="0">
              <a:latin typeface="Calibri" panose="020F0502020204030204" pitchFamily="34" charset="0"/>
              <a:cs typeface="Calibri" panose="020F0502020204030204" pitchFamily="34" charset="0"/>
            </a:rPr>
            <a:t>by 2014 </a:t>
          </a:r>
          <a:endParaRPr lang="en-US" sz="1600" b="1" dirty="0">
            <a:latin typeface="Calibri" panose="020F0502020204030204" pitchFamily="34" charset="0"/>
            <a:cs typeface="Calibri" panose="020F050202020403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38372" cy="465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50" tIns="45825" rIns="91650" bIns="45825" numCol="1" anchor="t" anchorCtr="0" compatLnSpc="1">
            <a:prstTxWarp prst="textNoShape">
              <a:avLst/>
            </a:prstTxWarp>
          </a:bodyPr>
          <a:lstStyle>
            <a:lvl1pPr>
              <a:defRPr sz="1200"/>
            </a:lvl1pPr>
          </a:lstStyle>
          <a:p>
            <a:pPr>
              <a:defRPr/>
            </a:pPr>
            <a:endParaRPr lang="en-US" altLang="en-US"/>
          </a:p>
        </p:txBody>
      </p:sp>
      <p:sp>
        <p:nvSpPr>
          <p:cNvPr id="16387" name="Rectangle 3"/>
          <p:cNvSpPr>
            <a:spLocks noGrp="1" noChangeArrowheads="1"/>
          </p:cNvSpPr>
          <p:nvPr>
            <p:ph type="dt" sz="quarter" idx="1"/>
          </p:nvPr>
        </p:nvSpPr>
        <p:spPr bwMode="auto">
          <a:xfrm>
            <a:off x="3970436" y="0"/>
            <a:ext cx="3038372" cy="465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50" tIns="45825" rIns="91650" bIns="45825" numCol="1" anchor="t" anchorCtr="0" compatLnSpc="1">
            <a:prstTxWarp prst="textNoShape">
              <a:avLst/>
            </a:prstTxWarp>
          </a:bodyPr>
          <a:lstStyle>
            <a:lvl1pPr algn="r">
              <a:defRPr sz="1200"/>
            </a:lvl1pPr>
          </a:lstStyle>
          <a:p>
            <a:pPr>
              <a:defRPr/>
            </a:pPr>
            <a:endParaRPr lang="en-US" altLang="en-US"/>
          </a:p>
        </p:txBody>
      </p:sp>
      <p:sp>
        <p:nvSpPr>
          <p:cNvPr id="16388" name="Rectangle 4"/>
          <p:cNvSpPr>
            <a:spLocks noGrp="1" noChangeArrowheads="1"/>
          </p:cNvSpPr>
          <p:nvPr>
            <p:ph type="ftr" sz="quarter" idx="2"/>
          </p:nvPr>
        </p:nvSpPr>
        <p:spPr bwMode="auto">
          <a:xfrm>
            <a:off x="0" y="8829037"/>
            <a:ext cx="3038372" cy="465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50" tIns="45825" rIns="91650" bIns="45825" numCol="1" anchor="b" anchorCtr="0" compatLnSpc="1">
            <a:prstTxWarp prst="textNoShape">
              <a:avLst/>
            </a:prstTxWarp>
          </a:bodyPr>
          <a:lstStyle>
            <a:lvl1pPr>
              <a:defRPr sz="1200"/>
            </a:lvl1pPr>
          </a:lstStyle>
          <a:p>
            <a:pPr>
              <a:defRPr/>
            </a:pPr>
            <a:endParaRPr lang="en-US" altLang="en-US"/>
          </a:p>
        </p:txBody>
      </p:sp>
      <p:sp>
        <p:nvSpPr>
          <p:cNvPr id="16389" name="Rectangle 5"/>
          <p:cNvSpPr>
            <a:spLocks noGrp="1" noChangeArrowheads="1"/>
          </p:cNvSpPr>
          <p:nvPr>
            <p:ph type="sldNum" sz="quarter" idx="3"/>
          </p:nvPr>
        </p:nvSpPr>
        <p:spPr bwMode="auto">
          <a:xfrm>
            <a:off x="3970436" y="8829037"/>
            <a:ext cx="3038372" cy="465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50" tIns="45825" rIns="91650" bIns="45825" numCol="1" anchor="b" anchorCtr="0" compatLnSpc="1">
            <a:prstTxWarp prst="textNoShape">
              <a:avLst/>
            </a:prstTxWarp>
          </a:bodyPr>
          <a:lstStyle>
            <a:lvl1pPr algn="r">
              <a:defRPr sz="1200"/>
            </a:lvl1pPr>
          </a:lstStyle>
          <a:p>
            <a:pPr>
              <a:defRPr/>
            </a:pPr>
            <a:fld id="{61F0DD75-40F7-49F5-BCFD-59035966A216}" type="slidenum">
              <a:rPr lang="en-US" altLang="en-US"/>
              <a:pPr>
                <a:defRPr/>
              </a:pPr>
              <a:t>‹#›</a:t>
            </a:fld>
            <a:endParaRPr lang="en-US" altLang="en-US"/>
          </a:p>
        </p:txBody>
      </p:sp>
    </p:spTree>
    <p:extLst>
      <p:ext uri="{BB962C8B-B14F-4D97-AF65-F5344CB8AC3E}">
        <p14:creationId xmlns:p14="http://schemas.microsoft.com/office/powerpoint/2010/main" val="40687730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38372" cy="465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50" tIns="45825" rIns="91650" bIns="45825" numCol="1" anchor="t" anchorCtr="0" compatLnSpc="1">
            <a:prstTxWarp prst="textNoShape">
              <a:avLst/>
            </a:prstTxWarp>
          </a:bodyPr>
          <a:lstStyle>
            <a:lvl1pPr>
              <a:defRPr sz="1200"/>
            </a:lvl1pPr>
          </a:lstStyle>
          <a:p>
            <a:pPr>
              <a:defRPr/>
            </a:pPr>
            <a:endParaRPr lang="en-US" altLang="en-US"/>
          </a:p>
        </p:txBody>
      </p:sp>
      <p:sp>
        <p:nvSpPr>
          <p:cNvPr id="10243" name="Rectangle 3"/>
          <p:cNvSpPr>
            <a:spLocks noGrp="1" noChangeArrowheads="1"/>
          </p:cNvSpPr>
          <p:nvPr>
            <p:ph type="dt" idx="1"/>
          </p:nvPr>
        </p:nvSpPr>
        <p:spPr bwMode="auto">
          <a:xfrm>
            <a:off x="3970436" y="0"/>
            <a:ext cx="3038372" cy="465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50" tIns="45825" rIns="91650" bIns="45825" numCol="1" anchor="t" anchorCtr="0" compatLnSpc="1">
            <a:prstTxWarp prst="textNoShape">
              <a:avLst/>
            </a:prstTxWarp>
          </a:bodyPr>
          <a:lstStyle>
            <a:lvl1pPr algn="r">
              <a:defRPr sz="1200"/>
            </a:lvl1pPr>
          </a:lstStyle>
          <a:p>
            <a:pPr>
              <a:defRPr/>
            </a:pPr>
            <a:endParaRPr lang="en-US" altLang="en-US"/>
          </a:p>
        </p:txBody>
      </p:sp>
      <p:sp>
        <p:nvSpPr>
          <p:cNvPr id="4710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p:cNvSpPr>
            <a:spLocks noGrp="1" noChangeArrowheads="1"/>
          </p:cNvSpPr>
          <p:nvPr>
            <p:ph type="body" sz="quarter" idx="3"/>
          </p:nvPr>
        </p:nvSpPr>
        <p:spPr bwMode="auto">
          <a:xfrm>
            <a:off x="701040" y="4416108"/>
            <a:ext cx="5608320" cy="4184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50" tIns="45825" rIns="91650" bIns="45825"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10246" name="Rectangle 6"/>
          <p:cNvSpPr>
            <a:spLocks noGrp="1" noChangeArrowheads="1"/>
          </p:cNvSpPr>
          <p:nvPr>
            <p:ph type="ftr" sz="quarter" idx="4"/>
          </p:nvPr>
        </p:nvSpPr>
        <p:spPr bwMode="auto">
          <a:xfrm>
            <a:off x="0" y="8829037"/>
            <a:ext cx="3038372" cy="465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50" tIns="45825" rIns="91650" bIns="45825" numCol="1" anchor="b" anchorCtr="0" compatLnSpc="1">
            <a:prstTxWarp prst="textNoShape">
              <a:avLst/>
            </a:prstTxWarp>
          </a:bodyPr>
          <a:lstStyle>
            <a:lvl1pPr>
              <a:defRPr sz="1200"/>
            </a:lvl1pPr>
          </a:lstStyle>
          <a:p>
            <a:pPr>
              <a:defRPr/>
            </a:pPr>
            <a:endParaRPr lang="en-US" altLang="en-US"/>
          </a:p>
        </p:txBody>
      </p:sp>
      <p:sp>
        <p:nvSpPr>
          <p:cNvPr id="10247" name="Rectangle 7"/>
          <p:cNvSpPr>
            <a:spLocks noGrp="1" noChangeArrowheads="1"/>
          </p:cNvSpPr>
          <p:nvPr>
            <p:ph type="sldNum" sz="quarter" idx="5"/>
          </p:nvPr>
        </p:nvSpPr>
        <p:spPr bwMode="auto">
          <a:xfrm>
            <a:off x="3970436" y="8829037"/>
            <a:ext cx="3038372" cy="465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650" tIns="45825" rIns="91650" bIns="45825" numCol="1" anchor="b" anchorCtr="0" compatLnSpc="1">
            <a:prstTxWarp prst="textNoShape">
              <a:avLst/>
            </a:prstTxWarp>
          </a:bodyPr>
          <a:lstStyle>
            <a:lvl1pPr algn="r">
              <a:defRPr sz="1200"/>
            </a:lvl1pPr>
          </a:lstStyle>
          <a:p>
            <a:pPr>
              <a:defRPr/>
            </a:pPr>
            <a:fld id="{82C4E510-94AA-4321-B8DE-B9821CDF5363}" type="slidenum">
              <a:rPr lang="en-US" altLang="en-US"/>
              <a:pPr>
                <a:defRPr/>
              </a:pPr>
              <a:t>‹#›</a:t>
            </a:fld>
            <a:endParaRPr lang="en-US" altLang="en-US"/>
          </a:p>
        </p:txBody>
      </p:sp>
    </p:spTree>
    <p:extLst>
      <p:ext uri="{BB962C8B-B14F-4D97-AF65-F5344CB8AC3E}">
        <p14:creationId xmlns:p14="http://schemas.microsoft.com/office/powerpoint/2010/main" val="39006036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4659" indent="-286407" eaLnBrk="0" hangingPunct="0">
              <a:spcBef>
                <a:spcPct val="30000"/>
              </a:spcBef>
              <a:defRPr sz="1200">
                <a:solidFill>
                  <a:schemeClr val="tx1"/>
                </a:solidFill>
                <a:latin typeface="Arial" charset="0"/>
              </a:defRPr>
            </a:lvl2pPr>
            <a:lvl3pPr marL="1145629" indent="-229126" eaLnBrk="0" hangingPunct="0">
              <a:spcBef>
                <a:spcPct val="30000"/>
              </a:spcBef>
              <a:defRPr sz="1200">
                <a:solidFill>
                  <a:schemeClr val="tx1"/>
                </a:solidFill>
                <a:latin typeface="Arial" charset="0"/>
              </a:defRPr>
            </a:lvl3pPr>
            <a:lvl4pPr marL="1603880" indent="-229126" eaLnBrk="0" hangingPunct="0">
              <a:spcBef>
                <a:spcPct val="30000"/>
              </a:spcBef>
              <a:defRPr sz="1200">
                <a:solidFill>
                  <a:schemeClr val="tx1"/>
                </a:solidFill>
                <a:latin typeface="Arial" charset="0"/>
              </a:defRPr>
            </a:lvl4pPr>
            <a:lvl5pPr marL="2062132" indent="-229126" eaLnBrk="0" hangingPunct="0">
              <a:spcBef>
                <a:spcPct val="30000"/>
              </a:spcBef>
              <a:defRPr sz="1200">
                <a:solidFill>
                  <a:schemeClr val="tx1"/>
                </a:solidFill>
                <a:latin typeface="Arial" charset="0"/>
              </a:defRPr>
            </a:lvl5pPr>
            <a:lvl6pPr marL="2520384" indent="-229126" eaLnBrk="0" fontAlgn="base" hangingPunct="0">
              <a:spcBef>
                <a:spcPct val="30000"/>
              </a:spcBef>
              <a:spcAft>
                <a:spcPct val="0"/>
              </a:spcAft>
              <a:defRPr sz="1200">
                <a:solidFill>
                  <a:schemeClr val="tx1"/>
                </a:solidFill>
                <a:latin typeface="Arial" charset="0"/>
              </a:defRPr>
            </a:lvl6pPr>
            <a:lvl7pPr marL="2978635" indent="-229126" eaLnBrk="0" fontAlgn="base" hangingPunct="0">
              <a:spcBef>
                <a:spcPct val="30000"/>
              </a:spcBef>
              <a:spcAft>
                <a:spcPct val="0"/>
              </a:spcAft>
              <a:defRPr sz="1200">
                <a:solidFill>
                  <a:schemeClr val="tx1"/>
                </a:solidFill>
                <a:latin typeface="Arial" charset="0"/>
              </a:defRPr>
            </a:lvl7pPr>
            <a:lvl8pPr marL="3436887" indent="-229126" eaLnBrk="0" fontAlgn="base" hangingPunct="0">
              <a:spcBef>
                <a:spcPct val="30000"/>
              </a:spcBef>
              <a:spcAft>
                <a:spcPct val="0"/>
              </a:spcAft>
              <a:defRPr sz="1200">
                <a:solidFill>
                  <a:schemeClr val="tx1"/>
                </a:solidFill>
                <a:latin typeface="Arial" charset="0"/>
              </a:defRPr>
            </a:lvl8pPr>
            <a:lvl9pPr marL="3895138" indent="-229126"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64E90C8-B922-47DB-917D-9B4C31211860}" type="slidenum">
              <a:rPr lang="en-US" altLang="en-US" smtClean="0"/>
              <a:pPr eaLnBrk="1" hangingPunct="1">
                <a:spcBef>
                  <a:spcPct val="0"/>
                </a:spcBef>
              </a:pPr>
              <a:t>1</a:t>
            </a:fld>
            <a:endParaRPr lang="en-US" alt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701040" y="4416108"/>
            <a:ext cx="5608320" cy="4648200"/>
          </a:xfrm>
          <a:noFill/>
        </p:spPr>
        <p:txBody>
          <a:bodyPr/>
          <a:lstStyle/>
          <a:p>
            <a:pPr eaLnBrk="1" hangingPunct="1"/>
            <a:r>
              <a:rPr lang="en-US" altLang="en-US" smtClean="0"/>
              <a:t>Thank you, Chairman Nichols, and good afternoon members of the Board.</a:t>
            </a:r>
          </a:p>
          <a:p>
            <a:pPr eaLnBrk="1" hangingPunct="1"/>
            <a:endParaRPr lang="en-US" altLang="en-US" smtClean="0"/>
          </a:p>
          <a:p>
            <a:pPr eaLnBrk="1" hangingPunct="1"/>
            <a:r>
              <a:rPr lang="en-US" altLang="en-US" smtClean="0"/>
              <a:t>Today, staff is presenting for your consideration a comprehensive strategy to reduce emissions from the nearly one million trucks that travel California’s highways each year.  This strategy is comprised of two parts:  a regulation to significantly reduce criteria pollutants from existing trucks and buses, and a companion measure that would improve the fuel efficiency of many of the long-haul trucks operating throughout the state and would reduce green house gas emissions.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xfrm>
            <a:off x="446117" y="4416108"/>
            <a:ext cx="6194644" cy="4182427"/>
          </a:xfrm>
          <a:noFill/>
        </p:spPr>
        <p:txBody>
          <a:bodyPr wrap="square" numCol="1" anchor="t" anchorCtr="0" compatLnSpc="1">
            <a:prstTxWarp prst="textNoShape">
              <a:avLst/>
            </a:prstTxWarp>
          </a:bodyPr>
          <a:lstStyle/>
          <a:p>
            <a:pPr>
              <a:spcBef>
                <a:spcPct val="0"/>
              </a:spcBef>
            </a:pPr>
            <a:endParaRPr lang="en-US" sz="1100"/>
          </a:p>
        </p:txBody>
      </p:sp>
      <p:sp>
        <p:nvSpPr>
          <p:cNvPr id="51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30824"/>
            <a:fld id="{20428B3A-041C-490F-96C2-D88CF88C3B37}" type="slidenum">
              <a:rPr lang="en-US">
                <a:latin typeface="Arial" charset="0"/>
              </a:rPr>
              <a:pPr defTabSz="930824"/>
              <a:t>16</a:t>
            </a:fld>
            <a:endParaRPr lang="en-US">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marL="229126" indent="-229126">
              <a:spcBef>
                <a:spcPct val="0"/>
              </a:spcBef>
            </a:pPr>
            <a:endParaRPr lang="en-US" smtClean="0"/>
          </a:p>
        </p:txBody>
      </p:sp>
      <p:sp>
        <p:nvSpPr>
          <p:cNvPr id="552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EA098B3-76BE-4F9C-9EA1-C5177194B344}" type="slidenum">
              <a:rPr lang="en-US"/>
              <a:pPr fontAlgn="base">
                <a:spcBef>
                  <a:spcPct val="0"/>
                </a:spcBef>
                <a:spcAft>
                  <a:spcPct val="0"/>
                </a:spcAft>
              </a:pPr>
              <a:t>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E126AB-4827-4FB1-8A58-4B831C15B71C}" type="slidenum">
              <a:rPr lang="en-US"/>
              <a:pPr fontAlgn="base">
                <a:spcBef>
                  <a:spcPct val="0"/>
                </a:spcBef>
                <a:spcAft>
                  <a:spcPct val="0"/>
                </a:spcAft>
              </a:pPr>
              <a:t>19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895819" eaLnBrk="0" hangingPunct="0">
              <a:spcBef>
                <a:spcPct val="30000"/>
              </a:spcBef>
              <a:defRPr sz="1200">
                <a:solidFill>
                  <a:schemeClr val="tx1"/>
                </a:solidFill>
                <a:latin typeface="Arial" charset="0"/>
              </a:defRPr>
            </a:lvl1pPr>
            <a:lvl2pPr marL="731930" indent="-281634" defTabSz="895819" eaLnBrk="0" hangingPunct="0">
              <a:spcBef>
                <a:spcPct val="30000"/>
              </a:spcBef>
              <a:defRPr sz="1200">
                <a:solidFill>
                  <a:schemeClr val="tx1"/>
                </a:solidFill>
                <a:latin typeface="Arial" charset="0"/>
              </a:defRPr>
            </a:lvl2pPr>
            <a:lvl3pPr marL="1126535" indent="-224353" defTabSz="895819" eaLnBrk="0" hangingPunct="0">
              <a:spcBef>
                <a:spcPct val="30000"/>
              </a:spcBef>
              <a:defRPr sz="1200">
                <a:solidFill>
                  <a:schemeClr val="tx1"/>
                </a:solidFill>
                <a:latin typeface="Arial" charset="0"/>
              </a:defRPr>
            </a:lvl3pPr>
            <a:lvl4pPr marL="1576831" indent="-224353" defTabSz="895819" eaLnBrk="0" hangingPunct="0">
              <a:spcBef>
                <a:spcPct val="30000"/>
              </a:spcBef>
              <a:defRPr sz="1200">
                <a:solidFill>
                  <a:schemeClr val="tx1"/>
                </a:solidFill>
                <a:latin typeface="Arial" charset="0"/>
              </a:defRPr>
            </a:lvl4pPr>
            <a:lvl5pPr marL="2027127" indent="-224353" defTabSz="895819" eaLnBrk="0" hangingPunct="0">
              <a:spcBef>
                <a:spcPct val="30000"/>
              </a:spcBef>
              <a:defRPr sz="1200">
                <a:solidFill>
                  <a:schemeClr val="tx1"/>
                </a:solidFill>
                <a:latin typeface="Arial" charset="0"/>
              </a:defRPr>
            </a:lvl5pPr>
            <a:lvl6pPr marL="2485378" indent="-224353" defTabSz="895819" eaLnBrk="0" fontAlgn="base" hangingPunct="0">
              <a:spcBef>
                <a:spcPct val="30000"/>
              </a:spcBef>
              <a:spcAft>
                <a:spcPct val="0"/>
              </a:spcAft>
              <a:defRPr sz="1200">
                <a:solidFill>
                  <a:schemeClr val="tx1"/>
                </a:solidFill>
                <a:latin typeface="Arial" charset="0"/>
              </a:defRPr>
            </a:lvl6pPr>
            <a:lvl7pPr marL="2943630" indent="-224353" defTabSz="895819" eaLnBrk="0" fontAlgn="base" hangingPunct="0">
              <a:spcBef>
                <a:spcPct val="30000"/>
              </a:spcBef>
              <a:spcAft>
                <a:spcPct val="0"/>
              </a:spcAft>
              <a:defRPr sz="1200">
                <a:solidFill>
                  <a:schemeClr val="tx1"/>
                </a:solidFill>
                <a:latin typeface="Arial" charset="0"/>
              </a:defRPr>
            </a:lvl7pPr>
            <a:lvl8pPr marL="3401881" indent="-224353" defTabSz="895819" eaLnBrk="0" fontAlgn="base" hangingPunct="0">
              <a:spcBef>
                <a:spcPct val="30000"/>
              </a:spcBef>
              <a:spcAft>
                <a:spcPct val="0"/>
              </a:spcAft>
              <a:defRPr sz="1200">
                <a:solidFill>
                  <a:schemeClr val="tx1"/>
                </a:solidFill>
                <a:latin typeface="Arial" charset="0"/>
              </a:defRPr>
            </a:lvl8pPr>
            <a:lvl9pPr marL="3860133" indent="-224353" defTabSz="89581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7EA8BC8-A647-487C-88DF-6B3A50EB44AC}" type="slidenum">
              <a:rPr lang="en-US" altLang="en-US" smtClean="0"/>
              <a:pPr eaLnBrk="1" hangingPunct="1">
                <a:spcBef>
                  <a:spcPct val="0"/>
                </a:spcBef>
              </a:pPr>
              <a:t>21</a:t>
            </a:fld>
            <a:endParaRPr lang="en-US" alt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r>
              <a:rPr lang="en-US" altLang="en-US" smtClean="0"/>
              <a:t>An ARB study focused on the port truck clean up in Los Angeles and Long Beach, measuring pollutant levels at busy intersections in July 2007 and July 2010.  The study found that levels of both black carbon and NOx – primarily from diesel vehicles – were reduced by 50% over the three-year period.  </a:t>
            </a:r>
          </a:p>
          <a:p>
            <a:pPr eaLnBrk="1" hangingPunct="1"/>
            <a:endParaRPr lang="en-US" altLang="en-US" smtClean="0"/>
          </a:p>
          <a:p>
            <a:pPr eaLnBrk="1" hangingPunct="1"/>
            <a:r>
              <a:rPr lang="en-US" altLang="en-US" smtClean="0"/>
              <a:t>A study in West Oakland performed by UC Berkeley researchers measured port truck emissions from November 2009 to June 2010 and found that diesel PM emissions went down 54% percent and NOx emissions went down 41 percent.  It is also notable that this port truck clean-up occurred rapidly, in less than a year.  Similar reductions for heavy duty trucks at another Bay Area location took 9 years to achieve.</a:t>
            </a:r>
          </a:p>
          <a:p>
            <a:pPr eaLnBrk="1" hangingPunct="1"/>
            <a:endParaRPr lang="en-US" altLang="en-US" smtClean="0"/>
          </a:p>
          <a:p>
            <a:pPr eaLnBrk="1" hangingPunct="1"/>
            <a:r>
              <a:rPr lang="en-US" altLang="en-US" smtClean="0"/>
              <a:t>While these near term successes are important, California must continue its progress towards reducing emissions from diesel engines so that we can meet our long-term emission reduction goals. </a:t>
            </a:r>
          </a:p>
          <a:p>
            <a:pPr eaLnBrk="1" hangingPunct="1"/>
            <a:endParaRPr lang="en-US" altLang="en-US" smtClean="0"/>
          </a:p>
          <a:p>
            <a:pPr eaLnBrk="1" hangingPunct="1"/>
            <a:r>
              <a:rPr lang="en-US" altLang="en-US" smtClean="0"/>
              <a:t>[Advance]</a:t>
            </a:r>
          </a:p>
          <a:p>
            <a:pPr eaLnBrk="1" hangingPunct="1"/>
            <a:endParaRPr lang="en-US" altLang="en-US" smtClean="0"/>
          </a:p>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5CF8E42-EFDF-4E8C-AFB1-FF2108398921}" type="slidenum">
              <a:rPr lang="en-US"/>
              <a:pPr fontAlgn="base">
                <a:spcBef>
                  <a:spcPct val="0"/>
                </a:spcBef>
                <a:spcAft>
                  <a:spcPct val="0"/>
                </a:spcAft>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01260DD-9B9F-49D2-A367-4E113AFA8DEB}" type="slidenum">
              <a:rPr lang="en-US"/>
              <a:pPr fontAlgn="base">
                <a:spcBef>
                  <a:spcPct val="0"/>
                </a:spcBef>
                <a:spcAft>
                  <a:spcPct val="0"/>
                </a:spcAft>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934006"/>
            <a:fld id="{BECCE14A-D0B5-4B0C-B0EE-199BCD4DF357}" type="slidenum">
              <a:rPr lang="en-US" altLang="en-US"/>
              <a:pPr defTabSz="934006"/>
              <a:t>6</a:t>
            </a:fld>
            <a:endParaRPr lang="en-US" altLang="en-US"/>
          </a:p>
        </p:txBody>
      </p:sp>
      <p:sp>
        <p:nvSpPr>
          <p:cNvPr id="49154" name="Rectangle 2"/>
          <p:cNvSpPr>
            <a:spLocks noGrp="1" noRot="1" noChangeAspect="1" noChangeArrowheads="1" noTextEdit="1"/>
          </p:cNvSpPr>
          <p:nvPr>
            <p:ph type="sldImg"/>
          </p:nvPr>
        </p:nvSpPr>
        <p:spPr bwMode="auto">
          <a:xfrm>
            <a:off x="1200150" y="693738"/>
            <a:ext cx="4621213" cy="3465512"/>
          </a:xfrm>
          <a:noFill/>
          <a:ln>
            <a:solidFill>
              <a:srgbClr val="000000"/>
            </a:solidFill>
            <a:miter lim="800000"/>
            <a:headEnd/>
            <a:tailEnd/>
          </a:ln>
        </p:spPr>
      </p:sp>
      <p:sp>
        <p:nvSpPr>
          <p:cNvPr id="49155" name="Rectangle 3"/>
          <p:cNvSpPr>
            <a:spLocks noGrp="1" noChangeArrowheads="1"/>
          </p:cNvSpPr>
          <p:nvPr>
            <p:ph type="body" idx="1"/>
          </p:nvPr>
        </p:nvSpPr>
        <p:spPr bwMode="auto">
          <a:xfrm>
            <a:off x="932066" y="4389084"/>
            <a:ext cx="5146271" cy="4233295"/>
          </a:xfrm>
          <a:noFill/>
        </p:spPr>
        <p:txBody>
          <a:bodyPr wrap="square" numCol="1" anchor="t" anchorCtr="0" compatLnSpc="1">
            <a:prstTxWarp prst="textNoShape">
              <a:avLst/>
            </a:prstTxWarp>
          </a:bodyPr>
          <a:lstStyle/>
          <a:p>
            <a:pPr>
              <a:spcBef>
                <a:spcPct val="0"/>
              </a:spcBef>
            </a:pPr>
            <a:endParaRPr lang="en-US" altLang="en-US" dirty="0" smtClean="0"/>
          </a:p>
          <a:p>
            <a:pPr>
              <a:spcBef>
                <a:spcPct val="0"/>
              </a:spcBef>
            </a:pPr>
            <a:endParaRPr lang="en-US" altLang="en-US" dirty="0" smtClean="0"/>
          </a:p>
          <a:p>
            <a:pPr>
              <a:spcBef>
                <a:spcPct val="0"/>
              </a:spcBef>
            </a:pPr>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Diesel trucks are the largest source of vehicular emissions. They contribute to 40% of PM emission and 32% of NOx emissions.  </a:t>
            </a:r>
          </a:p>
          <a:p>
            <a:pPr>
              <a:spcBef>
                <a:spcPct val="0"/>
              </a:spcBef>
            </a:pPr>
            <a:endParaRPr lang="en-US" smtClean="0"/>
          </a:p>
          <a:p>
            <a:pPr>
              <a:spcBef>
                <a:spcPct val="0"/>
              </a:spcBef>
            </a:pPr>
            <a:r>
              <a:rPr lang="en-US" smtClean="0"/>
              <a:t>The Truck and Bus regulation (by itself) is expected to reduce soot, also called diesel particulate matter (PM), emissions by 50 percent in 2014 and by 85 percent by 2016.  </a:t>
            </a:r>
          </a:p>
          <a:p>
            <a:pPr>
              <a:spcBef>
                <a:spcPct val="0"/>
              </a:spcBef>
            </a:pPr>
            <a:endParaRPr lang="en-US" smtClean="0"/>
          </a:p>
          <a:p>
            <a:pPr>
              <a:spcBef>
                <a:spcPct val="0"/>
              </a:spcBef>
            </a:pPr>
            <a:r>
              <a:rPr lang="en-US" smtClean="0"/>
              <a:t>The Regulation will achieve emission reductions by requiring the installation of a soot filter on an existing older vehicle, an engine upgrade or vehicle upgrade to meet 2010 emission standards.</a:t>
            </a:r>
          </a:p>
          <a:p>
            <a:pPr>
              <a:spcBef>
                <a:spcPct val="0"/>
              </a:spcBef>
            </a:pPr>
            <a:endParaRPr lang="en-US" smtClean="0"/>
          </a:p>
          <a:p>
            <a:pPr>
              <a:spcBef>
                <a:spcPct val="0"/>
              </a:spcBef>
            </a:pPr>
            <a:r>
              <a:rPr lang="en-US" smtClean="0"/>
              <a:t>PM is a powerful short-lived climate pollutant</a:t>
            </a:r>
          </a:p>
          <a:p>
            <a:pPr>
              <a:spcBef>
                <a:spcPct val="0"/>
              </a:spcBef>
            </a:pPr>
            <a:endParaRPr lang="en-US" smtClean="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393CCCF-C579-4C00-8DE8-475333A68DEB}" type="slidenum">
              <a:rPr lang="en-US"/>
              <a:pPr fontAlgn="base">
                <a:spcBef>
                  <a:spcPct val="0"/>
                </a:spcBef>
                <a:spcAft>
                  <a:spcPct val="0"/>
                </a:spcAft>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defTabSz="930824" eaLnBrk="0" hangingPunct="0">
              <a:spcBef>
                <a:spcPct val="30000"/>
              </a:spcBef>
              <a:defRPr sz="1200">
                <a:solidFill>
                  <a:schemeClr val="tx1"/>
                </a:solidFill>
                <a:latin typeface="Arial" charset="0"/>
              </a:defRPr>
            </a:lvl1pPr>
            <a:lvl2pPr marL="743068" indent="-284817" defTabSz="930824" eaLnBrk="0" hangingPunct="0">
              <a:spcBef>
                <a:spcPct val="30000"/>
              </a:spcBef>
              <a:defRPr sz="1200">
                <a:solidFill>
                  <a:schemeClr val="tx1"/>
                </a:solidFill>
                <a:latin typeface="Arial" charset="0"/>
              </a:defRPr>
            </a:lvl2pPr>
            <a:lvl3pPr marL="1144038" indent="-227535" defTabSz="930824" eaLnBrk="0" hangingPunct="0">
              <a:spcBef>
                <a:spcPct val="30000"/>
              </a:spcBef>
              <a:defRPr sz="1200">
                <a:solidFill>
                  <a:schemeClr val="tx1"/>
                </a:solidFill>
                <a:latin typeface="Arial" charset="0"/>
              </a:defRPr>
            </a:lvl3pPr>
            <a:lvl4pPr marL="1602290" indent="-227535" defTabSz="930824" eaLnBrk="0" hangingPunct="0">
              <a:spcBef>
                <a:spcPct val="30000"/>
              </a:spcBef>
              <a:defRPr sz="1200">
                <a:solidFill>
                  <a:schemeClr val="tx1"/>
                </a:solidFill>
                <a:latin typeface="Arial" charset="0"/>
              </a:defRPr>
            </a:lvl4pPr>
            <a:lvl5pPr marL="2060541" indent="-227535" defTabSz="930824" eaLnBrk="0" hangingPunct="0">
              <a:spcBef>
                <a:spcPct val="30000"/>
              </a:spcBef>
              <a:defRPr sz="1200">
                <a:solidFill>
                  <a:schemeClr val="tx1"/>
                </a:solidFill>
                <a:latin typeface="Arial" charset="0"/>
              </a:defRPr>
            </a:lvl5pPr>
            <a:lvl6pPr marL="2518793" indent="-227535" defTabSz="930824" eaLnBrk="0" fontAlgn="base" hangingPunct="0">
              <a:spcBef>
                <a:spcPct val="30000"/>
              </a:spcBef>
              <a:spcAft>
                <a:spcPct val="0"/>
              </a:spcAft>
              <a:defRPr sz="1200">
                <a:solidFill>
                  <a:schemeClr val="tx1"/>
                </a:solidFill>
                <a:latin typeface="Arial" charset="0"/>
              </a:defRPr>
            </a:lvl6pPr>
            <a:lvl7pPr marL="2977044" indent="-227535" defTabSz="930824" eaLnBrk="0" fontAlgn="base" hangingPunct="0">
              <a:spcBef>
                <a:spcPct val="30000"/>
              </a:spcBef>
              <a:spcAft>
                <a:spcPct val="0"/>
              </a:spcAft>
              <a:defRPr sz="1200">
                <a:solidFill>
                  <a:schemeClr val="tx1"/>
                </a:solidFill>
                <a:latin typeface="Arial" charset="0"/>
              </a:defRPr>
            </a:lvl7pPr>
            <a:lvl8pPr marL="3435296" indent="-227535" defTabSz="930824" eaLnBrk="0" fontAlgn="base" hangingPunct="0">
              <a:spcBef>
                <a:spcPct val="30000"/>
              </a:spcBef>
              <a:spcAft>
                <a:spcPct val="0"/>
              </a:spcAft>
              <a:defRPr sz="1200">
                <a:solidFill>
                  <a:schemeClr val="tx1"/>
                </a:solidFill>
                <a:latin typeface="Arial" charset="0"/>
              </a:defRPr>
            </a:lvl8pPr>
            <a:lvl9pPr marL="3893548" indent="-227535" defTabSz="930824"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E82C765-7992-432B-8C63-A168F712BED1}" type="slidenum">
              <a:rPr lang="en-US" altLang="en-US" smtClean="0">
                <a:solidFill>
                  <a:srgbClr val="000000"/>
                </a:solidFill>
                <a:cs typeface="Arial" charset="0"/>
              </a:rPr>
              <a:pPr eaLnBrk="1" hangingPunct="1">
                <a:spcBef>
                  <a:spcPct val="0"/>
                </a:spcBef>
              </a:pPr>
              <a:t>8</a:t>
            </a:fld>
            <a:endParaRPr lang="en-US" altLang="en-US" smtClean="0">
              <a:solidFill>
                <a:srgbClr val="000000"/>
              </a:solidFill>
              <a:cs typeface="Arial" charset="0"/>
            </a:endParaRPr>
          </a:p>
        </p:txBody>
      </p:sp>
      <p:sp>
        <p:nvSpPr>
          <p:cNvPr id="60419" name="Rectangle 2"/>
          <p:cNvSpPr>
            <a:spLocks noGrp="1" noRot="1" noChangeAspect="1" noChangeArrowheads="1" noTextEdit="1"/>
          </p:cNvSpPr>
          <p:nvPr>
            <p:ph type="sldImg"/>
          </p:nvPr>
        </p:nvSpPr>
        <p:spPr>
          <a:xfrm>
            <a:off x="1185863" y="701675"/>
            <a:ext cx="4643437" cy="3482975"/>
          </a:xfrm>
          <a:ln/>
        </p:spPr>
      </p:sp>
      <p:sp>
        <p:nvSpPr>
          <p:cNvPr id="60420" name="Rectangle 3"/>
          <p:cNvSpPr>
            <a:spLocks noGrp="1" noChangeArrowheads="1"/>
          </p:cNvSpPr>
          <p:nvPr>
            <p:ph type="body" idx="1"/>
          </p:nvPr>
        </p:nvSpPr>
        <p:spPr>
          <a:xfrm>
            <a:off x="935252" y="4419288"/>
            <a:ext cx="5139898" cy="4182427"/>
          </a:xfrm>
          <a:noFill/>
        </p:spPr>
        <p:txBody>
          <a:bodyPr/>
          <a:lstStyle/>
          <a:p>
            <a:pPr eaLnBrk="1" hangingPunct="1"/>
            <a:endParaRPr lang="en-US" altLang="en-US" smtClean="0"/>
          </a:p>
          <a:p>
            <a:pPr eaLnBrk="1" hangingPunct="1"/>
            <a:endParaRPr lang="en-US" altLang="en-US" smtClean="0"/>
          </a:p>
          <a:p>
            <a:pPr eaLnBrk="1" hangingPunct="1"/>
            <a:endParaRPr lang="en-US" altLang="en-US" sz="1600"/>
          </a:p>
          <a:p>
            <a:pPr eaLnBrk="1" hangingPunct="1"/>
            <a:endParaRPr lang="en-US" altLang="en-US" sz="16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pPr>
              <a:spcBef>
                <a:spcPct val="0"/>
              </a:spcBef>
            </a:pPr>
            <a:endParaRPr lang="en-US" altLang="en-US" smtClean="0"/>
          </a:p>
        </p:txBody>
      </p:sp>
      <p:sp>
        <p:nvSpPr>
          <p:cNvPr id="51204"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4659" indent="-286407" eaLnBrk="0" hangingPunct="0">
              <a:defRPr>
                <a:solidFill>
                  <a:schemeClr val="tx1"/>
                </a:solidFill>
                <a:latin typeface="Arial" charset="0"/>
              </a:defRPr>
            </a:lvl2pPr>
            <a:lvl3pPr marL="1145629" indent="-229126" eaLnBrk="0" hangingPunct="0">
              <a:defRPr>
                <a:solidFill>
                  <a:schemeClr val="tx1"/>
                </a:solidFill>
                <a:latin typeface="Arial" charset="0"/>
              </a:defRPr>
            </a:lvl3pPr>
            <a:lvl4pPr marL="1603880" indent="-229126" eaLnBrk="0" hangingPunct="0">
              <a:defRPr>
                <a:solidFill>
                  <a:schemeClr val="tx1"/>
                </a:solidFill>
                <a:latin typeface="Arial" charset="0"/>
              </a:defRPr>
            </a:lvl4pPr>
            <a:lvl5pPr marL="2062132" indent="-229126" eaLnBrk="0" hangingPunct="0">
              <a:defRPr>
                <a:solidFill>
                  <a:schemeClr val="tx1"/>
                </a:solidFill>
                <a:latin typeface="Arial" charset="0"/>
              </a:defRPr>
            </a:lvl5pPr>
            <a:lvl6pPr marL="2520384" indent="-229126" eaLnBrk="0" fontAlgn="base" hangingPunct="0">
              <a:spcBef>
                <a:spcPct val="0"/>
              </a:spcBef>
              <a:spcAft>
                <a:spcPct val="0"/>
              </a:spcAft>
              <a:defRPr>
                <a:solidFill>
                  <a:schemeClr val="tx1"/>
                </a:solidFill>
                <a:latin typeface="Arial" charset="0"/>
              </a:defRPr>
            </a:lvl6pPr>
            <a:lvl7pPr marL="2978635" indent="-229126" eaLnBrk="0" fontAlgn="base" hangingPunct="0">
              <a:spcBef>
                <a:spcPct val="0"/>
              </a:spcBef>
              <a:spcAft>
                <a:spcPct val="0"/>
              </a:spcAft>
              <a:defRPr>
                <a:solidFill>
                  <a:schemeClr val="tx1"/>
                </a:solidFill>
                <a:latin typeface="Arial" charset="0"/>
              </a:defRPr>
            </a:lvl7pPr>
            <a:lvl8pPr marL="3436887" indent="-229126" eaLnBrk="0" fontAlgn="base" hangingPunct="0">
              <a:spcBef>
                <a:spcPct val="0"/>
              </a:spcBef>
              <a:spcAft>
                <a:spcPct val="0"/>
              </a:spcAft>
              <a:defRPr>
                <a:solidFill>
                  <a:schemeClr val="tx1"/>
                </a:solidFill>
                <a:latin typeface="Arial" charset="0"/>
              </a:defRPr>
            </a:lvl8pPr>
            <a:lvl9pPr marL="3895138" indent="-229126" eaLnBrk="0" fontAlgn="base" hangingPunct="0">
              <a:spcBef>
                <a:spcPct val="0"/>
              </a:spcBef>
              <a:spcAft>
                <a:spcPct val="0"/>
              </a:spcAft>
              <a:defRPr>
                <a:solidFill>
                  <a:schemeClr val="tx1"/>
                </a:solidFill>
                <a:latin typeface="Arial" charset="0"/>
              </a:defRPr>
            </a:lvl9pPr>
          </a:lstStyle>
          <a:p>
            <a:pPr eaLnBrk="1" hangingPunct="1"/>
            <a:fld id="{644048A6-E35B-4828-BD9A-198A2ABE5FF3}" type="slidenum">
              <a:rPr lang="en-US" altLang="en-US" smtClean="0"/>
              <a:pPr eaLnBrk="1" hangingPunct="1"/>
              <a:t>9</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4659" indent="-286407" eaLnBrk="0" hangingPunct="0">
              <a:defRPr>
                <a:solidFill>
                  <a:schemeClr val="tx1"/>
                </a:solidFill>
                <a:latin typeface="Arial" charset="0"/>
              </a:defRPr>
            </a:lvl2pPr>
            <a:lvl3pPr marL="1145629" indent="-229126" eaLnBrk="0" hangingPunct="0">
              <a:defRPr>
                <a:solidFill>
                  <a:schemeClr val="tx1"/>
                </a:solidFill>
                <a:latin typeface="Arial" charset="0"/>
              </a:defRPr>
            </a:lvl3pPr>
            <a:lvl4pPr marL="1603880" indent="-229126" eaLnBrk="0" hangingPunct="0">
              <a:defRPr>
                <a:solidFill>
                  <a:schemeClr val="tx1"/>
                </a:solidFill>
                <a:latin typeface="Arial" charset="0"/>
              </a:defRPr>
            </a:lvl4pPr>
            <a:lvl5pPr marL="2062132" indent="-229126" eaLnBrk="0" hangingPunct="0">
              <a:defRPr>
                <a:solidFill>
                  <a:schemeClr val="tx1"/>
                </a:solidFill>
                <a:latin typeface="Arial" charset="0"/>
              </a:defRPr>
            </a:lvl5pPr>
            <a:lvl6pPr marL="2520384" indent="-229126" eaLnBrk="0" fontAlgn="base" hangingPunct="0">
              <a:spcBef>
                <a:spcPct val="0"/>
              </a:spcBef>
              <a:spcAft>
                <a:spcPct val="0"/>
              </a:spcAft>
              <a:defRPr>
                <a:solidFill>
                  <a:schemeClr val="tx1"/>
                </a:solidFill>
                <a:latin typeface="Arial" charset="0"/>
              </a:defRPr>
            </a:lvl6pPr>
            <a:lvl7pPr marL="2978635" indent="-229126" eaLnBrk="0" fontAlgn="base" hangingPunct="0">
              <a:spcBef>
                <a:spcPct val="0"/>
              </a:spcBef>
              <a:spcAft>
                <a:spcPct val="0"/>
              </a:spcAft>
              <a:defRPr>
                <a:solidFill>
                  <a:schemeClr val="tx1"/>
                </a:solidFill>
                <a:latin typeface="Arial" charset="0"/>
              </a:defRPr>
            </a:lvl7pPr>
            <a:lvl8pPr marL="3436887" indent="-229126" eaLnBrk="0" fontAlgn="base" hangingPunct="0">
              <a:spcBef>
                <a:spcPct val="0"/>
              </a:spcBef>
              <a:spcAft>
                <a:spcPct val="0"/>
              </a:spcAft>
              <a:defRPr>
                <a:solidFill>
                  <a:schemeClr val="tx1"/>
                </a:solidFill>
                <a:latin typeface="Arial" charset="0"/>
              </a:defRPr>
            </a:lvl8pPr>
            <a:lvl9pPr marL="3895138" indent="-229126" eaLnBrk="0" fontAlgn="base" hangingPunct="0">
              <a:spcBef>
                <a:spcPct val="0"/>
              </a:spcBef>
              <a:spcAft>
                <a:spcPct val="0"/>
              </a:spcAft>
              <a:defRPr>
                <a:solidFill>
                  <a:schemeClr val="tx1"/>
                </a:solidFill>
                <a:latin typeface="Arial" charset="0"/>
              </a:defRPr>
            </a:lvl9pPr>
          </a:lstStyle>
          <a:p>
            <a:pPr eaLnBrk="1" hangingPunct="1"/>
            <a:fld id="{3FFBF065-322C-4131-A4F4-7CEB6315FC7E}" type="slidenum">
              <a:rPr lang="en-US" altLang="en-US"/>
              <a:pPr eaLnBrk="1" hangingPunct="1"/>
              <a:t>13</a:t>
            </a:fld>
            <a:endParaRPr lang="en-US" altLang="en-US"/>
          </a:p>
        </p:txBody>
      </p:sp>
      <p:sp>
        <p:nvSpPr>
          <p:cNvPr id="140291" name="Rectangle 2"/>
          <p:cNvSpPr>
            <a:spLocks noGrp="1" noRot="1" noChangeAspect="1" noChangeArrowheads="1" noTextEdit="1"/>
          </p:cNvSpPr>
          <p:nvPr>
            <p:ph type="sldImg"/>
          </p:nvPr>
        </p:nvSpPr>
        <p:spPr>
          <a:xfrm>
            <a:off x="1198563" y="692150"/>
            <a:ext cx="4622800" cy="3467100"/>
          </a:xfrm>
          <a:ln/>
        </p:spPr>
      </p:sp>
      <p:sp>
        <p:nvSpPr>
          <p:cNvPr id="140292" name="Rectangle 3"/>
          <p:cNvSpPr>
            <a:spLocks noGrp="1" noChangeArrowheads="1"/>
          </p:cNvSpPr>
          <p:nvPr>
            <p:ph type="body" idx="1"/>
          </p:nvPr>
        </p:nvSpPr>
        <p:spPr>
          <a:xfrm>
            <a:off x="757838" y="4389438"/>
            <a:ext cx="5713800" cy="4233862"/>
          </a:xfrm>
          <a:noFill/>
        </p:spPr>
        <p:txBody>
          <a:bodyPr/>
          <a:lstStyle/>
          <a:p>
            <a:pPr eaLnBrk="1" hangingPunct="1"/>
            <a:endParaRPr lang="en-US" altLang="en-US" sz="14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4659" indent="-286407" eaLnBrk="0" hangingPunct="0">
              <a:defRPr>
                <a:solidFill>
                  <a:schemeClr val="tx1"/>
                </a:solidFill>
                <a:latin typeface="Arial" charset="0"/>
              </a:defRPr>
            </a:lvl2pPr>
            <a:lvl3pPr marL="1145629" indent="-229126" eaLnBrk="0" hangingPunct="0">
              <a:defRPr>
                <a:solidFill>
                  <a:schemeClr val="tx1"/>
                </a:solidFill>
                <a:latin typeface="Arial" charset="0"/>
              </a:defRPr>
            </a:lvl3pPr>
            <a:lvl4pPr marL="1603880" indent="-229126" eaLnBrk="0" hangingPunct="0">
              <a:defRPr>
                <a:solidFill>
                  <a:schemeClr val="tx1"/>
                </a:solidFill>
                <a:latin typeface="Arial" charset="0"/>
              </a:defRPr>
            </a:lvl4pPr>
            <a:lvl5pPr marL="2062132" indent="-229126" eaLnBrk="0" hangingPunct="0">
              <a:defRPr>
                <a:solidFill>
                  <a:schemeClr val="tx1"/>
                </a:solidFill>
                <a:latin typeface="Arial" charset="0"/>
              </a:defRPr>
            </a:lvl5pPr>
            <a:lvl6pPr marL="2520384" indent="-229126" eaLnBrk="0" fontAlgn="base" hangingPunct="0">
              <a:spcBef>
                <a:spcPct val="0"/>
              </a:spcBef>
              <a:spcAft>
                <a:spcPct val="0"/>
              </a:spcAft>
              <a:defRPr>
                <a:solidFill>
                  <a:schemeClr val="tx1"/>
                </a:solidFill>
                <a:latin typeface="Arial" charset="0"/>
              </a:defRPr>
            </a:lvl6pPr>
            <a:lvl7pPr marL="2978635" indent="-229126" eaLnBrk="0" fontAlgn="base" hangingPunct="0">
              <a:spcBef>
                <a:spcPct val="0"/>
              </a:spcBef>
              <a:spcAft>
                <a:spcPct val="0"/>
              </a:spcAft>
              <a:defRPr>
                <a:solidFill>
                  <a:schemeClr val="tx1"/>
                </a:solidFill>
                <a:latin typeface="Arial" charset="0"/>
              </a:defRPr>
            </a:lvl7pPr>
            <a:lvl8pPr marL="3436887" indent="-229126" eaLnBrk="0" fontAlgn="base" hangingPunct="0">
              <a:spcBef>
                <a:spcPct val="0"/>
              </a:spcBef>
              <a:spcAft>
                <a:spcPct val="0"/>
              </a:spcAft>
              <a:defRPr>
                <a:solidFill>
                  <a:schemeClr val="tx1"/>
                </a:solidFill>
                <a:latin typeface="Arial" charset="0"/>
              </a:defRPr>
            </a:lvl8pPr>
            <a:lvl9pPr marL="3895138" indent="-229126" eaLnBrk="0" fontAlgn="base" hangingPunct="0">
              <a:spcBef>
                <a:spcPct val="0"/>
              </a:spcBef>
              <a:spcAft>
                <a:spcPct val="0"/>
              </a:spcAft>
              <a:defRPr>
                <a:solidFill>
                  <a:schemeClr val="tx1"/>
                </a:solidFill>
                <a:latin typeface="Arial" charset="0"/>
              </a:defRPr>
            </a:lvl9pPr>
          </a:lstStyle>
          <a:p>
            <a:pPr eaLnBrk="1" hangingPunct="1"/>
            <a:fld id="{EC493812-D2E2-4D99-9674-9B0FA93693AB}" type="slidenum">
              <a:rPr lang="en-US" altLang="en-US" smtClean="0">
                <a:solidFill>
                  <a:srgbClr val="000000"/>
                </a:solidFill>
              </a:rPr>
              <a:pPr eaLnBrk="1" hangingPunct="1"/>
              <a:t>14</a:t>
            </a:fld>
            <a:endParaRPr lang="en-US" altLang="en-US" smtClean="0">
              <a:solidFill>
                <a:srgbClr val="000000"/>
              </a:solidFill>
            </a:endParaRPr>
          </a:p>
        </p:txBody>
      </p:sp>
      <p:sp>
        <p:nvSpPr>
          <p:cNvPr id="66563" name="Rectangle 2"/>
          <p:cNvSpPr>
            <a:spLocks noGrp="1" noRot="1" noChangeAspect="1" noChangeArrowheads="1" noTextEdit="1"/>
          </p:cNvSpPr>
          <p:nvPr>
            <p:ph type="sldImg"/>
          </p:nvPr>
        </p:nvSpPr>
        <p:spPr>
          <a:xfrm>
            <a:off x="2022475" y="533400"/>
            <a:ext cx="2819400" cy="2114550"/>
          </a:xfrm>
          <a:ln/>
        </p:spPr>
      </p:sp>
      <p:sp>
        <p:nvSpPr>
          <p:cNvPr id="66564" name="Rectangle 3"/>
          <p:cNvSpPr>
            <a:spLocks noGrp="1" noChangeArrowheads="1"/>
          </p:cNvSpPr>
          <p:nvPr>
            <p:ph type="body" idx="1"/>
          </p:nvPr>
        </p:nvSpPr>
        <p:spPr>
          <a:xfrm>
            <a:off x="701040" y="2724697"/>
            <a:ext cx="5608320" cy="5875427"/>
          </a:xfrm>
          <a:noFill/>
        </p:spPr>
        <p:txBody>
          <a:bodyPr/>
          <a:lstStyle/>
          <a:p>
            <a:endParaRPr lang="en-US" altLang="en-US" sz="1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
          <p:cNvSpPr>
            <a:spLocks noChangeArrowheads="1"/>
          </p:cNvSpPr>
          <p:nvPr userDrawn="1"/>
        </p:nvSpPr>
        <p:spPr bwMode="auto">
          <a:xfrm>
            <a:off x="152400" y="152400"/>
            <a:ext cx="8839200" cy="6553200"/>
          </a:xfrm>
          <a:prstGeom prst="rect">
            <a:avLst/>
          </a:prstGeom>
          <a:solidFill>
            <a:schemeClr val="accent3"/>
          </a:solidFill>
          <a:ln w="9525">
            <a:solidFill>
              <a:schemeClr val="tx1"/>
            </a:solidFill>
            <a:miter lim="800000"/>
            <a:headEnd/>
            <a:tailEnd/>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sp>
        <p:nvSpPr>
          <p:cNvPr id="38917" name="Rectangle 5"/>
          <p:cNvSpPr>
            <a:spLocks noGrp="1" noChangeArrowheads="1"/>
          </p:cNvSpPr>
          <p:nvPr>
            <p:ph type="ctrTitle"/>
          </p:nvPr>
        </p:nvSpPr>
        <p:spPr>
          <a:xfrm>
            <a:off x="685800" y="2130425"/>
            <a:ext cx="7772400" cy="1470025"/>
          </a:xfrm>
        </p:spPr>
        <p:txBody>
          <a:bodyPr/>
          <a:lstStyle>
            <a:lvl1pPr>
              <a:defRPr/>
            </a:lvl1pPr>
          </a:lstStyle>
          <a:p>
            <a:pPr lvl="0"/>
            <a:r>
              <a:rPr lang="en-US" altLang="en-US" noProof="0" smtClean="0"/>
              <a:t>Click to edit Master title style</a:t>
            </a:r>
          </a:p>
        </p:txBody>
      </p:sp>
      <p:sp>
        <p:nvSpPr>
          <p:cNvPr id="38918" name="Rectangle 6"/>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en-US" noProof="0" smtClean="0"/>
              <a:t>Click to edit Master subtitle style</a:t>
            </a:r>
          </a:p>
        </p:txBody>
      </p:sp>
    </p:spTree>
    <p:extLst>
      <p:ext uri="{BB962C8B-B14F-4D97-AF65-F5344CB8AC3E}">
        <p14:creationId xmlns:p14="http://schemas.microsoft.com/office/powerpoint/2010/main" val="2776835515"/>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1D9880E-91C5-48AD-BAA2-363AC79BD70C}" type="slidenum">
              <a:rPr lang="en-US" altLang="en-US"/>
              <a:pPr>
                <a:defRPr/>
              </a:pPr>
              <a:t>‹#›</a:t>
            </a:fld>
            <a:endParaRPr lang="en-US" altLang="en-US"/>
          </a:p>
        </p:txBody>
      </p:sp>
    </p:spTree>
    <p:extLst>
      <p:ext uri="{BB962C8B-B14F-4D97-AF65-F5344CB8AC3E}">
        <p14:creationId xmlns:p14="http://schemas.microsoft.com/office/powerpoint/2010/main" val="527524111"/>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0B4AA16-B6F2-4181-9095-7486516BAD28}" type="slidenum">
              <a:rPr lang="en-US" altLang="en-US"/>
              <a:pPr>
                <a:defRPr/>
              </a:pPr>
              <a:t>‹#›</a:t>
            </a:fld>
            <a:endParaRPr lang="en-US" altLang="en-US"/>
          </a:p>
        </p:txBody>
      </p:sp>
    </p:spTree>
    <p:extLst>
      <p:ext uri="{BB962C8B-B14F-4D97-AF65-F5344CB8AC3E}">
        <p14:creationId xmlns:p14="http://schemas.microsoft.com/office/powerpoint/2010/main" val="3168761688"/>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245B9CD-526D-4A08-92A6-06E62FE5726B}" type="slidenum">
              <a:rPr lang="en-US" altLang="en-US"/>
              <a:pPr>
                <a:defRPr/>
              </a:pPr>
              <a:t>‹#›</a:t>
            </a:fld>
            <a:endParaRPr lang="en-US" altLang="en-US"/>
          </a:p>
        </p:txBody>
      </p:sp>
    </p:spTree>
    <p:extLst>
      <p:ext uri="{BB962C8B-B14F-4D97-AF65-F5344CB8AC3E}">
        <p14:creationId xmlns:p14="http://schemas.microsoft.com/office/powerpoint/2010/main" val="2748930008"/>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D39591E-9D47-4622-BEA6-177B0B3B5000}" type="slidenum">
              <a:rPr lang="en-US" altLang="en-US"/>
              <a:pPr>
                <a:defRPr/>
              </a:pPr>
              <a:t>‹#›</a:t>
            </a:fld>
            <a:endParaRPr lang="en-US" altLang="en-US"/>
          </a:p>
        </p:txBody>
      </p:sp>
    </p:spTree>
    <p:extLst>
      <p:ext uri="{BB962C8B-B14F-4D97-AF65-F5344CB8AC3E}">
        <p14:creationId xmlns:p14="http://schemas.microsoft.com/office/powerpoint/2010/main" val="1094868232"/>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ED7BDE9-BA4D-494F-9FA5-BA44CB50C897}" type="slidenum">
              <a:rPr lang="en-US" altLang="en-US"/>
              <a:pPr>
                <a:defRPr/>
              </a:pPr>
              <a:t>‹#›</a:t>
            </a:fld>
            <a:endParaRPr lang="en-US" altLang="en-US"/>
          </a:p>
        </p:txBody>
      </p:sp>
    </p:spTree>
    <p:extLst>
      <p:ext uri="{BB962C8B-B14F-4D97-AF65-F5344CB8AC3E}">
        <p14:creationId xmlns:p14="http://schemas.microsoft.com/office/powerpoint/2010/main" val="1567254616"/>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ln/>
        </p:spPr>
        <p:txBody>
          <a:bodyPr/>
          <a:lstStyle>
            <a:lvl1pPr>
              <a:defRPr/>
            </a:lvl1pPr>
          </a:lstStyle>
          <a:p>
            <a:pPr>
              <a:defRPr/>
            </a:pPr>
            <a:fld id="{0C7593E1-0BDB-4B5C-96D8-6C2A80AC57DF}" type="slidenum">
              <a:rPr lang="en-US" altLang="en-US"/>
              <a:pPr>
                <a:defRPr/>
              </a:pPr>
              <a:t>‹#›</a:t>
            </a:fld>
            <a:endParaRPr lang="en-US" altLang="en-US"/>
          </a:p>
        </p:txBody>
      </p:sp>
    </p:spTree>
    <p:extLst>
      <p:ext uri="{BB962C8B-B14F-4D97-AF65-F5344CB8AC3E}">
        <p14:creationId xmlns:p14="http://schemas.microsoft.com/office/powerpoint/2010/main" val="1533703643"/>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838200"/>
          </a:xfrm>
          <a:prstGeom prst="rect">
            <a:avLst/>
          </a:prstGeom>
        </p:spPr>
        <p:txBody>
          <a:bodyPr>
            <a:normAutofit/>
          </a:bodyPr>
          <a:lstStyle>
            <a:lvl1pPr algn="l">
              <a:defRPr sz="3600"/>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5448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838200"/>
          </a:xfrm>
          <a:prstGeom prst="rect">
            <a:avLst/>
          </a:prstGeom>
        </p:spPr>
        <p:txBody>
          <a:bodyPr>
            <a:normAutofit/>
          </a:bodyPr>
          <a:lstStyle>
            <a:lvl1pPr algn="l">
              <a:defRPr sz="3600"/>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5448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0E3E4FD-CE2A-4BF9-90E4-5108243A781B}" type="slidenum">
              <a:rPr lang="en-US" altLang="en-US"/>
              <a:pPr>
                <a:defRPr/>
              </a:pPr>
              <a:t>‹#›</a:t>
            </a:fld>
            <a:endParaRPr lang="en-US" altLang="en-US" dirty="0"/>
          </a:p>
        </p:txBody>
      </p:sp>
    </p:spTree>
    <p:extLst>
      <p:ext uri="{BB962C8B-B14F-4D97-AF65-F5344CB8AC3E}">
        <p14:creationId xmlns:p14="http://schemas.microsoft.com/office/powerpoint/2010/main" val="3031813388"/>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032CCB6-F4C9-436D-B188-6950C529D856}" type="slidenum">
              <a:rPr lang="en-US" altLang="en-US"/>
              <a:pPr>
                <a:defRPr/>
              </a:pPr>
              <a:t>‹#›</a:t>
            </a:fld>
            <a:endParaRPr lang="en-US" altLang="en-US"/>
          </a:p>
        </p:txBody>
      </p:sp>
    </p:spTree>
    <p:extLst>
      <p:ext uri="{BB962C8B-B14F-4D97-AF65-F5344CB8AC3E}">
        <p14:creationId xmlns:p14="http://schemas.microsoft.com/office/powerpoint/2010/main" val="2422900311"/>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49F6052-D982-4D44-82FC-95F69C71BE72}" type="slidenum">
              <a:rPr lang="en-US" altLang="en-US"/>
              <a:pPr>
                <a:defRPr/>
              </a:pPr>
              <a:t>‹#›</a:t>
            </a:fld>
            <a:endParaRPr lang="en-US" altLang="en-US"/>
          </a:p>
        </p:txBody>
      </p:sp>
    </p:spTree>
    <p:extLst>
      <p:ext uri="{BB962C8B-B14F-4D97-AF65-F5344CB8AC3E}">
        <p14:creationId xmlns:p14="http://schemas.microsoft.com/office/powerpoint/2010/main" val="562079664"/>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6BB3D294-BA98-411A-97A0-905096A047A5}" type="slidenum">
              <a:rPr lang="en-US" altLang="en-US"/>
              <a:pPr>
                <a:defRPr/>
              </a:pPr>
              <a:t>‹#›</a:t>
            </a:fld>
            <a:endParaRPr lang="en-US" altLang="en-US"/>
          </a:p>
        </p:txBody>
      </p:sp>
    </p:spTree>
    <p:extLst>
      <p:ext uri="{BB962C8B-B14F-4D97-AF65-F5344CB8AC3E}">
        <p14:creationId xmlns:p14="http://schemas.microsoft.com/office/powerpoint/2010/main" val="3078479139"/>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301EABEC-C7EA-4936-824D-8DFDDD235B70}" type="slidenum">
              <a:rPr lang="en-US" altLang="en-US"/>
              <a:pPr>
                <a:defRPr/>
              </a:pPr>
              <a:t>‹#›</a:t>
            </a:fld>
            <a:endParaRPr lang="en-US" altLang="en-US"/>
          </a:p>
        </p:txBody>
      </p:sp>
    </p:spTree>
    <p:extLst>
      <p:ext uri="{BB962C8B-B14F-4D97-AF65-F5344CB8AC3E}">
        <p14:creationId xmlns:p14="http://schemas.microsoft.com/office/powerpoint/2010/main" val="1844878046"/>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7D6C4D28-A057-43EC-862E-65E0CF15103A}" type="slidenum">
              <a:rPr lang="en-US" altLang="en-US"/>
              <a:pPr>
                <a:defRPr/>
              </a:pPr>
              <a:t>‹#›</a:t>
            </a:fld>
            <a:endParaRPr lang="en-US" altLang="en-US"/>
          </a:p>
        </p:txBody>
      </p:sp>
    </p:spTree>
    <p:extLst>
      <p:ext uri="{BB962C8B-B14F-4D97-AF65-F5344CB8AC3E}">
        <p14:creationId xmlns:p14="http://schemas.microsoft.com/office/powerpoint/2010/main" val="3417390226"/>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AF43B54-DA78-4FA2-9F0E-A7ACF0AD6D6A}" type="slidenum">
              <a:rPr lang="en-US" altLang="en-US"/>
              <a:pPr>
                <a:defRPr/>
              </a:pPr>
              <a:t>‹#›</a:t>
            </a:fld>
            <a:endParaRPr lang="en-US" altLang="en-US"/>
          </a:p>
        </p:txBody>
      </p:sp>
    </p:spTree>
    <p:extLst>
      <p:ext uri="{BB962C8B-B14F-4D97-AF65-F5344CB8AC3E}">
        <p14:creationId xmlns:p14="http://schemas.microsoft.com/office/powerpoint/2010/main" val="33043836"/>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906BA5F-D966-428F-B1AB-DE28D3F40502}" type="slidenum">
              <a:rPr lang="en-US" altLang="en-US"/>
              <a:pPr>
                <a:defRPr/>
              </a:pPr>
              <a:t>‹#›</a:t>
            </a:fld>
            <a:endParaRPr lang="en-US" altLang="en-US"/>
          </a:p>
        </p:txBody>
      </p:sp>
    </p:spTree>
    <p:extLst>
      <p:ext uri="{BB962C8B-B14F-4D97-AF65-F5344CB8AC3E}">
        <p14:creationId xmlns:p14="http://schemas.microsoft.com/office/powerpoint/2010/main" val="3294275628"/>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050" name="Rectangle 9"/>
          <p:cNvSpPr>
            <a:spLocks noChangeArrowheads="1"/>
          </p:cNvSpPr>
          <p:nvPr userDrawn="1"/>
        </p:nvSpPr>
        <p:spPr bwMode="auto">
          <a:xfrm>
            <a:off x="152400" y="152400"/>
            <a:ext cx="8839200" cy="6553200"/>
          </a:xfrm>
          <a:prstGeom prst="rect">
            <a:avLst/>
          </a:prstGeom>
          <a:solidFill>
            <a:schemeClr val="bg1"/>
          </a:solidFill>
          <a:ln w="9525">
            <a:solidFill>
              <a:schemeClr val="tx1"/>
            </a:solidFill>
            <a:miter lim="800000"/>
            <a:headEnd/>
            <a:tailEnd/>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sp>
        <p:nvSpPr>
          <p:cNvPr id="2" name="Rectangle 1"/>
          <p:cNvSpPr/>
          <p:nvPr userDrawn="1"/>
        </p:nvSpPr>
        <p:spPr>
          <a:xfrm>
            <a:off x="152400" y="152400"/>
            <a:ext cx="8839200" cy="1279539"/>
          </a:xfrm>
          <a:prstGeom prst="rect">
            <a:avLst/>
          </a:prstGeom>
          <a:solidFill>
            <a:srgbClr val="A6C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2048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2048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2048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5B27B4DA-1425-41DD-869C-23288EAB7CB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17"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21" r:id="rId16"/>
    <p:sldLayoutId id="2147483722" r:id="rId17"/>
  </p:sldLayoutIdLst>
  <p:transition xmlns:p14="http://schemas.microsoft.com/office/powerpoint/2010/main"/>
  <p:hf hdr="0" ftr="0" dt="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charset="0"/>
        </a:defRPr>
      </a:lvl2pPr>
      <a:lvl3pPr algn="ctr" rtl="0" eaLnBrk="0" fontAlgn="base" hangingPunct="0">
        <a:spcBef>
          <a:spcPct val="0"/>
        </a:spcBef>
        <a:spcAft>
          <a:spcPct val="0"/>
        </a:spcAft>
        <a:defRPr sz="3600">
          <a:solidFill>
            <a:schemeClr val="tx2"/>
          </a:solidFill>
          <a:latin typeface="Arial" charset="0"/>
        </a:defRPr>
      </a:lvl3pPr>
      <a:lvl4pPr algn="ctr" rtl="0" eaLnBrk="0" fontAlgn="base" hangingPunct="0">
        <a:spcBef>
          <a:spcPct val="0"/>
        </a:spcBef>
        <a:spcAft>
          <a:spcPct val="0"/>
        </a:spcAft>
        <a:defRPr sz="3600">
          <a:solidFill>
            <a:schemeClr val="tx2"/>
          </a:solidFill>
          <a:latin typeface="Arial" charset="0"/>
        </a:defRPr>
      </a:lvl4pPr>
      <a:lvl5pPr algn="ctr" rtl="0" eaLnBrk="0" fontAlgn="base" hangingPunct="0">
        <a:spcBef>
          <a:spcPct val="0"/>
        </a:spcBef>
        <a:spcAft>
          <a:spcPct val="0"/>
        </a:spcAft>
        <a:defRPr sz="3600">
          <a:solidFill>
            <a:schemeClr val="tx2"/>
          </a:solidFill>
          <a:latin typeface="Arial" charset="0"/>
        </a:defRPr>
      </a:lvl5pPr>
      <a:lvl6pPr marL="457200" algn="ctr" rtl="0" fontAlgn="base">
        <a:spcBef>
          <a:spcPct val="0"/>
        </a:spcBef>
        <a:spcAft>
          <a:spcPct val="0"/>
        </a:spcAft>
        <a:defRPr sz="3600">
          <a:solidFill>
            <a:schemeClr val="tx2"/>
          </a:solidFill>
          <a:latin typeface="Arial" charset="0"/>
        </a:defRPr>
      </a:lvl6pPr>
      <a:lvl7pPr marL="914400" algn="ctr" rtl="0" fontAlgn="base">
        <a:spcBef>
          <a:spcPct val="0"/>
        </a:spcBef>
        <a:spcAft>
          <a:spcPct val="0"/>
        </a:spcAft>
        <a:defRPr sz="3600">
          <a:solidFill>
            <a:schemeClr val="tx2"/>
          </a:solidFill>
          <a:latin typeface="Arial" charset="0"/>
        </a:defRPr>
      </a:lvl7pPr>
      <a:lvl8pPr marL="1371600" algn="ctr" rtl="0" fontAlgn="base">
        <a:spcBef>
          <a:spcPct val="0"/>
        </a:spcBef>
        <a:spcAft>
          <a:spcPct val="0"/>
        </a:spcAft>
        <a:defRPr sz="3600">
          <a:solidFill>
            <a:schemeClr val="tx2"/>
          </a:solidFill>
          <a:latin typeface="Arial" charset="0"/>
        </a:defRPr>
      </a:lvl8pPr>
      <a:lvl9pPr marL="1828800" algn="ctr"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wmf"/><Relationship Id="rId5"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jpeg"/><Relationship Id="rId3" Type="http://schemas.openxmlformats.org/officeDocument/2006/relationships/image" Target="../media/image2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2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5.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28.png"/><Relationship Id="rId8" Type="http://schemas.openxmlformats.org/officeDocument/2006/relationships/image" Target="../media/image29.png"/><Relationship Id="rId9" Type="http://schemas.openxmlformats.org/officeDocument/2006/relationships/image" Target="../media/image30.png"/><Relationship Id="rId10" Type="http://schemas.openxmlformats.org/officeDocument/2006/relationships/image" Target="../media/image31.png"/><Relationship Id="rId11"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 Id="rId3" Type="http://schemas.openxmlformats.org/officeDocument/2006/relationships/chart" Target="../charts/char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 Id="rId3" Type="http://schemas.openxmlformats.org/officeDocument/2006/relationships/chart" Target="../charts/char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chart" Target="../charts/chart4.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9" Type="http://schemas.openxmlformats.org/officeDocument/2006/relationships/image" Target="../media/image11.jpeg"/><Relationship Id="rId20" Type="http://schemas.openxmlformats.org/officeDocument/2006/relationships/hyperlink" Target="http://www.streetcarmike.com/losangelestransit/metro_nabi7421_disneyland_02222004_900x675.jpg" TargetMode="External"/><Relationship Id="rId21" Type="http://schemas.openxmlformats.org/officeDocument/2006/relationships/image" Target="../media/image18.jpeg"/><Relationship Id="rId10" Type="http://schemas.openxmlformats.org/officeDocument/2006/relationships/image" Target="../media/image12.jpeg"/><Relationship Id="rId11" Type="http://schemas.openxmlformats.org/officeDocument/2006/relationships/image" Target="../media/image13.jpeg"/><Relationship Id="rId12" Type="http://schemas.openxmlformats.org/officeDocument/2006/relationships/hyperlink" Target="http://images.google.com/imgres?imgurl=http://www.spartech.com/images/transform-fridge-unit.jpg&amp;imgrefurl=http://www.spartech.com/product_transformations/transportation.html&amp;h=140&amp;w=221&amp;sz=8&amp;tbnid=SE6wZfkZVOJW0M:&amp;tbnh=64&amp;tbnw=102&amp;hl=en&amp;start=10&amp;prev=/images?q=Transportation+refrigeration+unit&amp;svnum=10&amp;hl=en&amp;lr=&amp;rls=SUNA,SUNA:2006-17,SUNA:en" TargetMode="External"/><Relationship Id="rId13" Type="http://schemas.openxmlformats.org/officeDocument/2006/relationships/image" Target="../media/image14.jpeg"/><Relationship Id="rId14" Type="http://schemas.openxmlformats.org/officeDocument/2006/relationships/hyperlink" Target="http://images.google.com/imgres?imgurl=http://www.usedsandblastandaircompressors.com/images/PI2254.jpg&amp;imgrefurl=http://www.usedsandblastandaircompressors.com/index6.html&amp;h=480&amp;w=640&amp;sz=52&amp;tbnid=Au9d3uTioTUZ5M:&amp;tbnh=101&amp;tbnw=135&amp;hl=en&amp;start=24&amp;prev=/images?q=portable+diesel+engine&amp;start=20&amp;svnum=10&amp;hl=en&amp;lr=&amp;rls=SUNA,SUNA:2006-17,SUNA:en&amp;sa=N" TargetMode="External"/><Relationship Id="rId15" Type="http://schemas.openxmlformats.org/officeDocument/2006/relationships/image" Target="../media/image15.jpeg"/><Relationship Id="rId16" Type="http://schemas.openxmlformats.org/officeDocument/2006/relationships/hyperlink" Target="http://images.google.com/imgres?imgurl=http://www.ucsusa.org/assets/images/trucks_and_buses/busmog.gif&amp;imgrefurl=http://www.ucsusa.org/clean_vehicles/big_rig_cleanup/california-leads-the-way-diesel-pollution-and-public-health.html&amp;h=148&amp;w=216&amp;sz=18&amp;tbnid=A2c0CAllbRlQEM:&amp;tbnh=69&amp;tbnw=101&amp;hl=en&amp;start=10&amp;prev=/images?q=school+bus+california&amp;svnum=10&amp;hl=en&amp;lr=&amp;rls=SUNA,SUNA:2006-17,SUNA:en" TargetMode="External"/><Relationship Id="rId17" Type="http://schemas.openxmlformats.org/officeDocument/2006/relationships/image" Target="../media/image16.jpeg"/><Relationship Id="rId18" Type="http://schemas.openxmlformats.org/officeDocument/2006/relationships/hyperlink" Target="http://images.google.com/imgres?imgurl=http://www.fromweedeaterstotugboats.com/mac-truck.JPG&amp;imgrefurl=http://www.fromweedeaterstotugboats.com/&amp;h=226&amp;w=381&amp;sz=57&amp;tbnid=kekXhycU2_F5iM:&amp;tbnh=70&amp;tbnw=119&amp;hl=en&amp;start=5&amp;prev=/images?q=commercial+truck+us+diesel&amp;svnum=10&amp;hl=en&amp;lr=&amp;rls=SUNA,SUNA:2006-17,SUNA:en" TargetMode="External"/><Relationship Id="rId19" Type="http://schemas.openxmlformats.org/officeDocument/2006/relationships/image" Target="../media/image17.jpeg"/><Relationship Id="rId1" Type="http://schemas.openxmlformats.org/officeDocument/2006/relationships/vmlDrawing" Target="../drawings/vmlDrawing1.vml"/><Relationship Id="rId2" Type="http://schemas.openxmlformats.org/officeDocument/2006/relationships/slideLayout" Target="../slideLayouts/slideLayout13.xml"/><Relationship Id="rId3" Type="http://schemas.openxmlformats.org/officeDocument/2006/relationships/notesSlide" Target="../notesSlides/notesSlide6.xml"/><Relationship Id="rId4" Type="http://schemas.openxmlformats.org/officeDocument/2006/relationships/hyperlink" Target="http://images.google.com/imgres?imgurl=http://www.skipperscentraltire.com/images/trucks_otr.gif&amp;imgrefurl=http://www.skipperscentraltire.com/&amp;h=271&amp;w=344&amp;sz=44&amp;tbnid=iR3yA6NcKHjzOM:&amp;tbnh=91&amp;tbnw=116&amp;hl=en&amp;start=28&amp;prev=/images?q=off-road+mobile&amp;start=20&amp;svnum=10&amp;hl=en&amp;lr=&amp;rls=SUNA,SUNA:2006-17,SUNA:en&amp;sa=N" TargetMode="External"/><Relationship Id="rId5" Type="http://schemas.openxmlformats.org/officeDocument/2006/relationships/image" Target="../media/image9.jpeg"/><Relationship Id="rId6" Type="http://schemas.openxmlformats.org/officeDocument/2006/relationships/oleObject" Target="../embeddings/oleObject1.bin"/><Relationship Id="rId7" Type="http://schemas.openxmlformats.org/officeDocument/2006/relationships/image" Target="../media/image8.png"/><Relationship Id="rId8"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830" y="5733300"/>
            <a:ext cx="8756340" cy="960125"/>
          </a:xfrm>
          <a:prstGeom prst="rect">
            <a:avLst/>
          </a:prstGeom>
          <a:solidFill>
            <a:srgbClr val="A6C7F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2" name="Rectangle 2"/>
          <p:cNvSpPr>
            <a:spLocks noGrp="1" noChangeArrowheads="1"/>
          </p:cNvSpPr>
          <p:nvPr>
            <p:ph type="ctrTitle"/>
          </p:nvPr>
        </p:nvSpPr>
        <p:spPr>
          <a:xfrm>
            <a:off x="609600" y="304800"/>
            <a:ext cx="7924800" cy="1676400"/>
          </a:xfrm>
          <a:noFill/>
        </p:spPr>
        <p:txBody>
          <a:bodyPr/>
          <a:lstStyle/>
          <a:p>
            <a:pPr eaLnBrk="1" hangingPunct="1">
              <a:lnSpc>
                <a:spcPct val="90000"/>
              </a:lnSpc>
            </a:pPr>
            <a:r>
              <a:rPr lang="en-US" altLang="en-US" smtClean="0"/>
              <a:t>Reducing Emissions from Existing Trucks and Buses</a:t>
            </a:r>
          </a:p>
        </p:txBody>
      </p:sp>
      <p:pic>
        <p:nvPicPr>
          <p:cNvPr id="5128" name="Picture 24" descr="newerwatertruck"/>
          <p:cNvPicPr>
            <a:picLocks noChangeAspect="1" noChangeArrowheads="1"/>
          </p:cNvPicPr>
          <p:nvPr/>
        </p:nvPicPr>
        <p:blipFill>
          <a:blip r:embed="rId3">
            <a:extLst>
              <a:ext uri="{28A0092B-C50C-407E-A947-70E740481C1C}">
                <a14:useLocalDpi xmlns:a14="http://schemas.microsoft.com/office/drawing/2010/main" val="0"/>
              </a:ext>
            </a:extLst>
          </a:blip>
          <a:srcRect b="13426"/>
          <a:stretch>
            <a:fillRect/>
          </a:stretch>
        </p:blipFill>
        <p:spPr bwMode="auto">
          <a:xfrm>
            <a:off x="3431123" y="2200275"/>
            <a:ext cx="2184888" cy="1346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129" name="Picture 25" descr="761078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6638" y="2200275"/>
            <a:ext cx="2315092" cy="1333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132" name="Picture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0167" y="2200275"/>
            <a:ext cx="2442120" cy="13446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3"/>
          <p:cNvPicPr>
            <a:picLocks noChangeAspect="1"/>
          </p:cNvPicPr>
          <p:nvPr/>
        </p:nvPicPr>
        <p:blipFill>
          <a:blip r:embed="rId6"/>
          <a:srcRect/>
          <a:stretch>
            <a:fillRect/>
          </a:stretch>
        </p:blipFill>
        <p:spPr bwMode="auto">
          <a:xfrm>
            <a:off x="5186480" y="5905500"/>
            <a:ext cx="3063875" cy="457200"/>
          </a:xfrm>
          <a:prstGeom prst="rect">
            <a:avLst/>
          </a:prstGeom>
          <a:noFill/>
          <a:ln w="9525">
            <a:noFill/>
            <a:miter lim="800000"/>
            <a:headEnd/>
            <a:tailEnd/>
          </a:ln>
        </p:spPr>
      </p:pic>
      <p:sp>
        <p:nvSpPr>
          <p:cNvPr id="3" name="Rectangle 2"/>
          <p:cNvSpPr/>
          <p:nvPr/>
        </p:nvSpPr>
        <p:spPr>
          <a:xfrm>
            <a:off x="1192360" y="3697835"/>
            <a:ext cx="6874495" cy="1754326"/>
          </a:xfrm>
          <a:prstGeom prst="rect">
            <a:avLst/>
          </a:prstGeom>
        </p:spPr>
        <p:txBody>
          <a:bodyPr wrap="square">
            <a:spAutoFit/>
          </a:bodyPr>
          <a:lstStyle/>
          <a:p>
            <a:pPr algn="ctr" eaLnBrk="0" hangingPunct="0"/>
            <a:r>
              <a:rPr lang="en-US" dirty="0" smtClean="0"/>
              <a:t>Tony </a:t>
            </a:r>
            <a:r>
              <a:rPr lang="en-US" dirty="0" err="1" smtClean="0"/>
              <a:t>Brasil</a:t>
            </a:r>
            <a:r>
              <a:rPr lang="en-US" dirty="0" smtClean="0"/>
              <a:t>, Chief</a:t>
            </a:r>
          </a:p>
          <a:p>
            <a:pPr algn="ctr" eaLnBrk="0" hangingPunct="0"/>
            <a:r>
              <a:rPr lang="en-US" dirty="0" smtClean="0"/>
              <a:t>Heavy Duty Diesel Implementation Branch</a:t>
            </a:r>
            <a:endParaRPr lang="en-US" dirty="0"/>
          </a:p>
          <a:p>
            <a:pPr algn="ctr" eaLnBrk="0" hangingPunct="0"/>
            <a:r>
              <a:rPr lang="en-US" dirty="0" smtClean="0"/>
              <a:t> </a:t>
            </a:r>
          </a:p>
          <a:p>
            <a:pPr algn="ctr" eaLnBrk="0" hangingPunct="0"/>
            <a:r>
              <a:rPr lang="en-US" dirty="0" smtClean="0"/>
              <a:t>India – California Air-Pollution Mitigation Program</a:t>
            </a:r>
          </a:p>
          <a:p>
            <a:pPr algn="ctr" eaLnBrk="0" hangingPunct="0"/>
            <a:r>
              <a:rPr lang="en-US" dirty="0" smtClean="0"/>
              <a:t>Oakland, California</a:t>
            </a:r>
          </a:p>
          <a:p>
            <a:pPr algn="ctr" eaLnBrk="0" hangingPunct="0"/>
            <a:r>
              <a:rPr lang="en-US" dirty="0" smtClean="0"/>
              <a:t>October 21-23, 2013</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Diesel Emission Control Verification</a:t>
            </a:r>
            <a:endParaRPr lang="en-US" dirty="0"/>
          </a:p>
        </p:txBody>
      </p:sp>
      <p:sp>
        <p:nvSpPr>
          <p:cNvPr id="3" name="Content Placeholder 2"/>
          <p:cNvSpPr>
            <a:spLocks noGrp="1"/>
          </p:cNvSpPr>
          <p:nvPr>
            <p:ph idx="1"/>
          </p:nvPr>
        </p:nvSpPr>
        <p:spPr/>
        <p:txBody>
          <a:bodyPr/>
          <a:lstStyle/>
          <a:p>
            <a:r>
              <a:rPr lang="en-US" dirty="0" smtClean="0"/>
              <a:t>Verified for PM or </a:t>
            </a:r>
            <a:r>
              <a:rPr lang="en-US" dirty="0" err="1" smtClean="0"/>
              <a:t>NOx</a:t>
            </a:r>
            <a:r>
              <a:rPr lang="en-US" dirty="0" smtClean="0"/>
              <a:t> reduction</a:t>
            </a:r>
          </a:p>
          <a:p>
            <a:r>
              <a:rPr lang="en-US" dirty="0" smtClean="0"/>
              <a:t>Quantifies system performance to determine if emission reductions are real and durable</a:t>
            </a:r>
          </a:p>
          <a:p>
            <a:pPr lvl="1"/>
            <a:r>
              <a:rPr lang="en-US" dirty="0" smtClean="0"/>
              <a:t>Based on engine model year/tier and engine family</a:t>
            </a:r>
          </a:p>
          <a:p>
            <a:pPr lvl="1"/>
            <a:r>
              <a:rPr lang="en-US" dirty="0" smtClean="0"/>
              <a:t>Unique for on-road, off-road, stationary, </a:t>
            </a:r>
            <a:r>
              <a:rPr lang="en-US" dirty="0" err="1" smtClean="0"/>
              <a:t>etc</a:t>
            </a:r>
            <a:endParaRPr lang="en-US" dirty="0" smtClean="0"/>
          </a:p>
          <a:p>
            <a:r>
              <a:rPr lang="en-US" dirty="0" smtClean="0"/>
              <a:t>Provides a warranty for the device and installation</a:t>
            </a:r>
          </a:p>
          <a:p>
            <a:pPr lvl="1"/>
            <a:r>
              <a:rPr lang="en-US" dirty="0" smtClean="0"/>
              <a:t>Up to 5 years/150,000 miles for filter</a:t>
            </a:r>
          </a:p>
          <a:p>
            <a:pPr lvl="1"/>
            <a:r>
              <a:rPr lang="en-US" dirty="0" smtClean="0"/>
              <a:t>Depends on service class</a:t>
            </a:r>
          </a:p>
        </p:txBody>
      </p:sp>
      <p:sp>
        <p:nvSpPr>
          <p:cNvPr id="4" name="Slide Number Placeholder 3"/>
          <p:cNvSpPr>
            <a:spLocks noGrp="1"/>
          </p:cNvSpPr>
          <p:nvPr>
            <p:ph type="sldNum" sz="quarter" idx="12"/>
          </p:nvPr>
        </p:nvSpPr>
        <p:spPr/>
        <p:txBody>
          <a:bodyPr/>
          <a:lstStyle/>
          <a:p>
            <a:pPr>
              <a:defRPr/>
            </a:pPr>
            <a:fld id="{A0E3E4FD-CE2A-4BF9-90E4-5108243A781B}" type="slidenum">
              <a:rPr lang="en-US" altLang="en-US" smtClean="0"/>
              <a:pPr>
                <a:defRPr/>
              </a:pPr>
              <a:t>10</a:t>
            </a:fld>
            <a:endParaRPr lang="en-US" altLang="en-US" dirty="0"/>
          </a:p>
        </p:txBody>
      </p:sp>
    </p:spTree>
    <p:extLst>
      <p:ext uri="{BB962C8B-B14F-4D97-AF65-F5344CB8AC3E}">
        <p14:creationId xmlns:p14="http://schemas.microsoft.com/office/powerpoint/2010/main" val="3887969270"/>
      </p:ext>
    </p:extLst>
  </p:cSld>
  <p:clrMapOvr>
    <a:masterClrMapping/>
  </p:clrMapOvr>
  <p:transition xmlns:p14="http://schemas.microsoft.com/office/powerpoint/2010/mai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Particulate Controls</a:t>
            </a:r>
            <a:endParaRPr lang="en-US" dirty="0"/>
          </a:p>
        </p:txBody>
      </p:sp>
      <p:sp>
        <p:nvSpPr>
          <p:cNvPr id="3" name="Content Placeholder 2"/>
          <p:cNvSpPr>
            <a:spLocks noGrp="1"/>
          </p:cNvSpPr>
          <p:nvPr>
            <p:ph idx="1"/>
          </p:nvPr>
        </p:nvSpPr>
        <p:spPr/>
        <p:txBody>
          <a:bodyPr/>
          <a:lstStyle/>
          <a:p>
            <a:r>
              <a:rPr lang="en-US" dirty="0" smtClean="0"/>
              <a:t>Level I Devices</a:t>
            </a:r>
          </a:p>
          <a:p>
            <a:pPr lvl="1"/>
            <a:r>
              <a:rPr lang="en-US" dirty="0" smtClean="0"/>
              <a:t>Diesel Oxidation Catalysts (DOC)</a:t>
            </a:r>
          </a:p>
          <a:p>
            <a:pPr lvl="1"/>
            <a:r>
              <a:rPr lang="en-US" dirty="0" smtClean="0"/>
              <a:t>Monolith (25 – 49%)</a:t>
            </a:r>
          </a:p>
          <a:p>
            <a:r>
              <a:rPr lang="en-US" dirty="0" smtClean="0"/>
              <a:t>Level II Devices</a:t>
            </a:r>
          </a:p>
          <a:p>
            <a:pPr lvl="1"/>
            <a:r>
              <a:rPr lang="en-US" dirty="0" smtClean="0"/>
              <a:t>Diesel Flow-Through Filters</a:t>
            </a:r>
          </a:p>
          <a:p>
            <a:pPr lvl="1"/>
            <a:r>
              <a:rPr lang="en-US" dirty="0" smtClean="0"/>
              <a:t>Wire Mesh (50 – 84%)</a:t>
            </a:r>
          </a:p>
          <a:p>
            <a:r>
              <a:rPr lang="en-US" dirty="0" smtClean="0"/>
              <a:t>Level III Devices</a:t>
            </a:r>
          </a:p>
          <a:p>
            <a:pPr lvl="1"/>
            <a:r>
              <a:rPr lang="en-US" dirty="0" smtClean="0"/>
              <a:t>Diesel Wall-flow Filters</a:t>
            </a:r>
          </a:p>
          <a:p>
            <a:pPr lvl="1"/>
            <a:r>
              <a:rPr lang="en-US" dirty="0" smtClean="0"/>
              <a:t>Wall-Flow (≥ 85%)</a:t>
            </a:r>
          </a:p>
        </p:txBody>
      </p:sp>
      <p:sp>
        <p:nvSpPr>
          <p:cNvPr id="4" name="Slide Number Placeholder 3"/>
          <p:cNvSpPr>
            <a:spLocks noGrp="1"/>
          </p:cNvSpPr>
          <p:nvPr>
            <p:ph type="sldNum" sz="quarter" idx="12"/>
          </p:nvPr>
        </p:nvSpPr>
        <p:spPr/>
        <p:txBody>
          <a:bodyPr/>
          <a:lstStyle/>
          <a:p>
            <a:pPr>
              <a:defRPr/>
            </a:pPr>
            <a:fld id="{A0E3E4FD-CE2A-4BF9-90E4-5108243A781B}" type="slidenum">
              <a:rPr lang="en-US" altLang="en-US" smtClean="0"/>
              <a:pPr>
                <a:defRPr/>
              </a:pPr>
              <a:t>11</a:t>
            </a:fld>
            <a:endParaRPr lang="en-US" altLang="en-US" dirty="0"/>
          </a:p>
        </p:txBody>
      </p:sp>
      <p:pic>
        <p:nvPicPr>
          <p:cNvPr id="5" name="Picture 7" descr="metal flow throug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3290" y="3387838"/>
            <a:ext cx="1492895"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wallflow transparent background"/>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93449" y="4965200"/>
            <a:ext cx="2691557" cy="128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39228" y="3235596"/>
            <a:ext cx="1524000" cy="140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82103" y="1700775"/>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393474"/>
      </p:ext>
    </p:extLst>
  </p:cSld>
  <p:clrMapOvr>
    <a:masterClrMapping/>
  </p:clrMapOvr>
  <p:transition xmlns:p14="http://schemas.microsoft.com/office/powerpoint/2010/mai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9525" y="304800"/>
            <a:ext cx="9144000" cy="1524000"/>
          </a:xfrm>
          <a:prstGeom prst="rect">
            <a:avLst/>
          </a:prstGeom>
          <a:noFill/>
          <a:ln>
            <a:noFill/>
          </a:ln>
          <a:effectLst>
            <a:outerShdw dist="28398" dir="12393903" algn="ctr" rotWithShape="0">
              <a:schemeClr val="bg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lnSpc>
                <a:spcPct val="85000"/>
              </a:lnSpc>
              <a:spcBef>
                <a:spcPct val="0"/>
              </a:spcBef>
              <a:spcAft>
                <a:spcPct val="0"/>
              </a:spcAft>
              <a:defRPr sz="4400" b="1">
                <a:solidFill>
                  <a:srgbClr val="000066"/>
                </a:solidFill>
                <a:latin typeface="+mj-lt"/>
                <a:ea typeface="+mj-ea"/>
                <a:cs typeface="+mj-cs"/>
              </a:defRPr>
            </a:lvl1pPr>
            <a:lvl2pPr algn="ctr" rtl="0" eaLnBrk="0" fontAlgn="base" hangingPunct="0">
              <a:lnSpc>
                <a:spcPct val="85000"/>
              </a:lnSpc>
              <a:spcBef>
                <a:spcPct val="0"/>
              </a:spcBef>
              <a:spcAft>
                <a:spcPct val="0"/>
              </a:spcAft>
              <a:defRPr sz="4400" b="1">
                <a:solidFill>
                  <a:srgbClr val="000066"/>
                </a:solidFill>
                <a:latin typeface="Arial Unicode MS" pitchFamily="34" charset="-128"/>
              </a:defRPr>
            </a:lvl2pPr>
            <a:lvl3pPr algn="ctr" rtl="0" eaLnBrk="0" fontAlgn="base" hangingPunct="0">
              <a:lnSpc>
                <a:spcPct val="85000"/>
              </a:lnSpc>
              <a:spcBef>
                <a:spcPct val="0"/>
              </a:spcBef>
              <a:spcAft>
                <a:spcPct val="0"/>
              </a:spcAft>
              <a:defRPr sz="4400" b="1">
                <a:solidFill>
                  <a:srgbClr val="000066"/>
                </a:solidFill>
                <a:latin typeface="Arial Unicode MS" pitchFamily="34" charset="-128"/>
              </a:defRPr>
            </a:lvl3pPr>
            <a:lvl4pPr algn="ctr" rtl="0" eaLnBrk="0" fontAlgn="base" hangingPunct="0">
              <a:lnSpc>
                <a:spcPct val="85000"/>
              </a:lnSpc>
              <a:spcBef>
                <a:spcPct val="0"/>
              </a:spcBef>
              <a:spcAft>
                <a:spcPct val="0"/>
              </a:spcAft>
              <a:defRPr sz="4400" b="1">
                <a:solidFill>
                  <a:srgbClr val="000066"/>
                </a:solidFill>
                <a:latin typeface="Arial Unicode MS" pitchFamily="34" charset="-128"/>
              </a:defRPr>
            </a:lvl4pPr>
            <a:lvl5pPr algn="ctr" rtl="0" eaLnBrk="0" fontAlgn="base" hangingPunct="0">
              <a:lnSpc>
                <a:spcPct val="85000"/>
              </a:lnSpc>
              <a:spcBef>
                <a:spcPct val="0"/>
              </a:spcBef>
              <a:spcAft>
                <a:spcPct val="0"/>
              </a:spcAft>
              <a:defRPr sz="4400" b="1">
                <a:solidFill>
                  <a:srgbClr val="000066"/>
                </a:solidFill>
                <a:latin typeface="Arial Unicode MS" pitchFamily="34" charset="-128"/>
              </a:defRPr>
            </a:lvl5pPr>
            <a:lvl6pPr marL="457200" algn="ctr" rtl="0" eaLnBrk="0" fontAlgn="base" hangingPunct="0">
              <a:lnSpc>
                <a:spcPct val="85000"/>
              </a:lnSpc>
              <a:spcBef>
                <a:spcPct val="0"/>
              </a:spcBef>
              <a:spcAft>
                <a:spcPct val="0"/>
              </a:spcAft>
              <a:defRPr sz="4400" b="1">
                <a:solidFill>
                  <a:srgbClr val="000066"/>
                </a:solidFill>
                <a:latin typeface="Arial Unicode MS" pitchFamily="34" charset="-128"/>
              </a:defRPr>
            </a:lvl6pPr>
            <a:lvl7pPr marL="914400" algn="ctr" rtl="0" eaLnBrk="0" fontAlgn="base" hangingPunct="0">
              <a:lnSpc>
                <a:spcPct val="85000"/>
              </a:lnSpc>
              <a:spcBef>
                <a:spcPct val="0"/>
              </a:spcBef>
              <a:spcAft>
                <a:spcPct val="0"/>
              </a:spcAft>
              <a:defRPr sz="4400" b="1">
                <a:solidFill>
                  <a:srgbClr val="000066"/>
                </a:solidFill>
                <a:latin typeface="Arial Unicode MS" pitchFamily="34" charset="-128"/>
              </a:defRPr>
            </a:lvl7pPr>
            <a:lvl8pPr marL="1371600" algn="ctr" rtl="0" eaLnBrk="0" fontAlgn="base" hangingPunct="0">
              <a:lnSpc>
                <a:spcPct val="85000"/>
              </a:lnSpc>
              <a:spcBef>
                <a:spcPct val="0"/>
              </a:spcBef>
              <a:spcAft>
                <a:spcPct val="0"/>
              </a:spcAft>
              <a:defRPr sz="4400" b="1">
                <a:solidFill>
                  <a:srgbClr val="000066"/>
                </a:solidFill>
                <a:latin typeface="Arial Unicode MS" pitchFamily="34" charset="-128"/>
              </a:defRPr>
            </a:lvl8pPr>
            <a:lvl9pPr marL="1828800" algn="ctr" rtl="0" eaLnBrk="0" fontAlgn="base" hangingPunct="0">
              <a:lnSpc>
                <a:spcPct val="85000"/>
              </a:lnSpc>
              <a:spcBef>
                <a:spcPct val="0"/>
              </a:spcBef>
              <a:spcAft>
                <a:spcPct val="0"/>
              </a:spcAft>
              <a:defRPr sz="4400" b="1">
                <a:solidFill>
                  <a:srgbClr val="000066"/>
                </a:solidFill>
                <a:latin typeface="Arial Unicode MS" pitchFamily="34" charset="-128"/>
              </a:defRPr>
            </a:lvl9pPr>
          </a:lstStyle>
          <a:p>
            <a:pPr>
              <a:defRPr/>
            </a:pPr>
            <a:endParaRPr lang="en-US" kern="0" dirty="0" smtClean="0">
              <a:effectLst>
                <a:outerShdw blurRad="38100" dist="38100" dir="2700000" algn="tl">
                  <a:srgbClr val="000000">
                    <a:alpha val="43137"/>
                  </a:srgbClr>
                </a:outerShdw>
              </a:effectLst>
              <a:cs typeface="Arial" charset="0"/>
            </a:endParaRPr>
          </a:p>
        </p:txBody>
      </p:sp>
      <p:pic>
        <p:nvPicPr>
          <p:cNvPr id="46083" name="Picture 4" descr="Horizon with contro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25" y="2438400"/>
            <a:ext cx="3932238"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78363" y="2439988"/>
            <a:ext cx="3657600"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p:cNvSpPr>
            <a:spLocks noGrp="1"/>
          </p:cNvSpPr>
          <p:nvPr>
            <p:ph type="title"/>
          </p:nvPr>
        </p:nvSpPr>
        <p:spPr/>
        <p:txBody>
          <a:bodyPr/>
          <a:lstStyle/>
          <a:p>
            <a:r>
              <a:rPr lang="de-DE" dirty="0" smtClean="0"/>
              <a:t>Verified Diesel PM Exhaust Filters</a:t>
            </a:r>
            <a:endParaRPr lang="en-US" dirty="0"/>
          </a:p>
        </p:txBody>
      </p:sp>
      <p:sp>
        <p:nvSpPr>
          <p:cNvPr id="3" name="Slide Number Placeholder 2"/>
          <p:cNvSpPr>
            <a:spLocks noGrp="1"/>
          </p:cNvSpPr>
          <p:nvPr>
            <p:ph type="sldNum" sz="quarter" idx="12"/>
          </p:nvPr>
        </p:nvSpPr>
        <p:spPr/>
        <p:txBody>
          <a:bodyPr/>
          <a:lstStyle/>
          <a:p>
            <a:fld id="{7D6C4D28-A057-43EC-862E-65E0CF15103A}" type="slidenum">
              <a:rPr lang="en-US" altLang="en-US" smtClean="0"/>
              <a:pPr/>
              <a:t>12</a:t>
            </a:fld>
            <a:endParaRPr lang="en-US" altLang="en-US"/>
          </a:p>
        </p:txBody>
      </p:sp>
    </p:spTree>
    <p:extLst>
      <p:ext uri="{BB962C8B-B14F-4D97-AF65-F5344CB8AC3E}">
        <p14:creationId xmlns:p14="http://schemas.microsoft.com/office/powerpoint/2010/main" val="33503257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6"/>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1B3A510-6CFC-4744-B54A-DAF97A7AE931}" type="slidenum">
              <a:rPr lang="en-US" altLang="en-US"/>
              <a:pPr eaLnBrk="1" hangingPunct="1"/>
              <a:t>13</a:t>
            </a:fld>
            <a:endParaRPr lang="en-US" altLang="en-US"/>
          </a:p>
        </p:txBody>
      </p:sp>
      <p:sp>
        <p:nvSpPr>
          <p:cNvPr id="41987" name="Rectangle 2"/>
          <p:cNvSpPr>
            <a:spLocks noGrp="1" noChangeArrowheads="1"/>
          </p:cNvSpPr>
          <p:nvPr>
            <p:ph type="title"/>
          </p:nvPr>
        </p:nvSpPr>
        <p:spPr/>
        <p:txBody>
          <a:bodyPr/>
          <a:lstStyle/>
          <a:p>
            <a:pPr eaLnBrk="1" hangingPunct="1"/>
            <a:r>
              <a:rPr lang="en-US" altLang="en-US" sz="3200" dirty="0" smtClean="0"/>
              <a:t>PM Retrofit Filter Costs</a:t>
            </a:r>
          </a:p>
        </p:txBody>
      </p:sp>
      <p:graphicFrame>
        <p:nvGraphicFramePr>
          <p:cNvPr id="831512" name="Group 24"/>
          <p:cNvGraphicFramePr>
            <a:graphicFrameLocks noGrp="1"/>
          </p:cNvGraphicFramePr>
          <p:nvPr>
            <p:ph sz="half" idx="2"/>
            <p:extLst>
              <p:ext uri="{D42A27DB-BD31-4B8C-83A1-F6EECF244321}">
                <p14:modId xmlns:p14="http://schemas.microsoft.com/office/powerpoint/2010/main" val="1948634570"/>
              </p:ext>
            </p:extLst>
          </p:nvPr>
        </p:nvGraphicFramePr>
        <p:xfrm>
          <a:off x="1614488" y="1603680"/>
          <a:ext cx="5807075" cy="1530350"/>
        </p:xfrm>
        <a:graphic>
          <a:graphicData uri="http://schemas.openxmlformats.org/drawingml/2006/table">
            <a:tbl>
              <a:tblPr/>
              <a:tblGrid>
                <a:gridCol w="2905125"/>
                <a:gridCol w="2901950"/>
              </a:tblGrid>
              <a:tr h="455613">
                <a:tc>
                  <a:txBody>
                    <a:bodyPr/>
                    <a:lstStyle>
                      <a:lvl1pPr>
                        <a:spcBef>
                          <a:spcPct val="20000"/>
                        </a:spcBef>
                        <a:defRPr sz="2400">
                          <a:solidFill>
                            <a:schemeClr val="tx1"/>
                          </a:solidFill>
                          <a:latin typeface="Arial" charset="0"/>
                        </a:defRPr>
                      </a:lvl1pPr>
                      <a:lvl2pPr>
                        <a:spcBef>
                          <a:spcPct val="20000"/>
                        </a:spcBef>
                        <a:defRPr sz="2000">
                          <a:solidFill>
                            <a:schemeClr val="tx1"/>
                          </a:solidFill>
                          <a:latin typeface="Arial" charset="0"/>
                        </a:defRPr>
                      </a:lvl2pPr>
                      <a:lvl3pPr>
                        <a:spcBef>
                          <a:spcPct val="20000"/>
                        </a:spcBef>
                        <a:defRPr>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charset="0"/>
                        </a:rPr>
                        <a:t>PM Retrofits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charset="0"/>
                        </a:defRPr>
                      </a:lvl1pPr>
                      <a:lvl2pPr>
                        <a:spcBef>
                          <a:spcPct val="20000"/>
                        </a:spcBef>
                        <a:defRPr sz="2000">
                          <a:solidFill>
                            <a:schemeClr val="tx1"/>
                          </a:solidFill>
                          <a:latin typeface="Arial" charset="0"/>
                        </a:defRPr>
                      </a:lvl2pPr>
                      <a:lvl3pPr>
                        <a:spcBef>
                          <a:spcPct val="20000"/>
                        </a:spcBef>
                        <a:defRPr>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Arial" charset="0"/>
                        </a:rPr>
                        <a:t>Installed Cost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5950">
                <a:tc>
                  <a:txBody>
                    <a:bodyPr/>
                    <a:lstStyle>
                      <a:lvl1pPr>
                        <a:spcBef>
                          <a:spcPct val="20000"/>
                        </a:spcBef>
                        <a:defRPr sz="2400">
                          <a:solidFill>
                            <a:schemeClr val="tx1"/>
                          </a:solidFill>
                          <a:latin typeface="Arial" charset="0"/>
                        </a:defRPr>
                      </a:lvl1pPr>
                      <a:lvl2pPr>
                        <a:spcBef>
                          <a:spcPct val="20000"/>
                        </a:spcBef>
                        <a:defRPr sz="2000">
                          <a:solidFill>
                            <a:schemeClr val="tx1"/>
                          </a:solidFill>
                          <a:latin typeface="Arial" charset="0"/>
                        </a:defRPr>
                      </a:lvl2pPr>
                      <a:lvl3pPr>
                        <a:spcBef>
                          <a:spcPct val="20000"/>
                        </a:spcBef>
                        <a:defRPr>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charset="0"/>
                        </a:rPr>
                        <a:t>Passive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charset="0"/>
                        </a:defRPr>
                      </a:lvl1pPr>
                      <a:lvl2pPr>
                        <a:spcBef>
                          <a:spcPct val="20000"/>
                        </a:spcBef>
                        <a:defRPr sz="2000">
                          <a:solidFill>
                            <a:schemeClr val="tx1"/>
                          </a:solidFill>
                          <a:latin typeface="Arial" charset="0"/>
                        </a:defRPr>
                      </a:lvl2pPr>
                      <a:lvl3pPr>
                        <a:spcBef>
                          <a:spcPct val="20000"/>
                        </a:spcBef>
                        <a:defRPr>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charset="0"/>
                        </a:rPr>
                        <a:t>$15,000*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1313">
                <a:tc>
                  <a:txBody>
                    <a:bodyPr/>
                    <a:lstStyle>
                      <a:lvl1pPr>
                        <a:spcBef>
                          <a:spcPct val="20000"/>
                        </a:spcBef>
                        <a:defRPr sz="2400">
                          <a:solidFill>
                            <a:schemeClr val="tx1"/>
                          </a:solidFill>
                          <a:latin typeface="Arial" charset="0"/>
                        </a:defRPr>
                      </a:lvl1pPr>
                      <a:lvl2pPr>
                        <a:spcBef>
                          <a:spcPct val="20000"/>
                        </a:spcBef>
                        <a:defRPr sz="2000">
                          <a:solidFill>
                            <a:schemeClr val="tx1"/>
                          </a:solidFill>
                          <a:latin typeface="Arial" charset="0"/>
                        </a:defRPr>
                      </a:lvl2pPr>
                      <a:lvl3pPr>
                        <a:spcBef>
                          <a:spcPct val="20000"/>
                        </a:spcBef>
                        <a:defRPr>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charset="0"/>
                        </a:rPr>
                        <a:t>Active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charset="0"/>
                        </a:defRPr>
                      </a:lvl1pPr>
                      <a:lvl2pPr>
                        <a:spcBef>
                          <a:spcPct val="20000"/>
                        </a:spcBef>
                        <a:defRPr sz="2000">
                          <a:solidFill>
                            <a:schemeClr val="tx1"/>
                          </a:solidFill>
                          <a:latin typeface="Arial" charset="0"/>
                        </a:defRPr>
                      </a:lvl2pPr>
                      <a:lvl3pPr>
                        <a:spcBef>
                          <a:spcPct val="20000"/>
                        </a:spcBef>
                        <a:defRPr>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charset="0"/>
                        </a:rPr>
                        <a:t>$18,000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2002" name="Text Box 17"/>
          <p:cNvSpPr txBox="1">
            <a:spLocks noChangeArrowheads="1"/>
          </p:cNvSpPr>
          <p:nvPr/>
        </p:nvSpPr>
        <p:spPr bwMode="auto">
          <a:xfrm>
            <a:off x="2246313" y="3100693"/>
            <a:ext cx="4438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dirty="0"/>
              <a:t>* $11,000 for medium heavy-duty vehicles</a:t>
            </a:r>
          </a:p>
        </p:txBody>
      </p:sp>
      <p:sp>
        <p:nvSpPr>
          <p:cNvPr id="42003" name="Text Box 18"/>
          <p:cNvSpPr txBox="1">
            <a:spLocks noChangeArrowheads="1"/>
          </p:cNvSpPr>
          <p:nvPr/>
        </p:nvSpPr>
        <p:spPr bwMode="auto">
          <a:xfrm>
            <a:off x="2328863" y="5041900"/>
            <a:ext cx="2457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Add retrofit picture xxx</a:t>
            </a:r>
          </a:p>
        </p:txBody>
      </p:sp>
      <p:pic>
        <p:nvPicPr>
          <p:cNvPr id="42004"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6513" y="4041775"/>
            <a:ext cx="372745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005" name="Rectangle 20"/>
          <p:cNvSpPr>
            <a:spLocks noChangeArrowheads="1"/>
          </p:cNvSpPr>
          <p:nvPr/>
        </p:nvSpPr>
        <p:spPr bwMode="auto">
          <a:xfrm>
            <a:off x="3497263" y="3659188"/>
            <a:ext cx="180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Wall Flow Filter </a:t>
            </a:r>
          </a:p>
        </p:txBody>
      </p:sp>
    </p:spTree>
    <p:extLst>
      <p:ext uri="{BB962C8B-B14F-4D97-AF65-F5344CB8AC3E}">
        <p14:creationId xmlns:p14="http://schemas.microsoft.com/office/powerpoint/2010/main" val="1273742330"/>
      </p:ext>
    </p:extLst>
  </p:cSld>
  <p:clrMapOvr>
    <a:masterClrMapping/>
  </p:clrMapOvr>
  <p:transition xmlns:p14="http://schemas.microsoft.com/office/powerpoint/2010/mai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ChangeArrowheads="1"/>
          </p:cNvSpPr>
          <p:nvPr>
            <p:ph type="title"/>
          </p:nvPr>
        </p:nvSpPr>
        <p:spPr/>
        <p:txBody>
          <a:bodyPr/>
          <a:lstStyle/>
          <a:p>
            <a:r>
              <a:rPr lang="en-US" dirty="0" smtClean="0"/>
              <a:t>Financial Incentive Programs</a:t>
            </a:r>
            <a:endParaRPr lang="en-US" dirty="0"/>
          </a:p>
        </p:txBody>
      </p:sp>
      <p:sp>
        <p:nvSpPr>
          <p:cNvPr id="27652" name="Rectangle 3"/>
          <p:cNvSpPr>
            <a:spLocks noGrp="1" noChangeArrowheads="1"/>
          </p:cNvSpPr>
          <p:nvPr>
            <p:ph type="body" idx="1"/>
          </p:nvPr>
        </p:nvSpPr>
        <p:spPr/>
        <p:txBody>
          <a:bodyPr/>
          <a:lstStyle/>
          <a:p>
            <a:r>
              <a:rPr lang="en-US" altLang="en-US" dirty="0" smtClean="0"/>
              <a:t>Grant programs and vouchers</a:t>
            </a:r>
          </a:p>
          <a:p>
            <a:pPr lvl="1"/>
            <a:r>
              <a:rPr lang="en-US" altLang="en-US" dirty="0" smtClean="0"/>
              <a:t>Funding solely for surplus (early) actions</a:t>
            </a:r>
          </a:p>
          <a:p>
            <a:r>
              <a:rPr lang="en-US" altLang="en-US" dirty="0" smtClean="0"/>
              <a:t>Loan assistance programs</a:t>
            </a:r>
          </a:p>
          <a:p>
            <a:r>
              <a:rPr lang="en-US" altLang="en-US" dirty="0" smtClean="0"/>
              <a:t>Funding is available for the following:</a:t>
            </a:r>
          </a:p>
          <a:p>
            <a:pPr lvl="1"/>
            <a:r>
              <a:rPr lang="en-US" altLang="en-US" dirty="0" smtClean="0"/>
              <a:t>Vehicle replacements</a:t>
            </a:r>
          </a:p>
          <a:p>
            <a:pPr lvl="1"/>
            <a:r>
              <a:rPr lang="en-US" altLang="en-US" dirty="0" smtClean="0"/>
              <a:t>Exhaust retrofits</a:t>
            </a:r>
          </a:p>
          <a:p>
            <a:pPr lvl="1"/>
            <a:r>
              <a:rPr lang="en-US" altLang="en-US" dirty="0" smtClean="0"/>
              <a:t>Hybrid trucks</a:t>
            </a:r>
          </a:p>
          <a:p>
            <a:pPr lvl="1"/>
            <a:r>
              <a:rPr lang="en-US" altLang="en-US" dirty="0" smtClean="0"/>
              <a:t>Engine repowers</a:t>
            </a:r>
          </a:p>
        </p:txBody>
      </p:sp>
      <p:sp>
        <p:nvSpPr>
          <p:cNvPr id="27650" name="Slide Number Placeholder 5"/>
          <p:cNvSpPr>
            <a:spLocks noGrp="1"/>
          </p:cNvSpPr>
          <p:nvPr>
            <p:ph type="sldNum"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6F6BEE3-1181-4D49-8709-9C5971571C87}" type="slidenum">
              <a:rPr lang="en-US" altLang="en-US" smtClean="0"/>
              <a:pPr/>
              <a:t>14</a:t>
            </a:fld>
            <a:endParaRPr lang="en-US" altLang="en-US" smtClean="0"/>
          </a:p>
        </p:txBody>
      </p:sp>
    </p:spTree>
    <p:extLst>
      <p:ext uri="{BB962C8B-B14F-4D97-AF65-F5344CB8AC3E}">
        <p14:creationId xmlns:p14="http://schemas.microsoft.com/office/powerpoint/2010/main" val="9214630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Truck and Bus Regulation</a:t>
            </a:r>
            <a:endParaRPr lang="en-US" dirty="0"/>
          </a:p>
        </p:txBody>
      </p:sp>
      <p:sp>
        <p:nvSpPr>
          <p:cNvPr id="4" name="Slide Number Placeholder 3"/>
          <p:cNvSpPr>
            <a:spLocks noGrp="1"/>
          </p:cNvSpPr>
          <p:nvPr>
            <p:ph type="sldNum" sz="quarter" idx="12"/>
          </p:nvPr>
        </p:nvSpPr>
        <p:spPr/>
        <p:txBody>
          <a:bodyPr/>
          <a:lstStyle/>
          <a:p>
            <a:pPr>
              <a:defRPr/>
            </a:pPr>
            <a:fld id="{A0E3E4FD-CE2A-4BF9-90E4-5108243A781B}" type="slidenum">
              <a:rPr lang="en-US" altLang="en-US" smtClean="0"/>
              <a:pPr>
                <a:defRPr/>
              </a:pPr>
              <a:t>15</a:t>
            </a:fld>
            <a:endParaRPr lang="en-US" altLang="en-US" dirty="0"/>
          </a:p>
        </p:txBody>
      </p:sp>
      <p:graphicFrame>
        <p:nvGraphicFramePr>
          <p:cNvPr id="5" name="Chart 4"/>
          <p:cNvGraphicFramePr/>
          <p:nvPr>
            <p:extLst>
              <p:ext uri="{D42A27DB-BD31-4B8C-83A1-F6EECF244321}">
                <p14:modId xmlns:p14="http://schemas.microsoft.com/office/powerpoint/2010/main" val="3305797821"/>
              </p:ext>
            </p:extLst>
          </p:nvPr>
        </p:nvGraphicFramePr>
        <p:xfrm>
          <a:off x="2536535" y="2046420"/>
          <a:ext cx="3429000" cy="3352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97810200"/>
      </p:ext>
    </p:extLst>
  </p:cSld>
  <p:clrMapOvr>
    <a:masterClrMapping/>
  </p:clrMapOvr>
  <p:transition xmlns:p14="http://schemas.microsoft.com/office/powerpoint/2010/mai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r>
              <a:rPr lang="en-US" smtClean="0"/>
              <a:t>Truck and Bus Regulation Reduces Emissions</a:t>
            </a:r>
            <a:endParaRPr lang="en-US" dirty="0" smtClean="0"/>
          </a:p>
        </p:txBody>
      </p:sp>
      <p:sp>
        <p:nvSpPr>
          <p:cNvPr id="5123" name="Content Placeholder 2"/>
          <p:cNvSpPr>
            <a:spLocks noGrp="1"/>
          </p:cNvSpPr>
          <p:nvPr>
            <p:ph idx="1"/>
          </p:nvPr>
        </p:nvSpPr>
        <p:spPr/>
        <p:txBody>
          <a:bodyPr/>
          <a:lstStyle/>
          <a:p>
            <a:endParaRPr lang="en-US" smtClean="0"/>
          </a:p>
          <a:p>
            <a:r>
              <a:rPr lang="en-US" smtClean="0"/>
              <a:t>Basic Requirements </a:t>
            </a:r>
          </a:p>
          <a:p>
            <a:pPr lvl="1"/>
            <a:r>
              <a:rPr lang="en-US" smtClean="0"/>
              <a:t>Lighter Vehicles</a:t>
            </a:r>
          </a:p>
          <a:p>
            <a:pPr lvl="2"/>
            <a:r>
              <a:rPr lang="en-US" smtClean="0"/>
              <a:t>Upgrade to 2010+ Engine 2015-2023</a:t>
            </a:r>
          </a:p>
          <a:p>
            <a:pPr lvl="1"/>
            <a:r>
              <a:rPr lang="en-US" smtClean="0"/>
              <a:t>Heavier Vehicles</a:t>
            </a:r>
          </a:p>
          <a:p>
            <a:pPr lvl="2"/>
            <a:r>
              <a:rPr lang="en-US" smtClean="0"/>
              <a:t>PM Filters 2012 – 2014, then</a:t>
            </a:r>
          </a:p>
          <a:p>
            <a:pPr lvl="2"/>
            <a:r>
              <a:rPr lang="en-US" smtClean="0"/>
              <a:t>Upgrade to 2010+ Engine 2020-2023</a:t>
            </a:r>
          </a:p>
          <a:p>
            <a:r>
              <a:rPr lang="en-US" smtClean="0"/>
              <a:t>Small fleet options</a:t>
            </a:r>
          </a:p>
          <a:p>
            <a:r>
              <a:rPr lang="en-US" smtClean="0"/>
              <a:t>Phase-in for large fleets</a:t>
            </a:r>
            <a:endParaRPr lang="en-US" dirty="0" smtClean="0"/>
          </a:p>
        </p:txBody>
      </p:sp>
      <p:sp>
        <p:nvSpPr>
          <p:cNvPr id="2" name="Slide Number Placeholder 1"/>
          <p:cNvSpPr>
            <a:spLocks noGrp="1"/>
          </p:cNvSpPr>
          <p:nvPr>
            <p:ph type="sldNum" sz="quarter" idx="12"/>
          </p:nvPr>
        </p:nvSpPr>
        <p:spPr/>
        <p:txBody>
          <a:bodyPr/>
          <a:lstStyle/>
          <a:p>
            <a:fld id="{A0E3E4FD-CE2A-4BF9-90E4-5108243A781B}" type="slidenum">
              <a:rPr lang="en-US" altLang="en-US" smtClean="0"/>
              <a:pPr/>
              <a:t>16</a:t>
            </a:fld>
            <a:endParaRPr lang="en-US" altLang="en-US" dirty="0"/>
          </a:p>
        </p:txBody>
      </p:sp>
      <p:pic>
        <p:nvPicPr>
          <p:cNvPr id="5" name="Picture 9" descr="2012 Isuzu Diesel Trucks"/>
          <p:cNvPicPr>
            <a:picLocks noChangeArrowheads="1"/>
          </p:cNvPicPr>
          <p:nvPr/>
        </p:nvPicPr>
        <p:blipFill>
          <a:blip r:embed="rId3"/>
          <a:srcRect/>
          <a:stretch>
            <a:fillRect/>
          </a:stretch>
        </p:blipFill>
        <p:spPr bwMode="auto">
          <a:xfrm>
            <a:off x="5943600" y="2026380"/>
            <a:ext cx="2862072" cy="1901952"/>
          </a:xfrm>
          <a:prstGeom prst="rect">
            <a:avLst/>
          </a:prstGeom>
          <a:ln>
            <a:noFill/>
          </a:ln>
          <a:effectLst>
            <a:outerShdw blurRad="292100" dist="139700" dir="2700000" algn="tl" rotWithShape="0">
              <a:srgbClr val="333333">
                <a:alpha val="65000"/>
              </a:srgbClr>
            </a:outerShdw>
          </a:effectLst>
          <a:extLst/>
        </p:spPr>
      </p:pic>
      <p:sp>
        <p:nvSpPr>
          <p:cNvPr id="50182" name="TextBox 6"/>
          <p:cNvSpPr txBox="1">
            <a:spLocks noChangeArrowheads="1"/>
          </p:cNvSpPr>
          <p:nvPr/>
        </p:nvSpPr>
        <p:spPr bwMode="auto">
          <a:xfrm>
            <a:off x="7883334" y="3467100"/>
            <a:ext cx="884238" cy="369887"/>
          </a:xfrm>
          <a:prstGeom prst="rect">
            <a:avLst/>
          </a:prstGeom>
          <a:noFill/>
          <a:ln w="9525">
            <a:noFill/>
            <a:miter lim="800000"/>
            <a:headEnd/>
            <a:tailEnd/>
          </a:ln>
        </p:spPr>
        <p:txBody>
          <a:bodyPr>
            <a:spAutoFit/>
          </a:bodyPr>
          <a:lstStyle/>
          <a:p>
            <a:pPr algn="r"/>
            <a:r>
              <a:rPr lang="en-US" dirty="0">
                <a:solidFill>
                  <a:schemeClr val="bg1"/>
                </a:solidFill>
              </a:rPr>
              <a:t>Light</a:t>
            </a:r>
          </a:p>
        </p:txBody>
      </p:sp>
      <p:pic>
        <p:nvPicPr>
          <p:cNvPr id="50180" name="Picture 4" descr="http://www.corporatehelicopters.com/images/content/mexico-helicopter-flights/fuel-truc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948172" y="4191000"/>
            <a:ext cx="2857500"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50183" name="TextBox 7"/>
          <p:cNvSpPr txBox="1">
            <a:spLocks noChangeArrowheads="1"/>
          </p:cNvSpPr>
          <p:nvPr/>
        </p:nvSpPr>
        <p:spPr bwMode="auto">
          <a:xfrm>
            <a:off x="7883335" y="5600700"/>
            <a:ext cx="884237" cy="369888"/>
          </a:xfrm>
          <a:prstGeom prst="rect">
            <a:avLst/>
          </a:prstGeom>
          <a:noFill/>
          <a:ln w="9525">
            <a:noFill/>
            <a:miter lim="800000"/>
            <a:headEnd/>
            <a:tailEnd/>
          </a:ln>
        </p:spPr>
        <p:txBody>
          <a:bodyPr>
            <a:spAutoFit/>
          </a:bodyPr>
          <a:lstStyle/>
          <a:p>
            <a:pPr algn="r"/>
            <a:r>
              <a:rPr lang="en-US" dirty="0"/>
              <a:t>Heavy</a:t>
            </a:r>
          </a:p>
        </p:txBody>
      </p:sp>
    </p:spTree>
    <p:extLst>
      <p:ext uri="{BB962C8B-B14F-4D97-AF65-F5344CB8AC3E}">
        <p14:creationId xmlns:p14="http://schemas.microsoft.com/office/powerpoint/2010/main" val="4919564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Significant Flexibility in Regulation</a:t>
            </a:r>
            <a:endParaRPr lang="en-US" dirty="0"/>
          </a:p>
        </p:txBody>
      </p:sp>
      <p:sp>
        <p:nvSpPr>
          <p:cNvPr id="4" name="Slide Number Placeholder 3"/>
          <p:cNvSpPr>
            <a:spLocks noGrp="1"/>
          </p:cNvSpPr>
          <p:nvPr>
            <p:ph type="sldNum" sz="quarter" idx="12"/>
          </p:nvPr>
        </p:nvSpPr>
        <p:spPr/>
        <p:txBody>
          <a:bodyPr/>
          <a:lstStyle/>
          <a:p>
            <a:pPr>
              <a:defRPr/>
            </a:pPr>
            <a:fld id="{A0E3E4FD-CE2A-4BF9-90E4-5108243A781B}" type="slidenum">
              <a:rPr lang="en-US" altLang="en-US" smtClean="0"/>
              <a:pPr>
                <a:defRPr/>
              </a:pPr>
              <a:t>17</a:t>
            </a:fld>
            <a:endParaRPr lang="en-US" altLang="en-US" dirty="0"/>
          </a:p>
        </p:txBody>
      </p:sp>
      <p:graphicFrame>
        <p:nvGraphicFramePr>
          <p:cNvPr id="5" name="Diagram 4"/>
          <p:cNvGraphicFramePr/>
          <p:nvPr>
            <p:extLst>
              <p:ext uri="{D42A27DB-BD31-4B8C-83A1-F6EECF244321}">
                <p14:modId xmlns:p14="http://schemas.microsoft.com/office/powerpoint/2010/main" val="1538551469"/>
              </p:ext>
            </p:extLst>
          </p:nvPr>
        </p:nvGraphicFramePr>
        <p:xfrm>
          <a:off x="2438400" y="1435625"/>
          <a:ext cx="5715000" cy="523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ounded Rectangle 5"/>
          <p:cNvSpPr/>
          <p:nvPr/>
        </p:nvSpPr>
        <p:spPr>
          <a:xfrm>
            <a:off x="1219200" y="1443341"/>
            <a:ext cx="1441450" cy="1004888"/>
          </a:xfrm>
          <a:prstGeom prst="roundRect">
            <a:avLst/>
          </a:prstGeom>
          <a:blipFill dpi="0" rotWithShape="0">
            <a:blip r:embed="rId7"/>
            <a:srcRect/>
            <a:stretch>
              <a:fillRect/>
            </a:stretch>
          </a:blipFill>
          <a:ln>
            <a:noFill/>
          </a:ln>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7" name="Rounded Rectangle 6"/>
          <p:cNvSpPr/>
          <p:nvPr/>
        </p:nvSpPr>
        <p:spPr>
          <a:xfrm>
            <a:off x="1219200" y="2488137"/>
            <a:ext cx="1441450" cy="1004888"/>
          </a:xfrm>
          <a:prstGeom prst="roundRect">
            <a:avLst/>
          </a:prstGeom>
          <a:blipFill dpi="0" rotWithShape="0">
            <a:blip r:embed="rId8"/>
            <a:srcRect/>
            <a:stretch>
              <a:fillRect/>
            </a:stretch>
          </a:blipFill>
          <a:ln>
            <a:noFill/>
          </a:ln>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8" name="Rounded Rectangle 7"/>
          <p:cNvSpPr/>
          <p:nvPr/>
        </p:nvSpPr>
        <p:spPr>
          <a:xfrm>
            <a:off x="1219200" y="3554937"/>
            <a:ext cx="1441450" cy="1004888"/>
          </a:xfrm>
          <a:prstGeom prst="roundRect">
            <a:avLst/>
          </a:prstGeom>
          <a:blipFill dpi="0" rotWithShape="0">
            <a:blip r:embed="rId9"/>
            <a:srcRect/>
            <a:stretch>
              <a:fillRect/>
            </a:stretch>
          </a:blipFill>
          <a:ln>
            <a:noFill/>
          </a:ln>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9" name="Rounded Rectangle 8"/>
          <p:cNvSpPr/>
          <p:nvPr/>
        </p:nvSpPr>
        <p:spPr>
          <a:xfrm>
            <a:off x="1219200" y="4621737"/>
            <a:ext cx="1441450" cy="1004888"/>
          </a:xfrm>
          <a:prstGeom prst="roundRect">
            <a:avLst/>
          </a:prstGeom>
          <a:blipFill dpi="0" rotWithShape="0">
            <a:blip r:embed="rId10"/>
            <a:srcRect/>
            <a:stretch>
              <a:fillRect/>
            </a:stretch>
          </a:blipFill>
          <a:ln>
            <a:noFill/>
          </a:ln>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0" name="Rounded Rectangle 9"/>
          <p:cNvSpPr/>
          <p:nvPr/>
        </p:nvSpPr>
        <p:spPr>
          <a:xfrm>
            <a:off x="1219200" y="5688537"/>
            <a:ext cx="1441450" cy="1004888"/>
          </a:xfrm>
          <a:prstGeom prst="roundRect">
            <a:avLst/>
          </a:prstGeom>
          <a:blipFill dpi="0" rotWithShape="0">
            <a:blip r:embed="rId11"/>
            <a:srcRect/>
            <a:stretch>
              <a:fillRect/>
            </a:stretch>
          </a:blipFill>
          <a:ln>
            <a:noFill/>
          </a:ln>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199564797"/>
      </p:ext>
    </p:extLst>
  </p:cSld>
  <p:clrMapOvr>
    <a:masterClrMapping/>
  </p:clrMapOvr>
  <p:transition xmlns:p14="http://schemas.microsoft.com/office/powerpoint/2010/mai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r>
              <a:rPr lang="en-US" smtClean="0"/>
              <a:t> </a:t>
            </a:r>
          </a:p>
        </p:txBody>
      </p:sp>
      <p:sp>
        <p:nvSpPr>
          <p:cNvPr id="54281" name="Title 5"/>
          <p:cNvSpPr txBox="1">
            <a:spLocks/>
          </p:cNvSpPr>
          <p:nvPr/>
        </p:nvSpPr>
        <p:spPr bwMode="auto">
          <a:xfrm>
            <a:off x="-12700" y="76200"/>
            <a:ext cx="8229600" cy="838200"/>
          </a:xfrm>
          <a:prstGeom prst="rect">
            <a:avLst/>
          </a:prstGeom>
          <a:noFill/>
          <a:ln w="9525">
            <a:noFill/>
            <a:miter lim="800000"/>
            <a:headEnd/>
            <a:tailEnd/>
          </a:ln>
        </p:spPr>
        <p:txBody>
          <a:bodyPr/>
          <a:lstStyle/>
          <a:p>
            <a:endParaRPr lang="en-US" sz="4000"/>
          </a:p>
        </p:txBody>
      </p:sp>
      <p:sp>
        <p:nvSpPr>
          <p:cNvPr id="54282" name="Title 5"/>
          <p:cNvSpPr txBox="1">
            <a:spLocks/>
          </p:cNvSpPr>
          <p:nvPr/>
        </p:nvSpPr>
        <p:spPr bwMode="auto">
          <a:xfrm>
            <a:off x="0" y="0"/>
            <a:ext cx="9144000" cy="1122744"/>
          </a:xfrm>
          <a:prstGeom prst="rect">
            <a:avLst/>
          </a:prstGeom>
          <a:noFill/>
          <a:ln w="9525">
            <a:noFill/>
            <a:miter lim="800000"/>
            <a:headEnd/>
            <a:tailEnd/>
          </a:ln>
        </p:spPr>
        <p:txBody>
          <a:bodyPr anchor="ctr"/>
          <a:lstStyle/>
          <a:p>
            <a:pPr algn="ctr"/>
            <a:r>
              <a:rPr lang="en-US" sz="3600" dirty="0" smtClean="0">
                <a:latin typeface="Calibri" pitchFamily="34" charset="0"/>
                <a:cs typeface="Calibri" pitchFamily="34" charset="0"/>
              </a:rPr>
              <a:t>PM Benefits Already Realized </a:t>
            </a:r>
            <a:endParaRPr lang="en-US" sz="3600" dirty="0">
              <a:latin typeface="Calibri" pitchFamily="34" charset="0"/>
              <a:cs typeface="Calibri" pitchFamily="34" charset="0"/>
            </a:endParaRPr>
          </a:p>
        </p:txBody>
      </p:sp>
      <p:graphicFrame>
        <p:nvGraphicFramePr>
          <p:cNvPr id="17" name="Chart 16"/>
          <p:cNvGraphicFramePr>
            <a:graphicFrameLocks noGrp="1"/>
          </p:cNvGraphicFramePr>
          <p:nvPr>
            <p:extLst>
              <p:ext uri="{D42A27DB-BD31-4B8C-83A1-F6EECF244321}">
                <p14:modId xmlns:p14="http://schemas.microsoft.com/office/powerpoint/2010/main" val="2477374438"/>
              </p:ext>
            </p:extLst>
          </p:nvPr>
        </p:nvGraphicFramePr>
        <p:xfrm>
          <a:off x="152400" y="1524000"/>
          <a:ext cx="8763000" cy="5257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2935485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itle 5"/>
          <p:cNvSpPr txBox="1">
            <a:spLocks/>
          </p:cNvSpPr>
          <p:nvPr/>
        </p:nvSpPr>
        <p:spPr bwMode="auto">
          <a:xfrm>
            <a:off x="0" y="0"/>
            <a:ext cx="9144000" cy="1143000"/>
          </a:xfrm>
          <a:prstGeom prst="rect">
            <a:avLst/>
          </a:prstGeom>
          <a:noFill/>
          <a:ln w="9525">
            <a:noFill/>
            <a:miter lim="800000"/>
            <a:headEnd/>
            <a:tailEnd/>
          </a:ln>
        </p:spPr>
        <p:txBody>
          <a:bodyPr/>
          <a:lstStyle/>
          <a:p>
            <a:r>
              <a:rPr lang="en-US" sz="3600" dirty="0" smtClean="0">
                <a:latin typeface="Calibri" pitchFamily="34" charset="0"/>
                <a:cs typeface="Calibri" pitchFamily="34" charset="0"/>
              </a:rPr>
              <a:t>Significant NOx Benefits Expected </a:t>
            </a:r>
            <a:endParaRPr lang="en-US" sz="3600" dirty="0">
              <a:latin typeface="Calibri" pitchFamily="34" charset="0"/>
              <a:cs typeface="Calibri" pitchFamily="34" charset="0"/>
            </a:endParaRPr>
          </a:p>
        </p:txBody>
      </p:sp>
      <p:graphicFrame>
        <p:nvGraphicFramePr>
          <p:cNvPr id="9" name="Chart 8"/>
          <p:cNvGraphicFramePr>
            <a:graphicFrameLocks noGrp="1"/>
          </p:cNvGraphicFramePr>
          <p:nvPr>
            <p:extLst>
              <p:ext uri="{D42A27DB-BD31-4B8C-83A1-F6EECF244321}">
                <p14:modId xmlns:p14="http://schemas.microsoft.com/office/powerpoint/2010/main" val="963636121"/>
              </p:ext>
            </p:extLst>
          </p:nvPr>
        </p:nvGraphicFramePr>
        <p:xfrm>
          <a:off x="152400" y="1447801"/>
          <a:ext cx="8534400" cy="5429250"/>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6248400" y="4724400"/>
            <a:ext cx="21336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Calibri" panose="020F0502020204030204" pitchFamily="34" charset="0"/>
                <a:cs typeface="Calibri" panose="020F0502020204030204" pitchFamily="34" charset="0"/>
              </a:rPr>
              <a:t>Expect 100 tons/day reduction by 2023 </a:t>
            </a:r>
            <a:endParaRPr 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9156991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Main Topics</a:t>
            </a:r>
            <a:endParaRPr lang="en-US" dirty="0"/>
          </a:p>
        </p:txBody>
      </p:sp>
      <p:sp>
        <p:nvSpPr>
          <p:cNvPr id="33793" name="Content Placeholder 3"/>
          <p:cNvSpPr>
            <a:spLocks noGrp="1"/>
          </p:cNvSpPr>
          <p:nvPr>
            <p:ph idx="1"/>
          </p:nvPr>
        </p:nvSpPr>
        <p:spPr/>
        <p:txBody>
          <a:bodyPr/>
          <a:lstStyle/>
          <a:p>
            <a:r>
              <a:rPr lang="en-US" dirty="0" smtClean="0"/>
              <a:t>Need for emissions reductions</a:t>
            </a:r>
          </a:p>
          <a:p>
            <a:r>
              <a:rPr lang="en-US" dirty="0" smtClean="0"/>
              <a:t>Heavy duty emission control strategies</a:t>
            </a:r>
          </a:p>
          <a:p>
            <a:r>
              <a:rPr lang="en-US" dirty="0" smtClean="0"/>
              <a:t>Heavy duty truck emissions</a:t>
            </a:r>
          </a:p>
          <a:p>
            <a:r>
              <a:rPr lang="en-US" dirty="0" smtClean="0"/>
              <a:t>Diesel engine emission reduction strategies</a:t>
            </a:r>
          </a:p>
          <a:p>
            <a:endParaRPr lang="en-US" dirty="0" smtClean="0"/>
          </a:p>
        </p:txBody>
      </p:sp>
      <p:sp>
        <p:nvSpPr>
          <p:cNvPr id="6" name="Slide Number Placeholder 5"/>
          <p:cNvSpPr>
            <a:spLocks noGrp="1"/>
          </p:cNvSpPr>
          <p:nvPr>
            <p:ph type="sldNum" sz="quarter" idx="12"/>
          </p:nvPr>
        </p:nvSpPr>
        <p:spPr/>
        <p:txBody>
          <a:bodyPr/>
          <a:lstStyle/>
          <a:p>
            <a:pPr>
              <a:defRPr/>
            </a:pPr>
            <a:fld id="{A0E3E4FD-CE2A-4BF9-90E4-5108243A781B}" type="slidenum">
              <a:rPr lang="en-US" altLang="en-US" smtClean="0"/>
              <a:pPr>
                <a:defRPr/>
              </a:pPr>
              <a:t>2</a:t>
            </a:fld>
            <a:endParaRPr lang="en-US" altLang="en-US" dirty="0"/>
          </a:p>
        </p:txBody>
      </p:sp>
    </p:spTree>
    <p:extLst>
      <p:ext uri="{BB962C8B-B14F-4D97-AF65-F5344CB8AC3E}">
        <p14:creationId xmlns:p14="http://schemas.microsoft.com/office/powerpoint/2010/main" val="16761691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600" dirty="0" smtClean="0"/>
              <a:t>Reducing Diesel PM Provides Climate Benefits</a:t>
            </a:r>
            <a:endParaRPr lang="en-US" sz="3600" dirty="0"/>
          </a:p>
        </p:txBody>
      </p:sp>
      <p:sp>
        <p:nvSpPr>
          <p:cNvPr id="4" name="Content Placeholder 3"/>
          <p:cNvSpPr>
            <a:spLocks noGrp="1"/>
          </p:cNvSpPr>
          <p:nvPr>
            <p:ph idx="1"/>
          </p:nvPr>
        </p:nvSpPr>
        <p:spPr>
          <a:xfrm>
            <a:off x="457200" y="1600200"/>
            <a:ext cx="8229600" cy="5029200"/>
          </a:xfrm>
        </p:spPr>
        <p:txBody>
          <a:bodyPr>
            <a:normAutofit/>
          </a:bodyPr>
          <a:lstStyle/>
          <a:p>
            <a:r>
              <a:rPr lang="en-US" dirty="0" smtClean="0"/>
              <a:t>Climate impacts</a:t>
            </a:r>
          </a:p>
          <a:p>
            <a:pPr lvl="1">
              <a:buFont typeface="Wingdings" pitchFamily="2" charset="2"/>
              <a:buChar char="§"/>
            </a:pPr>
            <a:r>
              <a:rPr lang="en-US" dirty="0" smtClean="0"/>
              <a:t>Increases climate warming</a:t>
            </a:r>
          </a:p>
          <a:p>
            <a:pPr lvl="1">
              <a:buFont typeface="Wingdings" pitchFamily="2" charset="2"/>
              <a:buChar char="§"/>
            </a:pPr>
            <a:r>
              <a:rPr lang="en-US" dirty="0" smtClean="0"/>
              <a:t>Accelerates ice and snow melt</a:t>
            </a:r>
          </a:p>
          <a:p>
            <a:pPr lvl="1">
              <a:buFont typeface="Wingdings" pitchFamily="2" charset="2"/>
              <a:buChar char="§"/>
            </a:pPr>
            <a:r>
              <a:rPr lang="en-US" dirty="0" smtClean="0"/>
              <a:t>Disrupts precipitation patterns</a:t>
            </a:r>
            <a:endParaRPr lang="en-US" dirty="0"/>
          </a:p>
          <a:p>
            <a:r>
              <a:rPr lang="en-US" dirty="0" smtClean="0"/>
              <a:t>Immediate reduction benefits</a:t>
            </a:r>
          </a:p>
          <a:p>
            <a:pPr lvl="1">
              <a:buFont typeface="Wingdings" pitchFamily="2" charset="2"/>
              <a:buChar char="§"/>
            </a:pPr>
            <a:r>
              <a:rPr lang="en-US" dirty="0" smtClean="0"/>
              <a:t>Air Quality</a:t>
            </a:r>
          </a:p>
          <a:p>
            <a:pPr lvl="1">
              <a:buFont typeface="Wingdings" pitchFamily="2" charset="2"/>
              <a:buChar char="§"/>
            </a:pPr>
            <a:r>
              <a:rPr lang="en-US" dirty="0" smtClean="0"/>
              <a:t>Slowing rate of climate change</a:t>
            </a:r>
          </a:p>
          <a:p>
            <a:pPr lvl="1">
              <a:buFont typeface="Wingdings" pitchFamily="2" charset="2"/>
              <a:buChar char="§"/>
            </a:pPr>
            <a:r>
              <a:rPr lang="en-US" dirty="0" smtClean="0"/>
              <a:t>Improve public health</a:t>
            </a:r>
          </a:p>
        </p:txBody>
      </p:sp>
      <p:sp>
        <p:nvSpPr>
          <p:cNvPr id="6" name="TextBox 5"/>
          <p:cNvSpPr txBox="1"/>
          <p:nvPr/>
        </p:nvSpPr>
        <p:spPr>
          <a:xfrm>
            <a:off x="6400800" y="4953000"/>
            <a:ext cx="2438400" cy="64633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wrap="square" rtlCol="0" anchor="ctr">
            <a:spAutoFit/>
          </a:bodyPr>
          <a:lstStyle>
            <a:defPPr>
              <a:defRPr lang="en-US"/>
            </a:defPPr>
            <a:lvl1pPr lvl="0" algn="ctr">
              <a:defRPr b="1"/>
            </a:lvl1pPr>
          </a:lstStyle>
          <a:p>
            <a:r>
              <a:rPr lang="en-US" dirty="0"/>
              <a:t>70% decrease from 1990-2010</a:t>
            </a:r>
          </a:p>
        </p:txBody>
      </p:sp>
      <p:sp>
        <p:nvSpPr>
          <p:cNvPr id="7" name="TextBox 6"/>
          <p:cNvSpPr txBox="1"/>
          <p:nvPr/>
        </p:nvSpPr>
        <p:spPr>
          <a:xfrm>
            <a:off x="6400800" y="2225933"/>
            <a:ext cx="2438400" cy="64633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lvl="0" algn="ctr"/>
            <a:r>
              <a:rPr lang="en-US" b="1" dirty="0" smtClean="0"/>
              <a:t>Diesel PM contains Black Carbon</a:t>
            </a:r>
            <a:endParaRPr lang="en-US" b="1" dirty="0"/>
          </a:p>
        </p:txBody>
      </p:sp>
      <p:sp>
        <p:nvSpPr>
          <p:cNvPr id="8" name="Down Arrow 7"/>
          <p:cNvSpPr/>
          <p:nvPr/>
        </p:nvSpPr>
        <p:spPr>
          <a:xfrm>
            <a:off x="7391400" y="3004661"/>
            <a:ext cx="304800" cy="444341"/>
          </a:xfrm>
          <a:prstGeom prst="downArrow">
            <a:avLst/>
          </a:prstGeom>
          <a:gradFill>
            <a:gsLst>
              <a:gs pos="0">
                <a:srgbClr val="0070C0"/>
              </a:gs>
              <a:gs pos="35000">
                <a:schemeClr val="accent5">
                  <a:lumMod val="75000"/>
                </a:schemeClr>
              </a:gs>
              <a:gs pos="100000">
                <a:schemeClr val="accent5">
                  <a:lumMod val="40000"/>
                  <a:lumOff val="60000"/>
                </a:schemeClr>
              </a:gs>
            </a:gsLs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endParaRPr lang="en-US" b="1">
              <a:solidFill>
                <a:schemeClr val="dk1"/>
              </a:solidFill>
            </a:endParaRPr>
          </a:p>
        </p:txBody>
      </p:sp>
      <p:sp>
        <p:nvSpPr>
          <p:cNvPr id="9" name="TextBox 8"/>
          <p:cNvSpPr txBox="1"/>
          <p:nvPr/>
        </p:nvSpPr>
        <p:spPr>
          <a:xfrm>
            <a:off x="6400800" y="3588434"/>
            <a:ext cx="2438400" cy="64633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wrap="square" rtlCol="0" anchor="ctr">
            <a:spAutoFit/>
          </a:bodyPr>
          <a:lstStyle>
            <a:defPPr>
              <a:defRPr lang="en-US"/>
            </a:defPPr>
            <a:lvl1pPr lvl="0" algn="ctr">
              <a:defRPr b="1"/>
            </a:lvl1pPr>
          </a:lstStyle>
          <a:p>
            <a:r>
              <a:rPr lang="en-US" dirty="0"/>
              <a:t>Diesel fuel/engine regulations </a:t>
            </a:r>
          </a:p>
        </p:txBody>
      </p:sp>
      <p:sp>
        <p:nvSpPr>
          <p:cNvPr id="10" name="Down Arrow 9"/>
          <p:cNvSpPr/>
          <p:nvPr/>
        </p:nvSpPr>
        <p:spPr>
          <a:xfrm>
            <a:off x="7391400" y="4367162"/>
            <a:ext cx="304800" cy="444341"/>
          </a:xfrm>
          <a:prstGeom prst="downArrow">
            <a:avLst/>
          </a:prstGeom>
          <a:gradFill>
            <a:gsLst>
              <a:gs pos="0">
                <a:srgbClr val="0070C0"/>
              </a:gs>
              <a:gs pos="35000">
                <a:schemeClr val="accent5">
                  <a:lumMod val="75000"/>
                </a:schemeClr>
              </a:gs>
              <a:gs pos="100000">
                <a:schemeClr val="accent5">
                  <a:lumMod val="40000"/>
                  <a:lumOff val="60000"/>
                </a:schemeClr>
              </a:gs>
            </a:gsLs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endParaRPr lang="en-US" b="1">
              <a:solidFill>
                <a:schemeClr val="dk1"/>
              </a:solidFill>
            </a:endParaRPr>
          </a:p>
        </p:txBody>
      </p:sp>
      <p:sp>
        <p:nvSpPr>
          <p:cNvPr id="2" name="Slide Number Placeholder 1"/>
          <p:cNvSpPr>
            <a:spLocks noGrp="1"/>
          </p:cNvSpPr>
          <p:nvPr>
            <p:ph type="sldNum" sz="quarter" idx="12"/>
          </p:nvPr>
        </p:nvSpPr>
        <p:spPr/>
        <p:txBody>
          <a:bodyPr/>
          <a:lstStyle/>
          <a:p>
            <a:pPr>
              <a:defRPr/>
            </a:pPr>
            <a:fld id="{A0E3E4FD-CE2A-4BF9-90E4-5108243A781B}" type="slidenum">
              <a:rPr lang="en-US" altLang="en-US" smtClean="0"/>
              <a:pPr>
                <a:defRPr/>
              </a:pPr>
              <a:t>20</a:t>
            </a:fld>
            <a:endParaRPr lang="en-US" altLang="en-US" dirty="0"/>
          </a:p>
        </p:txBody>
      </p:sp>
    </p:spTree>
    <p:extLst>
      <p:ext uri="{BB962C8B-B14F-4D97-AF65-F5344CB8AC3E}">
        <p14:creationId xmlns:p14="http://schemas.microsoft.com/office/powerpoint/2010/main" val="2116140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mtClean="0"/>
              <a:t>Localized Benefits Confirmed</a:t>
            </a:r>
          </a:p>
        </p:txBody>
      </p:sp>
      <p:sp>
        <p:nvSpPr>
          <p:cNvPr id="14339" name="Rectangle 3"/>
          <p:cNvSpPr>
            <a:spLocks noGrp="1" noChangeArrowheads="1"/>
          </p:cNvSpPr>
          <p:nvPr>
            <p:ph type="body" idx="1"/>
          </p:nvPr>
        </p:nvSpPr>
        <p:spPr>
          <a:xfrm>
            <a:off x="269875" y="1585913"/>
            <a:ext cx="8645525" cy="3671887"/>
          </a:xfrm>
        </p:spPr>
        <p:txBody>
          <a:bodyPr/>
          <a:lstStyle/>
          <a:p>
            <a:r>
              <a:rPr lang="en-US" altLang="en-US" dirty="0" smtClean="0"/>
              <a:t>July 2007 and July 2010 L.A./Long Beach study</a:t>
            </a:r>
          </a:p>
          <a:p>
            <a:pPr lvl="1">
              <a:buFont typeface="Wingdings" pitchFamily="2" charset="2"/>
              <a:buChar char="§"/>
            </a:pPr>
            <a:r>
              <a:rPr lang="en-US" altLang="en-US" dirty="0" smtClean="0"/>
              <a:t>Measurements at busy intersections</a:t>
            </a:r>
          </a:p>
          <a:p>
            <a:pPr lvl="1">
              <a:buFont typeface="Wingdings" pitchFamily="2" charset="2"/>
              <a:buChar char="§"/>
            </a:pPr>
            <a:r>
              <a:rPr lang="en-US" altLang="en-US" dirty="0" smtClean="0"/>
              <a:t>Black carbon and </a:t>
            </a:r>
            <a:r>
              <a:rPr lang="en-US" altLang="en-US" dirty="0" err="1" smtClean="0"/>
              <a:t>NOx</a:t>
            </a:r>
            <a:r>
              <a:rPr lang="en-US" altLang="en-US" dirty="0" smtClean="0"/>
              <a:t> levels reduced 50%</a:t>
            </a:r>
          </a:p>
          <a:p>
            <a:pPr eaLnBrk="1" hangingPunct="1"/>
            <a:r>
              <a:rPr lang="en-US" altLang="en-US" dirty="0" smtClean="0"/>
              <a:t>November 2009 to June 2010 Oakland study</a:t>
            </a:r>
          </a:p>
          <a:p>
            <a:pPr lvl="1" eaLnBrk="1" hangingPunct="1">
              <a:buFont typeface="Wingdings" pitchFamily="2" charset="2"/>
              <a:buChar char="§"/>
            </a:pPr>
            <a:r>
              <a:rPr lang="en-US" altLang="en-US" dirty="0" smtClean="0"/>
              <a:t>Black carbon emissions reduced 54%</a:t>
            </a:r>
          </a:p>
          <a:p>
            <a:pPr lvl="1" eaLnBrk="1" hangingPunct="1">
              <a:buFont typeface="Wingdings" pitchFamily="2" charset="2"/>
              <a:buChar char="§"/>
            </a:pPr>
            <a:r>
              <a:rPr lang="en-US" altLang="en-US" dirty="0" err="1" smtClean="0"/>
              <a:t>NOx</a:t>
            </a:r>
            <a:r>
              <a:rPr lang="en-US" altLang="en-US" dirty="0" smtClean="0"/>
              <a:t> emissions reduced 41%</a:t>
            </a:r>
            <a:endParaRPr lang="en-US" altLang="en-US" baseline="-25000" dirty="0" smtClean="0"/>
          </a:p>
          <a:p>
            <a:pPr lvl="1" eaLnBrk="1" hangingPunct="1">
              <a:buFont typeface="Wingdings" pitchFamily="2" charset="2"/>
              <a:buChar char="§"/>
            </a:pPr>
            <a:r>
              <a:rPr lang="en-US" altLang="en-US" dirty="0" smtClean="0"/>
              <a:t>Black carbon reduction of 40% at Caldecott Tunnel took 9 years</a:t>
            </a:r>
          </a:p>
        </p:txBody>
      </p:sp>
      <p:sp>
        <p:nvSpPr>
          <p:cNvPr id="2" name="Slide Number Placeholder 1"/>
          <p:cNvSpPr>
            <a:spLocks noGrp="1"/>
          </p:cNvSpPr>
          <p:nvPr>
            <p:ph type="sldNum" sz="quarter" idx="12"/>
          </p:nvPr>
        </p:nvSpPr>
        <p:spPr/>
        <p:txBody>
          <a:bodyPr/>
          <a:lstStyle/>
          <a:p>
            <a:pPr>
              <a:defRPr/>
            </a:pPr>
            <a:fld id="{A0E3E4FD-CE2A-4BF9-90E4-5108243A781B}" type="slidenum">
              <a:rPr lang="en-US" altLang="en-US" smtClean="0"/>
              <a:pPr>
                <a:defRPr/>
              </a:pPr>
              <a:t>21</a:t>
            </a:fld>
            <a:endParaRPr lang="en-US" altLang="en-US" dirty="0"/>
          </a:p>
        </p:txBody>
      </p:sp>
    </p:spTree>
  </p:cSld>
  <p:clrMapOvr>
    <a:masterClrMapping/>
  </p:clrMapOvr>
  <p:transition xmlns:p14="http://schemas.microsoft.com/office/powerpoint/2010/mai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b="1" smtClean="0"/>
              <a:t>the Truck Stop</a:t>
            </a:r>
          </a:p>
        </p:txBody>
      </p:sp>
      <p:sp>
        <p:nvSpPr>
          <p:cNvPr id="29699" name="Slide Number Placeholder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92B0DD0-C15E-407C-AFA3-0EC53D8A0DB5}" type="slidenum">
              <a:rPr lang="en-US" altLang="en-US" smtClean="0">
                <a:solidFill>
                  <a:srgbClr val="000000"/>
                </a:solidFill>
              </a:rPr>
              <a:pPr eaLnBrk="1" hangingPunct="1"/>
              <a:t>22</a:t>
            </a:fld>
            <a:endParaRPr lang="en-US" altLang="en-US" smtClean="0">
              <a:solidFill>
                <a:srgbClr val="000000"/>
              </a:solidFill>
            </a:endParaRPr>
          </a:p>
        </p:txBody>
      </p:sp>
      <p:pic>
        <p:nvPicPr>
          <p:cNvPr id="2970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5820" y="1470345"/>
            <a:ext cx="8503920" cy="4830479"/>
          </a:xfrm>
        </p:spPr>
      </p:pic>
      <p:sp>
        <p:nvSpPr>
          <p:cNvPr id="7" name="Oval 6"/>
          <p:cNvSpPr/>
          <p:nvPr/>
        </p:nvSpPr>
        <p:spPr>
          <a:xfrm>
            <a:off x="6653213" y="1636713"/>
            <a:ext cx="1143000" cy="381000"/>
          </a:xfrm>
          <a:prstGeom prst="ellipse">
            <a:avLst/>
          </a:prstGeom>
          <a:noFill/>
          <a:ln w="635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vmartin\AppData\Local\Microsoft\Windows\Temporary Internet Files\Content.Outlook\YSXJTZES\fed_pm25_112013Boar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3080" y="1442940"/>
            <a:ext cx="4027520" cy="521208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vmartin\AppData\Local\Microsoft\Windows\Temporary Internet Files\Content.Outlook\YSXJTZES\fed_8hrO3_112013Board.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050" b="9471"/>
          <a:stretch/>
        </p:blipFill>
        <p:spPr bwMode="auto">
          <a:xfrm>
            <a:off x="422185" y="1562100"/>
            <a:ext cx="4310152" cy="4600576"/>
          </a:xfrm>
          <a:prstGeom prst="rect">
            <a:avLst/>
          </a:prstGeom>
          <a:noFill/>
          <a:extLst>
            <a:ext uri="{909E8E84-426E-40dd-AFC4-6F175D3DCCD1}">
              <a14:hiddenFill xmlns:a14="http://schemas.microsoft.com/office/drawing/2010/main">
                <a:solidFill>
                  <a:srgbClr val="FFFFFF"/>
                </a:solidFill>
              </a14:hiddenFill>
            </a:ext>
          </a:extLst>
        </p:spPr>
      </p:pic>
      <p:sp>
        <p:nvSpPr>
          <p:cNvPr id="35841" name="Title 1"/>
          <p:cNvSpPr>
            <a:spLocks noGrp="1"/>
          </p:cNvSpPr>
          <p:nvPr>
            <p:ph type="title"/>
          </p:nvPr>
        </p:nvSpPr>
        <p:spPr/>
        <p:txBody>
          <a:bodyPr/>
          <a:lstStyle/>
          <a:p>
            <a:r>
              <a:rPr lang="en-US" dirty="0" smtClean="0"/>
              <a:t>Many Areas of State Do Not Meet Federal Air Quality Standards</a:t>
            </a:r>
            <a:endParaRPr lang="en-US" dirty="0"/>
          </a:p>
        </p:txBody>
      </p:sp>
      <p:sp>
        <p:nvSpPr>
          <p:cNvPr id="2" name="Slide Number Placeholder 1"/>
          <p:cNvSpPr>
            <a:spLocks noGrp="1"/>
          </p:cNvSpPr>
          <p:nvPr>
            <p:ph type="sldNum" sz="quarter" idx="12"/>
          </p:nvPr>
        </p:nvSpPr>
        <p:spPr/>
        <p:txBody>
          <a:bodyPr/>
          <a:lstStyle/>
          <a:p>
            <a:fld id="{A0E3E4FD-CE2A-4BF9-90E4-5108243A781B}" type="slidenum">
              <a:rPr lang="en-US" altLang="en-US" smtClean="0"/>
              <a:pPr/>
              <a:t>3</a:t>
            </a:fld>
            <a:endParaRPr lang="en-US" altLang="en-US" dirty="0"/>
          </a:p>
        </p:txBody>
      </p:sp>
      <p:sp>
        <p:nvSpPr>
          <p:cNvPr id="8" name="Rectangle 7"/>
          <p:cNvSpPr/>
          <p:nvPr/>
        </p:nvSpPr>
        <p:spPr>
          <a:xfrm>
            <a:off x="7543800" y="3711575"/>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7162800" y="2967038"/>
            <a:ext cx="1447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854" name="Text Box 14"/>
          <p:cNvSpPr txBox="1">
            <a:spLocks noChangeArrowheads="1"/>
          </p:cNvSpPr>
          <p:nvPr/>
        </p:nvSpPr>
        <p:spPr bwMode="auto">
          <a:xfrm>
            <a:off x="2362200" y="2221468"/>
            <a:ext cx="1981200" cy="369332"/>
          </a:xfrm>
          <a:prstGeom prst="rect">
            <a:avLst/>
          </a:prstGeom>
          <a:noFill/>
          <a:ln w="9525">
            <a:noFill/>
            <a:miter lim="800000"/>
            <a:headEnd/>
            <a:tailEnd/>
          </a:ln>
          <a:effectLst/>
        </p:spPr>
        <p:txBody>
          <a:bodyPr>
            <a:spAutoFit/>
          </a:bodyPr>
          <a:lstStyle/>
          <a:p>
            <a:pPr>
              <a:spcBef>
                <a:spcPct val="50000"/>
              </a:spcBef>
            </a:pPr>
            <a:r>
              <a:rPr lang="en-US" b="1" dirty="0">
                <a:latin typeface="Calibri" pitchFamily="34" charset="0"/>
                <a:cs typeface="Calibri" pitchFamily="34" charset="0"/>
              </a:rPr>
              <a:t>Federal 8hr Ozone</a:t>
            </a:r>
          </a:p>
        </p:txBody>
      </p:sp>
      <p:sp>
        <p:nvSpPr>
          <p:cNvPr id="35857" name="Text Box 17"/>
          <p:cNvSpPr txBox="1">
            <a:spLocks noChangeArrowheads="1"/>
          </p:cNvSpPr>
          <p:nvPr/>
        </p:nvSpPr>
        <p:spPr bwMode="auto">
          <a:xfrm>
            <a:off x="6324600" y="2226230"/>
            <a:ext cx="1828800" cy="366713"/>
          </a:xfrm>
          <a:prstGeom prst="rect">
            <a:avLst/>
          </a:prstGeom>
          <a:noFill/>
          <a:ln w="9525">
            <a:noFill/>
            <a:miter lim="800000"/>
            <a:headEnd/>
            <a:tailEnd/>
          </a:ln>
          <a:effectLst/>
        </p:spPr>
        <p:txBody>
          <a:bodyPr>
            <a:spAutoFit/>
          </a:bodyPr>
          <a:lstStyle/>
          <a:p>
            <a:pPr>
              <a:spcBef>
                <a:spcPct val="50000"/>
              </a:spcBef>
            </a:pPr>
            <a:r>
              <a:rPr lang="en-US" b="1" dirty="0">
                <a:latin typeface="Calibri" pitchFamily="34" charset="0"/>
                <a:cs typeface="Calibri" pitchFamily="34" charset="0"/>
              </a:rPr>
              <a:t>Federal PM2.5</a:t>
            </a:r>
          </a:p>
        </p:txBody>
      </p:sp>
      <p:grpSp>
        <p:nvGrpSpPr>
          <p:cNvPr id="11" name="Group 10"/>
          <p:cNvGrpSpPr/>
          <p:nvPr/>
        </p:nvGrpSpPr>
        <p:grpSpPr>
          <a:xfrm>
            <a:off x="484846" y="6181725"/>
            <a:ext cx="2092415" cy="304800"/>
            <a:chOff x="76200" y="6172200"/>
            <a:chExt cx="2092415" cy="304800"/>
          </a:xfrm>
        </p:grpSpPr>
        <p:sp>
          <p:nvSpPr>
            <p:cNvPr id="5" name="Rectangle 4"/>
            <p:cNvSpPr/>
            <p:nvPr/>
          </p:nvSpPr>
          <p:spPr>
            <a:xfrm>
              <a:off x="152400" y="6172200"/>
              <a:ext cx="2016215"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alibri" panose="020F0502020204030204" pitchFamily="34" charset="0"/>
                  <a:cs typeface="Calibri" panose="020F0502020204030204" pitchFamily="34" charset="0"/>
                </a:rPr>
                <a:t> Non-attainment</a:t>
              </a:r>
              <a:endParaRPr lang="en-US" dirty="0">
                <a:solidFill>
                  <a:schemeClr val="tx1"/>
                </a:solidFill>
                <a:latin typeface="Calibri" panose="020F0502020204030204" pitchFamily="34" charset="0"/>
                <a:cs typeface="Calibri" panose="020F0502020204030204" pitchFamily="34" charset="0"/>
              </a:endParaRPr>
            </a:p>
          </p:txBody>
        </p:sp>
        <p:sp>
          <p:nvSpPr>
            <p:cNvPr id="7" name="Rectangle 6"/>
            <p:cNvSpPr/>
            <p:nvPr/>
          </p:nvSpPr>
          <p:spPr>
            <a:xfrm>
              <a:off x="76200" y="6172200"/>
              <a:ext cx="304800" cy="304800"/>
            </a:xfrm>
            <a:prstGeom prst="rect">
              <a:avLst/>
            </a:prstGeom>
            <a:solidFill>
              <a:srgbClr val="FF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235511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Strategies</a:t>
            </a:r>
            <a:endParaRPr lang="en-US" dirty="0"/>
          </a:p>
        </p:txBody>
      </p:sp>
      <p:sp>
        <p:nvSpPr>
          <p:cNvPr id="3" name="Content Placeholder 2"/>
          <p:cNvSpPr>
            <a:spLocks noGrp="1"/>
          </p:cNvSpPr>
          <p:nvPr>
            <p:ph idx="1"/>
          </p:nvPr>
        </p:nvSpPr>
        <p:spPr/>
        <p:txBody>
          <a:bodyPr/>
          <a:lstStyle/>
          <a:p>
            <a:r>
              <a:rPr lang="en-US" dirty="0" smtClean="0"/>
              <a:t>Cleaner fuels</a:t>
            </a:r>
          </a:p>
          <a:p>
            <a:r>
              <a:rPr lang="en-US" dirty="0" smtClean="0"/>
              <a:t>Cleaner engines</a:t>
            </a:r>
          </a:p>
          <a:p>
            <a:r>
              <a:rPr lang="en-US" dirty="0" smtClean="0"/>
              <a:t>Operational controls</a:t>
            </a:r>
          </a:p>
          <a:p>
            <a:r>
              <a:rPr lang="en-US" dirty="0" smtClean="0"/>
              <a:t>Retrofit</a:t>
            </a:r>
          </a:p>
          <a:p>
            <a:r>
              <a:rPr lang="en-US" dirty="0" smtClean="0"/>
              <a:t>Retire</a:t>
            </a:r>
          </a:p>
          <a:p>
            <a:r>
              <a:rPr lang="en-US" dirty="0" smtClean="0"/>
              <a:t>Replace</a:t>
            </a:r>
            <a:endParaRPr lang="en-US" dirty="0"/>
          </a:p>
        </p:txBody>
      </p:sp>
      <p:sp>
        <p:nvSpPr>
          <p:cNvPr id="4" name="Slide Number Placeholder 3"/>
          <p:cNvSpPr>
            <a:spLocks noGrp="1"/>
          </p:cNvSpPr>
          <p:nvPr>
            <p:ph type="sldNum" sz="quarter" idx="12"/>
          </p:nvPr>
        </p:nvSpPr>
        <p:spPr/>
        <p:txBody>
          <a:bodyPr/>
          <a:lstStyle/>
          <a:p>
            <a:pPr>
              <a:defRPr/>
            </a:pPr>
            <a:fld id="{A0E3E4FD-CE2A-4BF9-90E4-5108243A781B}" type="slidenum">
              <a:rPr lang="en-US" altLang="en-US" smtClean="0"/>
              <a:pPr>
                <a:defRPr/>
              </a:pPr>
              <a:t>4</a:t>
            </a:fld>
            <a:endParaRPr lang="en-US" altLang="en-US" dirty="0"/>
          </a:p>
        </p:txBody>
      </p:sp>
    </p:spTree>
    <p:extLst>
      <p:ext uri="{BB962C8B-B14F-4D97-AF65-F5344CB8AC3E}">
        <p14:creationId xmlns:p14="http://schemas.microsoft.com/office/powerpoint/2010/main" val="1791678855"/>
      </p:ext>
    </p:extLst>
  </p:cSld>
  <p:clrMapOvr>
    <a:masterClrMapping/>
  </p:clrMapOvr>
  <p:transition xmlns:p14="http://schemas.microsoft.com/office/powerpoint/2010/mai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mtClean="0"/>
              <a:t>Cleaner Burning Diesel</a:t>
            </a:r>
          </a:p>
        </p:txBody>
      </p:sp>
      <p:sp>
        <p:nvSpPr>
          <p:cNvPr id="12291" name="Content Placeholder 2"/>
          <p:cNvSpPr>
            <a:spLocks noGrp="1"/>
          </p:cNvSpPr>
          <p:nvPr>
            <p:ph idx="1"/>
          </p:nvPr>
        </p:nvSpPr>
        <p:spPr/>
        <p:txBody>
          <a:bodyPr/>
          <a:lstStyle/>
          <a:p>
            <a:r>
              <a:rPr lang="en-US" altLang="en-US" smtClean="0"/>
              <a:t>Diesel</a:t>
            </a:r>
          </a:p>
          <a:p>
            <a:pPr lvl="1"/>
            <a:r>
              <a:rPr lang="en-US" altLang="en-US" smtClean="0"/>
              <a:t>1993 Phase I</a:t>
            </a:r>
          </a:p>
          <a:p>
            <a:pPr lvl="2"/>
            <a:r>
              <a:rPr lang="en-US" altLang="en-US" smtClean="0"/>
              <a:t>Reduced statewide sulfur levels to 500 ppm</a:t>
            </a:r>
          </a:p>
          <a:p>
            <a:pPr lvl="3"/>
            <a:r>
              <a:rPr lang="en-US" altLang="en-US" smtClean="0"/>
              <a:t>Lower SO</a:t>
            </a:r>
            <a:r>
              <a:rPr lang="en-US" altLang="en-US" baseline="-25000" smtClean="0"/>
              <a:t>2</a:t>
            </a:r>
            <a:r>
              <a:rPr lang="en-US" altLang="en-US" smtClean="0"/>
              <a:t> and sulfate emissions</a:t>
            </a:r>
          </a:p>
          <a:p>
            <a:pPr lvl="2"/>
            <a:r>
              <a:rPr lang="en-US" altLang="en-US" smtClean="0"/>
              <a:t>Reduced aromatic hydrocarbon to 10 percent</a:t>
            </a:r>
          </a:p>
          <a:p>
            <a:pPr lvl="3"/>
            <a:r>
              <a:rPr lang="en-US" altLang="en-US" smtClean="0"/>
              <a:t>Lower PM and NOx emissions</a:t>
            </a:r>
          </a:p>
          <a:p>
            <a:pPr lvl="1"/>
            <a:r>
              <a:rPr lang="en-US" altLang="en-US" smtClean="0"/>
              <a:t>2006 Phase II</a:t>
            </a:r>
          </a:p>
          <a:p>
            <a:pPr lvl="2"/>
            <a:r>
              <a:rPr lang="en-US" altLang="en-US" smtClean="0"/>
              <a:t>Sulfur levels reduced to 15 ppm</a:t>
            </a:r>
          </a:p>
          <a:p>
            <a:pPr lvl="2"/>
            <a:r>
              <a:rPr lang="en-US" altLang="en-US" smtClean="0"/>
              <a:t>Enables effective aftertreatment (PM, NOx)</a:t>
            </a:r>
          </a:p>
          <a:p>
            <a:pPr lvl="3"/>
            <a:r>
              <a:rPr lang="en-US" altLang="en-US" smtClean="0"/>
              <a:t>Heavy- and light-duty diesel vehicles</a:t>
            </a:r>
          </a:p>
          <a:p>
            <a:endParaRPr lang="en-US" altLang="en-US" smtClean="0"/>
          </a:p>
        </p:txBody>
      </p:sp>
      <p:sp>
        <p:nvSpPr>
          <p:cNvPr id="12292" name="Slide Number Placeholder 3"/>
          <p:cNvSpPr>
            <a:spLocks noGrp="1"/>
          </p:cNvSpPr>
          <p:nvPr>
            <p:ph type="sldNum" sz="quarter" idx="12"/>
          </p:nvPr>
        </p:nvSpPr>
        <p:spPr>
          <a:noFill/>
        </p:spPr>
        <p:txBody>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buChar char="•"/>
              <a:defRPr sz="20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E932D1FA-D1F4-43B1-932B-2395A219EF8C}" type="slidenum">
              <a:rPr lang="en-US" altLang="en-US" sz="1400" smtClean="0"/>
              <a:pPr eaLnBrk="1" hangingPunct="1">
                <a:spcBef>
                  <a:spcPct val="0"/>
                </a:spcBef>
                <a:buFontTx/>
                <a:buNone/>
              </a:pPr>
              <a:t>5</a:t>
            </a:fld>
            <a:endParaRPr lang="en-US" altLang="en-US" sz="1400" smtClean="0"/>
          </a:p>
        </p:txBody>
      </p:sp>
    </p:spTree>
    <p:extLst>
      <p:ext uri="{BB962C8B-B14F-4D97-AF65-F5344CB8AC3E}">
        <p14:creationId xmlns:p14="http://schemas.microsoft.com/office/powerpoint/2010/main" val="11955614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r>
              <a:rPr lang="en-US" altLang="en-US" dirty="0" smtClean="0"/>
              <a:t> </a:t>
            </a:r>
            <a:r>
              <a:rPr lang="en-US" dirty="0" smtClean="0">
                <a:solidFill>
                  <a:prstClr val="black"/>
                </a:solidFill>
                <a:latin typeface="Calibri" panose="020F0502020204030204" pitchFamily="34" charset="0"/>
                <a:cs typeface="Calibri" pitchFamily="34" charset="0"/>
              </a:rPr>
              <a:t>Heavy-Duty Diesel Engine Emission Standards</a:t>
            </a:r>
            <a:endParaRPr lang="en-US" altLang="en-US" dirty="0" smtClean="0"/>
          </a:p>
        </p:txBody>
      </p:sp>
      <p:sp>
        <p:nvSpPr>
          <p:cNvPr id="2" name="Slide Number Placeholder 1"/>
          <p:cNvSpPr>
            <a:spLocks noGrp="1"/>
          </p:cNvSpPr>
          <p:nvPr>
            <p:ph type="sldNum" sz="quarter" idx="12"/>
          </p:nvPr>
        </p:nvSpPr>
        <p:spPr/>
        <p:txBody>
          <a:bodyPr/>
          <a:lstStyle/>
          <a:p>
            <a:fld id="{301EABEC-C7EA-4936-824D-8DFDDD235B70}" type="slidenum">
              <a:rPr lang="en-US" altLang="en-US" smtClean="0"/>
              <a:pPr/>
              <a:t>6</a:t>
            </a:fld>
            <a:endParaRPr lang="en-US" altLang="en-US"/>
          </a:p>
        </p:txBody>
      </p:sp>
      <p:sp>
        <p:nvSpPr>
          <p:cNvPr id="10" name="Title 1"/>
          <p:cNvSpPr txBox="1">
            <a:spLocks/>
          </p:cNvSpPr>
          <p:nvPr/>
        </p:nvSpPr>
        <p:spPr>
          <a:xfrm>
            <a:off x="914400" y="1371600"/>
            <a:ext cx="7467600" cy="533400"/>
          </a:xfrm>
          <a:prstGeom prst="rect">
            <a:avLst/>
          </a:prstGeom>
        </p:spPr>
        <p:txBody>
          <a:bodyP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dirty="0">
              <a:latin typeface="Calibri" panose="020F0502020204030204" pitchFamily="34" charset="0"/>
              <a:cs typeface="Calibri" panose="020F0502020204030204" pitchFamily="34" charset="0"/>
            </a:endParaRPr>
          </a:p>
        </p:txBody>
      </p:sp>
      <p:sp>
        <p:nvSpPr>
          <p:cNvPr id="6" name="Text Placeholder 3"/>
          <p:cNvSpPr txBox="1">
            <a:spLocks/>
          </p:cNvSpPr>
          <p:nvPr/>
        </p:nvSpPr>
        <p:spPr>
          <a:xfrm>
            <a:off x="5751512" y="5780932"/>
            <a:ext cx="2630488" cy="347662"/>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Calibri" panose="020F0502020204030204" pitchFamily="34" charset="0"/>
                <a:ea typeface="+mn-ea"/>
                <a:cs typeface="Calibri" panose="020F0502020204030204" pitchFamily="34" charset="0"/>
              </a:defRPr>
            </a:lvl1pPr>
            <a:lvl2pPr marL="742950" indent="-285750" algn="l" rtl="0" fontAlgn="base">
              <a:spcBef>
                <a:spcPct val="20000"/>
              </a:spcBef>
              <a:spcAft>
                <a:spcPct val="0"/>
              </a:spcAft>
              <a:buFont typeface="Arial" charset="0"/>
              <a:buChar char="–"/>
              <a:defRPr sz="2800" kern="1200">
                <a:solidFill>
                  <a:schemeClr val="tx1"/>
                </a:solidFill>
                <a:latin typeface="Calibri" panose="020F0502020204030204" pitchFamily="34" charset="0"/>
                <a:ea typeface="+mn-ea"/>
                <a:cs typeface="Calibri" panose="020F0502020204030204" pitchFamily="34" charset="0"/>
              </a:defRPr>
            </a:lvl2pPr>
            <a:lvl3pPr marL="1143000" indent="-228600" algn="l" rtl="0" fontAlgn="base">
              <a:spcBef>
                <a:spcPct val="20000"/>
              </a:spcBef>
              <a:spcAft>
                <a:spcPct val="0"/>
              </a:spcAft>
              <a:buFont typeface="Arial" charset="0"/>
              <a:buChar char="•"/>
              <a:defRPr sz="2400" kern="1200">
                <a:solidFill>
                  <a:schemeClr val="tx1"/>
                </a:solidFill>
                <a:latin typeface="Calibri" panose="020F0502020204030204" pitchFamily="34" charset="0"/>
                <a:ea typeface="+mn-ea"/>
                <a:cs typeface="Calibri" panose="020F0502020204030204" pitchFamily="34" charset="0"/>
              </a:defRPr>
            </a:lvl3pPr>
            <a:lvl4pPr marL="1600200" indent="-228600" algn="l" rtl="0" fontAlgn="base">
              <a:spcBef>
                <a:spcPct val="20000"/>
              </a:spcBef>
              <a:spcAft>
                <a:spcPct val="0"/>
              </a:spcAft>
              <a:buFont typeface="Arial" charset="0"/>
              <a:buChar char="–"/>
              <a:defRPr sz="2000" kern="1200">
                <a:solidFill>
                  <a:schemeClr val="tx1"/>
                </a:solidFill>
                <a:latin typeface="Calibri" panose="020F0502020204030204" pitchFamily="34" charset="0"/>
                <a:ea typeface="+mn-ea"/>
                <a:cs typeface="Calibri" panose="020F0502020204030204" pitchFamily="34" charset="0"/>
              </a:defRPr>
            </a:lvl4pPr>
            <a:lvl5pPr marL="2057400" indent="-228600" algn="l" rtl="0" fontAlgn="base">
              <a:spcBef>
                <a:spcPct val="20000"/>
              </a:spcBef>
              <a:spcAft>
                <a:spcPct val="0"/>
              </a:spcAft>
              <a:buFont typeface="Arial" charset="0"/>
              <a:buChar char="»"/>
              <a:defRPr sz="20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1100" dirty="0" smtClean="0"/>
              <a:t>* Reflects Manufacturer Average</a:t>
            </a:r>
            <a:endParaRPr lang="en-US" sz="1100" dirty="0"/>
          </a:p>
        </p:txBody>
      </p:sp>
      <p:graphicFrame>
        <p:nvGraphicFramePr>
          <p:cNvPr id="7" name="Picture Placeholder 4"/>
          <p:cNvGraphicFramePr>
            <a:graphicFrameLocks/>
          </p:cNvGraphicFramePr>
          <p:nvPr>
            <p:extLst>
              <p:ext uri="{D42A27DB-BD31-4B8C-83A1-F6EECF244321}">
                <p14:modId xmlns:p14="http://schemas.microsoft.com/office/powerpoint/2010/main" val="2332883930"/>
              </p:ext>
            </p:extLst>
          </p:nvPr>
        </p:nvGraphicFramePr>
        <p:xfrm>
          <a:off x="533400" y="1828800"/>
          <a:ext cx="35814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ext uri="{D42A27DB-BD31-4B8C-83A1-F6EECF244321}">
                <p14:modId xmlns:p14="http://schemas.microsoft.com/office/powerpoint/2010/main" val="1724452808"/>
              </p:ext>
            </p:extLst>
          </p:nvPr>
        </p:nvGraphicFramePr>
        <p:xfrm>
          <a:off x="4419600" y="1861192"/>
          <a:ext cx="4267200" cy="4038600"/>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p:cNvSpPr/>
          <p:nvPr/>
        </p:nvSpPr>
        <p:spPr>
          <a:xfrm>
            <a:off x="942974" y="6320656"/>
            <a:ext cx="7286625" cy="369332"/>
          </a:xfrm>
          <a:prstGeom prst="rect">
            <a:avLst/>
          </a:prstGeom>
        </p:spPr>
        <p:txBody>
          <a:bodyPr wrap="square">
            <a:spAutoFit/>
          </a:bodyPr>
          <a:lstStyle/>
          <a:p>
            <a:r>
              <a:rPr lang="en-US" dirty="0">
                <a:latin typeface="Calibri" panose="020F0502020204030204" pitchFamily="34" charset="0"/>
                <a:cs typeface="Calibri" panose="020F0502020204030204" pitchFamily="34" charset="0"/>
              </a:rPr>
              <a:t>Note: Emissions are average in-use emissions by engine model year</a:t>
            </a:r>
          </a:p>
        </p:txBody>
      </p:sp>
    </p:spTree>
    <p:extLst>
      <p:ext uri="{BB962C8B-B14F-4D97-AF65-F5344CB8AC3E}">
        <p14:creationId xmlns:p14="http://schemas.microsoft.com/office/powerpoint/2010/main" val="27394379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Title 5"/>
          <p:cNvSpPr txBox="1">
            <a:spLocks/>
          </p:cNvSpPr>
          <p:nvPr/>
        </p:nvSpPr>
        <p:spPr bwMode="auto">
          <a:xfrm>
            <a:off x="-12700" y="0"/>
            <a:ext cx="9156700" cy="1143000"/>
          </a:xfrm>
          <a:prstGeom prst="rect">
            <a:avLst/>
          </a:prstGeom>
          <a:noFill/>
          <a:ln w="9525">
            <a:noFill/>
            <a:miter lim="800000"/>
            <a:headEnd/>
            <a:tailEnd/>
          </a:ln>
        </p:spPr>
        <p:txBody>
          <a:bodyPr/>
          <a:lstStyle/>
          <a:p>
            <a:endParaRPr lang="en-US" sz="3600" dirty="0">
              <a:latin typeface="Calibri" pitchFamily="34" charset="0"/>
              <a:cs typeface="Calibri" pitchFamily="34" charset="0"/>
            </a:endParaRPr>
          </a:p>
        </p:txBody>
      </p:sp>
      <p:graphicFrame>
        <p:nvGraphicFramePr>
          <p:cNvPr id="8" name="Chart 7"/>
          <p:cNvGraphicFramePr>
            <a:graphicFrameLocks/>
          </p:cNvGraphicFramePr>
          <p:nvPr>
            <p:extLst>
              <p:ext uri="{D42A27DB-BD31-4B8C-83A1-F6EECF244321}">
                <p14:modId xmlns:p14="http://schemas.microsoft.com/office/powerpoint/2010/main" val="55788692"/>
              </p:ext>
            </p:extLst>
          </p:nvPr>
        </p:nvGraphicFramePr>
        <p:xfrm>
          <a:off x="3995255" y="2430470"/>
          <a:ext cx="5186363" cy="3476626"/>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6"/>
          <p:cNvSpPr>
            <a:spLocks noGrp="1"/>
          </p:cNvSpPr>
          <p:nvPr>
            <p:ph type="title"/>
          </p:nvPr>
        </p:nvSpPr>
        <p:spPr/>
        <p:txBody>
          <a:bodyPr/>
          <a:lstStyle/>
          <a:p>
            <a:r>
              <a:rPr lang="en-US" smtClean="0"/>
              <a:t>Trucks Significant Source of Emissions</a:t>
            </a:r>
            <a:endParaRPr lang="en-US" dirty="0"/>
          </a:p>
        </p:txBody>
      </p:sp>
      <p:sp>
        <p:nvSpPr>
          <p:cNvPr id="11" name="Content Placeholder 10"/>
          <p:cNvSpPr>
            <a:spLocks noGrp="1"/>
          </p:cNvSpPr>
          <p:nvPr>
            <p:ph idx="1"/>
          </p:nvPr>
        </p:nvSpPr>
        <p:spPr/>
        <p:txBody>
          <a:bodyPr/>
          <a:lstStyle/>
          <a:p>
            <a:endParaRPr lang="en-US"/>
          </a:p>
        </p:txBody>
      </p:sp>
      <p:sp>
        <p:nvSpPr>
          <p:cNvPr id="2" name="Slide Number Placeholder 1"/>
          <p:cNvSpPr>
            <a:spLocks noGrp="1"/>
          </p:cNvSpPr>
          <p:nvPr>
            <p:ph type="sldNum" sz="quarter" idx="12"/>
          </p:nvPr>
        </p:nvSpPr>
        <p:spPr/>
        <p:txBody>
          <a:bodyPr/>
          <a:lstStyle/>
          <a:p>
            <a:fld id="{A0E3E4FD-CE2A-4BF9-90E4-5108243A781B}" type="slidenum">
              <a:rPr lang="en-US" altLang="en-US" smtClean="0"/>
              <a:pPr/>
              <a:t>7</a:t>
            </a:fld>
            <a:endParaRPr lang="en-US" altLang="en-US" dirty="0"/>
          </a:p>
        </p:txBody>
      </p:sp>
      <p:graphicFrame>
        <p:nvGraphicFramePr>
          <p:cNvPr id="6" name="Chart 5"/>
          <p:cNvGraphicFramePr>
            <a:graphicFrameLocks/>
          </p:cNvGraphicFramePr>
          <p:nvPr>
            <p:extLst>
              <p:ext uri="{D42A27DB-BD31-4B8C-83A1-F6EECF244321}">
                <p14:modId xmlns:p14="http://schemas.microsoft.com/office/powerpoint/2010/main" val="1958730091"/>
              </p:ext>
            </p:extLst>
          </p:nvPr>
        </p:nvGraphicFramePr>
        <p:xfrm>
          <a:off x="9525" y="2487620"/>
          <a:ext cx="5186363" cy="347662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116792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smtClean="0"/>
              <a:t>In-Use Diesel Fleet Regulations</a:t>
            </a:r>
          </a:p>
        </p:txBody>
      </p:sp>
      <p:graphicFrame>
        <p:nvGraphicFramePr>
          <p:cNvPr id="18435" name="Group 3"/>
          <p:cNvGraphicFramePr>
            <a:graphicFrameLocks noGrp="1"/>
          </p:cNvGraphicFramePr>
          <p:nvPr>
            <p:ph sz="half" idx="2"/>
            <p:extLst>
              <p:ext uri="{D42A27DB-BD31-4B8C-83A1-F6EECF244321}">
                <p14:modId xmlns:p14="http://schemas.microsoft.com/office/powerpoint/2010/main" val="3746282231"/>
              </p:ext>
            </p:extLst>
          </p:nvPr>
        </p:nvGraphicFramePr>
        <p:xfrm>
          <a:off x="676276" y="1508750"/>
          <a:ext cx="8001000" cy="2777195"/>
        </p:xfrm>
        <a:graphic>
          <a:graphicData uri="http://schemas.openxmlformats.org/drawingml/2006/table">
            <a:tbl>
              <a:tblPr/>
              <a:tblGrid>
                <a:gridCol w="4114800"/>
                <a:gridCol w="3886200"/>
              </a:tblGrid>
              <a:tr h="2777195">
                <a:tc>
                  <a:txBody>
                    <a:bodyPr/>
                    <a:lstStyle/>
                    <a:p>
                      <a:pPr marL="0" marR="0" lvl="0" indent="0" algn="l" defTabSz="914400" rtl="0" eaLnBrk="1" fontAlgn="base" latinLnBrk="0" hangingPunct="1">
                        <a:lnSpc>
                          <a:spcPct val="100000"/>
                        </a:lnSpc>
                        <a:spcBef>
                          <a:spcPct val="20000"/>
                        </a:spcBef>
                        <a:spcAft>
                          <a:spcPct val="0"/>
                        </a:spcAft>
                        <a:buClr>
                          <a:srgbClr val="FFFF00"/>
                        </a:buClr>
                        <a:buSzTx/>
                        <a:buFontTx/>
                        <a:buNone/>
                        <a:tabLst/>
                      </a:pPr>
                      <a:r>
                        <a:rPr kumimoji="0" lang="en-US" sz="1800" b="0" i="0" u="none" strike="noStrike" cap="none" normalizeH="0" baseline="0" dirty="0" smtClean="0">
                          <a:ln>
                            <a:noFill/>
                          </a:ln>
                          <a:solidFill>
                            <a:schemeClr val="tx1"/>
                          </a:solidFill>
                          <a:effectLst/>
                          <a:latin typeface="Arial" charset="0"/>
                          <a:cs typeface="Arial" charset="0"/>
                        </a:rPr>
                        <a:t>Urban Buses (2000)</a:t>
                      </a:r>
                    </a:p>
                    <a:p>
                      <a:pPr marL="0" marR="0" lvl="0" indent="0" algn="l" defTabSz="914400" rtl="0" eaLnBrk="1" fontAlgn="base" latinLnBrk="0" hangingPunct="1">
                        <a:lnSpc>
                          <a:spcPct val="100000"/>
                        </a:lnSpc>
                        <a:spcBef>
                          <a:spcPct val="20000"/>
                        </a:spcBef>
                        <a:spcAft>
                          <a:spcPct val="0"/>
                        </a:spcAft>
                        <a:buClr>
                          <a:srgbClr val="FFFF00"/>
                        </a:buClr>
                        <a:buSzTx/>
                        <a:buFontTx/>
                        <a:buNone/>
                        <a:tabLst/>
                      </a:pPr>
                      <a:r>
                        <a:rPr kumimoji="0" lang="en-US" sz="1800" b="0" i="0" u="none" strike="noStrike" cap="none" normalizeH="0" baseline="0" dirty="0" smtClean="0">
                          <a:ln>
                            <a:noFill/>
                          </a:ln>
                          <a:solidFill>
                            <a:schemeClr val="tx1"/>
                          </a:solidFill>
                          <a:effectLst/>
                          <a:latin typeface="Arial" charset="0"/>
                          <a:cs typeface="Arial" charset="0"/>
                        </a:rPr>
                        <a:t>Garbage Trucks (2003)</a:t>
                      </a:r>
                    </a:p>
                    <a:p>
                      <a:pPr marL="0" marR="0" lvl="0" indent="0" algn="l" defTabSz="914400" rtl="0" eaLnBrk="1" fontAlgn="base" latinLnBrk="0" hangingPunct="1">
                        <a:lnSpc>
                          <a:spcPct val="100000"/>
                        </a:lnSpc>
                        <a:spcBef>
                          <a:spcPct val="20000"/>
                        </a:spcBef>
                        <a:spcAft>
                          <a:spcPct val="0"/>
                        </a:spcAft>
                        <a:buClr>
                          <a:srgbClr val="FFFF00"/>
                        </a:buClr>
                        <a:buSzTx/>
                        <a:buFontTx/>
                        <a:buNone/>
                        <a:tabLst/>
                      </a:pPr>
                      <a:r>
                        <a:rPr kumimoji="0" lang="en-US" sz="1800" b="0" i="0" u="none" strike="noStrike" cap="none" normalizeH="0" baseline="0" dirty="0" smtClean="0">
                          <a:ln>
                            <a:noFill/>
                          </a:ln>
                          <a:solidFill>
                            <a:schemeClr val="tx1"/>
                          </a:solidFill>
                          <a:effectLst/>
                          <a:latin typeface="Arial" charset="0"/>
                          <a:cs typeface="Arial" charset="0"/>
                        </a:rPr>
                        <a:t>Stationary Engines (2004)</a:t>
                      </a:r>
                    </a:p>
                    <a:p>
                      <a:pPr marL="0" marR="0" lvl="0" indent="0" algn="l" defTabSz="914400" rtl="0" eaLnBrk="1" fontAlgn="base" latinLnBrk="0" hangingPunct="1">
                        <a:lnSpc>
                          <a:spcPct val="100000"/>
                        </a:lnSpc>
                        <a:spcBef>
                          <a:spcPct val="20000"/>
                        </a:spcBef>
                        <a:spcAft>
                          <a:spcPct val="0"/>
                        </a:spcAft>
                        <a:buClr>
                          <a:srgbClr val="FFFF00"/>
                        </a:buClr>
                        <a:buSzTx/>
                        <a:buFontTx/>
                        <a:buNone/>
                        <a:tabLst/>
                      </a:pPr>
                      <a:r>
                        <a:rPr kumimoji="0" lang="en-US" sz="1800" b="0" i="0" u="none" strike="noStrike" cap="none" normalizeH="0" baseline="0" dirty="0" smtClean="0">
                          <a:ln>
                            <a:noFill/>
                          </a:ln>
                          <a:solidFill>
                            <a:schemeClr val="tx1"/>
                          </a:solidFill>
                          <a:effectLst/>
                          <a:latin typeface="Arial" charset="0"/>
                          <a:cs typeface="Arial" charset="0"/>
                        </a:rPr>
                        <a:t>Transport Refrigeration Units (2004)</a:t>
                      </a:r>
                    </a:p>
                    <a:p>
                      <a:pPr marL="0" marR="0" lvl="0" indent="0" algn="l" defTabSz="914400" rtl="0" eaLnBrk="1" fontAlgn="base" latinLnBrk="0" hangingPunct="1">
                        <a:lnSpc>
                          <a:spcPct val="100000"/>
                        </a:lnSpc>
                        <a:spcBef>
                          <a:spcPct val="20000"/>
                        </a:spcBef>
                        <a:spcAft>
                          <a:spcPct val="0"/>
                        </a:spcAft>
                        <a:buClr>
                          <a:srgbClr val="FFFF00"/>
                        </a:buClr>
                        <a:buSzTx/>
                        <a:buFontTx/>
                        <a:buNone/>
                        <a:tabLst/>
                      </a:pPr>
                      <a:r>
                        <a:rPr kumimoji="0" lang="en-US" sz="1800" b="0" i="0" u="none" strike="noStrike" cap="none" normalizeH="0" baseline="0" dirty="0" smtClean="0">
                          <a:ln>
                            <a:noFill/>
                          </a:ln>
                          <a:solidFill>
                            <a:schemeClr val="tx1"/>
                          </a:solidFill>
                          <a:effectLst/>
                          <a:latin typeface="Arial" charset="0"/>
                          <a:cs typeface="Arial" charset="0"/>
                        </a:rPr>
                        <a:t>Portable Engines (2004)</a:t>
                      </a:r>
                    </a:p>
                    <a:p>
                      <a:pPr marL="0" marR="0" lvl="0" indent="0" algn="l" defTabSz="914400" rtl="0" eaLnBrk="1" fontAlgn="base" latinLnBrk="0" hangingPunct="1">
                        <a:lnSpc>
                          <a:spcPct val="100000"/>
                        </a:lnSpc>
                        <a:spcBef>
                          <a:spcPct val="20000"/>
                        </a:spcBef>
                        <a:spcAft>
                          <a:spcPct val="0"/>
                        </a:spcAft>
                        <a:buClr>
                          <a:srgbClr val="FFFF00"/>
                        </a:buClr>
                        <a:buSzTx/>
                        <a:buFontTx/>
                        <a:buNone/>
                        <a:tabLst/>
                      </a:pPr>
                      <a:r>
                        <a:rPr kumimoji="0" lang="en-US" sz="1800" b="0" i="0" u="none" strike="noStrike" cap="none" normalizeH="0" baseline="0" dirty="0" smtClean="0">
                          <a:ln>
                            <a:noFill/>
                          </a:ln>
                          <a:solidFill>
                            <a:schemeClr val="tx1"/>
                          </a:solidFill>
                          <a:effectLst/>
                          <a:latin typeface="Arial" charset="0"/>
                          <a:cs typeface="Arial" charset="0"/>
                        </a:rPr>
                        <a:t>Transit Fleet Vehicles (2005)</a:t>
                      </a:r>
                    </a:p>
                    <a:p>
                      <a:pPr marL="0" marR="0" lvl="0" indent="0" algn="l" defTabSz="914400" rtl="0" eaLnBrk="1" fontAlgn="base" latinLnBrk="0" hangingPunct="1">
                        <a:lnSpc>
                          <a:spcPct val="100000"/>
                        </a:lnSpc>
                        <a:spcBef>
                          <a:spcPct val="20000"/>
                        </a:spcBef>
                        <a:spcAft>
                          <a:spcPct val="0"/>
                        </a:spcAft>
                        <a:buClr>
                          <a:srgbClr val="FFFF00"/>
                        </a:buClr>
                        <a:buSzTx/>
                        <a:buFontTx/>
                        <a:buNone/>
                        <a:tabLst/>
                        <a:defRPr/>
                      </a:pPr>
                      <a:r>
                        <a:rPr kumimoji="0" lang="en-US" sz="1800" b="0" i="0" u="none" strike="noStrike" cap="none" normalizeH="0" baseline="0" dirty="0" smtClean="0">
                          <a:ln>
                            <a:noFill/>
                          </a:ln>
                          <a:solidFill>
                            <a:schemeClr val="tx1"/>
                          </a:solidFill>
                          <a:effectLst/>
                          <a:latin typeface="Arial" charset="0"/>
                          <a:cs typeface="Arial" charset="0"/>
                        </a:rPr>
                        <a:t>Public Fleets &amp; Utilities (2005)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FFFF00"/>
                        </a:buClr>
                        <a:buSzTx/>
                        <a:buFontTx/>
                        <a:buNone/>
                        <a:tabLst/>
                        <a:defRPr/>
                      </a:pPr>
                      <a:r>
                        <a:rPr kumimoji="0" lang="en-US" sz="1800" b="0" i="0" u="none" strike="noStrike" cap="none" normalizeH="0" baseline="0" dirty="0" smtClean="0">
                          <a:ln>
                            <a:noFill/>
                          </a:ln>
                          <a:solidFill>
                            <a:schemeClr val="tx1"/>
                          </a:solidFill>
                          <a:effectLst/>
                          <a:latin typeface="Arial" charset="0"/>
                          <a:cs typeface="Arial" charset="0"/>
                        </a:rPr>
                        <a:t>Cargo Handling Equipment (2005)</a:t>
                      </a:r>
                    </a:p>
                    <a:p>
                      <a:pPr marL="0" marR="0" lvl="0" indent="0" algn="l" defTabSz="914400" rtl="0" eaLnBrk="1" fontAlgn="base" latinLnBrk="0" hangingPunct="1">
                        <a:lnSpc>
                          <a:spcPct val="100000"/>
                        </a:lnSpc>
                        <a:spcBef>
                          <a:spcPct val="20000"/>
                        </a:spcBef>
                        <a:spcAft>
                          <a:spcPct val="0"/>
                        </a:spcAft>
                        <a:buClr>
                          <a:srgbClr val="FFFF00"/>
                        </a:buClr>
                        <a:buSzTx/>
                        <a:buFontTx/>
                        <a:buNone/>
                        <a:tabLst/>
                      </a:pPr>
                      <a:r>
                        <a:rPr kumimoji="0" lang="en-US" sz="1800" b="0" i="0" u="none" strike="noStrike" cap="none" normalizeH="0" baseline="0" dirty="0" smtClean="0">
                          <a:ln>
                            <a:noFill/>
                          </a:ln>
                          <a:solidFill>
                            <a:schemeClr val="tx1"/>
                          </a:solidFill>
                          <a:effectLst/>
                          <a:latin typeface="Arial" charset="0"/>
                          <a:cs typeface="Arial" charset="0"/>
                        </a:rPr>
                        <a:t>Drayage Trucks (2007)</a:t>
                      </a:r>
                    </a:p>
                    <a:p>
                      <a:pPr marL="0" marR="0" lvl="0" indent="0" algn="l" defTabSz="914400" rtl="0" eaLnBrk="1" fontAlgn="base" latinLnBrk="0" hangingPunct="1">
                        <a:lnSpc>
                          <a:spcPct val="100000"/>
                        </a:lnSpc>
                        <a:spcBef>
                          <a:spcPct val="20000"/>
                        </a:spcBef>
                        <a:spcAft>
                          <a:spcPct val="0"/>
                        </a:spcAft>
                        <a:buClr>
                          <a:srgbClr val="FFFF00"/>
                        </a:buClr>
                        <a:buSzTx/>
                        <a:buFontTx/>
                        <a:buNone/>
                        <a:tabLst/>
                      </a:pPr>
                      <a:r>
                        <a:rPr kumimoji="0" lang="en-US" sz="1800" b="0" i="0" u="none" strike="noStrike" cap="none" normalizeH="0" baseline="0" dirty="0" smtClean="0">
                          <a:ln>
                            <a:noFill/>
                          </a:ln>
                          <a:solidFill>
                            <a:schemeClr val="tx1"/>
                          </a:solidFill>
                          <a:effectLst/>
                          <a:latin typeface="Arial" charset="0"/>
                          <a:cs typeface="Arial" charset="0"/>
                        </a:rPr>
                        <a:t>Off-Road Vehicles (2007)</a:t>
                      </a:r>
                    </a:p>
                    <a:p>
                      <a:pPr marL="0" marR="0" lvl="0" indent="0" algn="l" defTabSz="914400" rtl="0" eaLnBrk="1" fontAlgn="base" latinLnBrk="0" hangingPunct="1">
                        <a:lnSpc>
                          <a:spcPct val="100000"/>
                        </a:lnSpc>
                        <a:spcBef>
                          <a:spcPct val="20000"/>
                        </a:spcBef>
                        <a:spcAft>
                          <a:spcPct val="0"/>
                        </a:spcAft>
                        <a:buClr>
                          <a:srgbClr val="FFFF00"/>
                        </a:buClr>
                        <a:buSzTx/>
                        <a:buFontTx/>
                        <a:buNone/>
                        <a:tabLst/>
                      </a:pPr>
                      <a:r>
                        <a:rPr kumimoji="0" lang="en-US" sz="1800" b="0" i="0" u="none" strike="noStrike" cap="none" normalizeH="0" baseline="0" dirty="0" smtClean="0">
                          <a:ln>
                            <a:noFill/>
                          </a:ln>
                          <a:solidFill>
                            <a:schemeClr val="tx1"/>
                          </a:solidFill>
                          <a:effectLst/>
                          <a:latin typeface="Arial" charset="0"/>
                          <a:cs typeface="Arial" charset="0"/>
                        </a:rPr>
                        <a:t>Tractor-Trailer GHG (2008)</a:t>
                      </a:r>
                    </a:p>
                    <a:p>
                      <a:pPr marL="0" marR="0" lvl="0" indent="0" algn="l" defTabSz="914400" rtl="0" eaLnBrk="1" fontAlgn="base" latinLnBrk="0" hangingPunct="1">
                        <a:lnSpc>
                          <a:spcPct val="100000"/>
                        </a:lnSpc>
                        <a:spcBef>
                          <a:spcPct val="20000"/>
                        </a:spcBef>
                        <a:spcAft>
                          <a:spcPct val="0"/>
                        </a:spcAft>
                        <a:buClr>
                          <a:srgbClr val="FFFF00"/>
                        </a:buClr>
                        <a:buSzTx/>
                        <a:buFontTx/>
                        <a:buNone/>
                        <a:tabLst/>
                      </a:pPr>
                      <a:r>
                        <a:rPr kumimoji="0" lang="en-US" sz="1800" b="0" i="0" u="none" strike="noStrike" cap="none" normalizeH="0" baseline="0" dirty="0" smtClean="0">
                          <a:ln>
                            <a:noFill/>
                          </a:ln>
                          <a:solidFill>
                            <a:schemeClr val="tx1"/>
                          </a:solidFill>
                          <a:effectLst/>
                          <a:latin typeface="Arial" charset="0"/>
                          <a:cs typeface="Arial" charset="0"/>
                        </a:rPr>
                        <a:t>Trucks and Buses (2008)</a:t>
                      </a:r>
                    </a:p>
                    <a:p>
                      <a:pPr marL="0" marR="0" lvl="0" indent="0" algn="l" defTabSz="914400" rtl="0" eaLnBrk="1" fontAlgn="base" latinLnBrk="0" hangingPunct="1">
                        <a:lnSpc>
                          <a:spcPct val="100000"/>
                        </a:lnSpc>
                        <a:spcBef>
                          <a:spcPct val="20000"/>
                        </a:spcBef>
                        <a:spcAft>
                          <a:spcPct val="0"/>
                        </a:spcAft>
                        <a:buClr>
                          <a:srgbClr val="FFFF00"/>
                        </a:buClr>
                        <a:buSzTx/>
                        <a:buFontTx/>
                        <a:buNone/>
                        <a:tabLst/>
                      </a:pPr>
                      <a:r>
                        <a:rPr kumimoji="0" lang="en-US" sz="1800" b="0" i="0" u="none" strike="noStrike" cap="none" normalizeH="0" baseline="0" dirty="0" smtClean="0">
                          <a:ln>
                            <a:noFill/>
                          </a:ln>
                          <a:solidFill>
                            <a:schemeClr val="tx1"/>
                          </a:solidFill>
                          <a:effectLst/>
                          <a:latin typeface="Arial" charset="0"/>
                          <a:cs typeface="Arial" charset="0"/>
                        </a:rPr>
                        <a:t>Agricultural Tractors and Equipment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p:txBody>
          <a:bodyPr/>
          <a:lstStyle/>
          <a:p>
            <a:fld id="{4D39591E-9D47-4622-BEA6-177B0B3B5000}" type="slidenum">
              <a:rPr lang="en-US" altLang="en-US" smtClean="0"/>
              <a:pPr/>
              <a:t>8</a:t>
            </a:fld>
            <a:endParaRPr lang="en-US" altLang="en-US"/>
          </a:p>
        </p:txBody>
      </p:sp>
      <p:grpSp>
        <p:nvGrpSpPr>
          <p:cNvPr id="20491" name="Group 11"/>
          <p:cNvGrpSpPr>
            <a:grpSpLocks/>
          </p:cNvGrpSpPr>
          <p:nvPr/>
        </p:nvGrpSpPr>
        <p:grpSpPr bwMode="auto">
          <a:xfrm>
            <a:off x="965200" y="5391150"/>
            <a:ext cx="7073900" cy="917575"/>
            <a:chOff x="936" y="3408"/>
            <a:chExt cx="4456" cy="578"/>
          </a:xfrm>
        </p:grpSpPr>
        <p:pic>
          <p:nvPicPr>
            <p:cNvPr id="20499" name="Picture 12" descr="trucks_otr">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6" y="3408"/>
              <a:ext cx="737" cy="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500" name="Object 13"/>
            <p:cNvGraphicFramePr>
              <a:graphicFrameLocks noChangeAspect="1"/>
            </p:cNvGraphicFramePr>
            <p:nvPr/>
          </p:nvGraphicFramePr>
          <p:xfrm>
            <a:off x="2956" y="3408"/>
            <a:ext cx="909" cy="577"/>
          </p:xfrm>
          <a:graphic>
            <a:graphicData uri="http://schemas.openxmlformats.org/presentationml/2006/ole">
              <mc:AlternateContent xmlns:mc="http://schemas.openxmlformats.org/markup-compatibility/2006">
                <mc:Choice xmlns:v="urn:schemas-microsoft-com:vml" Requires="v">
                  <p:oleObj spid="_x0000_s91147" name="Photo Editor Photo" r:id="rId6" imgW="4800000" imgH="3010320" progId="MSPhotoEd.3">
                    <p:embed/>
                  </p:oleObj>
                </mc:Choice>
                <mc:Fallback>
                  <p:oleObj name="Photo Editor Photo" r:id="rId6" imgW="4800000" imgH="3010320" progId="MSPhotoEd.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56" y="3408"/>
                          <a:ext cx="909"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0501" name="Picture 14" descr="cc_02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32" y="3408"/>
              <a:ext cx="1324"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2" name="Picture 15" descr="Summer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92" y="3408"/>
              <a:ext cx="900"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3" name="Picture 16" descr="70farmengin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24" y="3408"/>
              <a:ext cx="766" cy="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492" name="Group 17"/>
          <p:cNvGrpSpPr>
            <a:grpSpLocks/>
          </p:cNvGrpSpPr>
          <p:nvPr/>
        </p:nvGrpSpPr>
        <p:grpSpPr bwMode="auto">
          <a:xfrm>
            <a:off x="447675" y="4483100"/>
            <a:ext cx="8229600" cy="919163"/>
            <a:chOff x="307" y="3405"/>
            <a:chExt cx="5184" cy="579"/>
          </a:xfrm>
        </p:grpSpPr>
        <p:pic>
          <p:nvPicPr>
            <p:cNvPr id="20493" name="Picture 1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16" y="3407"/>
              <a:ext cx="812"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94" name="Picture 19" descr="transform-fridge-unit">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32" y="3409"/>
              <a:ext cx="916" cy="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5" name="Picture 20" descr="PI2254">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744" y="3407"/>
              <a:ext cx="772"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6" name="Picture 21" descr="busmog">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00" y="3409"/>
              <a:ext cx="841" cy="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7" name="Picture 22" descr="mac-truck">
              <a:hlinkClick r:id="rId18"/>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512" y="3408"/>
              <a:ext cx="979"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8" name="Picture 23" descr="metro_nabi7421_disneyland_02222004_900x675">
              <a:hlinkClick r:id="rId20"/>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07" y="3405"/>
              <a:ext cx="893" cy="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861543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dirty="0" smtClean="0"/>
              <a:t>Emission Reductions Needed from Existing Trucks</a:t>
            </a:r>
            <a:endParaRPr lang="en-US" dirty="0"/>
          </a:p>
        </p:txBody>
      </p:sp>
      <p:sp>
        <p:nvSpPr>
          <p:cNvPr id="39938" name="Content Placeholder 3"/>
          <p:cNvSpPr>
            <a:spLocks noGrp="1"/>
          </p:cNvSpPr>
          <p:nvPr>
            <p:ph idx="1"/>
          </p:nvPr>
        </p:nvSpPr>
        <p:spPr/>
        <p:txBody>
          <a:bodyPr/>
          <a:lstStyle/>
          <a:p>
            <a:r>
              <a:rPr lang="en-US" dirty="0" smtClean="0"/>
              <a:t>Existing trucks last 20 years or more</a:t>
            </a:r>
          </a:p>
          <a:p>
            <a:r>
              <a:rPr lang="en-US" dirty="0" smtClean="0"/>
              <a:t>Needed to meet federal deadlines</a:t>
            </a:r>
          </a:p>
          <a:p>
            <a:r>
              <a:rPr lang="en-US" dirty="0" smtClean="0"/>
              <a:t>State plan identifies commitments</a:t>
            </a:r>
          </a:p>
          <a:p>
            <a:pPr lvl="1"/>
            <a:r>
              <a:rPr lang="en-US" dirty="0" smtClean="0"/>
              <a:t>Strategy for PM2.5 and Ozone</a:t>
            </a:r>
          </a:p>
          <a:p>
            <a:pPr lvl="1"/>
            <a:r>
              <a:rPr lang="en-US" dirty="0" smtClean="0"/>
              <a:t>Largest share of reductions expected from trucks</a:t>
            </a:r>
          </a:p>
          <a:p>
            <a:r>
              <a:rPr lang="en-US" altLang="en-US" dirty="0" smtClean="0"/>
              <a:t>70% of known cancer risk from all air toxics</a:t>
            </a:r>
          </a:p>
          <a:p>
            <a:r>
              <a:rPr lang="en-US" dirty="0" smtClean="0"/>
              <a:t>No equivalent federal programs</a:t>
            </a:r>
          </a:p>
          <a:p>
            <a:r>
              <a:rPr lang="en-US" dirty="0" smtClean="0"/>
              <a:t>California leadership is critical</a:t>
            </a:r>
          </a:p>
          <a:p>
            <a:endParaRPr lang="en-US" dirty="0"/>
          </a:p>
        </p:txBody>
      </p:sp>
      <p:sp>
        <p:nvSpPr>
          <p:cNvPr id="2" name="Slide Number Placeholder 1"/>
          <p:cNvSpPr>
            <a:spLocks noGrp="1"/>
          </p:cNvSpPr>
          <p:nvPr>
            <p:ph type="sldNum" sz="quarter" idx="12"/>
          </p:nvPr>
        </p:nvSpPr>
        <p:spPr/>
        <p:txBody>
          <a:bodyPr/>
          <a:lstStyle/>
          <a:p>
            <a:fld id="{349F6052-D982-4D44-82FC-95F69C71BE72}" type="slidenum">
              <a:rPr lang="en-US" altLang="en-US" smtClean="0"/>
              <a:pPr/>
              <a:t>9</a:t>
            </a:fld>
            <a:endParaRPr lang="en-US" altLang="en-US"/>
          </a:p>
        </p:txBody>
      </p:sp>
    </p:spTree>
    <p:extLst>
      <p:ext uri="{BB962C8B-B14F-4D97-AF65-F5344CB8AC3E}">
        <p14:creationId xmlns:p14="http://schemas.microsoft.com/office/powerpoint/2010/main" val="9355299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8677</TotalTime>
  <Words>1212</Words>
  <Application>Microsoft Macintosh PowerPoint</Application>
  <PresentationFormat>On-screen Show (4:3)</PresentationFormat>
  <Paragraphs>221</Paragraphs>
  <Slides>22</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Custom Design</vt:lpstr>
      <vt:lpstr>Photo Editor Photo</vt:lpstr>
      <vt:lpstr>Reducing Emissions from Existing Trucks and Buses</vt:lpstr>
      <vt:lpstr>Main Topics</vt:lpstr>
      <vt:lpstr>Many Areas of State Do Not Meet Federal Air Quality Standards</vt:lpstr>
      <vt:lpstr>Control Strategies</vt:lpstr>
      <vt:lpstr>Cleaner Burning Diesel</vt:lpstr>
      <vt:lpstr> Heavy-Duty Diesel Engine Emission Standards</vt:lpstr>
      <vt:lpstr>Trucks Significant Source of Emissions</vt:lpstr>
      <vt:lpstr>In-Use Diesel Fleet Regulations</vt:lpstr>
      <vt:lpstr>Emission Reductions Needed from Existing Trucks</vt:lpstr>
      <vt:lpstr>Diesel Emission Control Verification</vt:lpstr>
      <vt:lpstr>Types of Particulate Controls</vt:lpstr>
      <vt:lpstr>Verified Diesel PM Exhaust Filters</vt:lpstr>
      <vt:lpstr>PM Retrofit Filter Costs</vt:lpstr>
      <vt:lpstr>Financial Incentive Programs</vt:lpstr>
      <vt:lpstr>Truck and Bus Regulation</vt:lpstr>
      <vt:lpstr>Truck and Bus Regulation Reduces Emissions</vt:lpstr>
      <vt:lpstr>Significant Flexibility in Regulation</vt:lpstr>
      <vt:lpstr> </vt:lpstr>
      <vt:lpstr>PowerPoint Presentation</vt:lpstr>
      <vt:lpstr>Reducing Diesel PM Provides Climate Benefits</vt:lpstr>
      <vt:lpstr>Localized Benefits Confirmed</vt:lpstr>
      <vt:lpstr>the Truck Stop</vt:lpstr>
    </vt:vector>
  </TitlesOfParts>
  <Company>California Air Resources Board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arb</dc:creator>
  <cp:lastModifiedBy>Rachelle Lagman</cp:lastModifiedBy>
  <cp:revision>276</cp:revision>
  <cp:lastPrinted>2013-10-18T19:03:09Z</cp:lastPrinted>
  <dcterms:created xsi:type="dcterms:W3CDTF">2008-11-05T17:11:29Z</dcterms:created>
  <dcterms:modified xsi:type="dcterms:W3CDTF">2013-11-11T23:17:13Z</dcterms:modified>
</cp:coreProperties>
</file>