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harts/chart3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597" r:id="rId2"/>
    <p:sldId id="256" r:id="rId3"/>
    <p:sldId id="568" r:id="rId4"/>
    <p:sldId id="591" r:id="rId5"/>
    <p:sldId id="478" r:id="rId6"/>
    <p:sldId id="479" r:id="rId7"/>
    <p:sldId id="592" r:id="rId8"/>
    <p:sldId id="549" r:id="rId9"/>
    <p:sldId id="550" r:id="rId10"/>
    <p:sldId id="551" r:id="rId11"/>
    <p:sldId id="552" r:id="rId12"/>
    <p:sldId id="553" r:id="rId13"/>
    <p:sldId id="555" r:id="rId14"/>
    <p:sldId id="556" r:id="rId15"/>
    <p:sldId id="593" r:id="rId16"/>
    <p:sldId id="566" r:id="rId17"/>
    <p:sldId id="481" r:id="rId18"/>
    <p:sldId id="491" r:id="rId19"/>
    <p:sldId id="482" r:id="rId20"/>
    <p:sldId id="493" r:id="rId21"/>
    <p:sldId id="495" r:id="rId22"/>
    <p:sldId id="483" r:id="rId23"/>
    <p:sldId id="492" r:id="rId24"/>
    <p:sldId id="496" r:id="rId25"/>
    <p:sldId id="508" r:id="rId26"/>
    <p:sldId id="594" r:id="rId27"/>
    <p:sldId id="584" r:id="rId28"/>
    <p:sldId id="589" r:id="rId29"/>
    <p:sldId id="587" r:id="rId30"/>
    <p:sldId id="595" r:id="rId31"/>
    <p:sldId id="576" r:id="rId32"/>
    <p:sldId id="577" r:id="rId33"/>
    <p:sldId id="586" r:id="rId34"/>
    <p:sldId id="578" r:id="rId35"/>
    <p:sldId id="588" r:id="rId36"/>
    <p:sldId id="580" r:id="rId37"/>
    <p:sldId id="581" r:id="rId38"/>
    <p:sldId id="596" r:id="rId39"/>
    <p:sldId id="590" r:id="rId40"/>
    <p:sldId id="524" r:id="rId41"/>
    <p:sldId id="562" r:id="rId42"/>
    <p:sldId id="397" r:id="rId4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FF33"/>
    <a:srgbClr val="3366FF"/>
    <a:srgbClr val="33CCFF"/>
    <a:srgbClr val="CCECFF"/>
    <a:srgbClr val="66FFFF"/>
    <a:srgbClr val="FF99FF"/>
    <a:srgbClr val="00FFCC"/>
    <a:srgbClr val="FFFFCC"/>
    <a:srgbClr val="66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93560" autoAdjust="0"/>
  </p:normalViewPr>
  <p:slideViewPr>
    <p:cSldViewPr>
      <p:cViewPr varScale="1">
        <p:scale>
          <a:sx n="74" d="100"/>
          <a:sy n="74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multad\en1t\07_NEW_REGULATIONS\BS5\Future%20Emission%20Norms_20120504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ultad\en1t\07_NEW_REGULATIONS\BS5\Future%20Emission%20Norms_20120504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ultad\en1t\07_NEW_REGULATIONS\BS5\Future%20Emission%20Norms_20120504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okul\Desktop\PPT%20for%20autofuel%20policy\DMT%20MARUTI_CO_THC%20compare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3.3280666666666715E-2"/>
          <c:y val="8.2989316239316199E-2"/>
          <c:w val="0.94104013560805044"/>
          <c:h val="0.77207345085470203"/>
        </c:manualLayout>
      </c:layout>
      <c:scatterChart>
        <c:scatterStyle val="lineMarker"/>
        <c:ser>
          <c:idx val="0"/>
          <c:order val="0"/>
          <c:tx>
            <c:strRef>
              <c:f>Limits!$A$81</c:f>
              <c:strCache>
                <c:ptCount val="1"/>
                <c:pt idx="0">
                  <c:v>BS3</c:v>
                </c:pt>
              </c:strCache>
            </c:strRef>
          </c:tx>
          <c:spPr>
            <a:ln w="76200"/>
          </c:spPr>
          <c:marker>
            <c:symbol val="none"/>
          </c:marker>
          <c:xVal>
            <c:numLit>
              <c:formatCode>General</c:formatCode>
              <c:ptCount val="4"/>
              <c:pt idx="0">
                <c:v>-1916.7</c:v>
              </c:pt>
              <c:pt idx="1">
                <c:v>-1916.7</c:v>
              </c:pt>
              <c:pt idx="2">
                <c:v>166.7</c:v>
              </c:pt>
              <c:pt idx="3">
                <c:v>166.7</c:v>
              </c:pt>
            </c:numLit>
          </c:xVal>
          <c:yVal>
            <c:numLit>
              <c:formatCode>General</c:formatCode>
              <c:ptCount val="4"/>
              <c:pt idx="0">
                <c:v>0</c:v>
              </c:pt>
              <c:pt idx="1">
                <c:v>125</c:v>
              </c:pt>
              <c:pt idx="2">
                <c:v>125</c:v>
              </c:pt>
              <c:pt idx="3">
                <c:v>0</c:v>
              </c:pt>
            </c:numLit>
          </c:yVal>
        </c:ser>
        <c:ser>
          <c:idx val="1"/>
          <c:order val="1"/>
          <c:tx>
            <c:strRef>
              <c:f>Limits!$A$82</c:f>
              <c:strCache>
                <c:ptCount val="1"/>
                <c:pt idx="0">
                  <c:v>BS4</c:v>
                </c:pt>
              </c:strCache>
            </c:strRef>
          </c:tx>
          <c:spPr>
            <a:ln w="76200"/>
          </c:spPr>
          <c:marker>
            <c:symbol val="none"/>
          </c:marker>
          <c:xVal>
            <c:numLit>
              <c:formatCode>General</c:formatCode>
              <c:ptCount val="4"/>
              <c:pt idx="0">
                <c:v>-833.3</c:v>
              </c:pt>
              <c:pt idx="1">
                <c:v>-833.3</c:v>
              </c:pt>
              <c:pt idx="2">
                <c:v>83.3</c:v>
              </c:pt>
              <c:pt idx="3">
                <c:v>83.3</c:v>
              </c:pt>
            </c:numLit>
          </c:xVal>
          <c:yVal>
            <c:numLit>
              <c:formatCode>General</c:formatCode>
              <c:ptCount val="4"/>
              <c:pt idx="0">
                <c:v>0</c:v>
              </c:pt>
              <c:pt idx="1">
                <c:v>66.7</c:v>
              </c:pt>
              <c:pt idx="2">
                <c:v>66.7</c:v>
              </c:pt>
              <c:pt idx="3">
                <c:v>0</c:v>
              </c:pt>
            </c:numLit>
          </c:yVal>
        </c:ser>
        <c:ser>
          <c:idx val="2"/>
          <c:order val="2"/>
          <c:tx>
            <c:strRef>
              <c:f>Limits!$A$83</c:f>
              <c:strCache>
                <c:ptCount val="1"/>
                <c:pt idx="0">
                  <c:v>Euro 5</c:v>
                </c:pt>
              </c:strCache>
            </c:strRef>
          </c:tx>
          <c:spPr>
            <a:ln w="76200"/>
          </c:spPr>
          <c:marker>
            <c:symbol val="none"/>
          </c:marker>
          <c:xVal>
            <c:numLit>
              <c:formatCode>General</c:formatCode>
              <c:ptCount val="4"/>
              <c:pt idx="0">
                <c:v>-666.7</c:v>
              </c:pt>
              <c:pt idx="1">
                <c:v>-666.7</c:v>
              </c:pt>
              <c:pt idx="2">
                <c:v>76.900000000000006</c:v>
              </c:pt>
              <c:pt idx="3">
                <c:v>76.900000000000006</c:v>
              </c:pt>
            </c:numLit>
          </c:xVal>
          <c:yVal>
            <c:numLit>
              <c:formatCode>General</c:formatCode>
              <c:ptCount val="4"/>
              <c:pt idx="0">
                <c:v>0</c:v>
              </c:pt>
              <c:pt idx="1">
                <c:v>37.5</c:v>
              </c:pt>
              <c:pt idx="2">
                <c:v>37.5</c:v>
              </c:pt>
              <c:pt idx="3">
                <c:v>0</c:v>
              </c:pt>
            </c:numLit>
          </c:yVal>
        </c:ser>
        <c:axId val="131564672"/>
        <c:axId val="131566592"/>
      </c:scatterChart>
      <c:valAx>
        <c:axId val="131564672"/>
        <c:scaling>
          <c:orientation val="minMax"/>
          <c:max val="200"/>
          <c:min val="-2000"/>
        </c:scaling>
        <c:axPos val="b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CO [mg/km</a:t>
                </a:r>
                <a:r>
                  <a:rPr lang="en-US" sz="1600" dirty="0" smtClean="0"/>
                  <a:t>]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24086975065616836"/>
              <c:y val="0.93185283119658291"/>
            </c:manualLayout>
          </c:layout>
        </c:title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31566592"/>
        <c:crosses val="autoZero"/>
        <c:crossBetween val="midCat"/>
        <c:majorUnit val="200"/>
      </c:valAx>
      <c:valAx>
        <c:axId val="1315665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NOx  [mg/km]</a:t>
                </a:r>
              </a:p>
            </c:rich>
          </c:tx>
          <c:layout>
            <c:manualLayout>
              <c:xMode val="edge"/>
              <c:yMode val="edge"/>
              <c:x val="0.81168886701662302"/>
              <c:y val="0.21088408119658156"/>
            </c:manualLayout>
          </c:layout>
          <c:spPr>
            <a:solidFill>
              <a:sysClr val="window" lastClr="FFFFFF"/>
            </a:solidFill>
          </c:spPr>
        </c:title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crossAx val="131564672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1.598333333333337E-2"/>
          <c:y val="6.7868589743590039E-4"/>
          <c:w val="0.95619444444444635"/>
          <c:h val="8.19909188034188E-2"/>
        </c:manualLayout>
      </c:layout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</c:chart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2979396325459316"/>
          <c:y val="0.10245112179487165"/>
          <c:w val="0.82035918803418861"/>
          <c:h val="0.7528672542735082"/>
        </c:manualLayout>
      </c:layout>
      <c:scatterChart>
        <c:scatterStyle val="lineMarker"/>
        <c:ser>
          <c:idx val="0"/>
          <c:order val="0"/>
          <c:tx>
            <c:v>BS3</c:v>
          </c:tx>
          <c:spPr>
            <a:ln w="76200"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500</c:v>
              </c:pt>
              <c:pt idx="2">
                <c:v>500</c:v>
              </c:pt>
            </c:numLit>
          </c:xVal>
          <c:yVal>
            <c:numLit>
              <c:formatCode>General</c:formatCode>
              <c:ptCount val="3"/>
              <c:pt idx="0">
                <c:v>50</c:v>
              </c:pt>
              <c:pt idx="1">
                <c:v>50</c:v>
              </c:pt>
              <c:pt idx="2">
                <c:v>0</c:v>
              </c:pt>
            </c:numLit>
          </c:yVal>
        </c:ser>
        <c:ser>
          <c:idx val="1"/>
          <c:order val="1"/>
          <c:tx>
            <c:v>BS4</c:v>
          </c:tx>
          <c:spPr>
            <a:ln w="76200"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250</c:v>
              </c:pt>
              <c:pt idx="2">
                <c:v>250</c:v>
              </c:pt>
            </c:numLit>
          </c:xVal>
          <c:yVal>
            <c:numLit>
              <c:formatCode>General</c:formatCode>
              <c:ptCount val="3"/>
              <c:pt idx="0">
                <c:v>25</c:v>
              </c:pt>
              <c:pt idx="1">
                <c:v>25</c:v>
              </c:pt>
              <c:pt idx="2">
                <c:v>0</c:v>
              </c:pt>
            </c:numLit>
          </c:yVal>
        </c:ser>
        <c:ser>
          <c:idx val="2"/>
          <c:order val="2"/>
          <c:tx>
            <c:v>Euro 5</c:v>
          </c:tx>
          <c:spPr>
            <a:ln w="76200"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180</c:v>
              </c:pt>
              <c:pt idx="2">
                <c:v>180</c:v>
              </c:pt>
            </c:numLit>
          </c:xVal>
          <c:yVal>
            <c:numLit>
              <c:formatCode>General</c:formatCode>
              <c:ptCount val="3"/>
              <c:pt idx="0">
                <c:v>5</c:v>
              </c:pt>
              <c:pt idx="1">
                <c:v>5</c:v>
              </c:pt>
              <c:pt idx="2">
                <c:v>0</c:v>
              </c:pt>
            </c:numLit>
          </c:yVal>
        </c:ser>
        <c:ser>
          <c:idx val="3"/>
          <c:order val="3"/>
          <c:tx>
            <c:v>Euro 6</c:v>
          </c:tx>
          <c:spPr>
            <a:ln w="76200"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80</c:v>
              </c:pt>
              <c:pt idx="2">
                <c:v>80</c:v>
              </c:pt>
            </c:numLit>
          </c:xVal>
          <c:yVal>
            <c:numLit>
              <c:formatCode>General</c:formatCode>
              <c:ptCount val="3"/>
              <c:pt idx="0">
                <c:v>4.5</c:v>
              </c:pt>
              <c:pt idx="1">
                <c:v>4.5</c:v>
              </c:pt>
              <c:pt idx="2">
                <c:v>0</c:v>
              </c:pt>
            </c:numLit>
          </c:yVal>
        </c:ser>
        <c:axId val="131938944"/>
        <c:axId val="131953408"/>
      </c:scatterChart>
      <c:valAx>
        <c:axId val="131938944"/>
        <c:scaling>
          <c:orientation val="minMax"/>
          <c:max val="600"/>
        </c:scaling>
        <c:axPos val="b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NOx [mg/km]</a:t>
                </a:r>
              </a:p>
            </c:rich>
          </c:tx>
          <c:layout/>
        </c:title>
        <c:numFmt formatCode="General" sourceLinked="1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31953408"/>
        <c:crosses val="autoZero"/>
        <c:crossBetween val="midCat"/>
        <c:majorUnit val="100"/>
      </c:valAx>
      <c:valAx>
        <c:axId val="1319534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PM  [mg/km]</a:t>
                </a:r>
              </a:p>
            </c:rich>
          </c:tx>
          <c:layout/>
        </c:title>
        <c:numFmt formatCode="General" sourceLinked="1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31938944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6.864743589743591E-2"/>
          <c:y val="2.6698717948718058E-3"/>
          <c:w val="0.92780555555555821"/>
          <c:h val="7.8149839743589744E-2"/>
        </c:manualLayout>
      </c:layout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</c:chart>
  <c:txPr>
    <a:bodyPr/>
    <a:lstStyle/>
    <a:p>
      <a:pPr>
        <a:defRPr sz="1200">
          <a:latin typeface="Calibri" pitchFamily="34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4523840769903829"/>
          <c:y val="0.10194417735042736"/>
          <c:w val="0.7704490376203017"/>
          <c:h val="0.74679113247863604"/>
        </c:manualLayout>
      </c:layout>
      <c:scatterChart>
        <c:scatterStyle val="lineMarker"/>
        <c:ser>
          <c:idx val="0"/>
          <c:order val="0"/>
          <c:tx>
            <c:strRef>
              <c:f>Limits!$A$77</c:f>
              <c:strCache>
                <c:ptCount val="1"/>
                <c:pt idx="0">
                  <c:v>BS3</c:v>
                </c:pt>
              </c:strCache>
            </c:strRef>
          </c:tx>
          <c:spPr>
            <a:ln w="76200"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560</c:v>
              </c:pt>
              <c:pt idx="2">
                <c:v>560</c:v>
              </c:pt>
            </c:numLit>
          </c:xVal>
          <c:yVal>
            <c:numLit>
              <c:formatCode>General</c:formatCode>
              <c:ptCount val="3"/>
              <c:pt idx="0">
                <c:v>640</c:v>
              </c:pt>
              <c:pt idx="1">
                <c:v>640</c:v>
              </c:pt>
              <c:pt idx="2">
                <c:v>0</c:v>
              </c:pt>
            </c:numLit>
          </c:yVal>
        </c:ser>
        <c:ser>
          <c:idx val="1"/>
          <c:order val="1"/>
          <c:tx>
            <c:strRef>
              <c:f>Limits!$A$78</c:f>
              <c:strCache>
                <c:ptCount val="1"/>
                <c:pt idx="0">
                  <c:v>BS4</c:v>
                </c:pt>
              </c:strCache>
            </c:strRef>
          </c:tx>
          <c:spPr>
            <a:ln w="76200"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300</c:v>
              </c:pt>
              <c:pt idx="2">
                <c:v>300</c:v>
              </c:pt>
            </c:numLit>
          </c:xVal>
          <c:yVal>
            <c:numLit>
              <c:formatCode>General</c:formatCode>
              <c:ptCount val="3"/>
              <c:pt idx="0">
                <c:v>500</c:v>
              </c:pt>
              <c:pt idx="1">
                <c:v>500</c:v>
              </c:pt>
              <c:pt idx="2">
                <c:v>0</c:v>
              </c:pt>
            </c:numLit>
          </c:yVal>
        </c:ser>
        <c:ser>
          <c:idx val="2"/>
          <c:order val="2"/>
          <c:tx>
            <c:strRef>
              <c:f>Limits!$A$79</c:f>
              <c:strCache>
                <c:ptCount val="1"/>
                <c:pt idx="0">
                  <c:v>Euro 5</c:v>
                </c:pt>
              </c:strCache>
            </c:strRef>
          </c:tx>
          <c:spPr>
            <a:ln w="76200"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230</c:v>
              </c:pt>
              <c:pt idx="2">
                <c:v>230</c:v>
              </c:pt>
            </c:numLit>
          </c:xVal>
          <c:yVal>
            <c:numLit>
              <c:formatCode>General</c:formatCode>
              <c:ptCount val="3"/>
              <c:pt idx="0">
                <c:v>500</c:v>
              </c:pt>
              <c:pt idx="1">
                <c:v>500</c:v>
              </c:pt>
              <c:pt idx="2">
                <c:v>0</c:v>
              </c:pt>
            </c:numLit>
          </c:yVal>
        </c:ser>
        <c:ser>
          <c:idx val="3"/>
          <c:order val="3"/>
          <c:tx>
            <c:strRef>
              <c:f>Limits!$A$80</c:f>
              <c:strCache>
                <c:ptCount val="1"/>
                <c:pt idx="0">
                  <c:v>Euro 6</c:v>
                </c:pt>
              </c:strCache>
            </c:strRef>
          </c:tx>
          <c:spPr>
            <a:ln w="76200"/>
          </c:spPr>
          <c:marker>
            <c:symbol val="none"/>
          </c:marker>
          <c:xVal>
            <c:numLit>
              <c:formatCode>General</c:formatCode>
              <c:ptCount val="3"/>
              <c:pt idx="0">
                <c:v>0</c:v>
              </c:pt>
              <c:pt idx="1">
                <c:v>170</c:v>
              </c:pt>
              <c:pt idx="2">
                <c:v>170</c:v>
              </c:pt>
            </c:numLit>
          </c:xVal>
          <c:yVal>
            <c:numLit>
              <c:formatCode>General</c:formatCode>
              <c:ptCount val="3"/>
              <c:pt idx="0">
                <c:v>500</c:v>
              </c:pt>
              <c:pt idx="1">
                <c:v>500</c:v>
              </c:pt>
              <c:pt idx="2">
                <c:v>0</c:v>
              </c:pt>
            </c:numLit>
          </c:yVal>
        </c:ser>
        <c:axId val="131888640"/>
        <c:axId val="131890560"/>
      </c:scatterChart>
      <c:valAx>
        <c:axId val="131888640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THC+NOx [mg/km]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1890560"/>
        <c:crosses val="autoZero"/>
        <c:crossBetween val="midCat"/>
        <c:majorUnit val="100"/>
      </c:valAx>
      <c:valAx>
        <c:axId val="1318905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CO [mg/km]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18886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4.7322649572649707E-2"/>
          <c:y val="3.4989316239316434E-4"/>
          <c:w val="0.87780555555555873"/>
          <c:h val="8.2372822520494327E-2"/>
        </c:manualLayout>
      </c:layout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</c:chart>
  <c:txPr>
    <a:bodyPr/>
    <a:lstStyle/>
    <a:p>
      <a:pPr>
        <a:defRPr sz="1200">
          <a:latin typeface="Calibri" pitchFamily="34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9620149043869559"/>
          <c:y val="0.11253008468281089"/>
          <c:w val="0.71205638357705259"/>
          <c:h val="0.71621720398157773"/>
        </c:manualLayout>
      </c:layout>
      <c:scatterChart>
        <c:scatterStyle val="lineMarker"/>
        <c:ser>
          <c:idx val="2"/>
          <c:order val="0"/>
          <c:tx>
            <c:strRef>
              <c:f>Data!$W$11</c:f>
              <c:strCache>
                <c:ptCount val="1"/>
                <c:pt idx="0">
                  <c:v>BS2</c:v>
                </c:pt>
              </c:strCache>
            </c:strRef>
          </c:tx>
          <c:spPr>
            <a:ln>
              <a:noFill/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trendline>
            <c:spPr>
              <a:ln w="38100">
                <a:solidFill>
                  <a:srgbClr val="FF0000"/>
                </a:solidFill>
              </a:ln>
            </c:spPr>
            <c:trendlineType val="linear"/>
          </c:trendline>
          <c:xVal>
            <c:numRef>
              <c:f>Data!$T$12:$T$17</c:f>
              <c:numCache>
                <c:formatCode>General</c:formatCode>
                <c:ptCount val="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</c:numCache>
            </c:numRef>
          </c:xVal>
          <c:yVal>
            <c:numRef>
              <c:f>Data!$W$12:$W$17</c:f>
              <c:numCache>
                <c:formatCode>General</c:formatCode>
                <c:ptCount val="6"/>
                <c:pt idx="0">
                  <c:v>0.11600000000000002</c:v>
                </c:pt>
                <c:pt idx="1">
                  <c:v>0.111</c:v>
                </c:pt>
                <c:pt idx="2">
                  <c:v>0.115</c:v>
                </c:pt>
                <c:pt idx="3">
                  <c:v>0.24600000000000041</c:v>
                </c:pt>
                <c:pt idx="4">
                  <c:v>0.254</c:v>
                </c:pt>
                <c:pt idx="5">
                  <c:v>0.28200000000000008</c:v>
                </c:pt>
              </c:numCache>
            </c:numRef>
          </c:yVal>
        </c:ser>
        <c:ser>
          <c:idx val="3"/>
          <c:order val="1"/>
          <c:tx>
            <c:strRef>
              <c:f>Data!$X$11</c:f>
              <c:strCache>
                <c:ptCount val="1"/>
                <c:pt idx="0">
                  <c:v>BS3</c:v>
                </c:pt>
              </c:strCache>
            </c:strRef>
          </c:tx>
          <c:spPr>
            <a:ln>
              <a:noFill/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trendline>
            <c:spPr>
              <a:ln w="38100">
                <a:solidFill>
                  <a:srgbClr val="00B050"/>
                </a:solidFill>
              </a:ln>
            </c:spPr>
            <c:trendlineType val="linear"/>
          </c:trendline>
          <c:xVal>
            <c:numRef>
              <c:f>Data!$T$12:$T$17</c:f>
              <c:numCache>
                <c:formatCode>General</c:formatCode>
                <c:ptCount val="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</c:numCache>
            </c:numRef>
          </c:xVal>
          <c:yVal>
            <c:numRef>
              <c:f>Data!$X$12:$X$17</c:f>
              <c:numCache>
                <c:formatCode>General</c:formatCode>
                <c:ptCount val="6"/>
                <c:pt idx="0">
                  <c:v>0.10800000000000012</c:v>
                </c:pt>
                <c:pt idx="1">
                  <c:v>0.113</c:v>
                </c:pt>
                <c:pt idx="2">
                  <c:v>0.113</c:v>
                </c:pt>
                <c:pt idx="3">
                  <c:v>0.20400000000000001</c:v>
                </c:pt>
                <c:pt idx="4">
                  <c:v>0.15300000000000041</c:v>
                </c:pt>
                <c:pt idx="5">
                  <c:v>0.16400000000000001</c:v>
                </c:pt>
              </c:numCache>
            </c:numRef>
          </c:yVal>
        </c:ser>
        <c:axId val="131995520"/>
        <c:axId val="131855488"/>
      </c:scatterChart>
      <c:valAx>
        <c:axId val="131995520"/>
        <c:scaling>
          <c:orientation val="minMax"/>
          <c:max val="10000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Vehicle Mileage [km]</a:t>
                </a:r>
              </a:p>
            </c:rich>
          </c:tx>
          <c:layout/>
        </c:title>
        <c:numFmt formatCode="General" sourceLinked="1"/>
        <c:tickLblPos val="nextTo"/>
        <c:crossAx val="131855488"/>
        <c:crosses val="autoZero"/>
        <c:crossBetween val="midCat"/>
        <c:majorUnit val="20000"/>
      </c:valAx>
      <c:valAx>
        <c:axId val="131855488"/>
        <c:scaling>
          <c:orientation val="minMax"/>
          <c:max val="0.30000000000000032"/>
          <c:min val="7.5000000000000011E-2"/>
        </c:scaling>
        <c:delete val="1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 [g/km]</a:t>
                </a:r>
              </a:p>
            </c:rich>
          </c:tx>
          <c:layout>
            <c:manualLayout>
              <c:xMode val="edge"/>
              <c:yMode val="edge"/>
              <c:x val="7.7380952380952384E-2"/>
              <c:y val="0.35641040324505052"/>
            </c:manualLayout>
          </c:layout>
        </c:title>
        <c:numFmt formatCode="#,##0.00" sourceLinked="0"/>
        <c:tickLblPos val="none"/>
        <c:crossAx val="131995520"/>
        <c:crosses val="autoZero"/>
        <c:crossBetween val="midCat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9.0865275265626724E-2"/>
          <c:y val="2.880292463442069E-2"/>
          <c:w val="0.76745659543588685"/>
          <c:h val="7.0965579302587178E-2"/>
        </c:manualLayout>
      </c:layout>
      <c:spPr>
        <a:noFill/>
        <a:ln>
          <a:noFill/>
        </a:ln>
      </c:spPr>
    </c:legend>
    <c:plotVisOnly val="1"/>
    <c:dispBlanksAs val="gap"/>
  </c:chart>
  <c:spPr>
    <a:solidFill>
      <a:schemeClr val="bg1"/>
    </a:solidFill>
    <a:ln>
      <a:noFill/>
    </a:ln>
  </c:spPr>
  <c:txPr>
    <a:bodyPr/>
    <a:lstStyle/>
    <a:p>
      <a:pPr>
        <a:defRPr sz="1200">
          <a:latin typeface="Calibri" pitchFamily="34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plotArea>
      <c:layout>
        <c:manualLayout>
          <c:layoutTarget val="inner"/>
          <c:xMode val="edge"/>
          <c:yMode val="edge"/>
          <c:x val="0.10709876543209877"/>
          <c:y val="3.4591194968553458E-2"/>
          <c:w val="0.52207081753669848"/>
          <c:h val="0.9308176100628936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10 ppmS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50 ppmS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110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350 ppmS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130</c:v>
                </c:pt>
              </c:numCache>
            </c:numRef>
          </c:val>
        </c:ser>
        <c:axId val="140192000"/>
        <c:axId val="140210176"/>
      </c:barChart>
      <c:catAx>
        <c:axId val="140192000"/>
        <c:scaling>
          <c:orientation val="minMax"/>
        </c:scaling>
        <c:delete val="1"/>
        <c:axPos val="b"/>
        <c:tickLblPos val="none"/>
        <c:crossAx val="140210176"/>
        <c:crosses val="autoZero"/>
        <c:auto val="1"/>
        <c:lblAlgn val="ctr"/>
        <c:lblOffset val="100"/>
      </c:catAx>
      <c:valAx>
        <c:axId val="140210176"/>
        <c:scaling>
          <c:orientation val="minMax"/>
        </c:scaling>
        <c:delete val="1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Soot loading %</a:t>
                </a:r>
              </a:p>
            </c:rich>
          </c:tx>
          <c:layout>
            <c:manualLayout>
              <c:xMode val="edge"/>
              <c:yMode val="edge"/>
              <c:x val="2.7777777777777912E-2"/>
              <c:y val="0.29247635319170084"/>
            </c:manualLayout>
          </c:layout>
        </c:title>
        <c:numFmt formatCode="General" sourceLinked="1"/>
        <c:tickLblPos val="none"/>
        <c:crossAx val="140192000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/>
    </c:legend>
    <c:plotVisOnly val="1"/>
    <c:dispBlanksAs val="gap"/>
  </c:chart>
  <c:spPr>
    <a:solidFill>
      <a:schemeClr val="bg1"/>
    </a:solidFill>
  </c:spPr>
  <c:txPr>
    <a:bodyPr/>
    <a:lstStyle/>
    <a:p>
      <a:pPr>
        <a:defRPr sz="1600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0.85833</cdr:x>
      <cdr:y>0.91587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48600" y="3429000"/>
          <a:ext cx="1295400" cy="315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latin typeface="Calibri" pitchFamily="34" charset="0"/>
            </a:rPr>
            <a:t>THC [mg/km]</a:t>
          </a:r>
          <a:endParaRPr lang="en-US" sz="1600" b="1" dirty="0">
            <a:latin typeface="Calibri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0.24074</cdr:x>
      <cdr:y>0.22642</cdr:y>
    </cdr:from>
    <cdr:to>
      <cdr:x>0.27778</cdr:x>
      <cdr:y>0.28302</cdr:y>
    </cdr:to>
    <cdr:sp macro="" textlink="">
      <cdr:nvSpPr>
        <cdr:cNvPr id="2" name="Up Arrow 1"/>
        <cdr:cNvSpPr/>
      </cdr:nvSpPr>
      <cdr:spPr bwMode="auto">
        <a:xfrm xmlns:a="http://schemas.openxmlformats.org/drawingml/2006/main">
          <a:off x="990600" y="914400"/>
          <a:ext cx="152400" cy="228600"/>
        </a:xfrm>
        <a:prstGeom xmlns:a="http://schemas.openxmlformats.org/drawingml/2006/main" prst="upArrow">
          <a:avLst/>
        </a:prstGeom>
        <a:ln xmlns:a="http://schemas.openxmlformats.org/drawingml/2006/main">
          <a:headEnd type="none" w="med" len="med"/>
          <a:tailEnd type="none" w="med" len="med"/>
        </a:ln>
        <a:extLst xmlns:a="http://schemas.openxmlformats.org/drawingml/2006/main"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0.12963</cdr:x>
      <cdr:y>0.30189</cdr:y>
    </cdr:from>
    <cdr:to>
      <cdr:x>0.61111</cdr:x>
      <cdr:y>0.30189</cdr:y>
    </cdr:to>
    <cdr:sp macro="" textlink="">
      <cdr:nvSpPr>
        <cdr:cNvPr id="4" name="Straight Connector 3"/>
        <cdr:cNvSpPr/>
      </cdr:nvSpPr>
      <cdr:spPr bwMode="auto">
        <a:xfrm xmlns:a="http://schemas.openxmlformats.org/drawingml/2006/main">
          <a:off x="533400" y="1219200"/>
          <a:ext cx="1981200" cy="0"/>
        </a:xfrm>
        <a:prstGeom xmlns:a="http://schemas.openxmlformats.org/drawingml/2006/main" prst="line">
          <a:avLst/>
        </a:prstGeom>
        <a:ln xmlns:a="http://schemas.openxmlformats.org/drawingml/2006/main">
          <a:headEnd type="none" w="med" len="med"/>
          <a:tailEnd type="none" w="med" len="med"/>
        </a:ln>
        <a:extLst xmlns:a="http://schemas.openxmlformats.org/drawingml/2006/main"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0.14815</cdr:x>
      <cdr:y>0.11321</cdr:y>
    </cdr:from>
    <cdr:to>
      <cdr:x>0.55556</cdr:x>
      <cdr:y>0.26415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09600" y="457200"/>
          <a:ext cx="16764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chemeClr val="accent2"/>
              </a:solidFill>
              <a:latin typeface="Calibri" pitchFamily="34" charset="0"/>
            </a:rPr>
            <a:t>10% increased </a:t>
          </a:r>
        </a:p>
        <a:p xmlns:a="http://schemas.openxmlformats.org/drawingml/2006/main">
          <a:r>
            <a:rPr lang="en-US" sz="1400" b="1" dirty="0" smtClean="0">
              <a:solidFill>
                <a:schemeClr val="accent2"/>
              </a:solidFill>
              <a:latin typeface="Calibri" pitchFamily="34" charset="0"/>
            </a:rPr>
            <a:t>soot load</a:t>
          </a:r>
          <a:endParaRPr lang="en-US" sz="1400" b="1" dirty="0">
            <a:solidFill>
              <a:schemeClr val="accent2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0.55556</cdr:x>
      <cdr:y>0.11321</cdr:y>
    </cdr:from>
    <cdr:to>
      <cdr:x>0.59259</cdr:x>
      <cdr:y>0.29149</cdr:y>
    </cdr:to>
    <cdr:sp macro="" textlink="">
      <cdr:nvSpPr>
        <cdr:cNvPr id="6" name="Up Arrow 5"/>
        <cdr:cNvSpPr/>
      </cdr:nvSpPr>
      <cdr:spPr bwMode="auto">
        <a:xfrm xmlns:a="http://schemas.openxmlformats.org/drawingml/2006/main">
          <a:off x="2286000" y="457200"/>
          <a:ext cx="152400" cy="720000"/>
        </a:xfrm>
        <a:prstGeom xmlns:a="http://schemas.openxmlformats.org/drawingml/2006/main" prst="upArrow">
          <a:avLst/>
        </a:prstGeom>
        <a:ln xmlns:a="http://schemas.openxmlformats.org/drawingml/2006/main">
          <a:headEnd type="none" w="med" len="med"/>
          <a:tailEnd type="none" w="med" len="med"/>
        </a:ln>
        <a:extLst xmlns:a="http://schemas.openxmlformats.org/drawingml/2006/main"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0.35185</cdr:x>
      <cdr:y>0.03774</cdr:y>
    </cdr:from>
    <cdr:to>
      <cdr:x>0.87037</cdr:x>
      <cdr:y>0.13208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447800" y="152400"/>
          <a:ext cx="21336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chemeClr val="accent3"/>
              </a:solidFill>
              <a:latin typeface="Calibri" pitchFamily="34" charset="0"/>
            </a:rPr>
            <a:t>30% increased soot load</a:t>
          </a:r>
          <a:endParaRPr lang="en-US" sz="1400" b="1" dirty="0">
            <a:solidFill>
              <a:schemeClr val="accent3"/>
            </a:solidFill>
            <a:latin typeface="Calibri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fld id="{C9BCE678-8DF2-49CB-AB14-5641A402C1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7516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FD792E-82BA-4D5E-8F8C-2BDB1F9C26BE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FD792E-82BA-4D5E-8F8C-2BDB1F9C26BE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5DB7F48-6114-463A-ABD3-69CFAAD973DA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29B581-D653-4659-9EDE-F0DE529081D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77F79-A386-44A4-B66F-F027CF03BE96}" type="slidenum">
              <a:rPr lang="ja-JP" altLang="en-US" smtClean="0"/>
              <a:pPr>
                <a:defRPr/>
              </a:pPr>
              <a:t>35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SIAM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795DE-C4B7-43C0-A36D-B99DFB4A1B5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4658" y="6553200"/>
            <a:ext cx="411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058" y="6553200"/>
            <a:ext cx="411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62308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SIAM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E6185-466A-496A-8AEC-F8187FD4AD1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4658" y="6553200"/>
            <a:ext cx="411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058" y="6553200"/>
            <a:ext cx="411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17482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SIAM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5086C-E0B1-4004-B74A-9B584102D61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4658" y="6553200"/>
            <a:ext cx="411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058" y="6553200"/>
            <a:ext cx="411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34537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SIAM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5087277-13FA-4F92-916E-C23325B5EF9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4658" y="6553200"/>
            <a:ext cx="411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058" y="6553200"/>
            <a:ext cx="411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19358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SIAM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5279F49-D017-4B93-A2AF-5489173097B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4658" y="6553200"/>
            <a:ext cx="411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058" y="6553200"/>
            <a:ext cx="411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29355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SIAM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1C2A12-5BC8-4800-B0AE-D75FCEB1C73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4658" y="6553200"/>
            <a:ext cx="411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058" y="6553200"/>
            <a:ext cx="411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11462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SIAM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53187AC-2B3A-4B09-8394-3AE4A292C17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4658" y="6553200"/>
            <a:ext cx="411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058" y="6553200"/>
            <a:ext cx="411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39761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4658" y="6553200"/>
            <a:ext cx="411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058" y="6553200"/>
            <a:ext cx="411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53199"/>
            <a:ext cx="2133600" cy="30480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SIAM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© 2011 Maruti Suzuki India Limited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90B83ED-A582-4675-AB58-BCF2F4721C0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185766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>
              <a:defRPr sz="3200">
                <a:latin typeface="Calibri" pitchFamily="34" charset="0"/>
                <a:cs typeface="Aharoni" pitchFamily="2" charset="-79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56260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SIAM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61125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EBA8E1F6-124E-4E1E-B3FA-7CE2BB8575B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4658" y="6553200"/>
            <a:ext cx="411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058" y="6553200"/>
            <a:ext cx="411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52984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SIAM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33634-B37E-4F15-B7BD-AB686C881E3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4658" y="6553200"/>
            <a:ext cx="411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058" y="6553200"/>
            <a:ext cx="411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5337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SIAM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04797-A367-4E69-9668-A13F4927BDC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4658" y="6553200"/>
            <a:ext cx="411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058" y="6553200"/>
            <a:ext cx="411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37855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SIAM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4106E-FD27-438F-AC02-E9151BC3F73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4658" y="6553200"/>
            <a:ext cx="411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058" y="6553200"/>
            <a:ext cx="411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64829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SIAM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5F7B3-6181-41AD-9C3B-53848F4FEC5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4658" y="6553200"/>
            <a:ext cx="411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058" y="6553200"/>
            <a:ext cx="411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0022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SIAM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E4313-D1FA-4676-9669-C0235D1DA1D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4658" y="6553200"/>
            <a:ext cx="411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058" y="6553200"/>
            <a:ext cx="411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43058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SIAM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1EF03-E0F4-40F5-A274-C7D78D07CD7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4658" y="6553200"/>
            <a:ext cx="411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058" y="6553200"/>
            <a:ext cx="411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1528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SIAM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53EB4-1F6F-4039-8E9B-28486FE7C56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4658" y="6553200"/>
            <a:ext cx="411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058" y="6553200"/>
            <a:ext cx="411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98829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199"/>
            <a:ext cx="21336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 i="1">
                <a:solidFill>
                  <a:schemeClr val="accent2"/>
                </a:solidFill>
                <a:latin typeface="Times New Roman" pitchFamily="18" charset="0"/>
              </a:defRPr>
            </a:lvl1pPr>
          </a:lstStyle>
          <a:p>
            <a:r>
              <a:rPr lang="en-US" dirty="0"/>
              <a:t>SIAM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488D09F-8296-4460-8743-10AE9E6C2C0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604658" y="6553200"/>
            <a:ext cx="411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66058" y="6553200"/>
            <a:ext cx="411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716" r:id="rId17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emf"/><Relationship Id="rId7" Type="http://schemas.openxmlformats.org/officeDocument/2006/relationships/image" Target="../media/image2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33400"/>
            <a:ext cx="8382000" cy="2209800"/>
          </a:xfrm>
        </p:spPr>
        <p:txBody>
          <a:bodyPr/>
          <a:lstStyle/>
          <a:p>
            <a:pPr lvl="0"/>
            <a:r>
              <a:rPr lang="en-US" sz="3200" b="1" dirty="0" smtClean="0"/>
              <a:t>Auto </a:t>
            </a:r>
            <a:r>
              <a:rPr lang="en-US" sz="3200" b="1" dirty="0"/>
              <a:t>industry preparedness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for advancement of</a:t>
            </a:r>
            <a:br>
              <a:rPr lang="en-US" sz="3200" b="1" dirty="0" smtClean="0"/>
            </a:br>
            <a:r>
              <a:rPr lang="en-US" sz="3200" b="1" dirty="0" smtClean="0"/>
              <a:t>  </a:t>
            </a:r>
            <a:r>
              <a:rPr lang="en-US" sz="3200" b="1" dirty="0"/>
              <a:t>vehicular technologies &amp; </a:t>
            </a:r>
            <a:r>
              <a:rPr lang="en-US" sz="3200" b="1" dirty="0" smtClean="0"/>
              <a:t>Fuel </a:t>
            </a:r>
            <a:r>
              <a:rPr lang="en-US" sz="3200" b="1" dirty="0"/>
              <a:t>efficiency in India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2895600"/>
            <a:ext cx="769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000" b="1" dirty="0" smtClean="0"/>
              <a:t>Policy Conclave </a:t>
            </a:r>
            <a:r>
              <a:rPr lang="en-AU" sz="2000" b="1" dirty="0"/>
              <a:t>on reducing vehicular emissions </a:t>
            </a:r>
            <a:endParaRPr lang="en-AU" sz="2000" b="1" dirty="0" smtClean="0"/>
          </a:p>
          <a:p>
            <a:pPr algn="ctr"/>
            <a:r>
              <a:rPr lang="en-AU" sz="2000" b="1" dirty="0" smtClean="0"/>
              <a:t>To </a:t>
            </a:r>
            <a:r>
              <a:rPr lang="en-AU" sz="2000" b="1" dirty="0"/>
              <a:t>improve </a:t>
            </a:r>
            <a:r>
              <a:rPr lang="en-AU" sz="2000" b="1" dirty="0" smtClean="0"/>
              <a:t>Air </a:t>
            </a:r>
            <a:r>
              <a:rPr lang="en-AU" sz="2000" b="1" dirty="0"/>
              <a:t>quality</a:t>
            </a:r>
            <a:endParaRPr lang="en-US" sz="2000" dirty="0"/>
          </a:p>
          <a:p>
            <a:pPr algn="ctr"/>
            <a:r>
              <a:rPr lang="en-AU" sz="2000" b="1" dirty="0" smtClean="0"/>
              <a:t>4</a:t>
            </a:r>
            <a:r>
              <a:rPr lang="en-AU" sz="2000" b="1" baseline="30000" dirty="0" smtClean="0"/>
              <a:t>th</a:t>
            </a:r>
            <a:r>
              <a:rPr lang="en-AU" sz="2000" b="1" dirty="0"/>
              <a:t>– 5</a:t>
            </a:r>
            <a:r>
              <a:rPr lang="en-AU" sz="2000" b="1" baseline="30000" dirty="0"/>
              <a:t>th</a:t>
            </a:r>
            <a:r>
              <a:rPr lang="en-AU" sz="2000" b="1" dirty="0"/>
              <a:t> Feb </a:t>
            </a:r>
            <a:r>
              <a:rPr lang="en-AU" sz="2000" b="1" dirty="0" smtClean="0"/>
              <a:t>2014</a:t>
            </a:r>
            <a:endParaRPr lang="en-US" sz="20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45206" y="4960513"/>
            <a:ext cx="8077200" cy="95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="1" dirty="0" smtClean="0">
                <a:latin typeface="Calibri" pitchFamily="34" charset="0"/>
              </a:rPr>
              <a:t>Presented by :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="1" dirty="0" smtClean="0">
                <a:latin typeface="Calibri" pitchFamily="34" charset="0"/>
              </a:rPr>
              <a:t>I V Rao, Executive Advisor, </a:t>
            </a:r>
            <a:r>
              <a:rPr lang="en-US" b="1" dirty="0" err="1" smtClean="0">
                <a:latin typeface="Calibri" pitchFamily="34" charset="0"/>
              </a:rPr>
              <a:t>Maruti</a:t>
            </a:r>
            <a:r>
              <a:rPr lang="en-US" b="1" dirty="0" smtClean="0">
                <a:latin typeface="Calibri" pitchFamily="34" charset="0"/>
              </a:rPr>
              <a:t> Suzuki India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="1" dirty="0" smtClean="0">
                <a:latin typeface="Calibri" pitchFamily="34" charset="0"/>
              </a:rPr>
              <a:t>Co-Chairman, SIAM National and International Regulation Council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304800" y="609600"/>
            <a:ext cx="8458200" cy="525780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76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lnSpc>
                <a:spcPct val="80000"/>
              </a:lnSpc>
              <a:spcBef>
                <a:spcPct val="20000"/>
              </a:spcBef>
            </a:pPr>
            <a:r>
              <a:rPr lang="en-US" altLang="ja-JP" sz="2400" dirty="0" smtClean="0">
                <a:latin typeface="Trebuchet MS" pitchFamily="34" charset="0"/>
                <a:ea typeface="ＭＳ Ｐゴシック"/>
                <a:cs typeface="ＭＳ Ｐゴシック"/>
              </a:rPr>
              <a:t>Meeting the EU5 Regulation</a:t>
            </a:r>
            <a:endParaRPr lang="en-US" altLang="ja-JP" sz="2400" dirty="0">
              <a:latin typeface="Trebuchet M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6019800"/>
            <a:ext cx="9067800" cy="533400"/>
          </a:xfrm>
          <a:prstGeom prst="roundRect">
            <a:avLst/>
          </a:prstGeom>
          <a:solidFill>
            <a:schemeClr val="accent5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three prong improvement for meeting Emissions and Durability needs</a:t>
            </a:r>
            <a:endParaRPr lang="en-US" dirty="0"/>
          </a:p>
        </p:txBody>
      </p:sp>
      <p:sp>
        <p:nvSpPr>
          <p:cNvPr id="11" name="Pentagon 10"/>
          <p:cNvSpPr/>
          <p:nvPr/>
        </p:nvSpPr>
        <p:spPr bwMode="auto">
          <a:xfrm>
            <a:off x="2362200" y="762000"/>
            <a:ext cx="3810000" cy="1524000"/>
          </a:xfrm>
          <a:prstGeom prst="homePlate">
            <a:avLst>
              <a:gd name="adj" fmla="val 25000"/>
            </a:avLst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Engine Optimization: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Combustion Process Refinement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Change of Emission Tradeoff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, Oil Consumption reduction, Friction Reduction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" y="762000"/>
            <a:ext cx="17526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248400" y="762000"/>
            <a:ext cx="2329542" cy="1524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Engine out emission Reduction, Fuel Consumption Reduction &amp; Durability Improvement</a:t>
            </a:r>
          </a:p>
        </p:txBody>
      </p:sp>
      <p:sp>
        <p:nvSpPr>
          <p:cNvPr id="15" name="Pentagon 14"/>
          <p:cNvSpPr/>
          <p:nvPr/>
        </p:nvSpPr>
        <p:spPr bwMode="auto">
          <a:xfrm>
            <a:off x="2365830" y="2438400"/>
            <a:ext cx="3810000" cy="1524000"/>
          </a:xfrm>
          <a:prstGeom prst="homePlate">
            <a:avLst>
              <a:gd name="adj" fmla="val 25000"/>
            </a:avLst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Vehicle level Improvements: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Weight reduction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Running Loss Reduction,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Improved Air flow – cooling requirements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60830" y="2438400"/>
            <a:ext cx="17526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252030" y="2438400"/>
            <a:ext cx="2329542" cy="1524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Emission reduction, Fuel Consumption Reduction</a:t>
            </a:r>
          </a:p>
        </p:txBody>
      </p:sp>
      <p:sp>
        <p:nvSpPr>
          <p:cNvPr id="18" name="Pentagon 17"/>
          <p:cNvSpPr/>
          <p:nvPr/>
        </p:nvSpPr>
        <p:spPr bwMode="auto">
          <a:xfrm>
            <a:off x="2351316" y="4114800"/>
            <a:ext cx="3810000" cy="1524000"/>
          </a:xfrm>
          <a:prstGeom prst="homePlate">
            <a:avLst>
              <a:gd name="adj" fmla="val 25000"/>
            </a:avLst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Exhaust After-treatment: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46316" y="4114800"/>
            <a:ext cx="17526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237516" y="4114800"/>
            <a:ext cx="2329542" cy="1524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Exhaust Treatment to Reduce Tailpipe Emissions</a:t>
            </a:r>
          </a:p>
        </p:txBody>
      </p:sp>
      <p:pic>
        <p:nvPicPr>
          <p:cNvPr id="22" name="Picture 8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800100"/>
            <a:ext cx="1157495" cy="142939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900" y="4154372"/>
            <a:ext cx="1438275" cy="146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474" y="2667000"/>
            <a:ext cx="162714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144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ChangeArrowheads="1"/>
          </p:cNvSpPr>
          <p:nvPr/>
        </p:nvSpPr>
        <p:spPr bwMode="auto">
          <a:xfrm>
            <a:off x="304800" y="609600"/>
            <a:ext cx="8458200" cy="5257800"/>
          </a:xfrm>
          <a:prstGeom prst="rect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0" y="76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altLang="ja-JP" sz="2400" dirty="0">
                <a:latin typeface="Trebuchet MS" pitchFamily="34" charset="0"/>
                <a:ea typeface="MS PGothic" pitchFamily="34" charset="-128"/>
              </a:rPr>
              <a:t>Meeting the </a:t>
            </a:r>
            <a:r>
              <a:rPr lang="en-US" altLang="ja-JP" sz="2400" dirty="0" smtClean="0">
                <a:latin typeface="Trebuchet MS" pitchFamily="34" charset="0"/>
                <a:ea typeface="MS PGothic" pitchFamily="34" charset="-128"/>
              </a:rPr>
              <a:t>EU5 Regulation – </a:t>
            </a:r>
            <a:r>
              <a:rPr lang="en-US" altLang="ja-JP" sz="2400" dirty="0" smtClean="0">
                <a:solidFill>
                  <a:srgbClr val="3366FF"/>
                </a:solidFill>
                <a:latin typeface="Trebuchet MS" pitchFamily="34" charset="0"/>
                <a:ea typeface="MS PGothic" pitchFamily="34" charset="-128"/>
              </a:rPr>
              <a:t>SI Engines</a:t>
            </a:r>
            <a:endParaRPr lang="en-US" altLang="ja-JP" sz="2400" dirty="0">
              <a:solidFill>
                <a:srgbClr val="3366FF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5943600"/>
            <a:ext cx="9067800" cy="609600"/>
          </a:xfrm>
          <a:prstGeom prst="roundRect">
            <a:avLst/>
          </a:prstGeom>
          <a:solidFill>
            <a:schemeClr val="accent5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dirty="0" smtClean="0"/>
              <a:t>Major Engine Modifications for Durability and lower Engine out emissions. Need lower Sulfur levels to ensure durability of the parts/sensors</a:t>
            </a:r>
            <a:endParaRPr lang="en-US" dirty="0"/>
          </a:p>
        </p:txBody>
      </p:sp>
      <p:sp>
        <p:nvSpPr>
          <p:cNvPr id="26629" name="Pentagon 10"/>
          <p:cNvSpPr>
            <a:spLocks noChangeArrowheads="1"/>
          </p:cNvSpPr>
          <p:nvPr/>
        </p:nvSpPr>
        <p:spPr bwMode="auto">
          <a:xfrm>
            <a:off x="2324100" y="742950"/>
            <a:ext cx="3962400" cy="1524000"/>
          </a:xfrm>
          <a:prstGeom prst="homePlate">
            <a:avLst>
              <a:gd name="adj" fmla="val 25001"/>
            </a:avLst>
          </a:prstGeom>
          <a:solidFill>
            <a:srgbClr val="3366FF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700" b="1" dirty="0">
                <a:solidFill>
                  <a:schemeClr val="bg1"/>
                </a:solidFill>
              </a:rPr>
              <a:t>Engine Optimization:</a:t>
            </a:r>
          </a:p>
          <a:p>
            <a:pPr algn="ctr" eaLnBrk="0" hangingPunct="0"/>
            <a:r>
              <a:rPr lang="en-US" sz="1600" dirty="0" smtClean="0">
                <a:solidFill>
                  <a:schemeClr val="bg1"/>
                </a:solidFill>
              </a:rPr>
              <a:t>Advanced PFI, Improved Air Fuel Control (VVT, LAF, ETC)</a:t>
            </a:r>
            <a:endParaRPr lang="en-US" sz="1600" dirty="0">
              <a:solidFill>
                <a:schemeClr val="bg1"/>
              </a:solidFill>
            </a:endParaRPr>
          </a:p>
          <a:p>
            <a:pPr algn="ctr" eaLnBrk="0" hangingPunct="0"/>
            <a:r>
              <a:rPr lang="en-US" sz="1600" dirty="0" smtClean="0">
                <a:solidFill>
                  <a:schemeClr val="bg1"/>
                </a:solidFill>
              </a:rPr>
              <a:t>EGR, High Pressure injection with lower SMD, High Energy Ignition Control, High CR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6630" name="Rectangle 11"/>
          <p:cNvSpPr>
            <a:spLocks noChangeArrowheads="1"/>
          </p:cNvSpPr>
          <p:nvPr/>
        </p:nvSpPr>
        <p:spPr bwMode="auto">
          <a:xfrm>
            <a:off x="457200" y="762000"/>
            <a:ext cx="1752600" cy="1524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6631" name="Rectangle 12"/>
          <p:cNvSpPr>
            <a:spLocks noChangeArrowheads="1"/>
          </p:cNvSpPr>
          <p:nvPr/>
        </p:nvSpPr>
        <p:spPr bwMode="auto">
          <a:xfrm>
            <a:off x="6324600" y="734704"/>
            <a:ext cx="2252663" cy="1524000"/>
          </a:xfrm>
          <a:prstGeom prst="rect">
            <a:avLst/>
          </a:prstGeom>
          <a:solidFill>
            <a:srgbClr val="3366FF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 dirty="0">
                <a:solidFill>
                  <a:schemeClr val="bg1"/>
                </a:solidFill>
              </a:rPr>
              <a:t>Engine out emission Reduction, Fuel Consumption Reduction &amp; Durability Improvement</a:t>
            </a:r>
          </a:p>
        </p:txBody>
      </p:sp>
      <p:sp>
        <p:nvSpPr>
          <p:cNvPr id="26632" name="Rectangle 13"/>
          <p:cNvSpPr>
            <a:spLocks noChangeArrowheads="1"/>
          </p:cNvSpPr>
          <p:nvPr/>
        </p:nvSpPr>
        <p:spPr bwMode="auto">
          <a:xfrm>
            <a:off x="457200" y="2342864"/>
            <a:ext cx="8153400" cy="3448336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marL="177800" indent="-177800" eaLnBrk="0" hangingPunct="0"/>
            <a:endParaRPr lang="en-US" sz="1200"/>
          </a:p>
        </p:txBody>
      </p:sp>
      <p:pic>
        <p:nvPicPr>
          <p:cNvPr id="26634" name="Picture 12"/>
          <p:cNvPicPr>
            <a:picLocks noChangeAspect="1" noChangeArrowheads="1"/>
          </p:cNvPicPr>
          <p:nvPr/>
        </p:nvPicPr>
        <p:blipFill>
          <a:blip r:embed="rId2" cstate="print"/>
          <a:srcRect l="14580" t="4810" r="16167" b="3809"/>
          <a:stretch>
            <a:fillRect/>
          </a:stretch>
        </p:blipFill>
        <p:spPr bwMode="auto">
          <a:xfrm>
            <a:off x="609600" y="8382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 bwMode="auto">
          <a:xfrm>
            <a:off x="6019800" y="2396177"/>
            <a:ext cx="2514600" cy="28956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647" name="Picture 3"/>
          <p:cNvPicPr>
            <a:picLocks noChangeAspect="1" noChangeArrowheads="1"/>
          </p:cNvPicPr>
          <p:nvPr/>
        </p:nvPicPr>
        <p:blipFill>
          <a:blip r:embed="rId3" cstate="print"/>
          <a:srcRect l="7500" t="12000" r="10625" b="16000"/>
          <a:stretch>
            <a:fillRect/>
          </a:stretch>
        </p:blipFill>
        <p:spPr bwMode="auto">
          <a:xfrm>
            <a:off x="6763870" y="3429000"/>
            <a:ext cx="1738952" cy="124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6" descr="GM Fuel Injector"/>
          <p:cNvPicPr>
            <a:picLocks noChangeAspect="1" noChangeArrowheads="1"/>
          </p:cNvPicPr>
          <p:nvPr/>
        </p:nvPicPr>
        <p:blipFill>
          <a:blip r:embed="rId4" cstate="print"/>
          <a:srcRect t="16092" r="1680" b="27586"/>
          <a:stretch>
            <a:fillRect/>
          </a:stretch>
        </p:blipFill>
        <p:spPr bwMode="auto">
          <a:xfrm>
            <a:off x="7001435" y="2505635"/>
            <a:ext cx="1499119" cy="72910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2" name="Rectangle 41"/>
          <p:cNvSpPr/>
          <p:nvPr/>
        </p:nvSpPr>
        <p:spPr bwMode="auto">
          <a:xfrm>
            <a:off x="3352800" y="2426031"/>
            <a:ext cx="2514600" cy="2907969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6642" name="Picture 14" descr="http://www.fuelparts.com/ElectronicThrottleBody.jpg"/>
          <p:cNvPicPr>
            <a:picLocks noChangeAspect="1" noChangeArrowheads="1"/>
          </p:cNvPicPr>
          <p:nvPr/>
        </p:nvPicPr>
        <p:blipFill>
          <a:blip r:embed="rId5" cstate="print"/>
          <a:srcRect l="22184" t="10696" r="28510" b="2690"/>
          <a:stretch>
            <a:fillRect/>
          </a:stretch>
        </p:blipFill>
        <p:spPr bwMode="auto">
          <a:xfrm>
            <a:off x="7789026" y="4542879"/>
            <a:ext cx="592974" cy="72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Picture 18" descr="Engine Control Unit , ECU, New &amp; Remanufactur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48863" y="2514600"/>
            <a:ext cx="1242337" cy="74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4" name="Picture 24" descr="http://heavyduty.meaa-mea.com/images/productphotos/electric_egr_valve.jpg"/>
          <p:cNvPicPr>
            <a:picLocks noChangeAspect="1" noChangeArrowheads="1"/>
          </p:cNvPicPr>
          <p:nvPr/>
        </p:nvPicPr>
        <p:blipFill>
          <a:blip r:embed="rId7" cstate="print"/>
          <a:srcRect l="4603" t="4257" r="2064" b="7192"/>
          <a:stretch>
            <a:fillRect/>
          </a:stretch>
        </p:blipFill>
        <p:spPr bwMode="auto">
          <a:xfrm>
            <a:off x="3429000" y="251460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45"/>
          <p:cNvSpPr/>
          <p:nvPr/>
        </p:nvSpPr>
        <p:spPr bwMode="auto">
          <a:xfrm>
            <a:off x="533400" y="2389496"/>
            <a:ext cx="2743199" cy="294322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638" name="Picture 6"/>
          <p:cNvPicPr>
            <a:picLocks noChangeAspect="1" noChangeArrowheads="1"/>
          </p:cNvPicPr>
          <p:nvPr/>
        </p:nvPicPr>
        <p:blipFill>
          <a:blip r:embed="rId8" cstate="print"/>
          <a:srcRect l="25375" t="25417" r="31937" b="16917"/>
          <a:stretch>
            <a:fillRect/>
          </a:stretch>
        </p:blipFill>
        <p:spPr bwMode="auto">
          <a:xfrm>
            <a:off x="533400" y="4343400"/>
            <a:ext cx="1330826" cy="8382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23" name="Picture 25"/>
          <p:cNvPicPr>
            <a:picLocks noChangeAspect="1" noChangeArrowheads="1"/>
          </p:cNvPicPr>
          <p:nvPr/>
        </p:nvPicPr>
        <p:blipFill>
          <a:blip r:embed="rId9" cstate="print"/>
          <a:srcRect l="43124" t="33000" r="25000" b="39999"/>
          <a:stretch>
            <a:fillRect/>
          </a:stretch>
        </p:blipFill>
        <p:spPr bwMode="auto">
          <a:xfrm>
            <a:off x="6096000" y="4648200"/>
            <a:ext cx="8382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ounded Rectangle 23"/>
          <p:cNvSpPr/>
          <p:nvPr/>
        </p:nvSpPr>
        <p:spPr bwMode="auto">
          <a:xfrm>
            <a:off x="6019800" y="5382904"/>
            <a:ext cx="2514600" cy="332096"/>
          </a:xfrm>
          <a:prstGeom prst="roundRect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Advanced PFI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3352800" y="5396552"/>
            <a:ext cx="2514600" cy="353704"/>
          </a:xfrm>
          <a:prstGeom prst="roundRect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EGR &amp; High Energy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484496" y="5410200"/>
            <a:ext cx="2792104" cy="340056"/>
          </a:xfrm>
          <a:prstGeom prst="roundRect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High CR &amp; Engine Mod.</a:t>
            </a:r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1200" y="3733800"/>
            <a:ext cx="1262063" cy="15788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9" name="Picture 17" descr="image @4"/>
          <p:cNvPicPr>
            <a:picLocks noChangeAspect="1" noChangeArrowheads="1"/>
          </p:cNvPicPr>
          <p:nvPr/>
        </p:nvPicPr>
        <p:blipFill>
          <a:blip r:embed="rId11" cstate="print"/>
          <a:srcRect l="7761" r="6871" b="4996"/>
          <a:stretch>
            <a:fillRect/>
          </a:stretch>
        </p:blipFill>
        <p:spPr bwMode="auto">
          <a:xfrm>
            <a:off x="6078070" y="2510120"/>
            <a:ext cx="87811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2" descr="C:\Users\174742\Pictures\Spark plug\final3s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8462"/>
          <a:stretch>
            <a:fillRect/>
          </a:stretch>
        </p:blipFill>
        <p:spPr bwMode="auto">
          <a:xfrm>
            <a:off x="609600" y="2438400"/>
            <a:ext cx="2019300" cy="17854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174742\Pictures\Spark plug\flame-kernel-growth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57600"/>
            <a:ext cx="1929528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0710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304800" y="609600"/>
            <a:ext cx="8458200" cy="5257800"/>
          </a:xfrm>
          <a:prstGeom prst="rect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0" y="76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altLang="ja-JP" sz="2400" dirty="0">
                <a:latin typeface="Trebuchet MS" pitchFamily="34" charset="0"/>
                <a:ea typeface="MS PGothic" pitchFamily="34" charset="-128"/>
              </a:rPr>
              <a:t>Meeting the </a:t>
            </a:r>
            <a:r>
              <a:rPr lang="en-US" altLang="ja-JP" sz="2400" dirty="0" smtClean="0">
                <a:latin typeface="Trebuchet MS" pitchFamily="34" charset="0"/>
                <a:ea typeface="MS PGothic" pitchFamily="34" charset="-128"/>
              </a:rPr>
              <a:t>EU5 Regulation – </a:t>
            </a:r>
            <a:r>
              <a:rPr lang="en-US" altLang="ja-JP" sz="2400" dirty="0" smtClean="0">
                <a:solidFill>
                  <a:srgbClr val="3366FF"/>
                </a:solidFill>
                <a:latin typeface="Trebuchet MS" pitchFamily="34" charset="0"/>
                <a:ea typeface="MS PGothic" pitchFamily="34" charset="-128"/>
              </a:rPr>
              <a:t>SI Engines</a:t>
            </a:r>
            <a:endParaRPr lang="en-US" altLang="ja-JP" sz="2400" dirty="0">
              <a:solidFill>
                <a:srgbClr val="3366FF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6019800"/>
            <a:ext cx="9067800" cy="533400"/>
          </a:xfrm>
          <a:prstGeom prst="roundRect">
            <a:avLst/>
          </a:prstGeom>
          <a:solidFill>
            <a:schemeClr val="accent5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dirty="0" smtClean="0"/>
              <a:t>More Durable emission After Treatment System will be the requirement. Low Sulfur required for durability requirements </a:t>
            </a:r>
            <a:endParaRPr lang="en-US" dirty="0"/>
          </a:p>
        </p:txBody>
      </p:sp>
      <p:sp>
        <p:nvSpPr>
          <p:cNvPr id="28677" name="Rectangle 11"/>
          <p:cNvSpPr>
            <a:spLocks noChangeArrowheads="1"/>
          </p:cNvSpPr>
          <p:nvPr/>
        </p:nvSpPr>
        <p:spPr bwMode="auto">
          <a:xfrm>
            <a:off x="457200" y="762000"/>
            <a:ext cx="1752600" cy="1524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8678" name="Rectangle 13"/>
          <p:cNvSpPr>
            <a:spLocks noChangeArrowheads="1"/>
          </p:cNvSpPr>
          <p:nvPr/>
        </p:nvSpPr>
        <p:spPr bwMode="auto">
          <a:xfrm>
            <a:off x="457200" y="2438400"/>
            <a:ext cx="8153400" cy="32766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8683" name="Pentagon 12"/>
          <p:cNvSpPr>
            <a:spLocks noChangeArrowheads="1"/>
          </p:cNvSpPr>
          <p:nvPr/>
        </p:nvSpPr>
        <p:spPr bwMode="auto">
          <a:xfrm>
            <a:off x="2362200" y="762000"/>
            <a:ext cx="3810000" cy="1524000"/>
          </a:xfrm>
          <a:prstGeom prst="homePlate">
            <a:avLst>
              <a:gd name="adj" fmla="val 25000"/>
            </a:avLst>
          </a:prstGeom>
          <a:solidFill>
            <a:srgbClr val="3366FF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</a:rPr>
              <a:t>Exhaust After-treatment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</a:rPr>
              <a:t>Higher Catalyst Loading with improved durability</a:t>
            </a:r>
          </a:p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</a:rPr>
              <a:t>Higher Cell Density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8684" name="Rectangle 17"/>
          <p:cNvSpPr>
            <a:spLocks noChangeArrowheads="1"/>
          </p:cNvSpPr>
          <p:nvPr/>
        </p:nvSpPr>
        <p:spPr bwMode="auto">
          <a:xfrm>
            <a:off x="6248400" y="762000"/>
            <a:ext cx="2328863" cy="1524000"/>
          </a:xfrm>
          <a:prstGeom prst="rect">
            <a:avLst/>
          </a:prstGeom>
          <a:solidFill>
            <a:srgbClr val="3366FF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600">
                <a:solidFill>
                  <a:schemeClr val="bg1"/>
                </a:solidFill>
              </a:rPr>
              <a:t>Exhaust Treatment to Reduce Tailpipe Emissions</a:t>
            </a:r>
          </a:p>
        </p:txBody>
      </p:sp>
      <p:pic>
        <p:nvPicPr>
          <p:cNvPr id="28685" name="Picture 22" descr="Figure 2.  Three-way catalytic converter with metallic substrates"/>
          <p:cNvPicPr>
            <a:picLocks noChangeAspect="1" noChangeArrowheads="1"/>
          </p:cNvPicPr>
          <p:nvPr/>
        </p:nvPicPr>
        <p:blipFill>
          <a:blip r:embed="rId2" cstate="print"/>
          <a:srcRect l="11312" r="1964"/>
          <a:stretch>
            <a:fillRect/>
          </a:stretch>
        </p:blipFill>
        <p:spPr bwMode="auto">
          <a:xfrm>
            <a:off x="457200" y="914400"/>
            <a:ext cx="1752600" cy="113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68" y="3527532"/>
            <a:ext cx="3339063" cy="142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8521" y="2514600"/>
            <a:ext cx="4405879" cy="23622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Rounded Rectangle 13"/>
          <p:cNvSpPr/>
          <p:nvPr/>
        </p:nvSpPr>
        <p:spPr bwMode="auto">
          <a:xfrm>
            <a:off x="685800" y="5029200"/>
            <a:ext cx="3048000" cy="533400"/>
          </a:xfrm>
          <a:prstGeom prst="roundRect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Increase in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Cell Density and Precious metal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267200" y="5029200"/>
            <a:ext cx="4191000" cy="533400"/>
          </a:xfrm>
          <a:prstGeom prst="roundRect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Catalyst Light off </a:t>
            </a:r>
            <a:r>
              <a:rPr lang="en-US" sz="1600" dirty="0" smtClean="0"/>
              <a:t>improvements to improve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Cold Start Emissions</a:t>
            </a:r>
          </a:p>
        </p:txBody>
      </p:sp>
    </p:spTree>
    <p:extLst>
      <p:ext uri="{BB962C8B-B14F-4D97-AF65-F5344CB8AC3E}">
        <p14:creationId xmlns="" xmlns:p14="http://schemas.microsoft.com/office/powerpoint/2010/main" val="320937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304800" y="609600"/>
            <a:ext cx="8458200" cy="525780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5943600"/>
            <a:ext cx="9067800" cy="609600"/>
          </a:xfrm>
          <a:prstGeom prst="roundRect">
            <a:avLst/>
          </a:prstGeom>
          <a:solidFill>
            <a:schemeClr val="accent5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Engine Re-design and Optimization will be the key to achieve low and durable emissions</a:t>
            </a:r>
          </a:p>
          <a:p>
            <a:pPr algn="ctr"/>
            <a:r>
              <a:rPr lang="en-US" sz="1600" dirty="0" smtClean="0"/>
              <a:t>Sensitivity to higher sulfur levels increases</a:t>
            </a:r>
            <a:endParaRPr lang="en-US" sz="1600" dirty="0"/>
          </a:p>
        </p:txBody>
      </p:sp>
      <p:sp>
        <p:nvSpPr>
          <p:cNvPr id="11" name="Pentagon 10"/>
          <p:cNvSpPr/>
          <p:nvPr/>
        </p:nvSpPr>
        <p:spPr bwMode="auto">
          <a:xfrm>
            <a:off x="2362200" y="762000"/>
            <a:ext cx="3810000" cy="1524000"/>
          </a:xfrm>
          <a:prstGeom prst="homePlate">
            <a:avLst>
              <a:gd name="adj" fmla="val 25000"/>
            </a:avLst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Engine Optimization: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Combustion Process Refinement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Change of Emission Tradeoff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, Oil Consumption reduction, Friction reduction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" y="762000"/>
            <a:ext cx="17526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248400" y="762000"/>
            <a:ext cx="2329542" cy="1524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Engine out emission Reduction, Fuel Consumption Reduction &amp; Durability Improvement</a:t>
            </a:r>
          </a:p>
        </p:txBody>
      </p:sp>
      <p:pic>
        <p:nvPicPr>
          <p:cNvPr id="54" name="Picture 8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" y="793110"/>
            <a:ext cx="1157495" cy="142939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 bwMode="auto">
          <a:xfrm>
            <a:off x="457200" y="2438400"/>
            <a:ext cx="8153400" cy="3276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600" dirty="0" smtClean="0">
              <a:solidFill>
                <a:schemeClr val="bg1"/>
              </a:solidFill>
            </a:endParaRPr>
          </a:p>
        </p:txBody>
      </p:sp>
      <p:grpSp>
        <p:nvGrpSpPr>
          <p:cNvPr id="2" name="Group 43"/>
          <p:cNvGrpSpPr/>
          <p:nvPr/>
        </p:nvGrpSpPr>
        <p:grpSpPr>
          <a:xfrm>
            <a:off x="3352800" y="2819400"/>
            <a:ext cx="2830977" cy="2267082"/>
            <a:chOff x="3352800" y="2819400"/>
            <a:chExt cx="2830977" cy="226708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52800" y="2819400"/>
              <a:ext cx="2830977" cy="2267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Freeform 25"/>
            <p:cNvSpPr/>
            <p:nvPr/>
          </p:nvSpPr>
          <p:spPr bwMode="auto">
            <a:xfrm>
              <a:off x="4838700" y="3118060"/>
              <a:ext cx="914400" cy="969433"/>
            </a:xfrm>
            <a:custGeom>
              <a:avLst/>
              <a:gdLst>
                <a:gd name="connsiteX0" fmla="*/ 863600 w 914400"/>
                <a:gd name="connsiteY0" fmla="*/ 927100 h 969433"/>
                <a:gd name="connsiteX1" fmla="*/ 812800 w 914400"/>
                <a:gd name="connsiteY1" fmla="*/ 914400 h 969433"/>
                <a:gd name="connsiteX2" fmla="*/ 254000 w 914400"/>
                <a:gd name="connsiteY2" fmla="*/ 596900 h 969433"/>
                <a:gd name="connsiteX3" fmla="*/ 0 w 914400"/>
                <a:gd name="connsiteY3" fmla="*/ 0 h 96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969433">
                  <a:moveTo>
                    <a:pt x="863600" y="927100"/>
                  </a:moveTo>
                  <a:cubicBezTo>
                    <a:pt x="889000" y="948266"/>
                    <a:pt x="914400" y="969433"/>
                    <a:pt x="812800" y="914400"/>
                  </a:cubicBezTo>
                  <a:cubicBezTo>
                    <a:pt x="711200" y="859367"/>
                    <a:pt x="389467" y="749300"/>
                    <a:pt x="254000" y="596900"/>
                  </a:cubicBezTo>
                  <a:cubicBezTo>
                    <a:pt x="118533" y="444500"/>
                    <a:pt x="59266" y="222250"/>
                    <a:pt x="0" y="0"/>
                  </a:cubicBezTo>
                </a:path>
              </a:pathLst>
            </a:custGeom>
            <a:noFill/>
            <a:ln w="3810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4444255" y="3100130"/>
              <a:ext cx="1066800" cy="1198033"/>
            </a:xfrm>
            <a:custGeom>
              <a:avLst/>
              <a:gdLst>
                <a:gd name="connsiteX0" fmla="*/ 863600 w 914400"/>
                <a:gd name="connsiteY0" fmla="*/ 927100 h 969433"/>
                <a:gd name="connsiteX1" fmla="*/ 812800 w 914400"/>
                <a:gd name="connsiteY1" fmla="*/ 914400 h 969433"/>
                <a:gd name="connsiteX2" fmla="*/ 254000 w 914400"/>
                <a:gd name="connsiteY2" fmla="*/ 596900 h 969433"/>
                <a:gd name="connsiteX3" fmla="*/ 0 w 914400"/>
                <a:gd name="connsiteY3" fmla="*/ 0 h 96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969433">
                  <a:moveTo>
                    <a:pt x="863600" y="927100"/>
                  </a:moveTo>
                  <a:cubicBezTo>
                    <a:pt x="889000" y="948266"/>
                    <a:pt x="914400" y="969433"/>
                    <a:pt x="812800" y="914400"/>
                  </a:cubicBezTo>
                  <a:cubicBezTo>
                    <a:pt x="711200" y="859367"/>
                    <a:pt x="389467" y="749300"/>
                    <a:pt x="254000" y="596900"/>
                  </a:cubicBezTo>
                  <a:cubicBezTo>
                    <a:pt x="118533" y="444500"/>
                    <a:pt x="59266" y="222250"/>
                    <a:pt x="0" y="0"/>
                  </a:cubicBezTo>
                </a:path>
              </a:pathLst>
            </a:custGeom>
            <a:noFill/>
            <a:ln w="38100" cap="flat" cmpd="sng" algn="ctr">
              <a:solidFill>
                <a:schemeClr val="accent2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4168589" y="3182470"/>
              <a:ext cx="1456765" cy="1371600"/>
            </a:xfrm>
            <a:custGeom>
              <a:avLst/>
              <a:gdLst>
                <a:gd name="connsiteX0" fmla="*/ 863600 w 914400"/>
                <a:gd name="connsiteY0" fmla="*/ 927100 h 969433"/>
                <a:gd name="connsiteX1" fmla="*/ 812800 w 914400"/>
                <a:gd name="connsiteY1" fmla="*/ 914400 h 969433"/>
                <a:gd name="connsiteX2" fmla="*/ 254000 w 914400"/>
                <a:gd name="connsiteY2" fmla="*/ 596900 h 969433"/>
                <a:gd name="connsiteX3" fmla="*/ 0 w 914400"/>
                <a:gd name="connsiteY3" fmla="*/ 0 h 96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969433">
                  <a:moveTo>
                    <a:pt x="863600" y="927100"/>
                  </a:moveTo>
                  <a:cubicBezTo>
                    <a:pt x="889000" y="948266"/>
                    <a:pt x="914400" y="969433"/>
                    <a:pt x="812800" y="914400"/>
                  </a:cubicBezTo>
                  <a:cubicBezTo>
                    <a:pt x="711200" y="859367"/>
                    <a:pt x="389467" y="749300"/>
                    <a:pt x="254000" y="596900"/>
                  </a:cubicBezTo>
                  <a:cubicBezTo>
                    <a:pt x="118533" y="444500"/>
                    <a:pt x="59266" y="222250"/>
                    <a:pt x="0" y="0"/>
                  </a:cubicBezTo>
                </a:path>
              </a:pathLst>
            </a:custGeom>
            <a:noFill/>
            <a:ln w="38100" cap="flat" cmpd="sng" algn="ctr">
              <a:solidFill>
                <a:schemeClr val="accent2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49" name="Straight Arrow Connector 48"/>
          <p:cNvCxnSpPr>
            <a:stCxn id="40" idx="3"/>
          </p:cNvCxnSpPr>
          <p:nvPr/>
        </p:nvCxnSpPr>
        <p:spPr bwMode="auto">
          <a:xfrm flipH="1">
            <a:off x="4540625" y="3794609"/>
            <a:ext cx="130116" cy="1711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Oval 50"/>
          <p:cNvSpPr>
            <a:spLocks noChangeAspect="1"/>
          </p:cNvSpPr>
          <p:nvPr/>
        </p:nvSpPr>
        <p:spPr bwMode="auto">
          <a:xfrm>
            <a:off x="4437105" y="3890680"/>
            <a:ext cx="108000" cy="108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276165"/>
            <a:ext cx="2362200" cy="93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Oval 85"/>
          <p:cNvSpPr>
            <a:spLocks noChangeAspect="1"/>
          </p:cNvSpPr>
          <p:nvPr/>
        </p:nvSpPr>
        <p:spPr bwMode="auto">
          <a:xfrm>
            <a:off x="2133600" y="4191000"/>
            <a:ext cx="180000" cy="180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7" name="Straight Connector 86"/>
          <p:cNvCxnSpPr>
            <a:stCxn id="51" idx="3"/>
            <a:endCxn id="86" idx="7"/>
          </p:cNvCxnSpPr>
          <p:nvPr/>
        </p:nvCxnSpPr>
        <p:spPr bwMode="auto">
          <a:xfrm flipH="1">
            <a:off x="2287240" y="3982864"/>
            <a:ext cx="2165681" cy="23449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Oval 33"/>
          <p:cNvSpPr>
            <a:spLocks noChangeAspect="1"/>
          </p:cNvSpPr>
          <p:nvPr/>
        </p:nvSpPr>
        <p:spPr bwMode="auto">
          <a:xfrm>
            <a:off x="4993005" y="3986740"/>
            <a:ext cx="108000" cy="10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" name="Straight Arrow Connector 34"/>
          <p:cNvCxnSpPr>
            <a:stCxn id="28" idx="3"/>
            <a:endCxn id="34" idx="7"/>
          </p:cNvCxnSpPr>
          <p:nvPr/>
        </p:nvCxnSpPr>
        <p:spPr bwMode="auto">
          <a:xfrm flipH="1">
            <a:off x="5085189" y="3914514"/>
            <a:ext cx="221302" cy="8804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48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lnSpc>
                <a:spcPct val="80000"/>
              </a:lnSpc>
              <a:spcBef>
                <a:spcPct val="20000"/>
              </a:spcBef>
            </a:pPr>
            <a:r>
              <a:rPr lang="en-US" altLang="ja-JP" sz="2400" dirty="0" smtClean="0">
                <a:latin typeface="Trebuchet MS" pitchFamily="34" charset="0"/>
                <a:ea typeface="ＭＳ Ｐゴシック"/>
                <a:cs typeface="ＭＳ Ｐゴシック"/>
              </a:rPr>
              <a:t>Meeting the EU5 Regulation – </a:t>
            </a:r>
            <a:r>
              <a:rPr lang="en-US" altLang="ja-JP" sz="2400" dirty="0" smtClean="0">
                <a:solidFill>
                  <a:srgbClr val="3366FF"/>
                </a:solidFill>
                <a:latin typeface="Trebuchet MS" pitchFamily="34" charset="0"/>
                <a:ea typeface="MS PGothic" pitchFamily="34" charset="-128"/>
              </a:rPr>
              <a:t>CI Engines</a:t>
            </a:r>
            <a:endParaRPr lang="en-US" altLang="ja-JP" sz="2400" dirty="0">
              <a:solidFill>
                <a:srgbClr val="3366FF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 bwMode="auto">
          <a:xfrm>
            <a:off x="5290675" y="3822330"/>
            <a:ext cx="108000" cy="108000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>
            <a:spLocks noChangeAspect="1"/>
          </p:cNvSpPr>
          <p:nvPr/>
        </p:nvSpPr>
        <p:spPr bwMode="auto">
          <a:xfrm>
            <a:off x="4654925" y="3702425"/>
            <a:ext cx="108000" cy="108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 rot="20974642">
            <a:off x="4859012" y="3759272"/>
            <a:ext cx="152280" cy="211865"/>
          </a:xfrm>
          <a:custGeom>
            <a:avLst/>
            <a:gdLst>
              <a:gd name="connsiteX0" fmla="*/ 254000 w 254000"/>
              <a:gd name="connsiteY0" fmla="*/ 292100 h 292100"/>
              <a:gd name="connsiteX1" fmla="*/ 177800 w 254000"/>
              <a:gd name="connsiteY1" fmla="*/ 254000 h 292100"/>
              <a:gd name="connsiteX2" fmla="*/ 76200 w 254000"/>
              <a:gd name="connsiteY2" fmla="*/ 165100 h 292100"/>
              <a:gd name="connsiteX3" fmla="*/ 0 w 254000"/>
              <a:gd name="connsiteY3" fmla="*/ 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92100">
                <a:moveTo>
                  <a:pt x="254000" y="292100"/>
                </a:moveTo>
                <a:cubicBezTo>
                  <a:pt x="230716" y="283633"/>
                  <a:pt x="207433" y="275167"/>
                  <a:pt x="177800" y="254000"/>
                </a:cubicBezTo>
                <a:cubicBezTo>
                  <a:pt x="148167" y="232833"/>
                  <a:pt x="105833" y="207433"/>
                  <a:pt x="76200" y="165100"/>
                </a:cubicBezTo>
                <a:cubicBezTo>
                  <a:pt x="46567" y="122767"/>
                  <a:pt x="10583" y="29633"/>
                  <a:pt x="0" y="0"/>
                </a:cubicBez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0" name="Freeform 49"/>
          <p:cNvSpPr/>
          <p:nvPr/>
        </p:nvSpPr>
        <p:spPr bwMode="auto">
          <a:xfrm rot="1556413">
            <a:off x="4393861" y="3682257"/>
            <a:ext cx="191618" cy="148503"/>
          </a:xfrm>
          <a:custGeom>
            <a:avLst/>
            <a:gdLst>
              <a:gd name="connsiteX0" fmla="*/ 254000 w 254000"/>
              <a:gd name="connsiteY0" fmla="*/ 292100 h 292100"/>
              <a:gd name="connsiteX1" fmla="*/ 177800 w 254000"/>
              <a:gd name="connsiteY1" fmla="*/ 254000 h 292100"/>
              <a:gd name="connsiteX2" fmla="*/ 76200 w 254000"/>
              <a:gd name="connsiteY2" fmla="*/ 165100 h 292100"/>
              <a:gd name="connsiteX3" fmla="*/ 0 w 254000"/>
              <a:gd name="connsiteY3" fmla="*/ 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92100">
                <a:moveTo>
                  <a:pt x="254000" y="292100"/>
                </a:moveTo>
                <a:cubicBezTo>
                  <a:pt x="230716" y="283633"/>
                  <a:pt x="207433" y="275167"/>
                  <a:pt x="177800" y="254000"/>
                </a:cubicBezTo>
                <a:cubicBezTo>
                  <a:pt x="148167" y="232833"/>
                  <a:pt x="105833" y="207433"/>
                  <a:pt x="76200" y="165100"/>
                </a:cubicBezTo>
                <a:cubicBezTo>
                  <a:pt x="46567" y="122767"/>
                  <a:pt x="10583" y="29633"/>
                  <a:pt x="0" y="0"/>
                </a:cubicBezTo>
              </a:path>
            </a:pathLst>
          </a:cu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" name="Oval 52"/>
          <p:cNvSpPr>
            <a:spLocks noChangeAspect="1"/>
          </p:cNvSpPr>
          <p:nvPr/>
        </p:nvSpPr>
        <p:spPr bwMode="auto">
          <a:xfrm>
            <a:off x="4311600" y="3675105"/>
            <a:ext cx="108000" cy="10800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95600" y="3657600"/>
            <a:ext cx="473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itchFamily="34" charset="0"/>
              </a:rPr>
              <a:t>PM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95800" y="5029200"/>
            <a:ext cx="5519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latin typeface="Calibri" pitchFamily="34" charset="0"/>
              </a:rPr>
              <a:t>NOx</a:t>
            </a:r>
            <a:endParaRPr lang="en-US" sz="1600" b="1" dirty="0">
              <a:latin typeface="Calibri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438400"/>
            <a:ext cx="1350916" cy="135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Oval 78"/>
          <p:cNvSpPr>
            <a:spLocks noChangeAspect="1"/>
          </p:cNvSpPr>
          <p:nvPr/>
        </p:nvSpPr>
        <p:spPr bwMode="auto">
          <a:xfrm>
            <a:off x="2133600" y="3048000"/>
            <a:ext cx="180000" cy="18000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0" name="Straight Connector 79"/>
          <p:cNvCxnSpPr>
            <a:stCxn id="53" idx="1"/>
            <a:endCxn id="79" idx="6"/>
          </p:cNvCxnSpPr>
          <p:nvPr/>
        </p:nvCxnSpPr>
        <p:spPr bwMode="auto">
          <a:xfrm flipH="1" flipV="1">
            <a:off x="2313600" y="3138000"/>
            <a:ext cx="2013816" cy="5529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2438400"/>
            <a:ext cx="82269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Oval 65"/>
          <p:cNvSpPr>
            <a:spLocks noChangeAspect="1"/>
          </p:cNvSpPr>
          <p:nvPr/>
        </p:nvSpPr>
        <p:spPr bwMode="auto">
          <a:xfrm>
            <a:off x="6629400" y="2971800"/>
            <a:ext cx="180000" cy="180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7" name="Straight Connector 66"/>
          <p:cNvCxnSpPr>
            <a:stCxn id="40" idx="0"/>
            <a:endCxn id="66" idx="3"/>
          </p:cNvCxnSpPr>
          <p:nvPr/>
        </p:nvCxnSpPr>
        <p:spPr bwMode="auto">
          <a:xfrm flipV="1">
            <a:off x="4708925" y="3125440"/>
            <a:ext cx="1946835" cy="57698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3581400"/>
            <a:ext cx="2276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5" name="Straight Connector 64"/>
          <p:cNvCxnSpPr>
            <a:stCxn id="34" idx="5"/>
            <a:endCxn id="63" idx="1"/>
          </p:cNvCxnSpPr>
          <p:nvPr/>
        </p:nvCxnSpPr>
        <p:spPr bwMode="auto">
          <a:xfrm>
            <a:off x="5085189" y="4078924"/>
            <a:ext cx="1722971" cy="3670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967434">
            <a:off x="7474992" y="4300840"/>
            <a:ext cx="455344" cy="123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ounded Rectangle 54"/>
          <p:cNvSpPr/>
          <p:nvPr/>
        </p:nvSpPr>
        <p:spPr bwMode="auto">
          <a:xfrm>
            <a:off x="6037730" y="5364974"/>
            <a:ext cx="2362200" cy="332096"/>
          </a:xfrm>
          <a:prstGeom prst="roundRect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Injection Rate Shaping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6096000" y="3200400"/>
            <a:ext cx="2362200" cy="332096"/>
          </a:xfrm>
          <a:prstGeom prst="roundRect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Higher EGR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Rounded Rectangle 56"/>
          <p:cNvSpPr/>
          <p:nvPr/>
        </p:nvSpPr>
        <p:spPr bwMode="auto">
          <a:xfrm>
            <a:off x="533400" y="5382904"/>
            <a:ext cx="2362200" cy="332096"/>
          </a:xfrm>
          <a:prstGeom prst="roundRect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Lower Comp. ratio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533400" y="3810000"/>
            <a:ext cx="2362200" cy="332096"/>
          </a:xfrm>
          <a:prstGeom prst="roundRect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Higher EGR at Low Loads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 bwMode="auto">
          <a:xfrm>
            <a:off x="6781800" y="4419600"/>
            <a:ext cx="180000" cy="180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53199"/>
            <a:ext cx="2133600" cy="304801"/>
          </a:xfrm>
        </p:spPr>
        <p:txBody>
          <a:bodyPr/>
          <a:lstStyle/>
          <a:p>
            <a:r>
              <a:rPr lang="en-US" dirty="0" smtClean="0"/>
              <a:t>SIAM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1731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304800" y="609600"/>
            <a:ext cx="8458200" cy="525780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lnSpc>
                <a:spcPct val="80000"/>
              </a:lnSpc>
              <a:spcBef>
                <a:spcPct val="20000"/>
              </a:spcBef>
            </a:pPr>
            <a:r>
              <a:rPr lang="en-US" altLang="ja-JP" sz="2400" dirty="0" smtClean="0">
                <a:latin typeface="Trebuchet MS" pitchFamily="34" charset="0"/>
                <a:ea typeface="ＭＳ Ｐゴシック"/>
                <a:cs typeface="ＭＳ Ｐゴシック"/>
              </a:rPr>
              <a:t>Meeting the EU5 Regulation – </a:t>
            </a:r>
            <a:r>
              <a:rPr lang="en-US" altLang="ja-JP" sz="2400" dirty="0" smtClean="0">
                <a:solidFill>
                  <a:srgbClr val="3366FF"/>
                </a:solidFill>
                <a:latin typeface="Trebuchet MS" pitchFamily="34" charset="0"/>
                <a:ea typeface="MS PGothic" pitchFamily="34" charset="-128"/>
              </a:rPr>
              <a:t>CI Engines</a:t>
            </a:r>
            <a:endParaRPr lang="en-US" altLang="ja-JP" sz="2400" dirty="0">
              <a:latin typeface="Trebuchet M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5921992"/>
            <a:ext cx="9067800" cy="618565"/>
          </a:xfrm>
          <a:prstGeom prst="roundRect">
            <a:avLst/>
          </a:prstGeom>
          <a:solidFill>
            <a:schemeClr val="accent5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rebuchet MS" pitchFamily="34" charset="0"/>
              </a:rPr>
              <a:t>Particulate Filter will be a must for PM control. Passive Regeneration will be the key. Low sulfur will be required for durability requirements</a:t>
            </a:r>
            <a:endParaRPr lang="en-US" dirty="0">
              <a:latin typeface="Trebuchet MS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57200" y="762000"/>
            <a:ext cx="17526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457200" y="2438400"/>
            <a:ext cx="8153400" cy="3276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10" name="Pentagon 9"/>
          <p:cNvSpPr/>
          <p:nvPr/>
        </p:nvSpPr>
        <p:spPr bwMode="auto">
          <a:xfrm>
            <a:off x="2351316" y="760926"/>
            <a:ext cx="3810000" cy="1524000"/>
          </a:xfrm>
          <a:prstGeom prst="homePlate">
            <a:avLst>
              <a:gd name="adj" fmla="val 25000"/>
            </a:avLst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Exhaust After-treatment: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Diesel Particulate filter/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SCR Alternative Routes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237516" y="760926"/>
            <a:ext cx="2329542" cy="1524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Exhaust Treatment to Reduce Tailpipe Emissions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900" y="800498"/>
            <a:ext cx="1438275" cy="146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val 23"/>
          <p:cNvSpPr>
            <a:spLocks noChangeAspect="1"/>
          </p:cNvSpPr>
          <p:nvPr/>
        </p:nvSpPr>
        <p:spPr bwMode="auto">
          <a:xfrm>
            <a:off x="2599944" y="4056888"/>
            <a:ext cx="180000" cy="180000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6" name="Straight Connector 25"/>
          <p:cNvCxnSpPr>
            <a:stCxn id="66" idx="2"/>
          </p:cNvCxnSpPr>
          <p:nvPr/>
        </p:nvCxnSpPr>
        <p:spPr bwMode="auto">
          <a:xfrm flipH="1" flipV="1">
            <a:off x="2743200" y="4191000"/>
            <a:ext cx="1586750" cy="61429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9" name="Group 43"/>
          <p:cNvGrpSpPr/>
          <p:nvPr/>
        </p:nvGrpSpPr>
        <p:grpSpPr>
          <a:xfrm>
            <a:off x="3352800" y="2819400"/>
            <a:ext cx="2830977" cy="2364560"/>
            <a:chOff x="3352800" y="2819400"/>
            <a:chExt cx="2830977" cy="2364560"/>
          </a:xfrm>
        </p:grpSpPr>
        <p:pic>
          <p:nvPicPr>
            <p:cNvPr id="5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52800" y="2819400"/>
              <a:ext cx="2830977" cy="2267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1" name="Freeform 50"/>
            <p:cNvSpPr/>
            <p:nvPr/>
          </p:nvSpPr>
          <p:spPr bwMode="auto">
            <a:xfrm>
              <a:off x="4838700" y="3118060"/>
              <a:ext cx="914400" cy="969433"/>
            </a:xfrm>
            <a:custGeom>
              <a:avLst/>
              <a:gdLst>
                <a:gd name="connsiteX0" fmla="*/ 863600 w 914400"/>
                <a:gd name="connsiteY0" fmla="*/ 927100 h 969433"/>
                <a:gd name="connsiteX1" fmla="*/ 812800 w 914400"/>
                <a:gd name="connsiteY1" fmla="*/ 914400 h 969433"/>
                <a:gd name="connsiteX2" fmla="*/ 254000 w 914400"/>
                <a:gd name="connsiteY2" fmla="*/ 596900 h 969433"/>
                <a:gd name="connsiteX3" fmla="*/ 0 w 914400"/>
                <a:gd name="connsiteY3" fmla="*/ 0 h 96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969433">
                  <a:moveTo>
                    <a:pt x="863600" y="927100"/>
                  </a:moveTo>
                  <a:cubicBezTo>
                    <a:pt x="889000" y="948266"/>
                    <a:pt x="914400" y="969433"/>
                    <a:pt x="812800" y="914400"/>
                  </a:cubicBezTo>
                  <a:cubicBezTo>
                    <a:pt x="711200" y="859367"/>
                    <a:pt x="389467" y="749300"/>
                    <a:pt x="254000" y="596900"/>
                  </a:cubicBezTo>
                  <a:cubicBezTo>
                    <a:pt x="118533" y="444500"/>
                    <a:pt x="59266" y="222250"/>
                    <a:pt x="0" y="0"/>
                  </a:cubicBezTo>
                </a:path>
              </a:pathLst>
            </a:custGeom>
            <a:noFill/>
            <a:ln w="3810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4444255" y="3100130"/>
              <a:ext cx="1066800" cy="1198033"/>
            </a:xfrm>
            <a:custGeom>
              <a:avLst/>
              <a:gdLst>
                <a:gd name="connsiteX0" fmla="*/ 863600 w 914400"/>
                <a:gd name="connsiteY0" fmla="*/ 927100 h 969433"/>
                <a:gd name="connsiteX1" fmla="*/ 812800 w 914400"/>
                <a:gd name="connsiteY1" fmla="*/ 914400 h 969433"/>
                <a:gd name="connsiteX2" fmla="*/ 254000 w 914400"/>
                <a:gd name="connsiteY2" fmla="*/ 596900 h 969433"/>
                <a:gd name="connsiteX3" fmla="*/ 0 w 914400"/>
                <a:gd name="connsiteY3" fmla="*/ 0 h 96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969433">
                  <a:moveTo>
                    <a:pt x="863600" y="927100"/>
                  </a:moveTo>
                  <a:cubicBezTo>
                    <a:pt x="889000" y="948266"/>
                    <a:pt x="914400" y="969433"/>
                    <a:pt x="812800" y="914400"/>
                  </a:cubicBezTo>
                  <a:cubicBezTo>
                    <a:pt x="711200" y="859367"/>
                    <a:pt x="389467" y="749300"/>
                    <a:pt x="254000" y="596900"/>
                  </a:cubicBezTo>
                  <a:cubicBezTo>
                    <a:pt x="118533" y="444500"/>
                    <a:pt x="59266" y="222250"/>
                    <a:pt x="0" y="0"/>
                  </a:cubicBezTo>
                </a:path>
              </a:pathLst>
            </a:custGeom>
            <a:noFill/>
            <a:ln w="38100" cap="flat" cmpd="sng" algn="ctr">
              <a:solidFill>
                <a:schemeClr val="accent2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4168589" y="3182470"/>
              <a:ext cx="1456765" cy="1371600"/>
            </a:xfrm>
            <a:custGeom>
              <a:avLst/>
              <a:gdLst>
                <a:gd name="connsiteX0" fmla="*/ 863600 w 914400"/>
                <a:gd name="connsiteY0" fmla="*/ 927100 h 969433"/>
                <a:gd name="connsiteX1" fmla="*/ 812800 w 914400"/>
                <a:gd name="connsiteY1" fmla="*/ 914400 h 969433"/>
                <a:gd name="connsiteX2" fmla="*/ 254000 w 914400"/>
                <a:gd name="connsiteY2" fmla="*/ 596900 h 969433"/>
                <a:gd name="connsiteX3" fmla="*/ 0 w 914400"/>
                <a:gd name="connsiteY3" fmla="*/ 0 h 96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969433">
                  <a:moveTo>
                    <a:pt x="863600" y="927100"/>
                  </a:moveTo>
                  <a:cubicBezTo>
                    <a:pt x="889000" y="948266"/>
                    <a:pt x="914400" y="969433"/>
                    <a:pt x="812800" y="914400"/>
                  </a:cubicBezTo>
                  <a:cubicBezTo>
                    <a:pt x="711200" y="859367"/>
                    <a:pt x="389467" y="749300"/>
                    <a:pt x="254000" y="596900"/>
                  </a:cubicBezTo>
                  <a:cubicBezTo>
                    <a:pt x="118533" y="444500"/>
                    <a:pt x="59266" y="222250"/>
                    <a:pt x="0" y="0"/>
                  </a:cubicBezTo>
                </a:path>
              </a:pathLst>
            </a:custGeom>
            <a:noFill/>
            <a:ln w="38100" cap="flat" cmpd="sng" algn="ctr">
              <a:solidFill>
                <a:schemeClr val="accent2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Freeform 53"/>
            <p:cNvSpPr/>
            <p:nvPr/>
          </p:nvSpPr>
          <p:spPr bwMode="auto">
            <a:xfrm rot="20770932">
              <a:off x="3949060" y="3923411"/>
              <a:ext cx="1102442" cy="1260549"/>
            </a:xfrm>
            <a:custGeom>
              <a:avLst/>
              <a:gdLst>
                <a:gd name="connsiteX0" fmla="*/ 863600 w 914400"/>
                <a:gd name="connsiteY0" fmla="*/ 927100 h 969433"/>
                <a:gd name="connsiteX1" fmla="*/ 812800 w 914400"/>
                <a:gd name="connsiteY1" fmla="*/ 914400 h 969433"/>
                <a:gd name="connsiteX2" fmla="*/ 254000 w 914400"/>
                <a:gd name="connsiteY2" fmla="*/ 596900 h 969433"/>
                <a:gd name="connsiteX3" fmla="*/ 0 w 914400"/>
                <a:gd name="connsiteY3" fmla="*/ 0 h 96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969433">
                  <a:moveTo>
                    <a:pt x="863600" y="927100"/>
                  </a:moveTo>
                  <a:cubicBezTo>
                    <a:pt x="889000" y="948266"/>
                    <a:pt x="914400" y="969433"/>
                    <a:pt x="812800" y="914400"/>
                  </a:cubicBezTo>
                  <a:cubicBezTo>
                    <a:pt x="711200" y="859367"/>
                    <a:pt x="389467" y="749300"/>
                    <a:pt x="254000" y="596900"/>
                  </a:cubicBezTo>
                  <a:cubicBezTo>
                    <a:pt x="118533" y="444500"/>
                    <a:pt x="59266" y="222250"/>
                    <a:pt x="0" y="0"/>
                  </a:cubicBezTo>
                </a:path>
              </a:pathLst>
            </a:custGeom>
            <a:noFill/>
            <a:ln w="38100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55" name="Straight Arrow Connector 54"/>
          <p:cNvCxnSpPr>
            <a:stCxn id="61" idx="3"/>
          </p:cNvCxnSpPr>
          <p:nvPr/>
        </p:nvCxnSpPr>
        <p:spPr bwMode="auto">
          <a:xfrm flipH="1">
            <a:off x="4540625" y="3794609"/>
            <a:ext cx="130116" cy="1711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Oval 55"/>
          <p:cNvSpPr>
            <a:spLocks noChangeAspect="1"/>
          </p:cNvSpPr>
          <p:nvPr/>
        </p:nvSpPr>
        <p:spPr bwMode="auto">
          <a:xfrm>
            <a:off x="4437105" y="3890680"/>
            <a:ext cx="108000" cy="108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 bwMode="auto">
          <a:xfrm>
            <a:off x="4978350" y="3994100"/>
            <a:ext cx="108000" cy="10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8" name="Straight Arrow Connector 57"/>
          <p:cNvCxnSpPr>
            <a:stCxn id="60" idx="3"/>
            <a:endCxn id="57" idx="7"/>
          </p:cNvCxnSpPr>
          <p:nvPr/>
        </p:nvCxnSpPr>
        <p:spPr bwMode="auto">
          <a:xfrm flipH="1">
            <a:off x="5070534" y="3914884"/>
            <a:ext cx="210557" cy="950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Oval 59"/>
          <p:cNvSpPr>
            <a:spLocks noChangeAspect="1"/>
          </p:cNvSpPr>
          <p:nvPr/>
        </p:nvSpPr>
        <p:spPr bwMode="auto">
          <a:xfrm>
            <a:off x="5265275" y="3822700"/>
            <a:ext cx="108000" cy="108000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 bwMode="auto">
          <a:xfrm>
            <a:off x="4654925" y="3702425"/>
            <a:ext cx="108000" cy="108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Freeform 61"/>
          <p:cNvSpPr/>
          <p:nvPr/>
        </p:nvSpPr>
        <p:spPr bwMode="auto">
          <a:xfrm rot="20974642">
            <a:off x="4859012" y="3759272"/>
            <a:ext cx="152280" cy="211865"/>
          </a:xfrm>
          <a:custGeom>
            <a:avLst/>
            <a:gdLst>
              <a:gd name="connsiteX0" fmla="*/ 254000 w 254000"/>
              <a:gd name="connsiteY0" fmla="*/ 292100 h 292100"/>
              <a:gd name="connsiteX1" fmla="*/ 177800 w 254000"/>
              <a:gd name="connsiteY1" fmla="*/ 254000 h 292100"/>
              <a:gd name="connsiteX2" fmla="*/ 76200 w 254000"/>
              <a:gd name="connsiteY2" fmla="*/ 165100 h 292100"/>
              <a:gd name="connsiteX3" fmla="*/ 0 w 254000"/>
              <a:gd name="connsiteY3" fmla="*/ 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92100">
                <a:moveTo>
                  <a:pt x="254000" y="292100"/>
                </a:moveTo>
                <a:cubicBezTo>
                  <a:pt x="230716" y="283633"/>
                  <a:pt x="207433" y="275167"/>
                  <a:pt x="177800" y="254000"/>
                </a:cubicBezTo>
                <a:cubicBezTo>
                  <a:pt x="148167" y="232833"/>
                  <a:pt x="105833" y="207433"/>
                  <a:pt x="76200" y="165100"/>
                </a:cubicBezTo>
                <a:cubicBezTo>
                  <a:pt x="46567" y="122767"/>
                  <a:pt x="10583" y="29633"/>
                  <a:pt x="0" y="0"/>
                </a:cubicBez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3" name="Freeform 62"/>
          <p:cNvSpPr/>
          <p:nvPr/>
        </p:nvSpPr>
        <p:spPr bwMode="auto">
          <a:xfrm rot="1014566">
            <a:off x="4431326" y="3716081"/>
            <a:ext cx="180728" cy="169101"/>
          </a:xfrm>
          <a:custGeom>
            <a:avLst/>
            <a:gdLst>
              <a:gd name="connsiteX0" fmla="*/ 254000 w 254000"/>
              <a:gd name="connsiteY0" fmla="*/ 292100 h 292100"/>
              <a:gd name="connsiteX1" fmla="*/ 177800 w 254000"/>
              <a:gd name="connsiteY1" fmla="*/ 254000 h 292100"/>
              <a:gd name="connsiteX2" fmla="*/ 76200 w 254000"/>
              <a:gd name="connsiteY2" fmla="*/ 165100 h 292100"/>
              <a:gd name="connsiteX3" fmla="*/ 0 w 254000"/>
              <a:gd name="connsiteY3" fmla="*/ 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92100">
                <a:moveTo>
                  <a:pt x="254000" y="292100"/>
                </a:moveTo>
                <a:cubicBezTo>
                  <a:pt x="230716" y="283633"/>
                  <a:pt x="207433" y="275167"/>
                  <a:pt x="177800" y="254000"/>
                </a:cubicBezTo>
                <a:cubicBezTo>
                  <a:pt x="148167" y="232833"/>
                  <a:pt x="105833" y="207433"/>
                  <a:pt x="76200" y="165100"/>
                </a:cubicBezTo>
                <a:cubicBezTo>
                  <a:pt x="46567" y="122767"/>
                  <a:pt x="10583" y="29633"/>
                  <a:pt x="0" y="0"/>
                </a:cubicBezTo>
              </a:path>
            </a:pathLst>
          </a:cu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4" name="Oval 63"/>
          <p:cNvSpPr>
            <a:spLocks noChangeAspect="1"/>
          </p:cNvSpPr>
          <p:nvPr/>
        </p:nvSpPr>
        <p:spPr bwMode="auto">
          <a:xfrm>
            <a:off x="4311600" y="3675105"/>
            <a:ext cx="108000" cy="10800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4370295" y="3850340"/>
            <a:ext cx="0" cy="864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Oval 65"/>
          <p:cNvSpPr>
            <a:spLocks noChangeAspect="1"/>
          </p:cNvSpPr>
          <p:nvPr/>
        </p:nvSpPr>
        <p:spPr bwMode="auto">
          <a:xfrm>
            <a:off x="4329950" y="4751295"/>
            <a:ext cx="108000" cy="108000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895600" y="3657600"/>
            <a:ext cx="473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Calibri" pitchFamily="34" charset="0"/>
              </a:rPr>
              <a:t>PM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495800" y="5029200"/>
            <a:ext cx="5519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latin typeface="Calibri" pitchFamily="34" charset="0"/>
              </a:rPr>
              <a:t>NOx</a:t>
            </a:r>
            <a:endParaRPr lang="en-US" sz="1600" b="1" dirty="0">
              <a:latin typeface="Calibri" pitchFamily="34" charset="0"/>
            </a:endParaRPr>
          </a:p>
        </p:txBody>
      </p: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4" cstate="print"/>
          <a:srcRect l="56000" t="49633" r="2400" b="3654"/>
          <a:stretch>
            <a:fillRect/>
          </a:stretch>
        </p:blipFill>
        <p:spPr bwMode="auto">
          <a:xfrm>
            <a:off x="609600" y="3886200"/>
            <a:ext cx="198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594541"/>
            <a:ext cx="2124075" cy="136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Rectangle 75"/>
          <p:cNvSpPr/>
          <p:nvPr/>
        </p:nvSpPr>
        <p:spPr bwMode="auto">
          <a:xfrm>
            <a:off x="6199095" y="2528045"/>
            <a:ext cx="2362200" cy="280595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PM Control by Engine Optimization with </a:t>
            </a:r>
            <a:r>
              <a:rPr kumimoji="0" lang="en-US" sz="12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NOx</a:t>
            </a:r>
            <a:r>
              <a:rPr kumimoji="0" lang="en-US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control by an after Treatment device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l="2078" r="6493" b="2197"/>
          <a:stretch>
            <a:fillRect/>
          </a:stretch>
        </p:blipFill>
        <p:spPr bwMode="auto">
          <a:xfrm>
            <a:off x="6297705" y="2626654"/>
            <a:ext cx="2160495" cy="150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Rounded Rectangle 76"/>
          <p:cNvSpPr/>
          <p:nvPr/>
        </p:nvSpPr>
        <p:spPr bwMode="auto">
          <a:xfrm>
            <a:off x="6172200" y="5364974"/>
            <a:ext cx="2380130" cy="332096"/>
          </a:xfrm>
          <a:prstGeom prst="roundRect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SCR - Alternative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66330" y="3962347"/>
            <a:ext cx="1004888" cy="7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53199"/>
            <a:ext cx="2133600" cy="304801"/>
          </a:xfrm>
        </p:spPr>
        <p:txBody>
          <a:bodyPr/>
          <a:lstStyle/>
          <a:p>
            <a:r>
              <a:rPr lang="en-US" dirty="0" smtClean="0"/>
              <a:t>SIAM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4508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Contents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98500" y="914400"/>
            <a:ext cx="7696200" cy="53340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  <a:ea typeface="ＭＳ Ｐゴシック"/>
              </a:rPr>
              <a:t>1. The Journey so far – Emissions and Fuel Update</a:t>
            </a:r>
            <a:endParaRPr lang="en-US" sz="20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680571" y="2438400"/>
            <a:ext cx="7696199" cy="533400"/>
          </a:xfrm>
          <a:prstGeom prst="flowChartAlternateProcess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 sz="2000" dirty="0">
                <a:solidFill>
                  <a:schemeClr val="bg1"/>
                </a:solidFill>
                <a:latin typeface="+mj-lt"/>
                <a:ea typeface="ＭＳ Ｐゴシック"/>
              </a:rPr>
              <a:t>3. Moving Forward : Basic Requirements</a:t>
            </a:r>
            <a:endParaRPr lang="en-US" sz="2000" dirty="0">
              <a:solidFill>
                <a:schemeClr val="bg1"/>
              </a:solidFill>
              <a:latin typeface="+mj-lt"/>
              <a:ea typeface="ＭＳ Ｐゴシック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698500" y="1676400"/>
            <a:ext cx="7668455" cy="53340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ea typeface="ＭＳ Ｐゴシック"/>
              </a:rPr>
              <a:t>2. Emission Reduction and Technology Requirements</a:t>
            </a: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685800" y="4876800"/>
            <a:ext cx="7696200" cy="53340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000" b="0" dirty="0" smtClean="0">
                <a:solidFill>
                  <a:schemeClr val="bg1"/>
                </a:solidFill>
                <a:latin typeface="+mj-lt"/>
                <a:ea typeface="ＭＳ Ｐゴシック"/>
              </a:rPr>
              <a:t>6. Judging Preparedness</a:t>
            </a:r>
            <a:endParaRPr lang="en-US" sz="20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85800" y="4038600"/>
            <a:ext cx="7696200" cy="53340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000" b="0" dirty="0" smtClean="0">
                <a:solidFill>
                  <a:schemeClr val="bg1"/>
                </a:solidFill>
                <a:latin typeface="+mj-lt"/>
                <a:ea typeface="ＭＳ Ｐゴシック"/>
              </a:rPr>
              <a:t>5. Cost Impact of regulation and its potential impact on Growth </a:t>
            </a:r>
            <a:endParaRPr lang="en-US" sz="20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685800" y="3200400"/>
            <a:ext cx="7696200" cy="53340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000" b="0" dirty="0" smtClean="0">
                <a:solidFill>
                  <a:schemeClr val="bg1"/>
                </a:solidFill>
                <a:latin typeface="+mj-lt"/>
                <a:ea typeface="ＭＳ Ｐゴシック"/>
              </a:rPr>
              <a:t>4. Fuel Efficiency Regulation</a:t>
            </a:r>
            <a:endParaRPr lang="en-US" sz="2000" b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958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Contents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1435101" y="4343400"/>
            <a:ext cx="6934199" cy="533400"/>
          </a:xfrm>
          <a:prstGeom prst="flowChartAlternateProcess">
            <a:avLst/>
          </a:prstGeom>
          <a:solidFill>
            <a:schemeClr val="tx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  <a:ea typeface="ＭＳ Ｐゴシック"/>
              </a:rPr>
              <a:t>b) Fuel requirements for Next stage of Emissions </a:t>
            </a:r>
            <a:endParaRPr lang="en-US" sz="2000" dirty="0">
              <a:solidFill>
                <a:schemeClr val="bg1"/>
              </a:solidFill>
              <a:latin typeface="+mj-lt"/>
              <a:ea typeface="ＭＳ Ｐゴシック"/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1435101" y="3505200"/>
            <a:ext cx="6934199" cy="533400"/>
          </a:xfrm>
          <a:prstGeom prst="flowChartAlternateProcess">
            <a:avLst/>
          </a:prstGeom>
          <a:solidFill>
            <a:schemeClr val="tx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  <a:ea typeface="ＭＳ Ｐゴシック"/>
              </a:rPr>
              <a:t>a) 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ＭＳ Ｐゴシック"/>
              </a:rPr>
              <a:t>One Nation One Fuel One Norm</a:t>
            </a: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1435101" y="5181600"/>
            <a:ext cx="6934199" cy="533400"/>
          </a:xfrm>
          <a:prstGeom prst="flowChartAlternateProcess">
            <a:avLst/>
          </a:prstGeom>
          <a:solidFill>
            <a:schemeClr val="tx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  <a:ea typeface="ＭＳ Ｐゴシック"/>
              </a:rPr>
              <a:t>c) Adopting Next level of emissions – Not a Plug &amp; Play</a:t>
            </a:r>
            <a:endParaRPr lang="en-US" sz="2000" dirty="0">
              <a:solidFill>
                <a:schemeClr val="bg1"/>
              </a:solidFill>
              <a:latin typeface="+mj-lt"/>
              <a:ea typeface="ＭＳ Ｐゴシック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98500" y="914400"/>
            <a:ext cx="7696200" cy="53340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  <a:ea typeface="ＭＳ Ｐゴシック"/>
              </a:rPr>
              <a:t>1. The Journey so far – Emissions and Fuel Update</a:t>
            </a:r>
            <a:endParaRPr lang="en-US" sz="20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680571" y="2438400"/>
            <a:ext cx="7696199" cy="533400"/>
          </a:xfrm>
          <a:prstGeom prst="flowChartAlternateProcess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 sz="2000" dirty="0">
                <a:solidFill>
                  <a:schemeClr val="bg1"/>
                </a:solidFill>
                <a:latin typeface="+mj-lt"/>
                <a:ea typeface="ＭＳ Ｐゴシック"/>
              </a:rPr>
              <a:t>3. Moving Forward : Basic Requirements</a:t>
            </a:r>
            <a:endParaRPr lang="en-US" sz="2000" dirty="0">
              <a:solidFill>
                <a:schemeClr val="bg1"/>
              </a:solidFill>
              <a:latin typeface="+mj-lt"/>
              <a:ea typeface="ＭＳ Ｐゴシック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698500" y="1676400"/>
            <a:ext cx="7668455" cy="53340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ea typeface="ＭＳ Ｐゴシック"/>
              </a:rPr>
              <a:t>2. Emission Reduction and Technology Requirements</a:t>
            </a:r>
          </a:p>
        </p:txBody>
      </p:sp>
    </p:spTree>
    <p:extLst>
      <p:ext uri="{BB962C8B-B14F-4D97-AF65-F5344CB8AC3E}">
        <p14:creationId xmlns="" xmlns:p14="http://schemas.microsoft.com/office/powerpoint/2010/main" val="232872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="" xmlns:p14="http://schemas.microsoft.com/office/powerpoint/2010/main" val="1707166924"/>
              </p:ext>
            </p:extLst>
          </p:nvPr>
        </p:nvGraphicFramePr>
        <p:xfrm>
          <a:off x="5410200" y="2895600"/>
          <a:ext cx="32766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“One nation One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fuel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”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881" y="635000"/>
            <a:ext cx="8686800" cy="2413000"/>
          </a:xfrm>
        </p:spPr>
        <p:txBody>
          <a:bodyPr/>
          <a:lstStyle/>
          <a:p>
            <a:r>
              <a:rPr lang="en-US" sz="2000" b="1" i="1" dirty="0"/>
              <a:t>Non-availability of BSIV spec fuel in the areas beyond the 13 cities does not allow spreading higher emission regime to more </a:t>
            </a:r>
            <a:r>
              <a:rPr lang="en-US" sz="2000" b="1" i="1" dirty="0" smtClean="0"/>
              <a:t>areas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Migration </a:t>
            </a:r>
            <a:r>
              <a:rPr lang="en-US" sz="2000" b="1" dirty="0"/>
              <a:t>of Vehicles </a:t>
            </a:r>
            <a:r>
              <a:rPr lang="en-US" sz="2000" b="1" dirty="0" smtClean="0"/>
              <a:t>from BSIII regions impact Emissions in BSIV areas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Migration of BSIV Vehicles to BSIII areas result in Deterioration of Emissions and durability of parts when running with BSIII Fuel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03" t="29630" r="14556" b="11886"/>
          <a:stretch/>
        </p:blipFill>
        <p:spPr bwMode="auto">
          <a:xfrm>
            <a:off x="508000" y="3048000"/>
            <a:ext cx="37719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76200" y="6019800"/>
            <a:ext cx="9067800" cy="457200"/>
          </a:xfrm>
          <a:prstGeom prst="roundRect">
            <a:avLst/>
          </a:prstGeom>
          <a:solidFill>
            <a:schemeClr val="accent5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r>
              <a:rPr lang="en-US" sz="2000" dirty="0" smtClean="0">
                <a:solidFill>
                  <a:prstClr val="white"/>
                </a:solidFill>
              </a:rPr>
              <a:t>Deterioration of Emissions </a:t>
            </a:r>
            <a:endParaRPr lang="en-US" sz="2000" dirty="0" smtClean="0">
              <a:solidFill>
                <a:prstClr val="white"/>
              </a:solidFill>
              <a:cs typeface="Arial"/>
              <a:sym typeface="Wingdings" pitchFamily="2" charset="2"/>
            </a:endParaRPr>
          </a:p>
          <a:p>
            <a:endParaRPr lang="en-US" sz="2000" dirty="0" smtClean="0">
              <a:solidFill>
                <a:prstClr val="white"/>
              </a:solidFill>
            </a:endParaRPr>
          </a:p>
          <a:p>
            <a:pPr algn="ctr"/>
            <a:r>
              <a:rPr lang="en-US" sz="2000" b="1" dirty="0" smtClean="0"/>
              <a:t>A need </a:t>
            </a:r>
            <a:r>
              <a:rPr lang="en-US" sz="2000" b="1" dirty="0"/>
              <a:t>rather than a wish for Improving Ambient Air </a:t>
            </a:r>
            <a:r>
              <a:rPr lang="en-US" sz="2000" b="1" dirty="0" smtClean="0"/>
              <a:t>Quality</a:t>
            </a:r>
            <a:endParaRPr lang="en-US" sz="2000" dirty="0" smtClean="0">
              <a:solidFill>
                <a:prstClr val="white"/>
              </a:solidFill>
            </a:endParaRPr>
          </a:p>
          <a:p>
            <a:endParaRPr lang="en-US" sz="2000" dirty="0" smtClean="0">
              <a:solidFill>
                <a:prstClr val="white"/>
              </a:solidFill>
            </a:endParaRPr>
          </a:p>
          <a:p>
            <a:endParaRPr 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396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“One nation One Fuel”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762000"/>
            <a:ext cx="8686800" cy="1600200"/>
          </a:xfrm>
        </p:spPr>
        <p:txBody>
          <a:bodyPr/>
          <a:lstStyle/>
          <a:p>
            <a:r>
              <a:rPr lang="en-US" sz="2000" b="1" i="1" dirty="0" smtClean="0"/>
              <a:t>Higher Sulfur in Fuel results in Deterioration of Emissions </a:t>
            </a:r>
          </a:p>
          <a:p>
            <a:endParaRPr lang="en-US" sz="2000" b="1" i="1" dirty="0"/>
          </a:p>
          <a:p>
            <a:r>
              <a:rPr lang="en-US" sz="2000" b="1" i="1" dirty="0" smtClean="0"/>
              <a:t>This phenomenon is not a “temporary phenomenon” </a:t>
            </a:r>
            <a:r>
              <a:rPr lang="en-US" sz="2000" b="1" dirty="0" smtClean="0"/>
              <a:t> in Indian conditions</a:t>
            </a:r>
          </a:p>
          <a:p>
            <a:endParaRPr lang="en-US" sz="2000" b="1" i="1" dirty="0"/>
          </a:p>
          <a:p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76200" y="6019800"/>
            <a:ext cx="9067800" cy="457200"/>
          </a:xfrm>
          <a:prstGeom prst="roundRect">
            <a:avLst/>
          </a:prstGeom>
          <a:solidFill>
            <a:schemeClr val="accent5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Vehicles running with high sulfur result in Deterioration of emissions while in service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57400"/>
            <a:ext cx="4800600" cy="379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2514600"/>
            <a:ext cx="403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140000"/>
              <a:buFont typeface="Arial" pitchFamily="34" charset="0"/>
              <a:buChar char="•"/>
            </a:pPr>
            <a:r>
              <a:rPr lang="en-US" b="1" i="1" dirty="0"/>
              <a:t>Recovery of catalyst efficiency </a:t>
            </a:r>
            <a:r>
              <a:rPr lang="en-US" b="1" i="1" dirty="0" smtClean="0"/>
              <a:t>happens only when the vehicle is run at high speed and catalyst temperature is high. </a:t>
            </a:r>
            <a:endParaRPr lang="en-US" b="1" i="1" dirty="0"/>
          </a:p>
        </p:txBody>
      </p:sp>
    </p:spTree>
    <p:extLst>
      <p:ext uri="{BB962C8B-B14F-4D97-AF65-F5344CB8AC3E}">
        <p14:creationId xmlns="" xmlns:p14="http://schemas.microsoft.com/office/powerpoint/2010/main" val="387734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Fuel Requirements for Next Stage Emission norms –</a:t>
            </a:r>
            <a:b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Impact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of Fuel Quality and Specifications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685800"/>
            <a:ext cx="8877300" cy="1828800"/>
          </a:xfrm>
        </p:spPr>
        <p:txBody>
          <a:bodyPr/>
          <a:lstStyle/>
          <a:p>
            <a:r>
              <a:rPr lang="en-US" sz="2000" b="1" i="1" dirty="0"/>
              <a:t>Emissions from Vehicles </a:t>
            </a:r>
            <a:r>
              <a:rPr lang="en-US" sz="2000" b="1" i="1" dirty="0" smtClean="0"/>
              <a:t>are </a:t>
            </a:r>
            <a:r>
              <a:rPr lang="en-US" sz="2000" b="1" i="1" dirty="0"/>
              <a:t>impacted by Durability of the engine Parts</a:t>
            </a:r>
          </a:p>
          <a:p>
            <a:r>
              <a:rPr lang="en-US" sz="2000" b="1" i="1" dirty="0" smtClean="0"/>
              <a:t>Engine </a:t>
            </a:r>
            <a:r>
              <a:rPr lang="en-US" sz="2000" b="1" i="1" dirty="0"/>
              <a:t>parts get impacted by running with Higher Sulfur </a:t>
            </a:r>
            <a:r>
              <a:rPr lang="en-US" sz="2000" b="1" i="1" dirty="0" smtClean="0"/>
              <a:t>fuel</a:t>
            </a:r>
          </a:p>
          <a:p>
            <a:r>
              <a:rPr lang="en-US" sz="2000" b="1" i="1" dirty="0" smtClean="0"/>
              <a:t>Lower Emission Vehicles have become more and more intolerant to higher sulfur</a:t>
            </a:r>
          </a:p>
          <a:p>
            <a:r>
              <a:rPr lang="en-US" sz="2000" b="1" i="1" dirty="0" smtClean="0"/>
              <a:t>BS5 requires higher Emission Durability from Vehicles</a:t>
            </a:r>
            <a:endParaRPr lang="en-US" sz="2000" b="1" i="1" dirty="0"/>
          </a:p>
        </p:txBody>
      </p:sp>
      <p:sp>
        <p:nvSpPr>
          <p:cNvPr id="9" name="Rounded Rectangle 8"/>
          <p:cNvSpPr/>
          <p:nvPr/>
        </p:nvSpPr>
        <p:spPr>
          <a:xfrm>
            <a:off x="25400" y="5715000"/>
            <a:ext cx="9067800" cy="838200"/>
          </a:xfrm>
          <a:prstGeom prst="roundRect">
            <a:avLst/>
          </a:prstGeom>
          <a:solidFill>
            <a:schemeClr val="accent5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b="1" dirty="0" smtClean="0">
                <a:solidFill>
                  <a:prstClr val="white"/>
                </a:solidFill>
                <a:cs typeface="Arial"/>
                <a:sym typeface="Wingdings" pitchFamily="2" charset="2"/>
              </a:rPr>
              <a:t>Engine Hardware on BSIV Vehicles - intolerant to lower fuel specifications</a:t>
            </a:r>
          </a:p>
          <a:p>
            <a:pPr algn="ctr"/>
            <a:r>
              <a:rPr lang="en-US" b="1" dirty="0" smtClean="0">
                <a:solidFill>
                  <a:prstClr val="white"/>
                </a:solidFill>
                <a:cs typeface="Arial"/>
                <a:sym typeface="Wingdings" pitchFamily="2" charset="2"/>
              </a:rPr>
              <a:t>BS5 Engines will not be able to tolerate higher than 10PPM fuel</a:t>
            </a:r>
          </a:p>
        </p:txBody>
      </p:sp>
      <p:pic>
        <p:nvPicPr>
          <p:cNvPr id="10" name="図 3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611211"/>
            <a:ext cx="3466099" cy="260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 rot="16200000">
            <a:off x="3359307" y="3660472"/>
            <a:ext cx="2644622" cy="546100"/>
            <a:chOff x="0" y="0"/>
            <a:chExt cx="681" cy="289"/>
          </a:xfrm>
        </p:grpSpPr>
        <p:pic>
          <p:nvPicPr>
            <p:cNvPr id="12" name="図 4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681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231" y="55"/>
              <a:ext cx="158" cy="15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</p:sp>
      </p:grpSp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98" t="9999" r="14998"/>
          <a:stretch>
            <a:fillRect/>
          </a:stretch>
        </p:blipFill>
        <p:spPr bwMode="auto">
          <a:xfrm>
            <a:off x="5410200" y="2590800"/>
            <a:ext cx="2730292" cy="264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312499" y="5234390"/>
            <a:ext cx="4493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Fig: Impact of BSIII Fuel on BSIV Vehicles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811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6606" y="685800"/>
            <a:ext cx="8534400" cy="1295400"/>
          </a:xfrm>
        </p:spPr>
        <p:txBody>
          <a:bodyPr/>
          <a:lstStyle/>
          <a:p>
            <a:pPr lvl="0"/>
            <a:r>
              <a:rPr lang="en-US" sz="2800" b="1" dirty="0" smtClean="0"/>
              <a:t>Auto </a:t>
            </a:r>
            <a:r>
              <a:rPr lang="en-US" sz="2800" b="1" dirty="0"/>
              <a:t>industry preparedness </a:t>
            </a:r>
            <a:r>
              <a:rPr lang="en-US" sz="2800" b="1" dirty="0" smtClean="0"/>
              <a:t>for Advancement </a:t>
            </a:r>
            <a:r>
              <a:rPr lang="en-US" sz="2800" b="1" dirty="0"/>
              <a:t>of vehicular technologies &amp; </a:t>
            </a:r>
            <a:r>
              <a:rPr lang="en-US" sz="2800" b="1" dirty="0" smtClean="0"/>
              <a:t>Fuel </a:t>
            </a:r>
            <a:r>
              <a:rPr lang="en-US" sz="2800" b="1" dirty="0"/>
              <a:t>efficiency in India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2895600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000" b="1" dirty="0"/>
              <a:t>Policy Conclave on reducing vehicular emissions </a:t>
            </a:r>
            <a:endParaRPr lang="en-AU" sz="2000" b="1" dirty="0" smtClean="0"/>
          </a:p>
          <a:p>
            <a:pPr algn="ctr"/>
            <a:r>
              <a:rPr lang="en-AU" sz="2000" b="1" dirty="0" smtClean="0"/>
              <a:t>To </a:t>
            </a:r>
            <a:r>
              <a:rPr lang="en-AU" sz="2000" b="1" dirty="0"/>
              <a:t>improve air quality</a:t>
            </a:r>
            <a:endParaRPr lang="en-US" sz="2000" dirty="0"/>
          </a:p>
          <a:p>
            <a:pPr algn="ctr"/>
            <a:r>
              <a:rPr lang="en-AU" sz="2000" b="1" dirty="0" smtClean="0"/>
              <a:t>4</a:t>
            </a:r>
            <a:r>
              <a:rPr lang="en-AU" sz="2000" b="1" baseline="30000" dirty="0" smtClean="0"/>
              <a:t>th</a:t>
            </a:r>
            <a:r>
              <a:rPr lang="en-AU" sz="2000" b="1" dirty="0"/>
              <a:t>– 5</a:t>
            </a:r>
            <a:r>
              <a:rPr lang="en-AU" sz="2000" b="1" baseline="30000" dirty="0"/>
              <a:t>th</a:t>
            </a:r>
            <a:r>
              <a:rPr lang="en-AU" sz="2000" b="1" dirty="0"/>
              <a:t> Feb </a:t>
            </a:r>
            <a:r>
              <a:rPr lang="en-AU" sz="2000" b="1" dirty="0" smtClean="0"/>
              <a:t>2014</a:t>
            </a:r>
            <a:endParaRPr lang="en-US" sz="20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45206" y="4960513"/>
            <a:ext cx="8077200" cy="95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="1" dirty="0" smtClean="0">
                <a:latin typeface="Calibri" pitchFamily="34" charset="0"/>
              </a:rPr>
              <a:t>Presented by :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="1" dirty="0" smtClean="0">
                <a:latin typeface="Calibri" pitchFamily="34" charset="0"/>
              </a:rPr>
              <a:t>I V Rao, Executive Advisor, </a:t>
            </a:r>
            <a:r>
              <a:rPr lang="en-US" b="1" dirty="0" err="1" smtClean="0">
                <a:latin typeface="Calibri" pitchFamily="34" charset="0"/>
              </a:rPr>
              <a:t>Maruti</a:t>
            </a:r>
            <a:r>
              <a:rPr lang="en-US" b="1" dirty="0" smtClean="0">
                <a:latin typeface="Calibri" pitchFamily="34" charset="0"/>
              </a:rPr>
              <a:t> Suzuki India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="1" dirty="0" smtClean="0">
                <a:latin typeface="Calibri" pitchFamily="34" charset="0"/>
              </a:rPr>
              <a:t>Co-Chairman, SIAM National and International Regulation Council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634999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 dirty="0" smtClean="0">
                <a:solidFill>
                  <a:prstClr val="black"/>
                </a:solidFill>
                <a:latin typeface="Trebuchet MS" pitchFamily="34" charset="0"/>
                <a:ea typeface="ＭＳ Ｐゴシック"/>
                <a:cs typeface="ＭＳ Ｐゴシック"/>
              </a:rPr>
              <a:t>Indian Driving conditions – Challenge for Durability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1066800"/>
            <a:ext cx="4295667" cy="312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90600" y="1371600"/>
            <a:ext cx="3500462" cy="584775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90% Time, exhaust temperature is lower than 300</a:t>
            </a:r>
            <a:r>
              <a:rPr lang="en-US" sz="1600" baseline="30000" dirty="0" smtClean="0">
                <a:solidFill>
                  <a:schemeClr val="bg1"/>
                </a:solidFill>
                <a:latin typeface="Calibri" pitchFamily="34" charset="0"/>
              </a:rPr>
              <a:t>O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C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2205037" y="2985849"/>
            <a:ext cx="909638" cy="519351"/>
          </a:xfrm>
          <a:prstGeom prst="ellipse">
            <a:avLst/>
          </a:prstGeom>
          <a:noFill/>
          <a:ln w="25400" algn="ctr">
            <a:solidFill>
              <a:srgbClr val="FF33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b="1">
              <a:solidFill>
                <a:prstClr val="black"/>
              </a:solidFill>
            </a:endParaRPr>
          </a:p>
        </p:txBody>
      </p:sp>
      <p:cxnSp>
        <p:nvCxnSpPr>
          <p:cNvPr id="13" name="Straight Arrow Connector 11"/>
          <p:cNvCxnSpPr>
            <a:cxnSpLocks noChangeShapeType="1"/>
            <a:endCxn id="11" idx="0"/>
          </p:cNvCxnSpPr>
          <p:nvPr/>
        </p:nvCxnSpPr>
        <p:spPr bwMode="auto">
          <a:xfrm>
            <a:off x="2133600" y="2442924"/>
            <a:ext cx="526256" cy="542925"/>
          </a:xfrm>
          <a:prstGeom prst="straightConnector1">
            <a:avLst/>
          </a:prstGeom>
          <a:noFill/>
          <a:ln w="25400" algn="ctr">
            <a:solidFill>
              <a:srgbClr val="FF3300"/>
            </a:solidFill>
            <a:round/>
            <a:headEnd/>
            <a:tailEnd type="arrow" w="med" len="med"/>
          </a:ln>
        </p:spPr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066799"/>
            <a:ext cx="4296306" cy="31242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486400" y="1371600"/>
            <a:ext cx="3200400" cy="338554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75% time running lower than 40kph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7650" y="4267200"/>
            <a:ext cx="8743950" cy="954107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Lower Temperatures =&gt; Lower chances of Passive Regeneration 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Temperature 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in the range 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250</a:t>
            </a:r>
            <a:r>
              <a:rPr lang="en-US" sz="1600" baseline="30000" dirty="0" smtClean="0">
                <a:solidFill>
                  <a:schemeClr val="bg1"/>
                </a:solidFill>
                <a:latin typeface="Calibri" pitchFamily="34" charset="0"/>
              </a:rPr>
              <a:t>o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C 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to 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300</a:t>
            </a:r>
            <a:r>
              <a:rPr lang="en-US" sz="1600" baseline="30000" dirty="0" smtClean="0">
                <a:solidFill>
                  <a:schemeClr val="bg1"/>
                </a:solidFill>
                <a:latin typeface="Calibri" pitchFamily="34" charset="0"/>
              </a:rPr>
              <a:t>o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C 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range 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Opportunity of passive regeneration only provided if low S diesel is available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8575" y="6019800"/>
            <a:ext cx="9067800" cy="533400"/>
          </a:xfrm>
          <a:prstGeom prst="roundRect">
            <a:avLst/>
          </a:prstGeom>
          <a:solidFill>
            <a:schemeClr val="accent5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10PPM sulfur fuel a must for improving passive regeneration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5257800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Passive Regeneration</a:t>
            </a:r>
            <a:endParaRPr lang="en-US" b="1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4957464" y="5297269"/>
            <a:ext cx="3441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 + O2 = NO</a:t>
            </a:r>
            <a:r>
              <a:rPr lang="en-US" sz="1400" dirty="0" smtClean="0"/>
              <a:t>2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 </a:t>
            </a:r>
            <a:r>
              <a:rPr lang="en-US" sz="1400" dirty="0" smtClean="0"/>
              <a:t>Regeneration of NO2 depends on Sulfur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752600" y="5562600"/>
            <a:ext cx="2895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r>
              <a:rPr lang="en-US" sz="1600" dirty="0" smtClean="0"/>
              <a:t>2</a:t>
            </a:r>
            <a:r>
              <a:rPr lang="en-US" dirty="0" smtClean="0"/>
              <a:t> + C = CO/CO2 + NO </a:t>
            </a:r>
            <a:endParaRPr lang="en-US" dirty="0"/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+mj-ea"/>
                <a:cs typeface="Aharoni" pitchFamily="2" charset="-79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Fuel Requirements for Next Stage Emission norms –</a:t>
            </a:r>
            <a:b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Impact of Fuel Quality and Specifications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781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89934" y="622300"/>
            <a:ext cx="87630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b="1" dirty="0">
                <a:latin typeface="Arial" charset="0"/>
              </a:rPr>
              <a:t>Delhi </a:t>
            </a:r>
            <a:r>
              <a:rPr lang="en-US" b="1" dirty="0" smtClean="0">
                <a:latin typeface="Arial" charset="0"/>
              </a:rPr>
              <a:t>city driving : Impact on Fuel Dilution</a:t>
            </a:r>
          </a:p>
          <a:p>
            <a:pPr>
              <a:defRPr/>
            </a:pPr>
            <a:endParaRPr lang="en-US" dirty="0" smtClean="0">
              <a:latin typeface="Arial" charset="0"/>
            </a:endParaRPr>
          </a:p>
          <a:p>
            <a:pPr>
              <a:defRPr/>
            </a:pPr>
            <a:endParaRPr lang="en-US" dirty="0" smtClean="0">
              <a:latin typeface="Arial" charset="0"/>
            </a:endParaRPr>
          </a:p>
          <a:p>
            <a:pPr>
              <a:defRPr/>
            </a:pPr>
            <a:endParaRPr lang="en-US" dirty="0" smtClean="0">
              <a:latin typeface="Arial" charset="0"/>
            </a:endParaRPr>
          </a:p>
          <a:p>
            <a:pPr>
              <a:defRPr/>
            </a:pPr>
            <a:endParaRPr lang="en-US" dirty="0" smtClean="0">
              <a:latin typeface="Arial" charset="0"/>
            </a:endParaRPr>
          </a:p>
          <a:p>
            <a:pPr>
              <a:defRPr/>
            </a:pPr>
            <a:endParaRPr lang="en-US" dirty="0" smtClean="0">
              <a:latin typeface="Arial" charset="0"/>
            </a:endParaRPr>
          </a:p>
          <a:p>
            <a:pPr>
              <a:defRPr/>
            </a:pPr>
            <a:endParaRPr lang="en-US" dirty="0" smtClean="0">
              <a:latin typeface="Arial" charset="0"/>
            </a:endParaRPr>
          </a:p>
          <a:p>
            <a:pPr>
              <a:defRPr/>
            </a:pPr>
            <a:endParaRPr lang="en-US" dirty="0" smtClean="0">
              <a:latin typeface="Arial" charset="0"/>
            </a:endParaRPr>
          </a:p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ea typeface="ＭＳ Ｐゴシック"/>
                <a:cs typeface="ＭＳ Ｐゴシック"/>
              </a:rPr>
              <a:t>Impact of fuel Sulfur on engine durability of BS5 Vehicles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8600" y="5867400"/>
            <a:ext cx="8733972" cy="533400"/>
          </a:xfrm>
          <a:prstGeom prst="roundRect">
            <a:avLst>
              <a:gd name="adj" fmla="val 13112"/>
            </a:avLst>
          </a:prstGeom>
          <a:solidFill>
            <a:schemeClr val="accent5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marL="228600" indent="-228600" algn="ctr"/>
            <a:r>
              <a:rPr lang="en-US" dirty="0" smtClean="0">
                <a:solidFill>
                  <a:prstClr val="white"/>
                </a:solidFill>
              </a:rPr>
              <a:t>Fuel Sulfur of 10PPM required to ensure Engine durability in BS5 Vehicles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746834" y="1092193"/>
            <a:ext cx="2977328" cy="3363867"/>
            <a:chOff x="685800" y="838200"/>
            <a:chExt cx="3581400" cy="38862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685800" y="838200"/>
              <a:ext cx="3581400" cy="3886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769736" y="941843"/>
              <a:ext cx="3383164" cy="3747106"/>
              <a:chOff x="109177" y="2637293"/>
              <a:chExt cx="3700823" cy="4289157"/>
            </a:xfrm>
          </p:grpSpPr>
          <p:pic>
            <p:nvPicPr>
              <p:cNvPr id="4098" name="Picture 1" descr="at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4797"/>
              <a:stretch>
                <a:fillRect/>
              </a:stretch>
            </p:blipFill>
            <p:spPr bwMode="auto">
              <a:xfrm rot="5400000">
                <a:off x="-412722" y="3917924"/>
                <a:ext cx="3608831" cy="1106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99" name="Picture 2" descr="photo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28000" contrast="37000"/>
              </a:blip>
              <a:srcRect/>
              <a:stretch>
                <a:fillRect/>
              </a:stretch>
            </p:blipFill>
            <p:spPr bwMode="auto">
              <a:xfrm rot="5400000">
                <a:off x="935024" y="3912069"/>
                <a:ext cx="3616351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5" name="Straight Arrow Connector 14"/>
              <p:cNvCxnSpPr/>
              <p:nvPr/>
            </p:nvCxnSpPr>
            <p:spPr bwMode="auto">
              <a:xfrm flipV="1">
                <a:off x="533400" y="2667000"/>
                <a:ext cx="0" cy="3581400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Straight Arrow Connector 16"/>
              <p:cNvCxnSpPr/>
              <p:nvPr/>
            </p:nvCxnSpPr>
            <p:spPr bwMode="auto">
              <a:xfrm>
                <a:off x="533400" y="6288318"/>
                <a:ext cx="3276600" cy="0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0" name="TextBox 19"/>
              <p:cNvSpPr txBox="1"/>
              <p:nvPr/>
            </p:nvSpPr>
            <p:spPr>
              <a:xfrm rot="16200000">
                <a:off x="-616595" y="4603191"/>
                <a:ext cx="1856528" cy="404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Calibri" pitchFamily="34" charset="0"/>
                  </a:rPr>
                  <a:t>Oil dipstick level</a:t>
                </a:r>
                <a:endParaRPr lang="en-US" sz="1400" b="1" dirty="0">
                  <a:latin typeface="Calibri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143000" y="6519446"/>
                <a:ext cx="2284865" cy="4070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Calibri" pitchFamily="34" charset="0"/>
                  </a:rPr>
                  <a:t>Vehicle mileage [km]</a:t>
                </a:r>
                <a:endParaRPr lang="en-US" sz="1400" b="1" dirty="0">
                  <a:latin typeface="Calibri" pitchFamily="34" charset="0"/>
                </a:endParaRPr>
              </a:p>
            </p:txBody>
          </p:sp>
          <p:cxnSp>
            <p:nvCxnSpPr>
              <p:cNvPr id="26" name="Straight Connector 25"/>
              <p:cNvCxnSpPr/>
              <p:nvPr/>
            </p:nvCxnSpPr>
            <p:spPr bwMode="auto">
              <a:xfrm>
                <a:off x="1066800" y="4572000"/>
                <a:ext cx="6096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Straight Connector 26"/>
              <p:cNvCxnSpPr/>
              <p:nvPr/>
            </p:nvCxnSpPr>
            <p:spPr bwMode="auto">
              <a:xfrm>
                <a:off x="2278380" y="4229826"/>
                <a:ext cx="6096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8" name="Up Arrow 27"/>
              <p:cNvSpPr/>
              <p:nvPr/>
            </p:nvSpPr>
            <p:spPr bwMode="auto">
              <a:xfrm>
                <a:off x="1828800" y="4267200"/>
                <a:ext cx="304800" cy="304800"/>
              </a:xfrm>
              <a:prstGeom prst="upArrow">
                <a:avLst/>
              </a:prstGeom>
              <a:ln>
                <a:headEnd type="none" w="med" len="med"/>
                <a:tailEnd type="none" w="med" len="med"/>
              </a:ln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 bwMode="auto">
              <a:xfrm>
                <a:off x="1447800" y="6172200"/>
                <a:ext cx="0" cy="2286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>
                <a:off x="2667000" y="6168570"/>
                <a:ext cx="0" cy="2286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7" name="TextBox 36"/>
              <p:cNvSpPr txBox="1"/>
              <p:nvPr/>
            </p:nvSpPr>
            <p:spPr>
              <a:xfrm>
                <a:off x="1324163" y="6354281"/>
                <a:ext cx="346346" cy="366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Calibri" pitchFamily="34" charset="0"/>
                  </a:rPr>
                  <a:t>0</a:t>
                </a:r>
                <a:endParaRPr lang="en-US" sz="1200" b="1" dirty="0">
                  <a:latin typeface="Calibri" pitchFamily="34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456544" y="6339113"/>
                <a:ext cx="553056" cy="366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Calibri" pitchFamily="34" charset="0"/>
                  </a:rPr>
                  <a:t>500</a:t>
                </a:r>
                <a:endParaRPr lang="en-US" sz="1200" b="1" dirty="0">
                  <a:latin typeface="Calibri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838200" y="2666999"/>
                <a:ext cx="2362200" cy="69190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Delhi city Running</a:t>
                </a:r>
              </a:p>
              <a:p>
                <a:pPr algn="ctr"/>
                <a:r>
                  <a:rPr lang="en-US" sz="1400" dirty="0" smtClean="0"/>
                  <a:t>Fuel: BS4</a:t>
                </a:r>
                <a:endParaRPr lang="en-US" sz="1400" dirty="0"/>
              </a:p>
            </p:txBody>
          </p:sp>
        </p:grpSp>
      </p:grpSp>
      <p:graphicFrame>
        <p:nvGraphicFramePr>
          <p:cNvPr id="22" name="Chart 21"/>
          <p:cNvGraphicFramePr/>
          <p:nvPr>
            <p:extLst>
              <p:ext uri="{D42A27DB-BD31-4B8C-83A1-F6EECF244321}">
                <p14:modId xmlns="" xmlns:p14="http://schemas.microsoft.com/office/powerpoint/2010/main" val="1040083123"/>
              </p:ext>
            </p:extLst>
          </p:nvPr>
        </p:nvGraphicFramePr>
        <p:xfrm>
          <a:off x="5257800" y="1066786"/>
          <a:ext cx="3581400" cy="3390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7467600" y="4104339"/>
            <a:ext cx="1350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Source: Bosch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8125" y="4572000"/>
            <a:ext cx="8743950" cy="1077218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Higher Soot loading on DPF observed as expected with 50PPM fuel.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Higher Instances of Active Regeneration (Post injection of Fuel  to increase </a:t>
            </a:r>
            <a:r>
              <a:rPr lang="en-US" sz="1600" dirty="0" err="1" smtClean="0">
                <a:solidFill>
                  <a:schemeClr val="bg1"/>
                </a:solidFill>
                <a:latin typeface="Calibri" pitchFamily="34" charset="0"/>
              </a:rPr>
              <a:t>Exh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. temp. &gt; 550</a:t>
            </a:r>
            <a:r>
              <a:rPr lang="en-US" sz="1600" baseline="30000" dirty="0" smtClean="0">
                <a:solidFill>
                  <a:schemeClr val="bg1"/>
                </a:solidFill>
                <a:latin typeface="Calibri" pitchFamily="34" charset="0"/>
              </a:rPr>
              <a:t>O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C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Higher Oil Dilution observed due to higher Active Regenerations – a critical Engine Durability Concern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977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l"/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Adopting Future Emission Regulations: Not a Plug and Play solution 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686800" cy="609600"/>
          </a:xfrm>
        </p:spPr>
        <p:txBody>
          <a:bodyPr/>
          <a:lstStyle/>
          <a:p>
            <a:r>
              <a:rPr lang="en-US" sz="2000" dirty="0" smtClean="0"/>
              <a:t>Indian Driving conditions and Driver behavior is not same as European driving style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3288876" cy="205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1219200"/>
            <a:ext cx="3241675" cy="203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342" t="51569" r="50827" b="6250"/>
          <a:stretch>
            <a:fillRect/>
          </a:stretch>
        </p:blipFill>
        <p:spPr bwMode="auto">
          <a:xfrm>
            <a:off x="1308100" y="3259341"/>
            <a:ext cx="3276176" cy="237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013" t="51569" r="7573" b="6250"/>
          <a:stretch/>
        </p:blipFill>
        <p:spPr bwMode="auto">
          <a:xfrm>
            <a:off x="4987130" y="3276600"/>
            <a:ext cx="3318670" cy="230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28600" y="5867400"/>
            <a:ext cx="8733972" cy="533400"/>
          </a:xfrm>
          <a:prstGeom prst="roundRect">
            <a:avLst>
              <a:gd name="adj" fmla="val 13112"/>
            </a:avLst>
          </a:prstGeom>
          <a:solidFill>
            <a:schemeClr val="accent5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marL="228600" indent="-228600" algn="ctr"/>
            <a:r>
              <a:rPr lang="en-US" dirty="0" smtClean="0">
                <a:solidFill>
                  <a:prstClr val="white"/>
                </a:solidFill>
              </a:rPr>
              <a:t>BS5 Development in India is not going to be a Plug and Play solution</a:t>
            </a:r>
          </a:p>
        </p:txBody>
      </p:sp>
    </p:spTree>
    <p:extLst>
      <p:ext uri="{BB962C8B-B14F-4D97-AF65-F5344CB8AC3E}">
        <p14:creationId xmlns="" xmlns:p14="http://schemas.microsoft.com/office/powerpoint/2010/main" val="400616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l"/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Adopting Future Emission Regulations: Not a Plug and Play solution 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650224"/>
            <a:ext cx="8686800" cy="1081729"/>
          </a:xfrm>
        </p:spPr>
        <p:txBody>
          <a:bodyPr/>
          <a:lstStyle/>
          <a:p>
            <a:r>
              <a:rPr lang="en-US" sz="2000" b="1" dirty="0" smtClean="0"/>
              <a:t>Developing a BS5 vehicle is not just about meeting emissions on the test cycle</a:t>
            </a:r>
          </a:p>
          <a:p>
            <a:r>
              <a:rPr lang="en-US" sz="2000" b="1" dirty="0" smtClean="0"/>
              <a:t>It is about making sure the solution runs in Indian conditions</a:t>
            </a:r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5400" y="6019800"/>
            <a:ext cx="9067800" cy="457200"/>
          </a:xfrm>
          <a:prstGeom prst="roundRect">
            <a:avLst/>
          </a:prstGeom>
          <a:solidFill>
            <a:schemeClr val="accent5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  <a:cs typeface="Arial"/>
                <a:sym typeface="Wingdings" pitchFamily="2" charset="2"/>
              </a:rPr>
              <a:t>European solution will need to be re-developed for Indian condition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917328"/>
            <a:ext cx="6775450" cy="364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543800" y="5248292"/>
            <a:ext cx="1350050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Source: Bosch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59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l"/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Adopting Future Emission Regulations: Not a Plug and Play solution 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400" y="5867400"/>
            <a:ext cx="9067800" cy="609600"/>
          </a:xfrm>
          <a:prstGeom prst="roundRect">
            <a:avLst/>
          </a:prstGeom>
          <a:solidFill>
            <a:schemeClr val="accent5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dirty="0" smtClean="0">
                <a:solidFill>
                  <a:prstClr val="white"/>
                </a:solidFill>
                <a:cs typeface="Arial"/>
                <a:sym typeface="Wingdings" pitchFamily="2" charset="2"/>
              </a:rPr>
              <a:t>EU6 to be implemented in Europe from 2014. India will need to learn from European experience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99" y="914400"/>
            <a:ext cx="7620001" cy="391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993850" y="4724400"/>
            <a:ext cx="1350050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Source: Bosch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5334000"/>
            <a:ext cx="9067800" cy="457200"/>
          </a:xfrm>
          <a:prstGeom prst="roundRect">
            <a:avLst/>
          </a:prstGeom>
          <a:solidFill>
            <a:schemeClr val="accent5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dirty="0" smtClean="0">
                <a:solidFill>
                  <a:prstClr val="white"/>
                </a:solidFill>
                <a:cs typeface="Arial"/>
                <a:sym typeface="Wingdings" pitchFamily="2" charset="2"/>
              </a:rPr>
              <a:t>European Solution/Experience will be useful but will need re-development for India</a:t>
            </a:r>
          </a:p>
        </p:txBody>
      </p:sp>
    </p:spTree>
    <p:extLst>
      <p:ext uri="{BB962C8B-B14F-4D97-AF65-F5344CB8AC3E}">
        <p14:creationId xmlns="" xmlns:p14="http://schemas.microsoft.com/office/powerpoint/2010/main" val="9294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algn="l"/>
            <a:r>
              <a:rPr lang="en-US" sz="2800" dirty="0" smtClean="0"/>
              <a:t>Going Forward – Basic Requirements Summary 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71" t="23921" r="16321" b="6977"/>
          <a:stretch/>
        </p:blipFill>
        <p:spPr bwMode="auto">
          <a:xfrm>
            <a:off x="431700" y="762000"/>
            <a:ext cx="2489398" cy="1870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536" t="23743" r="16214" b="6977"/>
          <a:stretch/>
        </p:blipFill>
        <p:spPr bwMode="auto">
          <a:xfrm>
            <a:off x="3310078" y="762000"/>
            <a:ext cx="2511735" cy="1870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43" t="24275" r="16000" b="6976"/>
          <a:stretch/>
        </p:blipFill>
        <p:spPr bwMode="auto">
          <a:xfrm>
            <a:off x="3310078" y="3352800"/>
            <a:ext cx="2633521" cy="1942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500" t="23540" r="16214" b="6976"/>
          <a:stretch/>
        </p:blipFill>
        <p:spPr bwMode="auto">
          <a:xfrm>
            <a:off x="6096000" y="3352800"/>
            <a:ext cx="2602360" cy="1942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964" t="23540" r="16107" b="6976"/>
          <a:stretch/>
        </p:blipFill>
        <p:spPr bwMode="auto">
          <a:xfrm>
            <a:off x="6154557" y="762000"/>
            <a:ext cx="2490070" cy="1870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750" t="23540" r="16214" b="6976"/>
          <a:stretch/>
        </p:blipFill>
        <p:spPr bwMode="auto">
          <a:xfrm>
            <a:off x="380999" y="3352800"/>
            <a:ext cx="2590801" cy="1942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 bwMode="auto">
          <a:xfrm>
            <a:off x="3352800" y="2708845"/>
            <a:ext cx="2514600" cy="294338"/>
          </a:xfrm>
          <a:prstGeom prst="round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Sulfur: Impact on BSIV Engine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6154557" y="2686436"/>
            <a:ext cx="2490070" cy="294338"/>
          </a:xfrm>
          <a:prstGeom prst="round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Sulfur : Impact on BSV Engine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457201" y="2708845"/>
            <a:ext cx="2438399" cy="294338"/>
          </a:xfrm>
          <a:prstGeom prst="round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Single Fuel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457200" y="5331020"/>
            <a:ext cx="2438399" cy="294338"/>
          </a:xfrm>
          <a:prstGeom prst="round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BS5 : </a:t>
            </a:r>
            <a:r>
              <a:rPr lang="en-US" sz="1200" dirty="0">
                <a:solidFill>
                  <a:schemeClr val="bg1"/>
                </a:solidFill>
              </a:rPr>
              <a:t>10 PPM Fuel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3352800" y="5334001"/>
            <a:ext cx="2514600" cy="294338"/>
          </a:xfrm>
          <a:prstGeom prst="round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BS5: </a:t>
            </a:r>
            <a:r>
              <a:rPr lang="en-US" sz="1200" dirty="0" smtClean="0">
                <a:solidFill>
                  <a:schemeClr val="bg1"/>
                </a:solidFill>
              </a:rPr>
              <a:t>Need Lead time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6154557" y="5331020"/>
            <a:ext cx="2490070" cy="294338"/>
          </a:xfrm>
          <a:prstGeom prst="round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Phase-In Need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6212" y="5943600"/>
            <a:ext cx="9067800" cy="457200"/>
          </a:xfrm>
          <a:prstGeom prst="roundRect">
            <a:avLst/>
          </a:prstGeom>
          <a:solidFill>
            <a:schemeClr val="accent5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dirty="0" smtClean="0">
                <a:solidFill>
                  <a:prstClr val="white"/>
                </a:solidFill>
                <a:cs typeface="Arial"/>
                <a:sym typeface="Wingdings" pitchFamily="2" charset="2"/>
              </a:rPr>
              <a:t>Policy needs to facilitate a smooth transition and trouble free aftermarket experience</a:t>
            </a:r>
          </a:p>
        </p:txBody>
      </p:sp>
    </p:spTree>
    <p:extLst>
      <p:ext uri="{BB962C8B-B14F-4D97-AF65-F5344CB8AC3E}">
        <p14:creationId xmlns="" xmlns:p14="http://schemas.microsoft.com/office/powerpoint/2010/main" val="345675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Contents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98500" y="914400"/>
            <a:ext cx="7696200" cy="53340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  <a:ea typeface="ＭＳ Ｐゴシック"/>
              </a:rPr>
              <a:t>1. The Journey so far – Emissions and Fuel Update</a:t>
            </a:r>
            <a:endParaRPr lang="en-US" sz="20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680571" y="2438400"/>
            <a:ext cx="7696199" cy="53340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 sz="2000" dirty="0">
                <a:solidFill>
                  <a:schemeClr val="bg1"/>
                </a:solidFill>
                <a:latin typeface="+mj-lt"/>
                <a:ea typeface="ＭＳ Ｐゴシック"/>
              </a:rPr>
              <a:t>3. Moving Forward : Basic Requirements</a:t>
            </a:r>
            <a:endParaRPr lang="en-US" sz="2000" dirty="0">
              <a:solidFill>
                <a:schemeClr val="bg1"/>
              </a:solidFill>
              <a:latin typeface="+mj-lt"/>
              <a:ea typeface="ＭＳ Ｐゴシック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698500" y="1676400"/>
            <a:ext cx="7668455" cy="53340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ea typeface="ＭＳ Ｐゴシック"/>
              </a:rPr>
              <a:t>2. Emission Reduction and Technology Requirements</a:t>
            </a: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685800" y="4876800"/>
            <a:ext cx="7696200" cy="53340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000" b="0" dirty="0" smtClean="0">
                <a:solidFill>
                  <a:schemeClr val="bg1"/>
                </a:solidFill>
                <a:latin typeface="+mj-lt"/>
                <a:ea typeface="ＭＳ Ｐゴシック"/>
              </a:rPr>
              <a:t>6. Judging Preparedness</a:t>
            </a:r>
            <a:endParaRPr lang="en-US" sz="20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85800" y="4038600"/>
            <a:ext cx="7696200" cy="53340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000" b="0" dirty="0" smtClean="0">
                <a:solidFill>
                  <a:schemeClr val="bg1"/>
                </a:solidFill>
                <a:latin typeface="+mj-lt"/>
                <a:ea typeface="ＭＳ Ｐゴシック"/>
              </a:rPr>
              <a:t>5. Cost Impact of regulation and its potential impact on Growth </a:t>
            </a:r>
            <a:endParaRPr lang="en-US" sz="20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685800" y="3200400"/>
            <a:ext cx="7696200" cy="533400"/>
          </a:xfrm>
          <a:prstGeom prst="flowChartAlternateProcess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ea typeface="ＭＳ Ｐゴシック"/>
              </a:rPr>
              <a:t>4. Fuel Efficiency Regulation</a:t>
            </a:r>
          </a:p>
        </p:txBody>
      </p:sp>
    </p:spTree>
    <p:extLst>
      <p:ext uri="{BB962C8B-B14F-4D97-AF65-F5344CB8AC3E}">
        <p14:creationId xmlns="" xmlns:p14="http://schemas.microsoft.com/office/powerpoint/2010/main" val="54940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556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762000"/>
            <a:ext cx="3733800" cy="7080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Trebuchet MS" pitchFamily="34" charset="0"/>
              </a:rPr>
              <a:t>CO2 Reduction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Trebuchet MS" pitchFamily="34" charset="0"/>
              </a:rPr>
              <a:t>Improved Fuel Economy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2057400"/>
            <a:ext cx="2286000" cy="307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latin typeface="Trebuchet MS" pitchFamily="34" charset="0"/>
              </a:rPr>
              <a:t>North America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0" y="1295400"/>
            <a:ext cx="2362200" cy="307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latin typeface="Trebuchet MS" pitchFamily="34" charset="0"/>
              </a:rPr>
              <a:t>Europe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34200" y="2438400"/>
            <a:ext cx="2209800" cy="307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latin typeface="Trebuchet MS" pitchFamily="34" charset="0"/>
              </a:rPr>
              <a:t>Japan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62600" y="3200400"/>
            <a:ext cx="1600200" cy="307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latin typeface="Trebuchet MS" pitchFamily="34" charset="0"/>
              </a:rPr>
              <a:t>India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400" y="2895600"/>
            <a:ext cx="2362200" cy="307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latin typeface="Trebuchet MS" pitchFamily="34" charset="0"/>
              </a:rPr>
              <a:t>Mexico</a:t>
            </a:r>
          </a:p>
        </p:txBody>
      </p:sp>
      <p:sp>
        <p:nvSpPr>
          <p:cNvPr id="6160" name="Rounded Rectangle 19"/>
          <p:cNvSpPr>
            <a:spLocks noChangeArrowheads="1"/>
          </p:cNvSpPr>
          <p:nvPr/>
        </p:nvSpPr>
        <p:spPr bwMode="auto">
          <a:xfrm>
            <a:off x="1143000" y="2362200"/>
            <a:ext cx="2286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en-US" sz="900" b="1" dirty="0">
                <a:latin typeface="Trebuchet MS" pitchFamily="34" charset="0"/>
              </a:rPr>
              <a:t>Local CO2- Incentives (California)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900" b="1" dirty="0">
                <a:latin typeface="Trebuchet MS" pitchFamily="34" charset="0"/>
              </a:rPr>
              <a:t>Café 220 g/km          146 g/km (2020)</a:t>
            </a:r>
          </a:p>
        </p:txBody>
      </p:sp>
      <p:sp>
        <p:nvSpPr>
          <p:cNvPr id="6164" name="Rounded Rectangle 28"/>
          <p:cNvSpPr>
            <a:spLocks noChangeArrowheads="1"/>
          </p:cNvSpPr>
          <p:nvPr/>
        </p:nvSpPr>
        <p:spPr bwMode="auto">
          <a:xfrm>
            <a:off x="6934200" y="2743200"/>
            <a:ext cx="2209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en-US" sz="900" b="1" dirty="0">
                <a:latin typeface="Trebuchet MS" pitchFamily="34" charset="0"/>
              </a:rPr>
              <a:t>JAMA self- commitment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900" b="1" dirty="0">
                <a:latin typeface="Trebuchet MS" pitchFamily="34" charset="0"/>
              </a:rPr>
              <a:t>160 g/km         140 g/km (2009)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900" b="1" dirty="0">
                <a:latin typeface="Trebuchet MS" pitchFamily="34" charset="0"/>
              </a:rPr>
              <a:t>Outlook: 113 g/km (2020)</a:t>
            </a:r>
          </a:p>
        </p:txBody>
      </p:sp>
      <p:sp>
        <p:nvSpPr>
          <p:cNvPr id="6165" name="Rounded Rectangle 24"/>
          <p:cNvSpPr>
            <a:spLocks noChangeArrowheads="1"/>
          </p:cNvSpPr>
          <p:nvPr/>
        </p:nvSpPr>
        <p:spPr bwMode="auto">
          <a:xfrm>
            <a:off x="4114800" y="1600200"/>
            <a:ext cx="23622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en-US" sz="900" b="1" dirty="0">
                <a:latin typeface="Trebuchet MS" pitchFamily="34" charset="0"/>
              </a:rPr>
              <a:t>Main Driver: Expected Co2 Legislation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900" b="1" dirty="0">
                <a:latin typeface="Trebuchet MS" pitchFamily="34" charset="0"/>
              </a:rPr>
              <a:t>160 g/km         130 g/km (2012~2015)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900" b="1" dirty="0">
                <a:latin typeface="Trebuchet MS" pitchFamily="34" charset="0"/>
              </a:rPr>
              <a:t>Outlook: 95~105 g/km (2020)</a:t>
            </a:r>
          </a:p>
        </p:txBody>
      </p:sp>
      <p:cxnSp>
        <p:nvCxnSpPr>
          <p:cNvPr id="16396" name="Straight Arrow Connector 26"/>
          <p:cNvCxnSpPr>
            <a:cxnSpLocks noChangeShapeType="1"/>
          </p:cNvCxnSpPr>
          <p:nvPr/>
        </p:nvCxnSpPr>
        <p:spPr bwMode="auto">
          <a:xfrm>
            <a:off x="7620000" y="2971800"/>
            <a:ext cx="2286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6397" name="Title 21"/>
          <p:cNvSpPr>
            <a:spLocks noGrp="1"/>
          </p:cNvSpPr>
          <p:nvPr>
            <p:ph type="title"/>
          </p:nvPr>
        </p:nvSpPr>
        <p:spPr bwMode="auto">
          <a:xfrm>
            <a:off x="0" y="-3104"/>
            <a:ext cx="9144000" cy="61270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800" dirty="0" smtClean="0"/>
              <a:t>New Car Fuel Efficiency Standards</a:t>
            </a:r>
            <a:endParaRPr lang="en-US" sz="2800" b="1" dirty="0" smtClean="0">
              <a:latin typeface="Trebuchet MS" pitchFamily="34" charset="0"/>
            </a:endParaRPr>
          </a:p>
        </p:txBody>
      </p:sp>
      <p:sp>
        <p:nvSpPr>
          <p:cNvPr id="23" name="Rounded Rectangle 28"/>
          <p:cNvSpPr>
            <a:spLocks noChangeArrowheads="1"/>
          </p:cNvSpPr>
          <p:nvPr/>
        </p:nvSpPr>
        <p:spPr bwMode="auto">
          <a:xfrm>
            <a:off x="5562600" y="3505200"/>
            <a:ext cx="1676400" cy="609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en-US" sz="1200" b="1" dirty="0" smtClean="0">
                <a:latin typeface="Trebuchet MS" pitchFamily="34" charset="0"/>
              </a:rPr>
              <a:t> FE  </a:t>
            </a:r>
            <a:r>
              <a:rPr lang="en-US" sz="1200" b="1" dirty="0">
                <a:latin typeface="Trebuchet MS" pitchFamily="34" charset="0"/>
              </a:rPr>
              <a:t>regulation</a:t>
            </a:r>
          </a:p>
          <a:p>
            <a:pPr>
              <a:defRPr/>
            </a:pPr>
            <a:r>
              <a:rPr lang="en-US" sz="1200" b="1" dirty="0" smtClean="0">
                <a:latin typeface="Trebuchet MS" pitchFamily="34" charset="0"/>
              </a:rPr>
              <a:t>  Under Discussion</a:t>
            </a:r>
            <a:endParaRPr lang="en-US" sz="1200" b="1" dirty="0">
              <a:latin typeface="Trebuchet MS" pitchFamily="34" charset="0"/>
            </a:endParaRPr>
          </a:p>
        </p:txBody>
      </p:sp>
      <p:cxnSp>
        <p:nvCxnSpPr>
          <p:cNvPr id="16399" name="Straight Arrow Connector 26"/>
          <p:cNvCxnSpPr>
            <a:cxnSpLocks noChangeShapeType="1"/>
          </p:cNvCxnSpPr>
          <p:nvPr/>
        </p:nvCxnSpPr>
        <p:spPr bwMode="auto">
          <a:xfrm>
            <a:off x="4800600" y="1828800"/>
            <a:ext cx="2286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6400" name="Straight Arrow Connector 26"/>
          <p:cNvCxnSpPr>
            <a:cxnSpLocks noChangeShapeType="1"/>
          </p:cNvCxnSpPr>
          <p:nvPr/>
        </p:nvCxnSpPr>
        <p:spPr bwMode="auto">
          <a:xfrm>
            <a:off x="2057400" y="2590800"/>
            <a:ext cx="2286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6" name="TextBox 25"/>
          <p:cNvSpPr txBox="1"/>
          <p:nvPr/>
        </p:nvSpPr>
        <p:spPr>
          <a:xfrm>
            <a:off x="6743700" y="4343400"/>
            <a:ext cx="1981200" cy="307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latin typeface="Trebuchet MS" pitchFamily="34" charset="0"/>
              </a:rPr>
              <a:t>Australia</a:t>
            </a:r>
          </a:p>
        </p:txBody>
      </p:sp>
      <p:sp>
        <p:nvSpPr>
          <p:cNvPr id="27" name="Rounded Rectangle 28"/>
          <p:cNvSpPr>
            <a:spLocks noChangeArrowheads="1"/>
          </p:cNvSpPr>
          <p:nvPr/>
        </p:nvSpPr>
        <p:spPr bwMode="auto">
          <a:xfrm>
            <a:off x="6743700" y="4648200"/>
            <a:ext cx="1981200" cy="304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en-US" sz="900" b="1" dirty="0">
                <a:latin typeface="Trebuchet MS" pitchFamily="34" charset="0"/>
              </a:rPr>
              <a:t>Proposed Regulation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900" b="1" dirty="0">
                <a:latin typeface="Trebuchet MS" pitchFamily="34" charset="0"/>
              </a:rPr>
              <a:t>2020 – 195 g/km</a:t>
            </a:r>
          </a:p>
        </p:txBody>
      </p:sp>
      <p:sp>
        <p:nvSpPr>
          <p:cNvPr id="28" name="Rounded Rectangle 19"/>
          <p:cNvSpPr>
            <a:spLocks noChangeArrowheads="1"/>
          </p:cNvSpPr>
          <p:nvPr/>
        </p:nvSpPr>
        <p:spPr bwMode="auto">
          <a:xfrm>
            <a:off x="533400" y="3200400"/>
            <a:ext cx="2362200" cy="4191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en-US" sz="900" b="1" dirty="0">
                <a:latin typeface="Trebuchet MS" pitchFamily="34" charset="0"/>
              </a:rPr>
              <a:t>Comprehensive regulation in 3-5 years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29000" y="2057400"/>
            <a:ext cx="8382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latin typeface="Trebuchet MS" pitchFamily="34" charset="0"/>
              </a:rPr>
              <a:t>3 </a:t>
            </a:r>
            <a:r>
              <a:rPr lang="en-US" sz="1400" b="1" dirty="0">
                <a:latin typeface="Trebuchet MS" pitchFamily="34" charset="0"/>
              </a:rPr>
              <a:t>% </a:t>
            </a:r>
            <a:endParaRPr lang="en-US" sz="1400" b="1" dirty="0" smtClean="0">
              <a:latin typeface="Trebuchet MS" pitchFamily="34" charset="0"/>
            </a:endParaRPr>
          </a:p>
          <a:p>
            <a:pPr algn="ctr">
              <a:defRPr/>
            </a:pPr>
            <a:r>
              <a:rPr lang="en-US" sz="1400" b="1" dirty="0" smtClean="0">
                <a:latin typeface="Trebuchet MS" pitchFamily="34" charset="0"/>
              </a:rPr>
              <a:t>per yr</a:t>
            </a:r>
            <a:endParaRPr lang="en-US" sz="1400" b="1" dirty="0">
              <a:latin typeface="Trebuchet MS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77000" y="1295400"/>
            <a:ext cx="762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2.08</a:t>
            </a:r>
            <a:r>
              <a:rPr lang="en-US" sz="1400" b="1" dirty="0" smtClean="0">
                <a:latin typeface="Trebuchet MS" pitchFamily="34" charset="0"/>
              </a:rPr>
              <a:t> </a:t>
            </a:r>
            <a:r>
              <a:rPr lang="en-US" sz="1400" b="1" dirty="0">
                <a:latin typeface="Trebuchet MS" pitchFamily="34" charset="0"/>
              </a:rPr>
              <a:t>% </a:t>
            </a:r>
            <a:r>
              <a:rPr lang="en-US" sz="1400" b="1" dirty="0" smtClean="0">
                <a:latin typeface="Trebuchet MS" pitchFamily="34" charset="0"/>
              </a:rPr>
              <a:t>per yr</a:t>
            </a:r>
            <a:endParaRPr lang="en-US" sz="1400" b="1" dirty="0">
              <a:latin typeface="Trebuchet MS" pitchFamily="34" charset="0"/>
            </a:endParaRPr>
          </a:p>
        </p:txBody>
      </p:sp>
      <p:pic>
        <p:nvPicPr>
          <p:cNvPr id="16407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295400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8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200400"/>
            <a:ext cx="420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9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2057400"/>
            <a:ext cx="4572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0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2895600"/>
            <a:ext cx="457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1" name="Picture 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2486025"/>
            <a:ext cx="3810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2" name="Picture 2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4343400"/>
            <a:ext cx="4572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0" y="6092825"/>
            <a:ext cx="9144000" cy="460375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000" dirty="0" smtClean="0">
                <a:latin typeface="Trebuchet MS" pitchFamily="34" charset="0"/>
              </a:rPr>
              <a:t>Japan and Europe </a:t>
            </a:r>
            <a:r>
              <a:rPr lang="en-US" sz="2000" dirty="0">
                <a:latin typeface="Trebuchet MS" pitchFamily="34" charset="0"/>
              </a:rPr>
              <a:t>to improve at a rate of </a:t>
            </a:r>
            <a:r>
              <a:rPr lang="en-US" sz="2000" dirty="0" smtClean="0">
                <a:latin typeface="Trebuchet MS" pitchFamily="34" charset="0"/>
              </a:rPr>
              <a:t>2% for 2015 Regulations</a:t>
            </a:r>
          </a:p>
        </p:txBody>
      </p:sp>
    </p:spTree>
    <p:extLst>
      <p:ext uri="{BB962C8B-B14F-4D97-AF65-F5344CB8AC3E}">
        <p14:creationId xmlns="" xmlns:p14="http://schemas.microsoft.com/office/powerpoint/2010/main" val="175327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3563"/>
          </a:xfrm>
        </p:spPr>
        <p:txBody>
          <a:bodyPr/>
          <a:lstStyle/>
          <a:p>
            <a:pPr algn="l"/>
            <a:r>
              <a:rPr lang="en-US" sz="2400" dirty="0" smtClean="0"/>
              <a:t>Technologies for Improvement of Fuel Efficiency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158" y="685800"/>
            <a:ext cx="5952841" cy="2057400"/>
          </a:xfrm>
        </p:spPr>
        <p:txBody>
          <a:bodyPr/>
          <a:lstStyle/>
          <a:p>
            <a:r>
              <a:rPr lang="en-US" sz="2400" dirty="0" smtClean="0"/>
              <a:t>Engine efficiency </a:t>
            </a:r>
          </a:p>
          <a:p>
            <a:r>
              <a:rPr lang="en-US" sz="2400" dirty="0" smtClean="0"/>
              <a:t>Transmission Efficiency</a:t>
            </a:r>
          </a:p>
          <a:p>
            <a:r>
              <a:rPr lang="en-US" sz="2400" dirty="0" smtClean="0"/>
              <a:t>Vehicle Weight &amp; Shape </a:t>
            </a:r>
          </a:p>
          <a:p>
            <a:r>
              <a:rPr lang="en-US" sz="2400" dirty="0" smtClean="0"/>
              <a:t>Rolling Resistance of Tires</a:t>
            </a:r>
          </a:p>
          <a:p>
            <a:endParaRPr lang="en-US" sz="2400" dirty="0" smtClean="0"/>
          </a:p>
        </p:txBody>
      </p:sp>
      <p:pic>
        <p:nvPicPr>
          <p:cNvPr id="5" name="Picture 10" descr="http://t1.gstatic.com/images?q=tbn:ANd9GcTqmWVRpjO18eGc9_uWwn5GMlO-CF-Vu9KIk9c-spBOSAAQW-9PuQ"/>
          <p:cNvPicPr>
            <a:picLocks noChangeAspect="1" noChangeArrowheads="1"/>
          </p:cNvPicPr>
          <p:nvPr/>
        </p:nvPicPr>
        <p:blipFill>
          <a:blip r:embed="rId2" cstate="print"/>
          <a:srcRect b="13402"/>
          <a:stretch>
            <a:fillRect/>
          </a:stretch>
        </p:blipFill>
        <p:spPr bwMode="auto">
          <a:xfrm>
            <a:off x="3276600" y="2776182"/>
            <a:ext cx="2409825" cy="1676400"/>
          </a:xfrm>
          <a:prstGeom prst="rect">
            <a:avLst/>
          </a:prstGeom>
          <a:noFill/>
        </p:spPr>
      </p:pic>
      <p:pic>
        <p:nvPicPr>
          <p:cNvPr id="66562" name="Picture 2" descr="http://t0.gstatic.com/images?q=tbn:ANd9GcT4YDx7O_hIKjvQ5sYhgxLTEB76EGA1PI_XAQ9LmeYUP5NxGfzn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819400"/>
            <a:ext cx="2186609" cy="1676400"/>
          </a:xfrm>
          <a:prstGeom prst="rect">
            <a:avLst/>
          </a:prstGeom>
          <a:noFill/>
        </p:spPr>
      </p:pic>
      <p:pic>
        <p:nvPicPr>
          <p:cNvPr id="66564" name="Picture 4" descr="http://t3.gstatic.com/images?q=tbn:ANd9GcQXgsG0z3z2WPjB3MoumwVDEFWrlg7EHlDCKS_5qTMXmXTgTT7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819400"/>
            <a:ext cx="2305050" cy="1628776"/>
          </a:xfrm>
          <a:prstGeom prst="rect">
            <a:avLst/>
          </a:prstGeom>
          <a:noFill/>
        </p:spPr>
      </p:pic>
      <p:pic>
        <p:nvPicPr>
          <p:cNvPr id="8" name="Picture 8" descr="http://t3.gstatic.com/images?q=tbn:ANd9GcTisxqlZxtB6mnelTVN_oyqSxGeo7sddiUS0R8niph9Cj8xjQ9m-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275037" y="685800"/>
            <a:ext cx="2447925" cy="18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0" y="5029200"/>
            <a:ext cx="9144000" cy="460375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000" dirty="0" smtClean="0">
                <a:latin typeface="Trebuchet MS" pitchFamily="34" charset="0"/>
              </a:rPr>
              <a:t>Fuel Shift can also contribute to Efficiency of Fleet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092825"/>
            <a:ext cx="9144000" cy="460375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000" dirty="0" smtClean="0">
                <a:latin typeface="Trebuchet MS" pitchFamily="34" charset="0"/>
              </a:rPr>
              <a:t>Comparison with other countries usually not justified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5559425"/>
            <a:ext cx="9144000" cy="460375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000" dirty="0" smtClean="0">
                <a:latin typeface="Trebuchet MS" pitchFamily="34" charset="0"/>
              </a:rPr>
              <a:t>Limitations of Usage of FC Improvement ideas in India</a:t>
            </a:r>
          </a:p>
        </p:txBody>
      </p:sp>
    </p:spTree>
    <p:extLst>
      <p:ext uri="{BB962C8B-B14F-4D97-AF65-F5344CB8AC3E}">
        <p14:creationId xmlns="" xmlns:p14="http://schemas.microsoft.com/office/powerpoint/2010/main" val="103263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63563"/>
          </a:xfrm>
        </p:spPr>
        <p:txBody>
          <a:bodyPr/>
          <a:lstStyle/>
          <a:p>
            <a:pPr algn="l"/>
            <a:r>
              <a:rPr lang="en-US" b="1" dirty="0" smtClean="0"/>
              <a:t>Regulation comparison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763000" cy="1111155"/>
          </a:xfrm>
        </p:spPr>
        <p:txBody>
          <a:bodyPr/>
          <a:lstStyle/>
          <a:p>
            <a:r>
              <a:rPr lang="en-US" sz="2000" dirty="0" smtClean="0"/>
              <a:t>Japan has set 2020 Target (Declaration : 25% of cold start + 75% of hot start)</a:t>
            </a:r>
          </a:p>
          <a:p>
            <a:r>
              <a:rPr lang="en-US" sz="2000" dirty="0" smtClean="0"/>
              <a:t>Japan also is targeting around 20% Hybrid Fleet by 2020 (Source : JAMA/MLIT)</a:t>
            </a:r>
          </a:p>
          <a:p>
            <a:r>
              <a:rPr lang="en-US" sz="2000" dirty="0" smtClean="0"/>
              <a:t>Indian regulation in similar category cannot be more stringent than Japanese regulation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029848"/>
            <a:ext cx="9144000" cy="60960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1" algn="ctr" eaLnBrk="0" hangingPunct="0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000" dirty="0" smtClean="0">
                <a:latin typeface="Trebuchet MS" pitchFamily="34" charset="0"/>
              </a:rPr>
              <a:t>Indian Proposed Standard is more stringent than the Japanese Regulation for 2020 for small vehicles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2344" t="25000" r="8594" b="13542"/>
          <a:stretch>
            <a:fillRect/>
          </a:stretch>
        </p:blipFill>
        <p:spPr bwMode="auto">
          <a:xfrm>
            <a:off x="571500" y="1868508"/>
            <a:ext cx="8001000" cy="414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7017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Contents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98500" y="914400"/>
            <a:ext cx="7696200" cy="533400"/>
          </a:xfrm>
          <a:prstGeom prst="flowChartAlternateProcess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  <a:ea typeface="ＭＳ Ｐゴシック"/>
              </a:rPr>
              <a:t>1. The Journey so far – Emissions and Fuel Update</a:t>
            </a:r>
            <a:endParaRPr lang="en-US" sz="20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680571" y="2438400"/>
            <a:ext cx="7696199" cy="533400"/>
          </a:xfrm>
          <a:prstGeom prst="flowChartAlternateProcess">
            <a:avLst/>
          </a:prstGeom>
          <a:solidFill>
            <a:schemeClr val="tx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altLang="ja-JP" sz="2000" b="0" dirty="0" smtClean="0">
                <a:solidFill>
                  <a:schemeClr val="bg1"/>
                </a:solidFill>
                <a:latin typeface="+mj-lt"/>
                <a:ea typeface="ＭＳ Ｐゴシック"/>
              </a:rPr>
              <a:t>3. Moving Forward : Basic Requirements</a:t>
            </a:r>
            <a:endParaRPr lang="en-US" sz="2000" b="0" dirty="0">
              <a:solidFill>
                <a:schemeClr val="bg1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698500" y="1676400"/>
            <a:ext cx="7668455" cy="533400"/>
          </a:xfrm>
          <a:prstGeom prst="flowChartAlternateProcess">
            <a:avLst/>
          </a:prstGeom>
          <a:solidFill>
            <a:schemeClr val="tx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  <a:ea typeface="ＭＳ Ｐゴシック"/>
              </a:rPr>
              <a:t>2. Emission Reduction and Technology Requirements</a:t>
            </a:r>
            <a:endParaRPr lang="en-US" sz="2000" dirty="0">
              <a:solidFill>
                <a:schemeClr val="bg1"/>
              </a:solidFill>
              <a:latin typeface="+mj-lt"/>
              <a:ea typeface="ＭＳ Ｐゴシック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685800" y="4876800"/>
            <a:ext cx="7696200" cy="533400"/>
          </a:xfrm>
          <a:prstGeom prst="flowChartAlternateProcess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000" b="0" dirty="0" smtClean="0">
                <a:solidFill>
                  <a:schemeClr val="bg1"/>
                </a:solidFill>
                <a:latin typeface="+mj-lt"/>
                <a:ea typeface="ＭＳ Ｐゴシック"/>
              </a:rPr>
              <a:t>6. Judging Preparedness</a:t>
            </a:r>
            <a:endParaRPr lang="en-US" sz="20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85800" y="4038600"/>
            <a:ext cx="7696200" cy="533400"/>
          </a:xfrm>
          <a:prstGeom prst="flowChartAlternateProcess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000" b="0" dirty="0" smtClean="0">
                <a:solidFill>
                  <a:schemeClr val="bg1"/>
                </a:solidFill>
                <a:latin typeface="+mj-lt"/>
                <a:ea typeface="ＭＳ Ｐゴシック"/>
              </a:rPr>
              <a:t>5. Cost Impact of regulation and its potential impact on Growth </a:t>
            </a:r>
            <a:endParaRPr lang="en-US" sz="20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685800" y="3200400"/>
            <a:ext cx="7696200" cy="533400"/>
          </a:xfrm>
          <a:prstGeom prst="flowChartAlternateProcess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000" b="0" dirty="0" smtClean="0">
                <a:solidFill>
                  <a:schemeClr val="bg1"/>
                </a:solidFill>
                <a:latin typeface="+mj-lt"/>
                <a:ea typeface="ＭＳ Ｐゴシック"/>
              </a:rPr>
              <a:t>4. Fuel Efficiency Regulation</a:t>
            </a:r>
            <a:endParaRPr lang="en-US" sz="2000" b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24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Contents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98500" y="914400"/>
            <a:ext cx="7696200" cy="53340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  <a:ea typeface="ＭＳ Ｐゴシック"/>
              </a:rPr>
              <a:t>1. The Journey so far – Emissions and Fuel Update</a:t>
            </a:r>
            <a:endParaRPr lang="en-US" sz="20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680571" y="2438400"/>
            <a:ext cx="7696199" cy="53340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 sz="2000" dirty="0">
                <a:solidFill>
                  <a:schemeClr val="bg1"/>
                </a:solidFill>
                <a:latin typeface="+mj-lt"/>
                <a:ea typeface="ＭＳ Ｐゴシック"/>
              </a:rPr>
              <a:t>3. Moving Forward : Basic Requirements</a:t>
            </a:r>
            <a:endParaRPr lang="en-US" sz="2000" dirty="0">
              <a:solidFill>
                <a:schemeClr val="bg1"/>
              </a:solidFill>
              <a:latin typeface="+mj-lt"/>
              <a:ea typeface="ＭＳ Ｐゴシック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698500" y="1676400"/>
            <a:ext cx="7668455" cy="53340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ea typeface="ＭＳ Ｐゴシック"/>
              </a:rPr>
              <a:t>2. Emission Reduction and Technology Requirements</a:t>
            </a: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685800" y="4876800"/>
            <a:ext cx="7696200" cy="53340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000" b="0" dirty="0" smtClean="0">
                <a:solidFill>
                  <a:schemeClr val="bg1"/>
                </a:solidFill>
                <a:latin typeface="+mj-lt"/>
                <a:ea typeface="ＭＳ Ｐゴシック"/>
              </a:rPr>
              <a:t>6. Judging Preparedness</a:t>
            </a:r>
            <a:endParaRPr lang="en-US" sz="20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85800" y="4038600"/>
            <a:ext cx="7696200" cy="533400"/>
          </a:xfrm>
          <a:prstGeom prst="flowChartAlternateProcess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ea typeface="ＭＳ Ｐゴシック"/>
              </a:rPr>
              <a:t>5. Cost Impact of regulation and its potential impact on Growth </a:t>
            </a: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685800" y="3200400"/>
            <a:ext cx="7696200" cy="53340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ea typeface="ＭＳ Ｐゴシック"/>
              </a:rPr>
              <a:t>4. Fuel Efficiency Regulation</a:t>
            </a:r>
          </a:p>
        </p:txBody>
      </p:sp>
    </p:spTree>
    <p:extLst>
      <p:ext uri="{BB962C8B-B14F-4D97-AF65-F5344CB8AC3E}">
        <p14:creationId xmlns="" xmlns:p14="http://schemas.microsoft.com/office/powerpoint/2010/main" val="202155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Cost Impact of Regulation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71417724"/>
              </p:ext>
            </p:extLst>
          </p:nvPr>
        </p:nvGraphicFramePr>
        <p:xfrm>
          <a:off x="4343400" y="1219200"/>
          <a:ext cx="4648200" cy="177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600200"/>
                <a:gridCol w="1828800"/>
              </a:tblGrid>
              <a:tr h="939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Regulation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Gasoline, Cost Increase*, </a:t>
                      </a:r>
                      <a:r>
                        <a:rPr lang="en-US" sz="1400" dirty="0" err="1" smtClean="0"/>
                        <a:t>Rs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Diesel, </a:t>
                      </a:r>
                    </a:p>
                    <a:p>
                      <a:r>
                        <a:rPr lang="en-US" sz="1400" dirty="0" smtClean="0"/>
                        <a:t>Cost Increase*, </a:t>
                      </a:r>
                      <a:r>
                        <a:rPr lang="en-US" sz="1400" dirty="0" err="1" smtClean="0"/>
                        <a:t>Rs</a:t>
                      </a:r>
                      <a:endParaRPr lang="en-US" sz="1400" dirty="0"/>
                    </a:p>
                  </a:txBody>
                  <a:tcPr anchor="ctr"/>
                </a:tc>
              </a:tr>
              <a:tr h="45720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BSIV</a:t>
                      </a:r>
                      <a:r>
                        <a:rPr lang="en-US" sz="1400" baseline="0" dirty="0" smtClean="0"/>
                        <a:t> to BSV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3,000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40,000</a:t>
                      </a:r>
                      <a:endParaRPr lang="en-US" sz="1400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BSV to BSVI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6,000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60,000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536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40830"/>
            <a:ext cx="4114800" cy="329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41979" y="838200"/>
            <a:ext cx="2291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Industry Estimates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825500"/>
            <a:ext cx="1975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ICCT Estimates</a:t>
            </a:r>
            <a:endParaRPr lang="en-US" sz="2000" dirty="0"/>
          </a:p>
        </p:txBody>
      </p:sp>
      <p:sp>
        <p:nvSpPr>
          <p:cNvPr id="10" name="Rounded Rectangle 9"/>
          <p:cNvSpPr/>
          <p:nvPr/>
        </p:nvSpPr>
        <p:spPr>
          <a:xfrm>
            <a:off x="0" y="5791200"/>
            <a:ext cx="9067800" cy="457200"/>
          </a:xfrm>
          <a:prstGeom prst="roundRect">
            <a:avLst/>
          </a:prstGeom>
          <a:solidFill>
            <a:schemeClr val="accent5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dirty="0" smtClean="0">
                <a:solidFill>
                  <a:prstClr val="white"/>
                </a:solidFill>
                <a:cs typeface="Arial"/>
                <a:sym typeface="Wingdings" pitchFamily="2" charset="2"/>
              </a:rPr>
              <a:t>The cost estimates are similar and very high for adoption of BSV regulation for Diesels</a:t>
            </a:r>
          </a:p>
        </p:txBody>
      </p:sp>
      <p:sp>
        <p:nvSpPr>
          <p:cNvPr id="7" name="Rectangle 6"/>
          <p:cNvSpPr/>
          <p:nvPr/>
        </p:nvSpPr>
        <p:spPr>
          <a:xfrm>
            <a:off x="4533900" y="3200400"/>
            <a:ext cx="43178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*</a:t>
            </a:r>
            <a:r>
              <a:rPr lang="en-US" sz="1600" dirty="0" smtClean="0"/>
              <a:t> Vehicle Price increase could be 30% to 45% higher depending on Excise duty </a:t>
            </a:r>
            <a:r>
              <a:rPr lang="en-US" sz="1600" dirty="0" err="1" smtClean="0"/>
              <a:t>etc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284523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Impact of Cost increase due to EU5 Regulation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762000"/>
            <a:ext cx="8686800" cy="1371600"/>
          </a:xfrm>
        </p:spPr>
        <p:txBody>
          <a:bodyPr/>
          <a:lstStyle/>
          <a:p>
            <a:r>
              <a:rPr lang="en-US" sz="2000" dirty="0" smtClean="0"/>
              <a:t>In Europe, the impact of Cost increase almost wiped put the small diesel vehicles</a:t>
            </a:r>
          </a:p>
          <a:p>
            <a:r>
              <a:rPr lang="en-US" sz="2000" dirty="0" smtClean="0"/>
              <a:t>India is a predominantly Small Car market and Price sensitivity is higher for an Indian customer.</a:t>
            </a:r>
            <a:endParaRPr lang="en-US" sz="2000" dirty="0"/>
          </a:p>
        </p:txBody>
      </p:sp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46300"/>
            <a:ext cx="4437063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2133600"/>
            <a:ext cx="4484687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0" y="5791200"/>
            <a:ext cx="9067800" cy="457200"/>
          </a:xfrm>
          <a:prstGeom prst="roundRect">
            <a:avLst/>
          </a:prstGeom>
          <a:solidFill>
            <a:schemeClr val="accent5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dirty="0" smtClean="0">
                <a:solidFill>
                  <a:prstClr val="white"/>
                </a:solidFill>
                <a:cs typeface="Arial"/>
                <a:sym typeface="Wingdings" pitchFamily="2" charset="2"/>
              </a:rPr>
              <a:t>Impact of cost increase in In India is going to be very high for Diesel vehicles</a:t>
            </a:r>
          </a:p>
        </p:txBody>
      </p:sp>
    </p:spTree>
    <p:extLst>
      <p:ext uri="{BB962C8B-B14F-4D97-AF65-F5344CB8AC3E}">
        <p14:creationId xmlns="" xmlns:p14="http://schemas.microsoft.com/office/powerpoint/2010/main" val="76257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Impact of Fuel Price Differential on share of Diesel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71" y="5029200"/>
            <a:ext cx="8610600" cy="1219200"/>
          </a:xfrm>
        </p:spPr>
        <p:txBody>
          <a:bodyPr>
            <a:no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en-US" sz="2000" dirty="0" smtClean="0"/>
              <a:t>Impact of Fuel price differential/Payback period seen clearly on Diesel sales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dirty="0" smtClean="0"/>
              <a:t>Reduction of Diesel Share will make the FE target even more stringent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000" dirty="0" smtClean="0"/>
              <a:t>High cost of Diesel BS 5 Cars will further impact Diesel Car sales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6142940" cy="36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8382000" y="6581775"/>
            <a:ext cx="76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C4E6837-D78C-4E7F-B298-40F8300C95CA}" type="slidenum">
              <a:rPr lang="en-US" sz="1100" b="1"/>
              <a:pPr algn="r" eaLnBrk="1" hangingPunct="1"/>
              <a:t>33</a:t>
            </a:fld>
            <a:endParaRPr lang="en-US" sz="11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4402448"/>
            <a:ext cx="4618928" cy="2462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Source: Society of Indian Automobile Manufacturers</a:t>
            </a:r>
            <a:endParaRPr lang="en-US" sz="1000" b="1" dirty="0"/>
          </a:p>
        </p:txBody>
      </p:sp>
    </p:spTree>
    <p:extLst>
      <p:ext uri="{BB962C8B-B14F-4D97-AF65-F5344CB8AC3E}">
        <p14:creationId xmlns="" xmlns:p14="http://schemas.microsoft.com/office/powerpoint/2010/main" val="379559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" y="-20472"/>
            <a:ext cx="8915400" cy="4572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Impact of Diesel Penetration decrease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686800" cy="4572000"/>
          </a:xfrm>
        </p:spPr>
        <p:txBody>
          <a:bodyPr>
            <a:noAutofit/>
          </a:bodyPr>
          <a:lstStyle/>
          <a:p>
            <a:r>
              <a:rPr lang="en-US" sz="2200" dirty="0" smtClean="0"/>
              <a:t>The penetration of Diesel vehicles is bound to decrease with such high cost of implementation of BS5</a:t>
            </a:r>
          </a:p>
          <a:p>
            <a:endParaRPr lang="en-US" sz="2200" dirty="0" smtClean="0"/>
          </a:p>
          <a:p>
            <a:r>
              <a:rPr lang="en-US" sz="2200" dirty="0" smtClean="0"/>
              <a:t>Penetration change will increase the Fleet Average CO2 of a Manufacturer by around 3%</a:t>
            </a:r>
          </a:p>
          <a:p>
            <a:endParaRPr lang="en-US" sz="2200" dirty="0" smtClean="0"/>
          </a:p>
          <a:p>
            <a:r>
              <a:rPr lang="en-US" sz="2200" dirty="0" smtClean="0"/>
              <a:t>To meet the regulation, the Manufacturer will have to implement more Fuel Efficiency improvement ideas on Gasoline vehicles (Beyond Plan).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Will increase cost of Gasoline vehicles and hence total growth of Industry</a:t>
            </a:r>
          </a:p>
          <a:p>
            <a:endParaRPr lang="en-US" sz="2200" dirty="0" smtClean="0"/>
          </a:p>
        </p:txBody>
      </p:sp>
      <p:sp>
        <p:nvSpPr>
          <p:cNvPr id="11" name="Rounded Rectangle 10"/>
          <p:cNvSpPr/>
          <p:nvPr/>
        </p:nvSpPr>
        <p:spPr>
          <a:xfrm>
            <a:off x="19050" y="5972175"/>
            <a:ext cx="9067800" cy="457200"/>
          </a:xfrm>
          <a:prstGeom prst="roundRect">
            <a:avLst/>
          </a:prstGeom>
          <a:solidFill>
            <a:schemeClr val="accent5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dirty="0" smtClean="0">
                <a:solidFill>
                  <a:prstClr val="white"/>
                </a:solidFill>
                <a:cs typeface="Arial"/>
                <a:sym typeface="Wingdings" pitchFamily="2" charset="2"/>
              </a:rPr>
              <a:t>The Diesel Penetration could go down to around 20~30% with higher Vehicle Price</a:t>
            </a:r>
          </a:p>
        </p:txBody>
      </p:sp>
    </p:spTree>
    <p:extLst>
      <p:ext uri="{BB962C8B-B14F-4D97-AF65-F5344CB8AC3E}">
        <p14:creationId xmlns="" xmlns:p14="http://schemas.microsoft.com/office/powerpoint/2010/main" val="47698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022" y="0"/>
            <a:ext cx="9169021" cy="563563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Impact of FE Regulation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248400"/>
            <a:ext cx="9144000" cy="38100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1" eaLnBrk="0" hangingPunct="0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dirty="0" smtClean="0">
                <a:latin typeface="Trebuchet MS" pitchFamily="34" charset="0"/>
              </a:rPr>
              <a:t>Need to have a Rational Fuel Efficiency Regulation considering Indian fleet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8316" y="704670"/>
            <a:ext cx="8783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Font typeface="Wingdings" pitchFamily="2" charset="2"/>
              <a:buChar char="q"/>
            </a:pPr>
            <a:r>
              <a:rPr lang="en-US" dirty="0" smtClean="0"/>
              <a:t>High Cost Impact of Vehicles based on New suggested targets of GOI especially smaller     vehicles</a:t>
            </a:r>
          </a:p>
          <a:p>
            <a:pPr marL="287338" indent="-287338">
              <a:buFont typeface="Wingdings" pitchFamily="2" charset="2"/>
              <a:buChar char="q"/>
            </a:pPr>
            <a:r>
              <a:rPr lang="en-US" dirty="0" smtClean="0"/>
              <a:t>Payback period will deter buyers to purchase such vehicles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433" y="5789813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Cost Curve based on BEE Document: Car Fuel Efficiency assessment 2011-11-10</a:t>
            </a:r>
            <a:endParaRPr lang="en-US" sz="120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rot="5400000" flipH="1" flipV="1">
            <a:off x="7733505" y="4837906"/>
            <a:ext cx="2286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714021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 bwMode="auto">
          <a:xfrm flipH="1" flipV="1">
            <a:off x="3886200" y="4038600"/>
            <a:ext cx="3276600" cy="533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12-Point Star 6"/>
          <p:cNvSpPr/>
          <p:nvPr/>
        </p:nvSpPr>
        <p:spPr bwMode="auto">
          <a:xfrm>
            <a:off x="6858000" y="3733800"/>
            <a:ext cx="2438400" cy="2209800"/>
          </a:xfrm>
          <a:prstGeom prst="star12">
            <a:avLst/>
          </a:prstGeom>
          <a:solidFill>
            <a:srgbClr val="FFFF00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822" tIns="49526" rIns="100822" bIns="49526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Vehicle sales price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increase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~Rs 52000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baseline="0" dirty="0" smtClean="0">
                <a:solidFill>
                  <a:srgbClr val="FF0000"/>
                </a:solidFill>
              </a:rPr>
              <a:t>( ~17%   </a:t>
            </a:r>
            <a:r>
              <a:rPr lang="en-US" sz="1600" b="1" dirty="0" smtClean="0">
                <a:solidFill>
                  <a:srgbClr val="FF0000"/>
                </a:solidFill>
              </a:rPr>
              <a:t>)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785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6" y="0"/>
            <a:ext cx="9172575" cy="5334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Small Car Contribution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410200"/>
            <a:ext cx="8839200" cy="1066800"/>
          </a:xfrm>
          <a:solidFill>
            <a:schemeClr val="accent5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eaLnBrk="0" hangingPunct="0">
              <a:spcBef>
                <a:spcPct val="0"/>
              </a:spcBef>
              <a:buFont typeface="Courier New" pitchFamily="49" charset="0"/>
              <a:buChar char="o"/>
            </a:pPr>
            <a:r>
              <a:rPr lang="en-US" sz="2000" kern="1200" dirty="0">
                <a:solidFill>
                  <a:prstClr val="white"/>
                </a:solidFill>
                <a:latin typeface="+mn-lt"/>
                <a:cs typeface="Arial"/>
              </a:rPr>
              <a:t>India is Largest producer of small cars</a:t>
            </a:r>
          </a:p>
          <a:p>
            <a:pPr eaLnBrk="0" hangingPunct="0">
              <a:spcBef>
                <a:spcPct val="0"/>
              </a:spcBef>
              <a:buFont typeface="Courier New" pitchFamily="49" charset="0"/>
              <a:buChar char="o"/>
            </a:pPr>
            <a:r>
              <a:rPr lang="en-US" sz="2000" kern="1200" dirty="0">
                <a:solidFill>
                  <a:prstClr val="white"/>
                </a:solidFill>
                <a:latin typeface="+mn-lt"/>
                <a:cs typeface="Arial"/>
              </a:rPr>
              <a:t>India has the potential to become the largest exporter of Small cars in the world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546" t="26154" r="30498" b="16154"/>
          <a:stretch>
            <a:fillRect/>
          </a:stretch>
        </p:blipFill>
        <p:spPr bwMode="auto">
          <a:xfrm>
            <a:off x="990600" y="635358"/>
            <a:ext cx="7010400" cy="459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5647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6" y="0"/>
            <a:ext cx="9172575" cy="5334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Small Car - Contribution to CO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reduction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992" y="4833582"/>
            <a:ext cx="8229600" cy="38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Source: MSIL Calculation based on 2009~10 SIAM Data</a:t>
            </a:r>
            <a:endParaRPr lang="en-US" sz="1400" dirty="0"/>
          </a:p>
        </p:txBody>
      </p:sp>
      <p:pic>
        <p:nvPicPr>
          <p:cNvPr id="2050" name="Chart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2895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Chart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2895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Chart 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17620"/>
            <a:ext cx="5486400" cy="388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83992" y="5410200"/>
            <a:ext cx="8686800" cy="609600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>
            <a:defPPr>
              <a:defRPr lang="en-US"/>
            </a:defPPr>
            <a:lvl1pPr algn="ctr"/>
          </a:lstStyle>
          <a:p>
            <a:r>
              <a:rPr lang="en-US" b="1" dirty="0" smtClean="0"/>
              <a:t>Policies </a:t>
            </a:r>
            <a:r>
              <a:rPr lang="en-US" b="1" dirty="0"/>
              <a:t>s</a:t>
            </a:r>
            <a:r>
              <a:rPr lang="en-US" b="1" dirty="0" smtClean="0"/>
              <a:t>hould be conducive to the Growth </a:t>
            </a:r>
            <a:r>
              <a:rPr lang="en-US" b="1" dirty="0"/>
              <a:t>of Small </a:t>
            </a:r>
            <a:r>
              <a:rPr lang="en-US" b="1" dirty="0" smtClean="0"/>
              <a:t>Cars as per AMP 2016</a:t>
            </a:r>
          </a:p>
        </p:txBody>
      </p:sp>
    </p:spTree>
    <p:extLst>
      <p:ext uri="{BB962C8B-B14F-4D97-AF65-F5344CB8AC3E}">
        <p14:creationId xmlns="" xmlns:p14="http://schemas.microsoft.com/office/powerpoint/2010/main" val="364678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Contents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98500" y="914400"/>
            <a:ext cx="7696200" cy="53340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  <a:ea typeface="ＭＳ Ｐゴシック"/>
              </a:rPr>
              <a:t>1. The Journey so far – Emissions and Fuel Update</a:t>
            </a:r>
            <a:endParaRPr lang="en-US" sz="20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680571" y="2438400"/>
            <a:ext cx="7696199" cy="53340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 sz="2000" dirty="0">
                <a:solidFill>
                  <a:schemeClr val="bg1"/>
                </a:solidFill>
                <a:latin typeface="+mj-lt"/>
                <a:ea typeface="ＭＳ Ｐゴシック"/>
              </a:rPr>
              <a:t>3. Moving Forward : Basic Requirements</a:t>
            </a:r>
            <a:endParaRPr lang="en-US" sz="2000" dirty="0">
              <a:solidFill>
                <a:schemeClr val="bg1"/>
              </a:solidFill>
              <a:latin typeface="+mj-lt"/>
              <a:ea typeface="ＭＳ Ｐゴシック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698500" y="1676400"/>
            <a:ext cx="7668455" cy="53340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ea typeface="ＭＳ Ｐゴシック"/>
              </a:rPr>
              <a:t>2. Emission Reduction and Technology Requirements</a:t>
            </a: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685800" y="4876800"/>
            <a:ext cx="7696200" cy="533400"/>
          </a:xfrm>
          <a:prstGeom prst="flowChartAlternateProcess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ea typeface="ＭＳ Ｐゴシック"/>
              </a:rPr>
              <a:t>6. Judging Preparedness</a:t>
            </a: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85800" y="4038600"/>
            <a:ext cx="7696200" cy="53340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000" b="0" dirty="0" smtClean="0">
                <a:solidFill>
                  <a:schemeClr val="bg1"/>
                </a:solidFill>
                <a:latin typeface="+mj-lt"/>
                <a:ea typeface="ＭＳ Ｐゴシック"/>
              </a:rPr>
              <a:t>5. Cost Impact of regulation and its potential impact on Growth </a:t>
            </a:r>
            <a:endParaRPr lang="en-US" sz="20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685800" y="3200400"/>
            <a:ext cx="7696200" cy="53340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ea typeface="ＭＳ Ｐゴシック"/>
              </a:rPr>
              <a:t>4. Fuel Efficiency Regulation</a:t>
            </a:r>
          </a:p>
        </p:txBody>
      </p:sp>
    </p:spTree>
    <p:extLst>
      <p:ext uri="{BB962C8B-B14F-4D97-AF65-F5344CB8AC3E}">
        <p14:creationId xmlns="" xmlns:p14="http://schemas.microsoft.com/office/powerpoint/2010/main" val="202155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l"/>
            <a:r>
              <a:rPr lang="en-US" b="1" dirty="0" smtClean="0"/>
              <a:t>Impact Assessment</a:t>
            </a:r>
            <a:endParaRPr lang="en-US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76200" y="765196"/>
            <a:ext cx="4291514" cy="3472868"/>
            <a:chOff x="457201" y="990600"/>
            <a:chExt cx="5548967" cy="4327604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1066800" y="990600"/>
              <a:ext cx="0" cy="3886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1066800" y="4909066"/>
              <a:ext cx="4800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TextBox 6"/>
            <p:cNvSpPr txBox="1"/>
            <p:nvPr/>
          </p:nvSpPr>
          <p:spPr>
            <a:xfrm rot="16200000">
              <a:off x="-850608" y="2742459"/>
              <a:ext cx="2984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Impact of Regulation</a:t>
              </a:r>
              <a:endParaRPr lang="en-US" dirty="0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173707" y="1013346"/>
              <a:ext cx="4708478" cy="3767269"/>
            </a:xfrm>
            <a:custGeom>
              <a:avLst/>
              <a:gdLst>
                <a:gd name="connsiteX0" fmla="*/ 0 w 4708478"/>
                <a:gd name="connsiteY0" fmla="*/ 3766782 h 3767269"/>
                <a:gd name="connsiteX1" fmla="*/ 1023583 w 4708478"/>
                <a:gd name="connsiteY1" fmla="*/ 3575714 h 3767269"/>
                <a:gd name="connsiteX2" fmla="*/ 2060812 w 4708478"/>
                <a:gd name="connsiteY2" fmla="*/ 2593075 h 3767269"/>
                <a:gd name="connsiteX3" fmla="*/ 2947917 w 4708478"/>
                <a:gd name="connsiteY3" fmla="*/ 1091821 h 3767269"/>
                <a:gd name="connsiteX4" fmla="*/ 3480180 w 4708478"/>
                <a:gd name="connsiteY4" fmla="*/ 300251 h 3767269"/>
                <a:gd name="connsiteX5" fmla="*/ 4708478 w 4708478"/>
                <a:gd name="connsiteY5" fmla="*/ 0 h 376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08478" h="3767269">
                  <a:moveTo>
                    <a:pt x="0" y="3766782"/>
                  </a:moveTo>
                  <a:cubicBezTo>
                    <a:pt x="340057" y="3769057"/>
                    <a:pt x="680114" y="3771332"/>
                    <a:pt x="1023583" y="3575714"/>
                  </a:cubicBezTo>
                  <a:cubicBezTo>
                    <a:pt x="1367052" y="3380096"/>
                    <a:pt x="1740090" y="3007057"/>
                    <a:pt x="2060812" y="2593075"/>
                  </a:cubicBezTo>
                  <a:cubicBezTo>
                    <a:pt x="2381534" y="2179093"/>
                    <a:pt x="2711356" y="1473958"/>
                    <a:pt x="2947917" y="1091821"/>
                  </a:cubicBezTo>
                  <a:cubicBezTo>
                    <a:pt x="3184478" y="709684"/>
                    <a:pt x="3186753" y="482221"/>
                    <a:pt x="3480180" y="300251"/>
                  </a:cubicBezTo>
                  <a:cubicBezTo>
                    <a:pt x="3773607" y="118281"/>
                    <a:pt x="4241042" y="59140"/>
                    <a:pt x="4708478" y="0"/>
                  </a:cubicBezTo>
                </a:path>
              </a:pathLst>
            </a:custGeom>
            <a:noFill/>
            <a:ln w="381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1188492" y="4107976"/>
              <a:ext cx="469369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1066800" y="1752600"/>
              <a:ext cx="469369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Box 12"/>
            <p:cNvSpPr txBox="1"/>
            <p:nvPr/>
          </p:nvSpPr>
          <p:spPr>
            <a:xfrm>
              <a:off x="4269732" y="3197979"/>
              <a:ext cx="1736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Tech Upgrades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51615" y="4948872"/>
              <a:ext cx="2326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Cost of Improvement</a:t>
              </a:r>
              <a:endParaRPr lang="en-US" dirty="0"/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 flipV="1">
              <a:off x="2792104" y="990600"/>
              <a:ext cx="0" cy="39184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 flipV="1">
              <a:off x="4316104" y="1007238"/>
              <a:ext cx="0" cy="39184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TextBox 18"/>
            <p:cNvSpPr txBox="1"/>
            <p:nvPr/>
          </p:nvSpPr>
          <p:spPr>
            <a:xfrm>
              <a:off x="1868149" y="2042635"/>
              <a:ext cx="1646605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Infra </a:t>
              </a:r>
            </a:p>
            <a:p>
              <a:pPr algn="ctr"/>
              <a:r>
                <a:rPr lang="en-US" dirty="0" smtClean="0"/>
                <a:t>Improvements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59563" y="1792069"/>
              <a:ext cx="16466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Fuel </a:t>
              </a:r>
            </a:p>
            <a:p>
              <a:pPr algn="ctr"/>
              <a:r>
                <a:rPr lang="en-US" dirty="0" smtClean="0"/>
                <a:t>Improvements</a:t>
              </a:r>
              <a:endParaRPr lang="en-US" dirty="0"/>
            </a:p>
          </p:txBody>
        </p:sp>
        <p:sp>
          <p:nvSpPr>
            <p:cNvPr id="21" name="Left-Right Arrow 20"/>
            <p:cNvSpPr/>
            <p:nvPr/>
          </p:nvSpPr>
          <p:spPr bwMode="auto">
            <a:xfrm>
              <a:off x="1066800" y="2688967"/>
              <a:ext cx="3249304" cy="489466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Left-Right Arrow 21"/>
            <p:cNvSpPr/>
            <p:nvPr/>
          </p:nvSpPr>
          <p:spPr bwMode="auto">
            <a:xfrm>
              <a:off x="4330888" y="2705100"/>
              <a:ext cx="1624652" cy="489466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892858" y="2420214"/>
            <a:ext cx="4039939" cy="3343724"/>
            <a:chOff x="4489009" y="2946146"/>
            <a:chExt cx="4443789" cy="3653321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4909640" y="2971800"/>
              <a:ext cx="0" cy="32576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4909640" y="6256502"/>
              <a:ext cx="385906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" name="TextBox 26"/>
            <p:cNvSpPr txBox="1"/>
            <p:nvPr/>
          </p:nvSpPr>
          <p:spPr>
            <a:xfrm rot="16200000">
              <a:off x="3050481" y="4384674"/>
              <a:ext cx="3283308" cy="406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Impact on Ambient Air</a:t>
              </a:r>
              <a:endParaRPr lang="en-US" dirty="0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4995580" y="2990867"/>
              <a:ext cx="3785010" cy="3157959"/>
            </a:xfrm>
            <a:custGeom>
              <a:avLst/>
              <a:gdLst>
                <a:gd name="connsiteX0" fmla="*/ 0 w 4708478"/>
                <a:gd name="connsiteY0" fmla="*/ 3766782 h 3767269"/>
                <a:gd name="connsiteX1" fmla="*/ 1023583 w 4708478"/>
                <a:gd name="connsiteY1" fmla="*/ 3575714 h 3767269"/>
                <a:gd name="connsiteX2" fmla="*/ 2060812 w 4708478"/>
                <a:gd name="connsiteY2" fmla="*/ 2593075 h 3767269"/>
                <a:gd name="connsiteX3" fmla="*/ 2947917 w 4708478"/>
                <a:gd name="connsiteY3" fmla="*/ 1091821 h 3767269"/>
                <a:gd name="connsiteX4" fmla="*/ 3480180 w 4708478"/>
                <a:gd name="connsiteY4" fmla="*/ 300251 h 3767269"/>
                <a:gd name="connsiteX5" fmla="*/ 4708478 w 4708478"/>
                <a:gd name="connsiteY5" fmla="*/ 0 h 3767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08478" h="3767269">
                  <a:moveTo>
                    <a:pt x="0" y="3766782"/>
                  </a:moveTo>
                  <a:cubicBezTo>
                    <a:pt x="340057" y="3769057"/>
                    <a:pt x="680114" y="3771332"/>
                    <a:pt x="1023583" y="3575714"/>
                  </a:cubicBezTo>
                  <a:cubicBezTo>
                    <a:pt x="1367052" y="3380096"/>
                    <a:pt x="1740090" y="3007057"/>
                    <a:pt x="2060812" y="2593075"/>
                  </a:cubicBezTo>
                  <a:cubicBezTo>
                    <a:pt x="2381534" y="2179093"/>
                    <a:pt x="2711356" y="1473958"/>
                    <a:pt x="2947917" y="1091821"/>
                  </a:cubicBezTo>
                  <a:cubicBezTo>
                    <a:pt x="3184478" y="709684"/>
                    <a:pt x="3186753" y="482221"/>
                    <a:pt x="3480180" y="300251"/>
                  </a:cubicBezTo>
                  <a:cubicBezTo>
                    <a:pt x="3773607" y="118281"/>
                    <a:pt x="4241042" y="59140"/>
                    <a:pt x="4708478" y="0"/>
                  </a:cubicBezTo>
                </a:path>
              </a:pathLst>
            </a:custGeom>
            <a:noFill/>
            <a:ln w="381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>
              <a:off x="5007465" y="5584979"/>
              <a:ext cx="37731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4909640" y="3610556"/>
              <a:ext cx="37731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" name="TextBox 30"/>
            <p:cNvSpPr txBox="1"/>
            <p:nvPr/>
          </p:nvSpPr>
          <p:spPr>
            <a:xfrm>
              <a:off x="7443685" y="4130131"/>
              <a:ext cx="1395872" cy="309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Tech Upgrades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942466" y="6289870"/>
              <a:ext cx="1870028" cy="309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Cost of Improvement</a:t>
              </a:r>
              <a:endParaRPr lang="en-US" dirty="0"/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 flipV="1">
              <a:off x="6296562" y="2971800"/>
              <a:ext cx="0" cy="328470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 flipV="1">
              <a:off x="7521662" y="2985747"/>
              <a:ext cx="0" cy="328470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TextBox 34"/>
            <p:cNvSpPr txBox="1"/>
            <p:nvPr/>
          </p:nvSpPr>
          <p:spPr>
            <a:xfrm>
              <a:off x="6252273" y="2946147"/>
              <a:ext cx="1323658" cy="541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Infra </a:t>
              </a:r>
            </a:p>
            <a:p>
              <a:pPr algn="ctr"/>
              <a:r>
                <a:rPr lang="en-US" dirty="0" smtClean="0"/>
                <a:t>Improvements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609140" y="4803163"/>
              <a:ext cx="1323658" cy="541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Fuel </a:t>
              </a:r>
            </a:p>
            <a:p>
              <a:pPr algn="ctr"/>
              <a:r>
                <a:rPr lang="en-US" dirty="0" smtClean="0"/>
                <a:t>Improvements</a:t>
              </a:r>
              <a:endParaRPr lang="en-US" dirty="0"/>
            </a:p>
          </p:txBody>
        </p:sp>
        <p:sp>
          <p:nvSpPr>
            <p:cNvPr id="37" name="Left-Right Arrow 36"/>
            <p:cNvSpPr/>
            <p:nvPr/>
          </p:nvSpPr>
          <p:spPr bwMode="auto">
            <a:xfrm>
              <a:off x="6215651" y="4392862"/>
              <a:ext cx="1306011" cy="410301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Left-Right Arrow 37"/>
            <p:cNvSpPr/>
            <p:nvPr/>
          </p:nvSpPr>
          <p:spPr bwMode="auto">
            <a:xfrm>
              <a:off x="7575931" y="4395476"/>
              <a:ext cx="1306011" cy="410301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087151" y="4938648"/>
              <a:ext cx="10951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Driver </a:t>
              </a:r>
            </a:p>
            <a:p>
              <a:pPr algn="ctr"/>
              <a:r>
                <a:rPr lang="en-US" dirty="0" smtClean="0"/>
                <a:t>Behavior</a:t>
              </a:r>
              <a:endParaRPr lang="en-US" dirty="0"/>
            </a:p>
          </p:txBody>
        </p:sp>
        <p:sp>
          <p:nvSpPr>
            <p:cNvPr id="40" name="Left-Right Arrow 39"/>
            <p:cNvSpPr/>
            <p:nvPr/>
          </p:nvSpPr>
          <p:spPr bwMode="auto">
            <a:xfrm>
              <a:off x="4909640" y="4409000"/>
              <a:ext cx="1306011" cy="410301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2" name="Content Placeholder 2"/>
          <p:cNvSpPr txBox="1">
            <a:spLocks/>
          </p:cNvSpPr>
          <p:nvPr/>
        </p:nvSpPr>
        <p:spPr>
          <a:xfrm>
            <a:off x="245998" y="5867400"/>
            <a:ext cx="8686800" cy="609600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>
            <a:defPPr>
              <a:defRPr lang="en-US"/>
            </a:defPPr>
            <a:lvl1pPr algn="ctr"/>
          </a:lstStyle>
          <a:p>
            <a:r>
              <a:rPr lang="en-US" b="1" dirty="0" smtClean="0"/>
              <a:t>Socio Economic Impact is a must before enacting any regulation</a:t>
            </a:r>
          </a:p>
        </p:txBody>
      </p:sp>
    </p:spTree>
    <p:extLst>
      <p:ext uri="{BB962C8B-B14F-4D97-AF65-F5344CB8AC3E}">
        <p14:creationId xmlns="" xmlns:p14="http://schemas.microsoft.com/office/powerpoint/2010/main" val="96098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Contents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98500" y="914400"/>
            <a:ext cx="7696200" cy="533400"/>
          </a:xfrm>
          <a:prstGeom prst="flowChartAlternateProcess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  <a:ea typeface="ＭＳ Ｐゴシック"/>
              </a:rPr>
              <a:t>1. The Journey so far – Emissions and Fuel Update</a:t>
            </a:r>
            <a:endParaRPr lang="en-US" sz="20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680571" y="2438400"/>
            <a:ext cx="7696199" cy="53340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altLang="ja-JP" sz="2000" b="0" dirty="0" smtClean="0">
                <a:solidFill>
                  <a:schemeClr val="bg1"/>
                </a:solidFill>
                <a:latin typeface="+mj-lt"/>
                <a:ea typeface="ＭＳ Ｐゴシック"/>
              </a:rPr>
              <a:t>3. Moving Forward : Basic Requirements</a:t>
            </a:r>
            <a:endParaRPr lang="en-US" sz="2000" b="0" dirty="0">
              <a:solidFill>
                <a:schemeClr val="bg1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698500" y="1676400"/>
            <a:ext cx="7668455" cy="53340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  <a:ea typeface="ＭＳ Ｐゴシック"/>
              </a:rPr>
              <a:t>2. Emission Reduction and Technology Requirements</a:t>
            </a:r>
            <a:endParaRPr lang="en-US" sz="2000" dirty="0">
              <a:solidFill>
                <a:schemeClr val="bg1"/>
              </a:solidFill>
              <a:latin typeface="+mj-lt"/>
              <a:ea typeface="ＭＳ Ｐゴシック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685800" y="4876800"/>
            <a:ext cx="7696200" cy="53340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000" b="0" dirty="0" smtClean="0">
                <a:solidFill>
                  <a:schemeClr val="bg1"/>
                </a:solidFill>
                <a:latin typeface="+mj-lt"/>
                <a:ea typeface="ＭＳ Ｐゴシック"/>
              </a:rPr>
              <a:t>6. Judging Preparedness</a:t>
            </a:r>
            <a:endParaRPr lang="en-US" sz="20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85800" y="4038600"/>
            <a:ext cx="7696200" cy="53340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000" b="0" dirty="0" smtClean="0">
                <a:solidFill>
                  <a:schemeClr val="bg1"/>
                </a:solidFill>
                <a:latin typeface="+mj-lt"/>
                <a:ea typeface="ＭＳ Ｐゴシック"/>
              </a:rPr>
              <a:t>5. Cost Impact of regulation and its potential impact on Growth </a:t>
            </a:r>
            <a:endParaRPr lang="en-US" sz="20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685800" y="3200400"/>
            <a:ext cx="7696200" cy="53340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000" b="0" dirty="0" smtClean="0">
                <a:solidFill>
                  <a:schemeClr val="bg1"/>
                </a:solidFill>
                <a:latin typeface="+mj-lt"/>
                <a:ea typeface="ＭＳ Ｐゴシック"/>
              </a:rPr>
              <a:t>4. Fuel Efficiency Regulation</a:t>
            </a:r>
            <a:endParaRPr lang="en-US" sz="2000" b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356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Complimentary Measures – Air Quality/Fuel Consumption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166" y="3975100"/>
            <a:ext cx="3962400" cy="1663700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sz="1800" dirty="0"/>
              <a:t>Existing Vehicles </a:t>
            </a:r>
            <a:r>
              <a:rPr lang="en-US" sz="1800" dirty="0" smtClean="0"/>
              <a:t>emit/consume less</a:t>
            </a:r>
            <a:endParaRPr lang="en-US" sz="1800" dirty="0"/>
          </a:p>
          <a:p>
            <a:pPr lvl="0">
              <a:buFont typeface="Courier New" pitchFamily="49" charset="0"/>
              <a:buChar char="o"/>
            </a:pPr>
            <a:r>
              <a:rPr lang="en-US" sz="1800" dirty="0" smtClean="0"/>
              <a:t>Cleaner Emissions from New Vehicles</a:t>
            </a:r>
          </a:p>
          <a:p>
            <a:pPr lvl="0">
              <a:buFont typeface="Courier New" pitchFamily="49" charset="0"/>
              <a:buChar char="o"/>
            </a:pPr>
            <a:r>
              <a:rPr lang="en-US" sz="1800" dirty="0" smtClean="0"/>
              <a:t>Emission Load increase is eased off</a:t>
            </a:r>
          </a:p>
          <a:p>
            <a:pPr lvl="0">
              <a:buFont typeface="Courier New" pitchFamily="49" charset="0"/>
              <a:buChar char="o"/>
            </a:pPr>
            <a:r>
              <a:rPr lang="en-US" sz="1800" dirty="0" smtClean="0"/>
              <a:t>Better Energy Security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71566" y="762000"/>
            <a:ext cx="3657600" cy="45720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</a:rPr>
              <a:t>Mainstream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Interventions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4664166" y="762000"/>
            <a:ext cx="3886200" cy="45720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Complimentary Measures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71566" y="1447800"/>
            <a:ext cx="3657600" cy="457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Fuel Specification Improvement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71566" y="1981200"/>
            <a:ext cx="3657600" cy="457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Vehicle Emission improvement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4660900" y="2463800"/>
            <a:ext cx="3886200" cy="457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Fleet Renewal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4644934" y="1955800"/>
            <a:ext cx="3886200" cy="457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Inspection and Maintenance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648200" y="1447800"/>
            <a:ext cx="3886200" cy="457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Fuel Quality Audit at Retail Outlets</a:t>
            </a:r>
          </a:p>
        </p:txBody>
      </p:sp>
      <p:sp>
        <p:nvSpPr>
          <p:cNvPr id="12" name="Down Arrow 11"/>
          <p:cNvSpPr/>
          <p:nvPr/>
        </p:nvSpPr>
        <p:spPr bwMode="auto">
          <a:xfrm>
            <a:off x="1705066" y="3505200"/>
            <a:ext cx="990600" cy="381000"/>
          </a:xfrm>
          <a:prstGeom prst="downArrow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6096000" y="3505200"/>
            <a:ext cx="990600" cy="381000"/>
          </a:xfrm>
          <a:prstGeom prst="downArrow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546600" y="3962400"/>
            <a:ext cx="3962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Courier New" pitchFamily="49" charset="0"/>
              <a:buChar char="o"/>
            </a:pPr>
            <a:r>
              <a:rPr lang="en-US" sz="1800" dirty="0" smtClean="0"/>
              <a:t>Durable Emissions during service life</a:t>
            </a:r>
          </a:p>
          <a:p>
            <a:pPr>
              <a:buFont typeface="Courier New" pitchFamily="49" charset="0"/>
              <a:buChar char="o"/>
            </a:pPr>
            <a:r>
              <a:rPr lang="en-US" sz="1800" dirty="0" smtClean="0"/>
              <a:t>Consumer Awareness</a:t>
            </a:r>
          </a:p>
          <a:p>
            <a:pPr>
              <a:buFont typeface="Courier New" pitchFamily="49" charset="0"/>
              <a:buChar char="o"/>
            </a:pPr>
            <a:r>
              <a:rPr lang="en-US" sz="1800" dirty="0"/>
              <a:t>Removing highly polluting </a:t>
            </a:r>
            <a:r>
              <a:rPr lang="en-US" sz="1800" dirty="0" smtClean="0"/>
              <a:t>fuel guzzling vehicles </a:t>
            </a:r>
            <a:r>
              <a:rPr lang="en-US" sz="1800" dirty="0"/>
              <a:t>from vehicle </a:t>
            </a:r>
            <a:r>
              <a:rPr lang="en-US" sz="1800" dirty="0" err="1"/>
              <a:t>Parc</a:t>
            </a:r>
            <a:r>
              <a:rPr lang="en-US" sz="1800" dirty="0" smtClean="0"/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en-US" sz="1800" dirty="0" smtClean="0"/>
              <a:t>Emission Improvement from un-related areas</a:t>
            </a:r>
            <a:endParaRPr lang="en-US" sz="1800" dirty="0"/>
          </a:p>
        </p:txBody>
      </p:sp>
      <p:sp>
        <p:nvSpPr>
          <p:cNvPr id="15" name="Rounded Rectangle 14"/>
          <p:cNvSpPr/>
          <p:nvPr/>
        </p:nvSpPr>
        <p:spPr>
          <a:xfrm>
            <a:off x="38100" y="5943600"/>
            <a:ext cx="9067800" cy="609600"/>
          </a:xfrm>
          <a:prstGeom prst="roundRect">
            <a:avLst/>
          </a:prstGeom>
          <a:solidFill>
            <a:schemeClr val="accent5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b="1" dirty="0" smtClean="0">
                <a:solidFill>
                  <a:prstClr val="white"/>
                </a:solidFill>
                <a:cs typeface="Arial"/>
                <a:sym typeface="Wingdings" pitchFamily="2" charset="2"/>
              </a:rPr>
              <a:t>Mainstream and Complimentary measures have to be taken together to improve Ambient Air quality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04800" y="4038600"/>
            <a:ext cx="3657600" cy="3048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572000" y="4013200"/>
            <a:ext cx="3937000" cy="6350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04800" y="5296437"/>
            <a:ext cx="3657600" cy="3048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4660900" y="2959100"/>
            <a:ext cx="3886200" cy="457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Emission Source Monitoring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373712" y="2492956"/>
            <a:ext cx="3657600" cy="923344"/>
          </a:xfrm>
          <a:prstGeom prst="roundRect">
            <a:avLst/>
          </a:prstGeom>
          <a:solidFill>
            <a:srgbClr val="66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Develop CNG/LPG as a mainstream fuel</a:t>
            </a:r>
          </a:p>
        </p:txBody>
      </p:sp>
    </p:spTree>
    <p:extLst>
      <p:ext uri="{BB962C8B-B14F-4D97-AF65-F5344CB8AC3E}">
        <p14:creationId xmlns="" xmlns:p14="http://schemas.microsoft.com/office/powerpoint/2010/main" val="49013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l"/>
            <a:r>
              <a:rPr lang="en-US" b="1" dirty="0" smtClean="0"/>
              <a:t>Judging Preparedness</a:t>
            </a:r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929348" y="965032"/>
            <a:ext cx="0" cy="388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929348" y="4851232"/>
            <a:ext cx="4800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/>
          <p:cNvSpPr/>
          <p:nvPr/>
        </p:nvSpPr>
        <p:spPr>
          <a:xfrm>
            <a:off x="2133600" y="3972699"/>
            <a:ext cx="396240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/>
              <a:t>Auto </a:t>
            </a:r>
            <a:r>
              <a:rPr lang="en-US" sz="1600" b="1" dirty="0" smtClean="0"/>
              <a:t>Industry /  Vehicle Technology</a:t>
            </a:r>
            <a:endParaRPr lang="en-US" sz="1600" b="1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929348" y="965032"/>
            <a:ext cx="4800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400001" y="466656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0 %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3521" y="8382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100 %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133600" y="981922"/>
            <a:ext cx="396240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smtClean="0"/>
              <a:t>Road Infrastructure</a:t>
            </a:r>
          </a:p>
          <a:p>
            <a:r>
              <a:rPr lang="en-US" sz="1600" b="1" dirty="0" smtClean="0"/>
              <a:t>Driver Education</a:t>
            </a:r>
          </a:p>
          <a:p>
            <a:r>
              <a:rPr lang="en-US" sz="1600" b="1" dirty="0" smtClean="0"/>
              <a:t>Multi Modal transport</a:t>
            </a:r>
          </a:p>
          <a:p>
            <a:r>
              <a:rPr lang="en-US" sz="1600" b="1" dirty="0" smtClean="0"/>
              <a:t>Source Apportionment </a:t>
            </a:r>
          </a:p>
          <a:p>
            <a:r>
              <a:rPr lang="en-US" sz="1600" b="1" dirty="0" smtClean="0"/>
              <a:t>Socio/Economic Impact assessments </a:t>
            </a:r>
            <a:endParaRPr lang="en-US" sz="1600" b="1" dirty="0"/>
          </a:p>
        </p:txBody>
      </p:sp>
      <p:sp>
        <p:nvSpPr>
          <p:cNvPr id="19" name="Rectangle 18"/>
          <p:cNvSpPr/>
          <p:nvPr/>
        </p:nvSpPr>
        <p:spPr>
          <a:xfrm>
            <a:off x="2133600" y="2714655"/>
            <a:ext cx="396240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smtClean="0"/>
              <a:t>Fuel Infrastructure</a:t>
            </a:r>
            <a:endParaRPr lang="en-US" sz="1600" b="1" dirty="0"/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990600" y="2268385"/>
            <a:ext cx="4800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929348" y="3555832"/>
            <a:ext cx="4800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Rectangle 3"/>
          <p:cNvSpPr/>
          <p:nvPr/>
        </p:nvSpPr>
        <p:spPr bwMode="auto">
          <a:xfrm>
            <a:off x="1234148" y="3555832"/>
            <a:ext cx="832163" cy="12954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234148" y="2260432"/>
            <a:ext cx="832163" cy="1295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234148" y="965032"/>
            <a:ext cx="832163" cy="12954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6" name="Picture 16" descr="http://t2.gstatic.com/images?q=tbn:ANd9GcR4SifxMnnUbehkK6gETYzuBsMKLzXBuvDPC0-3gkGPI19P2hqgw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867073"/>
            <a:ext cx="1447800" cy="1070113"/>
          </a:xfrm>
          <a:prstGeom prst="rect">
            <a:avLst/>
          </a:prstGeom>
          <a:noFill/>
        </p:spPr>
      </p:pic>
      <p:pic>
        <p:nvPicPr>
          <p:cNvPr id="27" name="Picture 14" descr="http://t0.gstatic.com/images?q=tbn:ANd9GcTH8xC0QAeSNkSA7dWGbqw1meh9-Fh2NTvPwLhaCT9ZW4b_FIig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705591"/>
            <a:ext cx="1371600" cy="1066800"/>
          </a:xfrm>
          <a:prstGeom prst="rect">
            <a:avLst/>
          </a:prstGeom>
          <a:noFill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2120563"/>
            <a:ext cx="1410961" cy="1222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9" name="Rounded Rectangle 28"/>
          <p:cNvSpPr/>
          <p:nvPr/>
        </p:nvSpPr>
        <p:spPr>
          <a:xfrm>
            <a:off x="38100" y="5867400"/>
            <a:ext cx="9067800" cy="609600"/>
          </a:xfrm>
          <a:prstGeom prst="roundRect">
            <a:avLst/>
          </a:prstGeom>
          <a:solidFill>
            <a:schemeClr val="accent5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cs typeface="Arial"/>
                <a:sym typeface="Wingdings" pitchFamily="2" charset="2"/>
              </a:rPr>
              <a:t>Need to focus on Complimentary measures to improve Ambient Air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9636" y="5181600"/>
            <a:ext cx="9067800" cy="609600"/>
          </a:xfrm>
          <a:prstGeom prst="roundRect">
            <a:avLst/>
          </a:prstGeom>
          <a:solidFill>
            <a:schemeClr val="accent5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cs typeface="Arial"/>
                <a:sym typeface="Wingdings" pitchFamily="2" charset="2"/>
              </a:rPr>
              <a:t>Auto and Fuel Industry have gotten their act together</a:t>
            </a:r>
          </a:p>
        </p:txBody>
      </p:sp>
      <p:sp>
        <p:nvSpPr>
          <p:cNvPr id="13" name="Freeform 12"/>
          <p:cNvSpPr/>
          <p:nvPr/>
        </p:nvSpPr>
        <p:spPr bwMode="auto">
          <a:xfrm rot="21030175">
            <a:off x="6368434" y="2837714"/>
            <a:ext cx="519343" cy="259435"/>
          </a:xfrm>
          <a:custGeom>
            <a:avLst/>
            <a:gdLst>
              <a:gd name="connsiteX0" fmla="*/ 728 w 519343"/>
              <a:gd name="connsiteY0" fmla="*/ 27296 h 259435"/>
              <a:gd name="connsiteX1" fmla="*/ 82614 w 519343"/>
              <a:gd name="connsiteY1" fmla="*/ 259308 h 259435"/>
              <a:gd name="connsiteX2" fmla="*/ 519343 w 519343"/>
              <a:gd name="connsiteY2" fmla="*/ 0 h 25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343" h="259435">
                <a:moveTo>
                  <a:pt x="728" y="27296"/>
                </a:moveTo>
                <a:cubicBezTo>
                  <a:pt x="-1547" y="145576"/>
                  <a:pt x="-3822" y="263857"/>
                  <a:pt x="82614" y="259308"/>
                </a:cubicBezTo>
                <a:cubicBezTo>
                  <a:pt x="169050" y="254759"/>
                  <a:pt x="442006" y="40943"/>
                  <a:pt x="519343" y="0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 rot="21030175">
            <a:off x="6368434" y="4073814"/>
            <a:ext cx="519343" cy="259435"/>
          </a:xfrm>
          <a:custGeom>
            <a:avLst/>
            <a:gdLst>
              <a:gd name="connsiteX0" fmla="*/ 728 w 519343"/>
              <a:gd name="connsiteY0" fmla="*/ 27296 h 259435"/>
              <a:gd name="connsiteX1" fmla="*/ 82614 w 519343"/>
              <a:gd name="connsiteY1" fmla="*/ 259308 h 259435"/>
              <a:gd name="connsiteX2" fmla="*/ 519343 w 519343"/>
              <a:gd name="connsiteY2" fmla="*/ 0 h 25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343" h="259435">
                <a:moveTo>
                  <a:pt x="728" y="27296"/>
                </a:moveTo>
                <a:cubicBezTo>
                  <a:pt x="-1547" y="145576"/>
                  <a:pt x="-3822" y="263857"/>
                  <a:pt x="82614" y="259308"/>
                </a:cubicBezTo>
                <a:cubicBezTo>
                  <a:pt x="169050" y="254759"/>
                  <a:pt x="442006" y="40943"/>
                  <a:pt x="519343" y="0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799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90800"/>
            <a:ext cx="8686800" cy="914400"/>
          </a:xfrm>
        </p:spPr>
        <p:txBody>
          <a:bodyPr anchor="ctr"/>
          <a:lstStyle/>
          <a:p>
            <a:pPr algn="ctr">
              <a:buNone/>
            </a:pPr>
            <a:r>
              <a:rPr lang="en-US" sz="3200" dirty="0" smtClean="0"/>
              <a:t>Thank You for Your Attention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5" y="1"/>
            <a:ext cx="9115425" cy="457200"/>
          </a:xfrm>
        </p:spPr>
        <p:txBody>
          <a:bodyPr/>
          <a:lstStyle/>
          <a:p>
            <a:pPr algn="l" eaLnBrk="1" hangingPunct="1"/>
            <a:r>
              <a:rPr lang="en-US" altLang="ja-JP" sz="2400" dirty="0" smtClean="0">
                <a:solidFill>
                  <a:schemeClr val="tx2">
                    <a:lumMod val="75000"/>
                  </a:schemeClr>
                </a:solidFill>
                <a:ea typeface="ＭＳ Ｐゴシック" pitchFamily="50" charset="-128"/>
              </a:rPr>
              <a:t>Emissions/Safety Regulations Progression in India</a:t>
            </a:r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auto">
          <a:xfrm>
            <a:off x="6086475" y="947738"/>
            <a:ext cx="0" cy="556260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00822" tIns="49526" rIns="100822" bIns="49526"/>
          <a:lstStyle/>
          <a:p>
            <a:endParaRPr lang="en-US"/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3067050" y="990600"/>
            <a:ext cx="0" cy="556260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00822" tIns="49526" rIns="100822" bIns="49526"/>
          <a:lstStyle/>
          <a:p>
            <a:endParaRPr lang="en-US"/>
          </a:p>
        </p:txBody>
      </p:sp>
      <p:sp>
        <p:nvSpPr>
          <p:cNvPr id="47109" name="Text Box 15"/>
          <p:cNvSpPr txBox="1">
            <a:spLocks noChangeArrowheads="1"/>
          </p:cNvSpPr>
          <p:nvPr/>
        </p:nvSpPr>
        <p:spPr bwMode="auto">
          <a:xfrm>
            <a:off x="1111155" y="723900"/>
            <a:ext cx="6350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2" tIns="49526" rIns="100822" bIns="4952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ja-JP" sz="1400" b="1" dirty="0">
                <a:solidFill>
                  <a:srgbClr val="000000"/>
                </a:solidFill>
                <a:ea typeface="ＭＳ Ｐゴシック" pitchFamily="50" charset="-128"/>
              </a:rPr>
              <a:t>1996</a:t>
            </a:r>
          </a:p>
        </p:txBody>
      </p:sp>
      <p:sp>
        <p:nvSpPr>
          <p:cNvPr id="47110" name="Text Box 16"/>
          <p:cNvSpPr txBox="1">
            <a:spLocks noChangeArrowheads="1"/>
          </p:cNvSpPr>
          <p:nvPr/>
        </p:nvSpPr>
        <p:spPr bwMode="auto">
          <a:xfrm>
            <a:off x="1936751" y="724966"/>
            <a:ext cx="6350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2" tIns="49526" rIns="100822" bIns="4952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ja-JP" sz="1400" b="1" dirty="0">
                <a:solidFill>
                  <a:srgbClr val="000000"/>
                </a:solidFill>
                <a:ea typeface="ＭＳ Ｐゴシック" pitchFamily="50" charset="-128"/>
              </a:rPr>
              <a:t>2000</a:t>
            </a:r>
          </a:p>
        </p:txBody>
      </p:sp>
      <p:sp>
        <p:nvSpPr>
          <p:cNvPr id="47111" name="Text Box 17"/>
          <p:cNvSpPr txBox="1">
            <a:spLocks noChangeArrowheads="1"/>
          </p:cNvSpPr>
          <p:nvPr/>
        </p:nvSpPr>
        <p:spPr bwMode="auto">
          <a:xfrm>
            <a:off x="2759075" y="733449"/>
            <a:ext cx="6350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2" tIns="49526" rIns="100822" bIns="4952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ja-JP" sz="1400" b="1">
                <a:solidFill>
                  <a:srgbClr val="000000"/>
                </a:solidFill>
                <a:ea typeface="ＭＳ Ｐゴシック" pitchFamily="50" charset="-128"/>
              </a:rPr>
              <a:t>2005</a:t>
            </a:r>
          </a:p>
        </p:txBody>
      </p:sp>
      <p:sp>
        <p:nvSpPr>
          <p:cNvPr id="47112" name="Text Box 18"/>
          <p:cNvSpPr txBox="1">
            <a:spLocks noChangeArrowheads="1"/>
          </p:cNvSpPr>
          <p:nvPr/>
        </p:nvSpPr>
        <p:spPr bwMode="auto">
          <a:xfrm>
            <a:off x="3738539" y="723899"/>
            <a:ext cx="6350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2" tIns="49526" rIns="100822" bIns="4952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ja-JP" sz="1400" b="1" dirty="0">
                <a:solidFill>
                  <a:srgbClr val="000000"/>
                </a:solidFill>
                <a:ea typeface="ＭＳ Ｐゴシック" pitchFamily="50" charset="-128"/>
              </a:rPr>
              <a:t>2010</a:t>
            </a:r>
          </a:p>
        </p:txBody>
      </p:sp>
      <p:sp>
        <p:nvSpPr>
          <p:cNvPr id="47113" name="Line 19"/>
          <p:cNvSpPr>
            <a:spLocks noChangeShapeType="1"/>
          </p:cNvSpPr>
          <p:nvPr/>
        </p:nvSpPr>
        <p:spPr bwMode="auto">
          <a:xfrm>
            <a:off x="4457700" y="914400"/>
            <a:ext cx="0" cy="556260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00822" tIns="49526" rIns="100822" bIns="49526"/>
          <a:lstStyle/>
          <a:p>
            <a:endParaRPr lang="en-US"/>
          </a:p>
        </p:txBody>
      </p:sp>
      <p:sp>
        <p:nvSpPr>
          <p:cNvPr id="47114" name="Line 20"/>
          <p:cNvSpPr>
            <a:spLocks noChangeShapeType="1"/>
          </p:cNvSpPr>
          <p:nvPr/>
        </p:nvSpPr>
        <p:spPr bwMode="auto">
          <a:xfrm>
            <a:off x="7124700" y="914400"/>
            <a:ext cx="0" cy="556260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00822" tIns="49526" rIns="100822" bIns="49526"/>
          <a:lstStyle/>
          <a:p>
            <a:endParaRPr lang="en-US"/>
          </a:p>
        </p:txBody>
      </p:sp>
      <p:sp>
        <p:nvSpPr>
          <p:cNvPr id="47115" name="Text Box 21"/>
          <p:cNvSpPr txBox="1">
            <a:spLocks noChangeArrowheads="1"/>
          </p:cNvSpPr>
          <p:nvPr/>
        </p:nvSpPr>
        <p:spPr bwMode="auto">
          <a:xfrm>
            <a:off x="4583659" y="733449"/>
            <a:ext cx="6350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2" tIns="49526" rIns="100822" bIns="4952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ja-JP" sz="1400" b="1" dirty="0">
                <a:solidFill>
                  <a:srgbClr val="000000"/>
                </a:solidFill>
                <a:ea typeface="ＭＳ Ｐゴシック" pitchFamily="50" charset="-128"/>
              </a:rPr>
              <a:t>2014</a:t>
            </a:r>
          </a:p>
        </p:txBody>
      </p:sp>
      <p:sp>
        <p:nvSpPr>
          <p:cNvPr id="25612" name="Line 25"/>
          <p:cNvSpPr>
            <a:spLocks noChangeShapeType="1"/>
          </p:cNvSpPr>
          <p:nvPr/>
        </p:nvSpPr>
        <p:spPr bwMode="auto">
          <a:xfrm>
            <a:off x="8153400" y="914400"/>
            <a:ext cx="0" cy="556260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00822" tIns="49526" rIns="100822" bIns="49526"/>
          <a:lstStyle/>
          <a:p>
            <a:endParaRPr lang="en-US"/>
          </a:p>
        </p:txBody>
      </p:sp>
      <p:sp>
        <p:nvSpPr>
          <p:cNvPr id="47117" name="Text Box 26"/>
          <p:cNvSpPr txBox="1">
            <a:spLocks noChangeArrowheads="1"/>
          </p:cNvSpPr>
          <p:nvPr/>
        </p:nvSpPr>
        <p:spPr bwMode="auto">
          <a:xfrm>
            <a:off x="5257800" y="733449"/>
            <a:ext cx="6350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2" tIns="49526" rIns="100822" bIns="4952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ja-JP" sz="1400" b="1" dirty="0" smtClean="0">
                <a:solidFill>
                  <a:srgbClr val="000000"/>
                </a:solidFill>
                <a:ea typeface="ＭＳ Ｐゴシック" pitchFamily="50" charset="-128"/>
              </a:rPr>
              <a:t>2017</a:t>
            </a:r>
            <a:endParaRPr lang="en-US" altLang="ja-JP" sz="1400" b="1" dirty="0">
              <a:solidFill>
                <a:srgbClr val="000000"/>
              </a:solidFill>
              <a:ea typeface="ＭＳ Ｐゴシック" pitchFamily="50" charset="-128"/>
            </a:endParaRPr>
          </a:p>
        </p:txBody>
      </p:sp>
      <p:sp>
        <p:nvSpPr>
          <p:cNvPr id="47118" name="Line 31"/>
          <p:cNvSpPr>
            <a:spLocks noChangeShapeType="1"/>
          </p:cNvSpPr>
          <p:nvPr/>
        </p:nvSpPr>
        <p:spPr bwMode="auto">
          <a:xfrm flipH="1">
            <a:off x="304800" y="2895600"/>
            <a:ext cx="8534400" cy="0"/>
          </a:xfrm>
          <a:prstGeom prst="line">
            <a:avLst/>
          </a:prstGeom>
          <a:noFill/>
          <a:ln w="12700">
            <a:solidFill>
              <a:schemeClr val="bg2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00822" tIns="49526" rIns="100822" bIns="49526"/>
          <a:lstStyle/>
          <a:p>
            <a:endParaRPr lang="en-US"/>
          </a:p>
        </p:txBody>
      </p:sp>
      <p:sp>
        <p:nvSpPr>
          <p:cNvPr id="47119" name="Line 35"/>
          <p:cNvSpPr>
            <a:spLocks noChangeShapeType="1"/>
          </p:cNvSpPr>
          <p:nvPr/>
        </p:nvSpPr>
        <p:spPr bwMode="auto">
          <a:xfrm>
            <a:off x="1866900" y="990600"/>
            <a:ext cx="0" cy="556260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00822" tIns="49526" rIns="100822" bIns="49526"/>
          <a:lstStyle/>
          <a:p>
            <a:endParaRPr lang="en-US"/>
          </a:p>
        </p:txBody>
      </p:sp>
      <p:sp>
        <p:nvSpPr>
          <p:cNvPr id="47120" name="Line 35"/>
          <p:cNvSpPr>
            <a:spLocks noChangeShapeType="1"/>
          </p:cNvSpPr>
          <p:nvPr/>
        </p:nvSpPr>
        <p:spPr bwMode="auto">
          <a:xfrm>
            <a:off x="762000" y="1066800"/>
            <a:ext cx="0" cy="556260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00822" tIns="49526" rIns="100822" bIns="49526"/>
          <a:lstStyle/>
          <a:p>
            <a:endParaRPr lang="en-US"/>
          </a:p>
        </p:txBody>
      </p:sp>
      <p:sp>
        <p:nvSpPr>
          <p:cNvPr id="47121" name="Text Box 15"/>
          <p:cNvSpPr txBox="1">
            <a:spLocks noChangeArrowheads="1"/>
          </p:cNvSpPr>
          <p:nvPr/>
        </p:nvSpPr>
        <p:spPr bwMode="auto">
          <a:xfrm>
            <a:off x="381000" y="723900"/>
            <a:ext cx="6350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2" tIns="49526" rIns="100822" bIns="4952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ja-JP" sz="1400" b="1">
                <a:solidFill>
                  <a:srgbClr val="000000"/>
                </a:solidFill>
                <a:ea typeface="ＭＳ Ｐゴシック" pitchFamily="50" charset="-128"/>
              </a:rPr>
              <a:t>1992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62000" y="1227138"/>
            <a:ext cx="666655" cy="277812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ysClr val="window" lastClr="FFFFFF"/>
                </a:solidFill>
                <a:latin typeface="Calibri"/>
                <a:cs typeface="+mn-cs"/>
              </a:rPr>
              <a:t>EURO1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428656" y="1447800"/>
            <a:ext cx="825596" cy="32385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ysClr val="window" lastClr="FFFFFF"/>
                </a:solidFill>
                <a:latin typeface="Calibri"/>
                <a:cs typeface="+mn-cs"/>
              </a:rPr>
              <a:t>EURO2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255389" y="1609725"/>
            <a:ext cx="792611" cy="32385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ysClr val="window" lastClr="FFFFFF"/>
                </a:solidFill>
                <a:latin typeface="Calibri"/>
                <a:cs typeface="+mn-cs"/>
              </a:rPr>
              <a:t>EURO3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048000" y="1743075"/>
            <a:ext cx="719931" cy="32385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ysClr val="window" lastClr="FFFFFF"/>
                </a:solidFill>
                <a:latin typeface="Calibri"/>
                <a:cs typeface="+mn-cs"/>
              </a:rPr>
              <a:t>EURO4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767931" y="1814512"/>
            <a:ext cx="1133228" cy="32385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ysClr val="window" lastClr="FFFFFF"/>
                </a:solidFill>
                <a:latin typeface="Calibri"/>
                <a:cs typeface="+mn-cs"/>
              </a:rPr>
              <a:t>EURO5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906845" y="1905000"/>
            <a:ext cx="1179629" cy="32385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ysClr val="window" lastClr="FFFFFF"/>
                </a:solidFill>
                <a:latin typeface="Calibri"/>
                <a:cs typeface="+mn-cs"/>
              </a:rPr>
              <a:t>EURO6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936300" y="2386013"/>
            <a:ext cx="440187" cy="32385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/>
              <a:t>BS1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376488" y="2555876"/>
            <a:ext cx="700088" cy="32385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/>
              <a:t>BS2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076576" y="2622550"/>
            <a:ext cx="979463" cy="32385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/>
              <a:t>BS3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065565" y="2755901"/>
            <a:ext cx="582636" cy="32385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/>
              <a:t>BS4</a:t>
            </a:r>
          </a:p>
        </p:txBody>
      </p:sp>
      <p:sp>
        <p:nvSpPr>
          <p:cNvPr id="72" name="Rectangle 71"/>
          <p:cNvSpPr/>
          <p:nvPr/>
        </p:nvSpPr>
        <p:spPr>
          <a:xfrm>
            <a:off x="2393927" y="3371850"/>
            <a:ext cx="691356" cy="323850"/>
          </a:xfrm>
          <a:prstGeom prst="rect">
            <a:avLst/>
          </a:prstGeom>
          <a:gradFill>
            <a:gsLst>
              <a:gs pos="0">
                <a:srgbClr val="7030A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/>
              <a:t>BS1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085284" y="3509963"/>
            <a:ext cx="980282" cy="323850"/>
          </a:xfrm>
          <a:prstGeom prst="rect">
            <a:avLst/>
          </a:prstGeom>
          <a:gradFill>
            <a:gsLst>
              <a:gs pos="0">
                <a:srgbClr val="7030A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/>
              <a:t>BS2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075092" y="3609181"/>
            <a:ext cx="1421568" cy="325437"/>
          </a:xfrm>
          <a:prstGeom prst="rect">
            <a:avLst/>
          </a:prstGeom>
          <a:gradFill>
            <a:gsLst>
              <a:gs pos="0">
                <a:srgbClr val="7030A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/>
              <a:t>BS3</a:t>
            </a:r>
          </a:p>
        </p:txBody>
      </p:sp>
      <p:pic>
        <p:nvPicPr>
          <p:cNvPr id="4713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95600"/>
            <a:ext cx="877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33" name="TextBox 77"/>
          <p:cNvSpPr txBox="1">
            <a:spLocks noChangeArrowheads="1"/>
          </p:cNvSpPr>
          <p:nvPr/>
        </p:nvSpPr>
        <p:spPr bwMode="auto">
          <a:xfrm>
            <a:off x="1069974" y="3494901"/>
            <a:ext cx="987426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/>
              <a:t>Nationwide</a:t>
            </a:r>
          </a:p>
        </p:txBody>
      </p:sp>
      <p:sp>
        <p:nvSpPr>
          <p:cNvPr id="25634" name="TextBox 78"/>
          <p:cNvSpPr txBox="1">
            <a:spLocks noChangeArrowheads="1"/>
          </p:cNvSpPr>
          <p:nvPr/>
        </p:nvSpPr>
        <p:spPr bwMode="auto">
          <a:xfrm>
            <a:off x="939800" y="2438400"/>
            <a:ext cx="989630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/>
              <a:t>Major cities</a:t>
            </a:r>
          </a:p>
        </p:txBody>
      </p:sp>
      <p:pic>
        <p:nvPicPr>
          <p:cNvPr id="4713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274"/>
          <a:stretch>
            <a:fillRect/>
          </a:stretch>
        </p:blipFill>
        <p:spPr bwMode="auto">
          <a:xfrm>
            <a:off x="76200" y="1676400"/>
            <a:ext cx="88106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40" name="TextBox 159"/>
          <p:cNvSpPr txBox="1">
            <a:spLocks noChangeArrowheads="1"/>
          </p:cNvSpPr>
          <p:nvPr/>
        </p:nvSpPr>
        <p:spPr bwMode="auto">
          <a:xfrm>
            <a:off x="0" y="990600"/>
            <a:ext cx="106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 dirty="0" smtClean="0"/>
              <a:t>Emission</a:t>
            </a:r>
            <a:endParaRPr lang="en-US" sz="1200" b="1" dirty="0"/>
          </a:p>
        </p:txBody>
      </p:sp>
      <p:sp>
        <p:nvSpPr>
          <p:cNvPr id="81" name="Rectangle 80"/>
          <p:cNvSpPr/>
          <p:nvPr/>
        </p:nvSpPr>
        <p:spPr>
          <a:xfrm>
            <a:off x="4657726" y="2863850"/>
            <a:ext cx="1831974" cy="32385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/>
              <a:t>BS4 OBDII</a:t>
            </a:r>
          </a:p>
        </p:txBody>
      </p:sp>
      <p:sp>
        <p:nvSpPr>
          <p:cNvPr id="85" name="Text Box 21"/>
          <p:cNvSpPr txBox="1">
            <a:spLocks noChangeArrowheads="1"/>
          </p:cNvSpPr>
          <p:nvPr/>
        </p:nvSpPr>
        <p:spPr bwMode="auto">
          <a:xfrm>
            <a:off x="4572000" y="2667000"/>
            <a:ext cx="635000" cy="269875"/>
          </a:xfrm>
          <a:prstGeom prst="rect">
            <a:avLst/>
          </a:prstGeom>
          <a:noFill/>
          <a:ln>
            <a:noFill/>
          </a:ln>
          <a:extLst/>
        </p:spPr>
        <p:txBody>
          <a:bodyPr lIns="100822" tIns="49526" rIns="100822" bIns="4952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ja-JP" sz="1050" b="1" dirty="0" smtClean="0">
                <a:solidFill>
                  <a:srgbClr val="000000"/>
                </a:solidFill>
                <a:ea typeface="ＭＳ Ｐゴシック" pitchFamily="34" charset="-128"/>
              </a:rPr>
              <a:t>2013</a:t>
            </a:r>
          </a:p>
        </p:txBody>
      </p:sp>
      <p:sp>
        <p:nvSpPr>
          <p:cNvPr id="47148" name="Line 31"/>
          <p:cNvSpPr>
            <a:spLocks noChangeShapeType="1"/>
          </p:cNvSpPr>
          <p:nvPr/>
        </p:nvSpPr>
        <p:spPr bwMode="auto">
          <a:xfrm flipH="1">
            <a:off x="2211388" y="4283075"/>
            <a:ext cx="6627812" cy="0"/>
          </a:xfrm>
          <a:prstGeom prst="line">
            <a:avLst/>
          </a:prstGeom>
          <a:noFill/>
          <a:ln w="12700">
            <a:solidFill>
              <a:schemeClr val="bg2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100822" tIns="49526" rIns="100822" bIns="49526"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76200" y="1039812"/>
            <a:ext cx="8610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/>
          <p:nvPr/>
        </p:nvCxnSpPr>
        <p:spPr bwMode="auto">
          <a:xfrm>
            <a:off x="68239" y="4429125"/>
            <a:ext cx="8610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6" y="4521200"/>
            <a:ext cx="877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5892800" y="724966"/>
            <a:ext cx="6350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2" tIns="49526" rIns="100822" bIns="4952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ja-JP" sz="1400" b="1" dirty="0" smtClean="0">
                <a:solidFill>
                  <a:srgbClr val="000000"/>
                </a:solidFill>
                <a:ea typeface="ＭＳ Ｐゴシック" pitchFamily="50" charset="-128"/>
              </a:rPr>
              <a:t>2020</a:t>
            </a:r>
            <a:endParaRPr lang="en-US" altLang="ja-JP" sz="1400" b="1" dirty="0">
              <a:solidFill>
                <a:srgbClr val="000000"/>
              </a:solidFill>
              <a:ea typeface="ＭＳ Ｐゴシック" pitchFamily="50" charset="-128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605463" y="4521200"/>
            <a:ext cx="1209674" cy="32385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 smtClean="0"/>
              <a:t>FE Regulation 1</a:t>
            </a:r>
            <a:endParaRPr lang="en-US" sz="1050" dirty="0"/>
          </a:p>
        </p:txBody>
      </p:sp>
      <p:sp>
        <p:nvSpPr>
          <p:cNvPr id="48" name="Rectangle 47"/>
          <p:cNvSpPr/>
          <p:nvPr/>
        </p:nvSpPr>
        <p:spPr>
          <a:xfrm>
            <a:off x="6815137" y="4748236"/>
            <a:ext cx="1209674" cy="32385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 smtClean="0"/>
              <a:t>FE Regulation 2</a:t>
            </a:r>
            <a:endParaRPr lang="en-US" sz="1050" dirty="0"/>
          </a:p>
        </p:txBody>
      </p:sp>
      <p:sp>
        <p:nvSpPr>
          <p:cNvPr id="49" name="Text Box 26"/>
          <p:cNvSpPr txBox="1">
            <a:spLocks noChangeArrowheads="1"/>
          </p:cNvSpPr>
          <p:nvPr/>
        </p:nvSpPr>
        <p:spPr bwMode="auto">
          <a:xfrm>
            <a:off x="6489700" y="724966"/>
            <a:ext cx="6350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2" tIns="49526" rIns="100822" bIns="4952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ja-JP" sz="1400" b="1" dirty="0" smtClean="0">
                <a:solidFill>
                  <a:srgbClr val="000000"/>
                </a:solidFill>
                <a:ea typeface="ＭＳ Ｐゴシック" pitchFamily="50" charset="-128"/>
              </a:rPr>
              <a:t>2022</a:t>
            </a:r>
            <a:endParaRPr lang="en-US" altLang="ja-JP" sz="1400" b="1" dirty="0">
              <a:solidFill>
                <a:srgbClr val="000000"/>
              </a:solidFill>
              <a:ea typeface="ＭＳ Ｐゴシック" pitchFamily="50" charset="-128"/>
            </a:endParaRPr>
          </a:p>
        </p:txBody>
      </p:sp>
      <p:sp>
        <p:nvSpPr>
          <p:cNvPr id="50" name="TextBox 77"/>
          <p:cNvSpPr txBox="1">
            <a:spLocks noChangeArrowheads="1"/>
          </p:cNvSpPr>
          <p:nvPr/>
        </p:nvSpPr>
        <p:spPr bwMode="auto">
          <a:xfrm>
            <a:off x="1016000" y="4582467"/>
            <a:ext cx="1365227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/>
              <a:t>Nationwide for M1 Vehicles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496660" y="3610768"/>
            <a:ext cx="993040" cy="32385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/>
              <a:t>BS4 OBDII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502400" y="3609181"/>
            <a:ext cx="1831974" cy="32385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 smtClean="0"/>
              <a:t>BS5</a:t>
            </a:r>
            <a:endParaRPr lang="en-US" sz="1050" dirty="0"/>
          </a:p>
        </p:txBody>
      </p:sp>
      <p:cxnSp>
        <p:nvCxnSpPr>
          <p:cNvPr id="53" name="Straight Connector 52"/>
          <p:cNvCxnSpPr/>
          <p:nvPr/>
        </p:nvCxnSpPr>
        <p:spPr bwMode="auto">
          <a:xfrm>
            <a:off x="104396" y="5590401"/>
            <a:ext cx="8610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" y="5638800"/>
            <a:ext cx="877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159"/>
          <p:cNvSpPr txBox="1">
            <a:spLocks noChangeArrowheads="1"/>
          </p:cNvSpPr>
          <p:nvPr/>
        </p:nvSpPr>
        <p:spPr bwMode="auto">
          <a:xfrm>
            <a:off x="76199" y="4200525"/>
            <a:ext cx="16699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 dirty="0" smtClean="0"/>
              <a:t>Fuel Consumption</a:t>
            </a:r>
            <a:endParaRPr lang="en-US" sz="1200" b="1" dirty="0"/>
          </a:p>
        </p:txBody>
      </p:sp>
      <p:sp>
        <p:nvSpPr>
          <p:cNvPr id="57" name="TextBox 159"/>
          <p:cNvSpPr txBox="1">
            <a:spLocks noChangeArrowheads="1"/>
          </p:cNvSpPr>
          <p:nvPr/>
        </p:nvSpPr>
        <p:spPr bwMode="auto">
          <a:xfrm>
            <a:off x="82644" y="5361801"/>
            <a:ext cx="16699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 dirty="0" smtClean="0"/>
              <a:t>Safety</a:t>
            </a:r>
            <a:endParaRPr lang="en-US" sz="1200" b="1" dirty="0"/>
          </a:p>
        </p:txBody>
      </p:sp>
      <p:sp>
        <p:nvSpPr>
          <p:cNvPr id="67" name="Rectangle 66"/>
          <p:cNvSpPr/>
          <p:nvPr/>
        </p:nvSpPr>
        <p:spPr>
          <a:xfrm>
            <a:off x="3200400" y="5768975"/>
            <a:ext cx="2514599" cy="32385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 smtClean="0"/>
              <a:t>Full Frontal</a:t>
            </a:r>
            <a:endParaRPr lang="en-US" sz="1050" dirty="0"/>
          </a:p>
        </p:txBody>
      </p:sp>
      <p:sp>
        <p:nvSpPr>
          <p:cNvPr id="68" name="Rectangle 67"/>
          <p:cNvSpPr/>
          <p:nvPr/>
        </p:nvSpPr>
        <p:spPr>
          <a:xfrm>
            <a:off x="5715000" y="5676900"/>
            <a:ext cx="2619374" cy="32385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 smtClean="0"/>
              <a:t>Offset Crash</a:t>
            </a:r>
            <a:endParaRPr lang="en-US" sz="1050" dirty="0"/>
          </a:p>
        </p:txBody>
      </p:sp>
      <p:sp>
        <p:nvSpPr>
          <p:cNvPr id="69" name="Rectangle 68"/>
          <p:cNvSpPr/>
          <p:nvPr/>
        </p:nvSpPr>
        <p:spPr>
          <a:xfrm>
            <a:off x="5715000" y="6000750"/>
            <a:ext cx="2619374" cy="32385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 smtClean="0"/>
              <a:t>Side Impact</a:t>
            </a:r>
            <a:endParaRPr lang="en-US" sz="1050" dirty="0"/>
          </a:p>
        </p:txBody>
      </p:sp>
      <p:sp>
        <p:nvSpPr>
          <p:cNvPr id="70" name="Text Box 26"/>
          <p:cNvSpPr txBox="1">
            <a:spLocks noChangeArrowheads="1"/>
          </p:cNvSpPr>
          <p:nvPr/>
        </p:nvSpPr>
        <p:spPr bwMode="auto">
          <a:xfrm>
            <a:off x="7172656" y="724966"/>
            <a:ext cx="6350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2" tIns="49526" rIns="100822" bIns="4952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ja-JP" sz="1400" b="1" dirty="0" smtClean="0">
                <a:solidFill>
                  <a:srgbClr val="000000"/>
                </a:solidFill>
                <a:ea typeface="ＭＳ Ｐゴシック" pitchFamily="50" charset="-128"/>
              </a:rPr>
              <a:t>2024</a:t>
            </a:r>
            <a:endParaRPr lang="en-US" altLang="ja-JP" sz="1400" b="1" dirty="0">
              <a:solidFill>
                <a:srgbClr val="000000"/>
              </a:solidFill>
              <a:ea typeface="ＭＳ Ｐゴシック" pitchFamily="50" charset="-128"/>
            </a:endParaRPr>
          </a:p>
        </p:txBody>
      </p:sp>
      <p:sp>
        <p:nvSpPr>
          <p:cNvPr id="71" name="Text Box 26"/>
          <p:cNvSpPr txBox="1">
            <a:spLocks noChangeArrowheads="1"/>
          </p:cNvSpPr>
          <p:nvPr/>
        </p:nvSpPr>
        <p:spPr bwMode="auto">
          <a:xfrm>
            <a:off x="7823200" y="724966"/>
            <a:ext cx="6350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22" tIns="49526" rIns="100822" bIns="4952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ja-JP" sz="1400" b="1" dirty="0" smtClean="0">
                <a:solidFill>
                  <a:srgbClr val="000000"/>
                </a:solidFill>
                <a:ea typeface="ＭＳ Ｐゴシック" pitchFamily="50" charset="-128"/>
              </a:rPr>
              <a:t>2026</a:t>
            </a:r>
            <a:endParaRPr lang="en-US" altLang="ja-JP" sz="1400" b="1" dirty="0">
              <a:solidFill>
                <a:srgbClr val="000000"/>
              </a:solidFill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80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5943600"/>
            <a:ext cx="9115426" cy="685800"/>
          </a:xfrm>
          <a:solidFill>
            <a:schemeClr val="accent5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marL="0" indent="0" algn="ctr" eaLnBrk="0" hangingPunct="0">
              <a:spcBef>
                <a:spcPct val="0"/>
              </a:spcBef>
              <a:buNone/>
            </a:pPr>
            <a:r>
              <a:rPr lang="en-US" sz="1800" kern="1200" dirty="0">
                <a:solidFill>
                  <a:prstClr val="white"/>
                </a:solidFill>
              </a:rPr>
              <a:t>Fuel and Emission improvement have gone hand in hand thru series of Emission legislations in India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215" t="26262" r="5952" b="21519"/>
          <a:stretch>
            <a:fillRect/>
          </a:stretch>
        </p:blipFill>
        <p:spPr bwMode="auto">
          <a:xfrm>
            <a:off x="4191000" y="3048000"/>
            <a:ext cx="4843532" cy="2799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575" y="1"/>
            <a:ext cx="9115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ja-JP" sz="2400" dirty="0" smtClean="0">
                <a:solidFill>
                  <a:schemeClr val="tx2">
                    <a:lumMod val="75000"/>
                  </a:schemeClr>
                </a:solidFill>
                <a:ea typeface="ＭＳ Ｐゴシック" pitchFamily="50" charset="-128"/>
              </a:rPr>
              <a:t>Fuel Specifications Improvement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691" t="25804" r="5357" b="22130"/>
          <a:stretch>
            <a:fillRect/>
          </a:stretch>
        </p:blipFill>
        <p:spPr bwMode="auto">
          <a:xfrm>
            <a:off x="71367" y="609600"/>
            <a:ext cx="474359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314009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Contents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98500" y="914400"/>
            <a:ext cx="7696200" cy="53340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  <a:ea typeface="ＭＳ Ｐゴシック"/>
              </a:rPr>
              <a:t>1. The Journey so far – Emissions and Fuel Update</a:t>
            </a:r>
            <a:endParaRPr lang="en-US" sz="20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680571" y="2438400"/>
            <a:ext cx="7696199" cy="53340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altLang="ja-JP" sz="2000" b="0" dirty="0" smtClean="0">
                <a:solidFill>
                  <a:schemeClr val="bg1"/>
                </a:solidFill>
                <a:latin typeface="+mj-lt"/>
                <a:ea typeface="ＭＳ Ｐゴシック"/>
              </a:rPr>
              <a:t>3. Moving Forward : Basic Requirements</a:t>
            </a:r>
            <a:endParaRPr lang="en-US" sz="2000" b="0" dirty="0">
              <a:solidFill>
                <a:schemeClr val="bg1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698500" y="1676400"/>
            <a:ext cx="7668455" cy="533400"/>
          </a:xfrm>
          <a:prstGeom prst="flowChartAlternateProcess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>
                <a:solidFill>
                  <a:schemeClr val="bg1"/>
                </a:solidFill>
                <a:latin typeface="+mj-lt"/>
                <a:ea typeface="ＭＳ Ｐゴシック"/>
              </a:rPr>
              <a:t>2. Emission Reduction and Technology Requirements</a:t>
            </a: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685800" y="4876800"/>
            <a:ext cx="7696200" cy="53340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000" b="0" dirty="0" smtClean="0">
                <a:solidFill>
                  <a:schemeClr val="bg1"/>
                </a:solidFill>
                <a:latin typeface="+mj-lt"/>
                <a:ea typeface="ＭＳ Ｐゴシック"/>
              </a:rPr>
              <a:t>6. Judging Preparedness</a:t>
            </a:r>
            <a:endParaRPr lang="en-US" sz="20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85800" y="4038600"/>
            <a:ext cx="7696200" cy="53340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000" b="0" dirty="0" smtClean="0">
                <a:solidFill>
                  <a:schemeClr val="bg1"/>
                </a:solidFill>
                <a:latin typeface="+mj-lt"/>
                <a:ea typeface="ＭＳ Ｐゴシック"/>
              </a:rPr>
              <a:t>5. Cost Impact of regulation and its potential impact on Growth </a:t>
            </a:r>
            <a:endParaRPr lang="en-US" sz="20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685800" y="3200400"/>
            <a:ext cx="7696200" cy="53340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000" b="0" dirty="0" smtClean="0">
                <a:solidFill>
                  <a:schemeClr val="bg1"/>
                </a:solidFill>
                <a:latin typeface="+mj-lt"/>
                <a:ea typeface="ＭＳ Ｐゴシック"/>
              </a:rPr>
              <a:t>4. Fuel Efficiency Regulation</a:t>
            </a:r>
            <a:endParaRPr lang="en-US" sz="2000" b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335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/>
          <p:cNvGraphicFramePr>
            <a:graphicFrameLocks/>
          </p:cNvGraphicFramePr>
          <p:nvPr/>
        </p:nvGraphicFramePr>
        <p:xfrm>
          <a:off x="0" y="381000"/>
          <a:ext cx="9144000" cy="37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Rounded Rectangle 30"/>
          <p:cNvSpPr/>
          <p:nvPr/>
        </p:nvSpPr>
        <p:spPr>
          <a:xfrm>
            <a:off x="0" y="5638800"/>
            <a:ext cx="9144000" cy="914400"/>
          </a:xfrm>
          <a:prstGeom prst="roundRect">
            <a:avLst/>
          </a:prstGeom>
          <a:solidFill>
            <a:schemeClr val="accent5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4163" indent="-284163" eaLnBrk="0" hangingPunct="0">
              <a:buFont typeface="Arial" pitchFamily="34" charset="0"/>
              <a:buChar char="•"/>
              <a:defRPr/>
            </a:pPr>
            <a:r>
              <a:rPr lang="en-US" dirty="0" smtClean="0"/>
              <a:t>20% Effective </a:t>
            </a:r>
            <a:r>
              <a:rPr lang="en-US" dirty="0"/>
              <a:t>reduction in </a:t>
            </a:r>
            <a:r>
              <a:rPr lang="en-US" dirty="0" smtClean="0"/>
              <a:t>CO</a:t>
            </a:r>
            <a:r>
              <a:rPr lang="en-US" dirty="0"/>
              <a:t> </a:t>
            </a:r>
            <a:r>
              <a:rPr lang="en-US" dirty="0" smtClean="0"/>
              <a:t>&amp; 44%reduction in </a:t>
            </a:r>
            <a:r>
              <a:rPr lang="en-US" dirty="0" err="1" smtClean="0"/>
              <a:t>Nox</a:t>
            </a:r>
            <a:r>
              <a:rPr lang="en-US" dirty="0" smtClean="0"/>
              <a:t>, additional limits for NMHC</a:t>
            </a:r>
            <a:endParaRPr lang="en-US" dirty="0"/>
          </a:p>
          <a:p>
            <a:pPr marL="284163" indent="-284163" eaLnBrk="0" hangingPunct="0">
              <a:buFont typeface="Arial" pitchFamily="34" charset="0"/>
              <a:buChar char="•"/>
              <a:defRPr/>
            </a:pPr>
            <a:r>
              <a:rPr lang="en-US" dirty="0"/>
              <a:t>Longer durability requirement for </a:t>
            </a:r>
            <a:r>
              <a:rPr lang="en-US" dirty="0" smtClean="0"/>
              <a:t>emission control.</a:t>
            </a:r>
            <a:endParaRPr lang="en-US" dirty="0"/>
          </a:p>
          <a:p>
            <a:pPr marL="284163" indent="-284163" eaLnBrk="0" hangingPunct="0">
              <a:buFont typeface="Arial" pitchFamily="34" charset="0"/>
              <a:buChar char="•"/>
              <a:defRPr/>
            </a:pPr>
            <a:r>
              <a:rPr lang="en-US" dirty="0"/>
              <a:t>Enhanced OBD requirements for fault in-service (e.g. IUPR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ja-JP" sz="2400" dirty="0">
                <a:latin typeface="Trebuchet MS" pitchFamily="34" charset="0"/>
                <a:ea typeface="ＭＳ Ｐゴシック"/>
                <a:cs typeface="ＭＳ Ｐゴシック"/>
              </a:rPr>
              <a:t>Future Emission Regulation – Spark Ignition </a:t>
            </a:r>
          </a:p>
        </p:txBody>
      </p:sp>
      <p:pic>
        <p:nvPicPr>
          <p:cNvPr id="2151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4071908"/>
            <a:ext cx="2667000" cy="156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3657600" y="4114800"/>
            <a:ext cx="1905000" cy="2762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b="1" i="1" dirty="0">
                <a:latin typeface="Verdana" pitchFamily="34" charset="0"/>
                <a:cs typeface="+mn-cs"/>
              </a:rPr>
              <a:t>Deterioration factor</a:t>
            </a:r>
          </a:p>
        </p:txBody>
      </p:sp>
      <p:cxnSp>
        <p:nvCxnSpPr>
          <p:cNvPr id="21515" name="Straight Arrow Connector 42"/>
          <p:cNvCxnSpPr>
            <a:cxnSpLocks noChangeShapeType="1"/>
          </p:cNvCxnSpPr>
          <p:nvPr/>
        </p:nvCxnSpPr>
        <p:spPr bwMode="auto">
          <a:xfrm flipV="1">
            <a:off x="5613400" y="4068762"/>
            <a:ext cx="0" cy="6096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1516" name="TextBox 43"/>
          <p:cNvSpPr txBox="1">
            <a:spLocks noChangeArrowheads="1"/>
          </p:cNvSpPr>
          <p:nvPr/>
        </p:nvSpPr>
        <p:spPr bwMode="auto">
          <a:xfrm>
            <a:off x="5562600" y="4373562"/>
            <a:ext cx="838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 b="1">
                <a:solidFill>
                  <a:srgbClr val="FF0000"/>
                </a:solidFill>
              </a:rPr>
              <a:t>Up to 33 %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8200" y="1295400"/>
            <a:ext cx="4495800" cy="3698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1" i="1" dirty="0">
                <a:latin typeface="Verdana" pitchFamily="34" charset="0"/>
                <a:cs typeface="+mn-cs"/>
              </a:rPr>
              <a:t>Emission norms current &amp; Future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88964" y="2667000"/>
            <a:ext cx="954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3CCFF"/>
                </a:solidFill>
                <a:latin typeface="Calibri" pitchFamily="34" charset="0"/>
              </a:rPr>
              <a:t>CO: -57%</a:t>
            </a:r>
            <a:endParaRPr lang="en-US" sz="1600" b="1" dirty="0">
              <a:solidFill>
                <a:srgbClr val="33CCFF"/>
              </a:solidFill>
              <a:latin typeface="Calibri" pitchFamily="34" charset="0"/>
            </a:endParaRPr>
          </a:p>
        </p:txBody>
      </p:sp>
      <p:sp>
        <p:nvSpPr>
          <p:cNvPr id="23" name="Down Arrow 22"/>
          <p:cNvSpPr/>
          <p:nvPr/>
        </p:nvSpPr>
        <p:spPr bwMode="auto">
          <a:xfrm>
            <a:off x="6705600" y="990600"/>
            <a:ext cx="228600" cy="1143000"/>
          </a:xfrm>
          <a:prstGeom prst="down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Down Arrow 23"/>
          <p:cNvSpPr/>
          <p:nvPr/>
        </p:nvSpPr>
        <p:spPr bwMode="auto">
          <a:xfrm rot="5400000" flipV="1">
            <a:off x="2552700" y="952500"/>
            <a:ext cx="304800" cy="4191000"/>
          </a:xfrm>
          <a:prstGeom prst="down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Down Arrow 24"/>
          <p:cNvSpPr/>
          <p:nvPr/>
        </p:nvSpPr>
        <p:spPr bwMode="auto">
          <a:xfrm rot="5400000" flipV="1">
            <a:off x="5054600" y="2705100"/>
            <a:ext cx="304800" cy="609600"/>
          </a:xfrm>
          <a:prstGeom prst="down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64100" y="2628900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3CCFF"/>
                </a:solidFill>
                <a:latin typeface="Calibri" pitchFamily="34" charset="0"/>
              </a:rPr>
              <a:t>-20%</a:t>
            </a:r>
            <a:endParaRPr lang="en-US" sz="1600" b="1" dirty="0">
              <a:solidFill>
                <a:srgbClr val="33CCFF"/>
              </a:solidFill>
              <a:latin typeface="Calibri" pitchFamily="34" charset="0"/>
            </a:endParaRPr>
          </a:p>
        </p:txBody>
      </p:sp>
      <p:sp>
        <p:nvSpPr>
          <p:cNvPr id="27" name="Down Arrow 26"/>
          <p:cNvSpPr/>
          <p:nvPr/>
        </p:nvSpPr>
        <p:spPr bwMode="auto">
          <a:xfrm rot="10800000" flipV="1">
            <a:off x="6718300" y="2209800"/>
            <a:ext cx="215900" cy="609600"/>
          </a:xfrm>
          <a:prstGeom prst="down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38800" y="1524000"/>
            <a:ext cx="1074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  <a:latin typeface="Calibri" pitchFamily="34" charset="0"/>
              </a:rPr>
              <a:t>NOx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</a:rPr>
              <a:t>: -47%</a:t>
            </a:r>
            <a:endParaRPr lang="en-US" sz="1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96000" y="2362200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</a:rPr>
              <a:t>-44%</a:t>
            </a:r>
            <a:endParaRPr lang="en-US" sz="1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 rot="5400000">
            <a:off x="8483600" y="3009900"/>
            <a:ext cx="228600" cy="304800"/>
          </a:xfrm>
          <a:prstGeom prst="down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02600" y="2768600"/>
            <a:ext cx="1047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latin typeface="Calibri" pitchFamily="34" charset="0"/>
              </a:rPr>
              <a:t>THC: -50%</a:t>
            </a:r>
            <a:endParaRPr lang="en-US" sz="16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 rot="16200000" flipV="1">
            <a:off x="8163000" y="3267000"/>
            <a:ext cx="304800" cy="324000"/>
          </a:xfrm>
          <a:prstGeom prst="down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96200" y="3200400"/>
            <a:ext cx="500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latin typeface="Calibri" pitchFamily="34" charset="0"/>
              </a:rPr>
              <a:t>-8%</a:t>
            </a:r>
            <a:endParaRPr lang="en-US" sz="16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6096000" y="2209800"/>
            <a:ext cx="685800" cy="609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4876800" y="2667000"/>
            <a:ext cx="685800" cy="609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871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/>
          <p:cNvGraphicFramePr/>
          <p:nvPr/>
        </p:nvGraphicFramePr>
        <p:xfrm>
          <a:off x="4464000" y="457200"/>
          <a:ext cx="4680000" cy="37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Rounded Rectangle 30"/>
          <p:cNvSpPr/>
          <p:nvPr/>
        </p:nvSpPr>
        <p:spPr>
          <a:xfrm>
            <a:off x="76200" y="5105400"/>
            <a:ext cx="9067800" cy="1371600"/>
          </a:xfrm>
          <a:prstGeom prst="roundRect">
            <a:avLst/>
          </a:prstGeom>
          <a:solidFill>
            <a:schemeClr val="accent5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r>
              <a:rPr lang="en-US" sz="1600" u="sng" dirty="0" smtClean="0">
                <a:solidFill>
                  <a:prstClr val="white"/>
                </a:solidFill>
              </a:rPr>
              <a:t>BS4 </a:t>
            </a:r>
            <a:r>
              <a:rPr lang="en-US" sz="1600" u="sng" dirty="0" smtClean="0">
                <a:solidFill>
                  <a:prstClr val="white"/>
                </a:solidFill>
                <a:sym typeface="Wingdings" pitchFamily="2" charset="2"/>
              </a:rPr>
              <a:t> BS5</a:t>
            </a:r>
          </a:p>
          <a:p>
            <a:r>
              <a:rPr lang="en-US" sz="1600" dirty="0" smtClean="0">
                <a:solidFill>
                  <a:prstClr val="white"/>
                </a:solidFill>
                <a:sym typeface="Wingdings" pitchFamily="2" charset="2"/>
              </a:rPr>
              <a:t>PM reduction by 80%, </a:t>
            </a:r>
            <a:r>
              <a:rPr lang="en-US" sz="1600" dirty="0" err="1" smtClean="0">
                <a:solidFill>
                  <a:prstClr val="white"/>
                </a:solidFill>
                <a:sym typeface="Wingdings" pitchFamily="2" charset="2"/>
              </a:rPr>
              <a:t>NOx</a:t>
            </a:r>
            <a:r>
              <a:rPr lang="en-US" sz="1600" dirty="0" smtClean="0">
                <a:solidFill>
                  <a:prstClr val="white"/>
                </a:solidFill>
                <a:sym typeface="Wingdings" pitchFamily="2" charset="2"/>
              </a:rPr>
              <a:t> reduction by </a:t>
            </a:r>
            <a:r>
              <a:rPr lang="en-US" sz="1600" dirty="0" smtClean="0">
                <a:solidFill>
                  <a:prstClr val="white"/>
                </a:solidFill>
                <a:latin typeface="Arial"/>
                <a:cs typeface="Arial"/>
                <a:sym typeface="Wingdings" pitchFamily="2" charset="2"/>
              </a:rPr>
              <a:t>28% and </a:t>
            </a:r>
            <a:r>
              <a:rPr lang="en-US" sz="1600" dirty="0" err="1" smtClean="0">
                <a:solidFill>
                  <a:prstClr val="white"/>
                </a:solidFill>
                <a:cs typeface="Arial"/>
                <a:sym typeface="Wingdings" pitchFamily="2" charset="2"/>
              </a:rPr>
              <a:t>NOx+THC</a:t>
            </a:r>
            <a:r>
              <a:rPr lang="en-US" sz="1600" dirty="0" smtClean="0">
                <a:solidFill>
                  <a:prstClr val="white"/>
                </a:solidFill>
                <a:cs typeface="Arial"/>
                <a:sym typeface="Wingdings" pitchFamily="2" charset="2"/>
              </a:rPr>
              <a:t> reduction of 23%.</a:t>
            </a:r>
          </a:p>
          <a:p>
            <a:pPr lvl="0"/>
            <a:r>
              <a:rPr lang="en-US" sz="1600" dirty="0" smtClean="0">
                <a:solidFill>
                  <a:prstClr val="white"/>
                </a:solidFill>
                <a:cs typeface="Arial"/>
                <a:sym typeface="Wingdings" pitchFamily="2" charset="2"/>
              </a:rPr>
              <a:t>Additional requirement of measuring and limiting PN to </a:t>
            </a:r>
            <a:r>
              <a:rPr lang="en-US" sz="1600" b="1" dirty="0" smtClean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6.0×10</a:t>
            </a:r>
            <a:r>
              <a:rPr lang="en-US" sz="1600" b="1" baseline="30000" dirty="0" smtClean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11</a:t>
            </a:r>
            <a:endParaRPr lang="en-US" sz="1600" dirty="0" smtClean="0">
              <a:solidFill>
                <a:schemeClr val="bg1"/>
              </a:solidFill>
              <a:cs typeface="Arial"/>
              <a:sym typeface="Wingdings" pitchFamily="2" charset="2"/>
            </a:endParaRPr>
          </a:p>
          <a:p>
            <a:r>
              <a:rPr lang="en-US" sz="1600" dirty="0" smtClean="0">
                <a:solidFill>
                  <a:prstClr val="white"/>
                </a:solidFill>
                <a:cs typeface="Arial"/>
                <a:sym typeface="Wingdings" pitchFamily="2" charset="2"/>
              </a:rPr>
              <a:t>With Change to EU6, additional reduction of </a:t>
            </a:r>
            <a:r>
              <a:rPr lang="en-US" sz="1600" dirty="0" err="1" smtClean="0">
                <a:solidFill>
                  <a:prstClr val="white"/>
                </a:solidFill>
                <a:cs typeface="Arial"/>
                <a:sym typeface="Wingdings" pitchFamily="2" charset="2"/>
              </a:rPr>
              <a:t>NOx</a:t>
            </a:r>
            <a:r>
              <a:rPr lang="en-US" sz="1600" dirty="0" smtClean="0">
                <a:solidFill>
                  <a:prstClr val="white"/>
                </a:solidFill>
                <a:cs typeface="Arial"/>
                <a:sym typeface="Wingdings" pitchFamily="2" charset="2"/>
              </a:rPr>
              <a:t> by 56%, PM by 10% and </a:t>
            </a:r>
            <a:r>
              <a:rPr lang="en-US" sz="1600" dirty="0" err="1" smtClean="0">
                <a:solidFill>
                  <a:prstClr val="white"/>
                </a:solidFill>
                <a:cs typeface="Arial"/>
                <a:sym typeface="Wingdings" pitchFamily="2" charset="2"/>
              </a:rPr>
              <a:t>NOx+THC</a:t>
            </a:r>
            <a:r>
              <a:rPr lang="en-US" sz="1600" dirty="0" smtClean="0">
                <a:solidFill>
                  <a:prstClr val="white"/>
                </a:solidFill>
                <a:cs typeface="Arial"/>
                <a:sym typeface="Wingdings" pitchFamily="2" charset="2"/>
              </a:rPr>
              <a:t> reduction by 26%</a:t>
            </a:r>
          </a:p>
          <a:p>
            <a:endParaRPr lang="en-US" sz="1600" dirty="0" smtClean="0">
              <a:solidFill>
                <a:prstClr val="white"/>
              </a:solidFill>
            </a:endParaRPr>
          </a:p>
          <a:p>
            <a:endParaRPr lang="en-US" sz="1600" dirty="0" smtClean="0">
              <a:solidFill>
                <a:prstClr val="white"/>
              </a:solidFill>
            </a:endParaRPr>
          </a:p>
          <a:p>
            <a:endParaRPr lang="en-US" sz="1600" dirty="0" smtClean="0">
              <a:solidFill>
                <a:prstClr val="white"/>
              </a:solidFill>
            </a:endParaRPr>
          </a:p>
          <a:p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lnSpc>
                <a:spcPct val="80000"/>
              </a:lnSpc>
              <a:spcBef>
                <a:spcPct val="20000"/>
              </a:spcBef>
            </a:pPr>
            <a:r>
              <a:rPr lang="en-US" altLang="ja-JP" sz="2400" dirty="0" smtClean="0">
                <a:solidFill>
                  <a:prstClr val="black"/>
                </a:solidFill>
                <a:latin typeface="Trebuchet MS" pitchFamily="34" charset="0"/>
                <a:ea typeface="ＭＳ Ｐゴシック"/>
                <a:cs typeface="ＭＳ Ｐゴシック"/>
              </a:rPr>
              <a:t>Regulatory requirements – Compression Ignition</a:t>
            </a:r>
            <a:endParaRPr lang="en-US" altLang="ja-JP" sz="2400" dirty="0">
              <a:solidFill>
                <a:prstClr val="black"/>
              </a:solidFill>
              <a:latin typeface="Trebuchet MS" pitchFamily="34" charset="0"/>
              <a:ea typeface="ＭＳ Ｐゴシック"/>
              <a:cs typeface="ＭＳ Ｐゴシック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0" y="457200"/>
          <a:ext cx="4680000" cy="37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010400" y="2861846"/>
            <a:ext cx="1074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  <a:latin typeface="Calibri" pitchFamily="34" charset="0"/>
              </a:rPr>
              <a:t>NOx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</a:rPr>
              <a:t>: -50%</a:t>
            </a:r>
            <a:endParaRPr lang="en-US" sz="1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6263" y="3239216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</a:rPr>
              <a:t>-28%</a:t>
            </a:r>
            <a:endParaRPr lang="en-US" sz="1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26100" y="3264437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</a:rPr>
              <a:t>-56%</a:t>
            </a:r>
            <a:endParaRPr lang="en-US" sz="1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0" y="1752600"/>
            <a:ext cx="995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</a:rPr>
              <a:t>PM: -50%</a:t>
            </a:r>
            <a:endParaRPr lang="en-US" sz="16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0" y="2743200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  <a:latin typeface="Calibri" pitchFamily="34" charset="0"/>
              </a:rPr>
              <a:t>-80%</a:t>
            </a:r>
            <a:endParaRPr lang="en-US" sz="16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95400" y="1143000"/>
            <a:ext cx="954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3CCFF"/>
                </a:solidFill>
                <a:latin typeface="Calibri" pitchFamily="34" charset="0"/>
              </a:rPr>
              <a:t>CO: -22%</a:t>
            </a:r>
            <a:endParaRPr lang="en-US" sz="1600" b="1" dirty="0">
              <a:solidFill>
                <a:srgbClr val="33CCFF"/>
              </a:solidFill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34346" y="2785646"/>
            <a:ext cx="1516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C000"/>
                </a:solidFill>
                <a:latin typeface="Calibri" pitchFamily="34" charset="0"/>
              </a:rPr>
              <a:t>NOx+THC</a:t>
            </a:r>
            <a:r>
              <a:rPr lang="en-US" sz="1600" b="1" dirty="0" smtClean="0">
                <a:solidFill>
                  <a:srgbClr val="FFC000"/>
                </a:solidFill>
                <a:latin typeface="Calibri" pitchFamily="34" charset="0"/>
              </a:rPr>
              <a:t>: -46%</a:t>
            </a:r>
            <a:endParaRPr lang="en-US" sz="16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06600" y="3124200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latin typeface="Calibri" pitchFamily="34" charset="0"/>
              </a:rPr>
              <a:t>-23%</a:t>
            </a:r>
            <a:endParaRPr lang="en-US" sz="16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00200" y="2785646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latin typeface="Calibri" pitchFamily="34" charset="0"/>
              </a:rPr>
              <a:t>-26%</a:t>
            </a:r>
            <a:endParaRPr lang="en-US" sz="16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143000" y="1117600"/>
            <a:ext cx="152400" cy="457200"/>
          </a:xfrm>
          <a:prstGeom prst="down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Down Arrow 38"/>
          <p:cNvSpPr/>
          <p:nvPr/>
        </p:nvSpPr>
        <p:spPr bwMode="auto">
          <a:xfrm rot="5400000">
            <a:off x="7389975" y="2417925"/>
            <a:ext cx="152400" cy="1584000"/>
          </a:xfrm>
          <a:prstGeom prst="down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Down Arrow 39"/>
          <p:cNvSpPr/>
          <p:nvPr/>
        </p:nvSpPr>
        <p:spPr bwMode="auto">
          <a:xfrm rot="5400000">
            <a:off x="6406200" y="3347400"/>
            <a:ext cx="152400" cy="468000"/>
          </a:xfrm>
          <a:prstGeom prst="down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Down Arrow 40"/>
          <p:cNvSpPr/>
          <p:nvPr/>
        </p:nvSpPr>
        <p:spPr bwMode="auto">
          <a:xfrm rot="5400000">
            <a:off x="5814600" y="3329400"/>
            <a:ext cx="152400" cy="504000"/>
          </a:xfrm>
          <a:prstGeom prst="down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Down Arrow 41"/>
          <p:cNvSpPr/>
          <p:nvPr/>
        </p:nvSpPr>
        <p:spPr bwMode="auto">
          <a:xfrm>
            <a:off x="5295900" y="1308100"/>
            <a:ext cx="152400" cy="1152000"/>
          </a:xfrm>
          <a:prstGeom prst="down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Down Arrow 42"/>
          <p:cNvSpPr/>
          <p:nvPr/>
        </p:nvSpPr>
        <p:spPr bwMode="auto">
          <a:xfrm>
            <a:off x="5283200" y="2514600"/>
            <a:ext cx="152400" cy="864000"/>
          </a:xfrm>
          <a:prstGeom prst="down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Down Arrow 43"/>
          <p:cNvSpPr/>
          <p:nvPr/>
        </p:nvSpPr>
        <p:spPr bwMode="auto">
          <a:xfrm rot="5400000">
            <a:off x="3192300" y="2368200"/>
            <a:ext cx="152400" cy="1512000"/>
          </a:xfrm>
          <a:prstGeom prst="down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Down Arrow 44"/>
          <p:cNvSpPr/>
          <p:nvPr/>
        </p:nvSpPr>
        <p:spPr bwMode="auto">
          <a:xfrm rot="5400000">
            <a:off x="2237200" y="3215100"/>
            <a:ext cx="152400" cy="504000"/>
          </a:xfrm>
          <a:prstGeom prst="down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Down Arrow 45"/>
          <p:cNvSpPr/>
          <p:nvPr/>
        </p:nvSpPr>
        <p:spPr bwMode="auto">
          <a:xfrm rot="5400000">
            <a:off x="1788750" y="2980200"/>
            <a:ext cx="152400" cy="288000"/>
          </a:xfrm>
          <a:prstGeom prst="down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Down Arrow 26"/>
          <p:cNvSpPr/>
          <p:nvPr/>
        </p:nvSpPr>
        <p:spPr bwMode="auto">
          <a:xfrm>
            <a:off x="5295900" y="3375660"/>
            <a:ext cx="129000" cy="175800"/>
          </a:xfrm>
          <a:prstGeom prst="down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Line Callout 2 (No Border) 27"/>
          <p:cNvSpPr/>
          <p:nvPr/>
        </p:nvSpPr>
        <p:spPr bwMode="auto">
          <a:xfrm>
            <a:off x="7239000" y="2133600"/>
            <a:ext cx="762000" cy="457200"/>
          </a:xfrm>
          <a:prstGeom prst="callout2">
            <a:avLst>
              <a:gd name="adj1" fmla="val 43750"/>
              <a:gd name="adj2" fmla="val 10000"/>
              <a:gd name="adj3" fmla="val 43750"/>
              <a:gd name="adj4" fmla="val -41667"/>
              <a:gd name="adj5" fmla="val 281945"/>
              <a:gd name="adj6" fmla="val -246666"/>
            </a:avLst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Calibri" pitchFamily="34" charset="0"/>
              </a:rPr>
              <a:t>-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10%</a:t>
            </a:r>
          </a:p>
        </p:txBody>
      </p:sp>
      <p:sp>
        <p:nvSpPr>
          <p:cNvPr id="34" name="Oval 33"/>
          <p:cNvSpPr/>
          <p:nvPr/>
        </p:nvSpPr>
        <p:spPr bwMode="auto">
          <a:xfrm>
            <a:off x="5382904" y="2631744"/>
            <a:ext cx="609600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6172200" y="3200400"/>
            <a:ext cx="609600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1981200" y="3048000"/>
            <a:ext cx="609600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07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9777</TotalTime>
  <Words>2473</Words>
  <Application>Microsoft Office PowerPoint</Application>
  <PresentationFormat>On-screen Show (4:3)</PresentationFormat>
  <Paragraphs>436</Paragraphs>
  <Slides>42</Slides>
  <Notes>6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Default Design</vt:lpstr>
      <vt:lpstr>Auto industry preparedness  for advancement of   vehicular technologies &amp; Fuel efficiency in India</vt:lpstr>
      <vt:lpstr>Auto industry preparedness for Advancement of vehicular technologies &amp; Fuel efficiency in India</vt:lpstr>
      <vt:lpstr>Contents</vt:lpstr>
      <vt:lpstr>Contents</vt:lpstr>
      <vt:lpstr>Emissions/Safety Regulations Progression in India</vt:lpstr>
      <vt:lpstr>Slide 6</vt:lpstr>
      <vt:lpstr>Contents</vt:lpstr>
      <vt:lpstr>Slide 8</vt:lpstr>
      <vt:lpstr>Slide 9</vt:lpstr>
      <vt:lpstr>Slide 10</vt:lpstr>
      <vt:lpstr>Slide 11</vt:lpstr>
      <vt:lpstr>Slide 12</vt:lpstr>
      <vt:lpstr>Slide 13</vt:lpstr>
      <vt:lpstr>Slide 14</vt:lpstr>
      <vt:lpstr>Contents</vt:lpstr>
      <vt:lpstr>Contents</vt:lpstr>
      <vt:lpstr>“One nation One fuel” Requirement</vt:lpstr>
      <vt:lpstr>“One nation One Fuel” Requirement</vt:lpstr>
      <vt:lpstr>Fuel Requirements for Next Stage Emission norms – Impact of Fuel Quality and Specifications</vt:lpstr>
      <vt:lpstr>Slide 20</vt:lpstr>
      <vt:lpstr>Slide 21</vt:lpstr>
      <vt:lpstr>Adopting Future Emission Regulations: Not a Plug and Play solution </vt:lpstr>
      <vt:lpstr>Adopting Future Emission Regulations: Not a Plug and Play solution </vt:lpstr>
      <vt:lpstr>Adopting Future Emission Regulations: Not a Plug and Play solution </vt:lpstr>
      <vt:lpstr>Going Forward – Basic Requirements Summary </vt:lpstr>
      <vt:lpstr>Contents</vt:lpstr>
      <vt:lpstr>New Car Fuel Efficiency Standards</vt:lpstr>
      <vt:lpstr>Technologies for Improvement of Fuel Efficiency</vt:lpstr>
      <vt:lpstr>Regulation comparison</vt:lpstr>
      <vt:lpstr>Contents</vt:lpstr>
      <vt:lpstr>Cost Impact of Regulation</vt:lpstr>
      <vt:lpstr>Impact of Cost increase due to EU5 Regulation</vt:lpstr>
      <vt:lpstr>Impact of Fuel Price Differential on share of Diesel</vt:lpstr>
      <vt:lpstr>Impact of Diesel Penetration decrease</vt:lpstr>
      <vt:lpstr>Impact of FE Regulation</vt:lpstr>
      <vt:lpstr>Small Car Contribution</vt:lpstr>
      <vt:lpstr>Small Car - Contribution to CO2 reduction</vt:lpstr>
      <vt:lpstr>Contents</vt:lpstr>
      <vt:lpstr>Impact Assessment</vt:lpstr>
      <vt:lpstr>Complimentary Measures – Air Quality/Fuel Consumption</vt:lpstr>
      <vt:lpstr>Judging Preparedness</vt:lpstr>
      <vt:lpstr>Slide 42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ivrao</cp:lastModifiedBy>
  <cp:revision>881</cp:revision>
  <cp:lastPrinted>1601-01-01T00:00:00Z</cp:lastPrinted>
  <dcterms:created xsi:type="dcterms:W3CDTF">1601-01-01T00:00:00Z</dcterms:created>
  <dcterms:modified xsi:type="dcterms:W3CDTF">2014-02-04T06:51:15Z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