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72" r:id="rId2"/>
    <p:sldId id="261" r:id="rId3"/>
    <p:sldId id="260" r:id="rId4"/>
    <p:sldId id="262" r:id="rId5"/>
    <p:sldId id="291" r:id="rId6"/>
    <p:sldId id="293" r:id="rId7"/>
    <p:sldId id="295" r:id="rId8"/>
    <p:sldId id="296" r:id="rId9"/>
    <p:sldId id="258" r:id="rId10"/>
    <p:sldId id="263" r:id="rId11"/>
    <p:sldId id="273" r:id="rId12"/>
    <p:sldId id="274" r:id="rId13"/>
    <p:sldId id="297" r:id="rId14"/>
    <p:sldId id="275" r:id="rId15"/>
    <p:sldId id="277" r:id="rId16"/>
    <p:sldId id="283" r:id="rId17"/>
    <p:sldId id="284" r:id="rId18"/>
    <p:sldId id="292" r:id="rId19"/>
    <p:sldId id="285" r:id="rId20"/>
    <p:sldId id="286" r:id="rId21"/>
    <p:sldId id="287" r:id="rId22"/>
    <p:sldId id="288" r:id="rId23"/>
    <p:sldId id="29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323" autoAdjust="0"/>
  </p:normalViewPr>
  <p:slideViewPr>
    <p:cSldViewPr snapToGrid="0" snapToObjects="1">
      <p:cViewPr>
        <p:scale>
          <a:sx n="108" d="100"/>
          <a:sy n="108" d="100"/>
        </p:scale>
        <p:origin x="-6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07CC1-9FFB-4742-8857-C867C4048577}" type="datetimeFigureOut">
              <a:rPr lang="en-US" smtClean="0"/>
              <a:t>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B417A-8CEC-DF48-ADD7-264BC451F894}" type="slidenum">
              <a:rPr lang="en-US" smtClean="0"/>
              <a:t>‹#›</a:t>
            </a:fld>
            <a:endParaRPr lang="en-US"/>
          </a:p>
        </p:txBody>
      </p:sp>
    </p:spTree>
    <p:extLst>
      <p:ext uri="{BB962C8B-B14F-4D97-AF65-F5344CB8AC3E}">
        <p14:creationId xmlns:p14="http://schemas.microsoft.com/office/powerpoint/2010/main" val="22996399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8D44F-8A7E-4A9D-BC99-F8886F6FCC07}" type="slidenum">
              <a:rPr lang="en-US" smtClean="0"/>
              <a:pPr/>
              <a:t>2</a:t>
            </a:fld>
            <a:endParaRPr lang="en-US"/>
          </a:p>
        </p:txBody>
      </p:sp>
    </p:spTree>
    <p:extLst>
      <p:ext uri="{BB962C8B-B14F-4D97-AF65-F5344CB8AC3E}">
        <p14:creationId xmlns:p14="http://schemas.microsoft.com/office/powerpoint/2010/main" val="3559106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A594833-684F-44E9-8FE9-2524FF78EA23}" type="slidenum">
              <a:rPr lang="en-US" smtClean="0">
                <a:latin typeface="Arial" pitchFamily="34" charset="0"/>
              </a:rPr>
              <a:pPr/>
              <a:t>23</a:t>
            </a:fld>
            <a:endParaRPr lang="en-US" smtClean="0">
              <a:latin typeface="Arial" pitchFamily="34" charset="0"/>
            </a:endParaRPr>
          </a:p>
        </p:txBody>
      </p:sp>
      <p:sp>
        <p:nvSpPr>
          <p:cNvPr id="49155" name="Rectangle 7"/>
          <p:cNvSpPr txBox="1">
            <a:spLocks noGrp="1" noChangeArrowheads="1"/>
          </p:cNvSpPr>
          <p:nvPr/>
        </p:nvSpPr>
        <p:spPr bwMode="auto">
          <a:xfrm>
            <a:off x="3884028" y="8684927"/>
            <a:ext cx="2972421" cy="457513"/>
          </a:xfrm>
          <a:prstGeom prst="rect">
            <a:avLst/>
          </a:prstGeom>
          <a:noFill/>
          <a:ln w="9525">
            <a:noFill/>
            <a:miter lim="800000"/>
            <a:headEnd/>
            <a:tailEnd/>
          </a:ln>
        </p:spPr>
        <p:txBody>
          <a:bodyPr lIns="91830" tIns="45916" rIns="91830" bIns="45916" anchor="b"/>
          <a:lstStyle/>
          <a:p>
            <a:pPr algn="r"/>
            <a:fld id="{DDCB2484-AECA-4782-B738-96C70179518D}" type="slidenum">
              <a:rPr lang="en-US" sz="1200"/>
              <a:pPr algn="r"/>
              <a:t>23</a:t>
            </a:fld>
            <a:endParaRPr lang="en-US" sz="1200" dirty="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lIns="91830" tIns="45916" rIns="91830" bIns="45916"/>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Transportation is the largest component</a:t>
            </a:r>
            <a:r>
              <a:rPr lang="en-US" baseline="0" dirty="0" smtClean="0"/>
              <a:t> of our State energy bill by far and the sector is dependent on a single commodity (petroleum) where price is inextricably tied to global markets (regardless of the source of production). </a:t>
            </a:r>
            <a:endParaRPr lang="en-US" dirty="0"/>
          </a:p>
        </p:txBody>
      </p:sp>
      <p:sp>
        <p:nvSpPr>
          <p:cNvPr id="4" name="Slide Number Placeholder 3"/>
          <p:cNvSpPr>
            <a:spLocks noGrp="1"/>
          </p:cNvSpPr>
          <p:nvPr>
            <p:ph type="sldNum" sz="quarter" idx="10"/>
          </p:nvPr>
        </p:nvSpPr>
        <p:spPr/>
        <p:txBody>
          <a:bodyPr/>
          <a:lstStyle/>
          <a:p>
            <a:fld id="{E158D44F-8A7E-4A9D-BC99-F8886F6FCC07}" type="slidenum">
              <a:rPr lang="en-US" smtClean="0"/>
              <a:pPr/>
              <a:t>3</a:t>
            </a:fld>
            <a:endParaRPr lang="en-US"/>
          </a:p>
        </p:txBody>
      </p:sp>
    </p:spTree>
    <p:extLst>
      <p:ext uri="{BB962C8B-B14F-4D97-AF65-F5344CB8AC3E}">
        <p14:creationId xmlns:p14="http://schemas.microsoft.com/office/powerpoint/2010/main" val="297677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costs of oil dependence to the United States are caused by a combination of:</a:t>
            </a:r>
          </a:p>
          <a:p>
            <a:r>
              <a:rPr lang="en-US" sz="1200" b="0" i="0" u="none" strike="noStrike" kern="1200" baseline="0" dirty="0" smtClean="0">
                <a:solidFill>
                  <a:schemeClr val="tx1"/>
                </a:solidFill>
                <a:latin typeface="+mn-lt"/>
                <a:ea typeface="+mn-ea"/>
                <a:cs typeface="+mn-cs"/>
              </a:rPr>
              <a:t>1. The exercise of monopoly power by certain oil-producing states,</a:t>
            </a:r>
          </a:p>
          <a:p>
            <a:r>
              <a:rPr lang="en-US" sz="1200" b="0" i="0" u="none" strike="noStrike" kern="1200" baseline="0" dirty="0" smtClean="0">
                <a:solidFill>
                  <a:schemeClr val="tx1"/>
                </a:solidFill>
                <a:latin typeface="+mn-lt"/>
                <a:ea typeface="+mn-ea"/>
                <a:cs typeface="+mn-cs"/>
              </a:rPr>
              <a:t>2. The importance of petroleum to the U.S. economy, and</a:t>
            </a:r>
          </a:p>
          <a:p>
            <a:r>
              <a:rPr lang="en-US" sz="1200" b="0" i="0" u="none" strike="noStrike" kern="1200" baseline="0" dirty="0" smtClean="0">
                <a:solidFill>
                  <a:schemeClr val="tx1"/>
                </a:solidFill>
                <a:latin typeface="+mn-lt"/>
                <a:ea typeface="+mn-ea"/>
                <a:cs typeface="+mn-cs"/>
              </a:rPr>
              <a:t>3. The lack of ready, economical substitutes for petroleum.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Costs exceed those that would prevail in a competitive market due to the use of market power chiefly by nationalized oil exporters. The direct economic costs of oil dependence can be partitioned into the following three, mutually exclusive components (Greene and </a:t>
            </a:r>
            <a:r>
              <a:rPr lang="en-US" sz="1200" b="0" i="0" u="none" strike="noStrike" kern="1200" baseline="0" dirty="0" err="1" smtClean="0">
                <a:solidFill>
                  <a:schemeClr val="tx1"/>
                </a:solidFill>
                <a:latin typeface="+mn-lt"/>
                <a:ea typeface="+mn-ea"/>
                <a:cs typeface="+mn-cs"/>
              </a:rPr>
              <a:t>Leiby</a:t>
            </a:r>
            <a:r>
              <a:rPr lang="en-US" sz="1200" b="0" i="0" u="none" strike="noStrike" kern="1200" baseline="0" dirty="0" smtClean="0">
                <a:solidFill>
                  <a:schemeClr val="tx1"/>
                </a:solidFill>
                <a:latin typeface="+mn-lt"/>
                <a:ea typeface="+mn-ea"/>
                <a:cs typeface="+mn-cs"/>
              </a:rPr>
              <a:t>, 1993):</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Disruption costs, reductions in gross domestic (GDP) due to price shocks,</a:t>
            </a:r>
          </a:p>
          <a:p>
            <a:r>
              <a:rPr lang="en-US" sz="1200" b="0" i="0" u="none" strike="noStrike" kern="1200" baseline="0" dirty="0" smtClean="0">
                <a:solidFill>
                  <a:schemeClr val="tx1"/>
                </a:solidFill>
                <a:latin typeface="+mn-lt"/>
                <a:ea typeface="+mn-ea"/>
                <a:cs typeface="+mn-cs"/>
              </a:rPr>
              <a:t>2. Long-run GDP losses due to higher than competitive market oil prices,</a:t>
            </a:r>
          </a:p>
          <a:p>
            <a:r>
              <a:rPr lang="en-US" sz="1200" b="0" i="0" u="none" strike="noStrike" kern="1200" baseline="0" dirty="0" smtClean="0">
                <a:solidFill>
                  <a:schemeClr val="tx1"/>
                </a:solidFill>
                <a:latin typeface="+mn-lt"/>
                <a:ea typeface="+mn-ea"/>
                <a:cs typeface="+mn-cs"/>
              </a:rPr>
              <a:t>3. Transfer of wealth from U.S. oil consumers to non-US oil producers via monopoly rents.</a:t>
            </a:r>
            <a:endParaRPr lang="en-US" dirty="0"/>
          </a:p>
        </p:txBody>
      </p:sp>
      <p:sp>
        <p:nvSpPr>
          <p:cNvPr id="4" name="Slide Number Placeholder 3"/>
          <p:cNvSpPr>
            <a:spLocks noGrp="1"/>
          </p:cNvSpPr>
          <p:nvPr>
            <p:ph type="sldNum" sz="quarter" idx="10"/>
          </p:nvPr>
        </p:nvSpPr>
        <p:spPr/>
        <p:txBody>
          <a:bodyPr/>
          <a:lstStyle/>
          <a:p>
            <a:fld id="{E158D44F-8A7E-4A9D-BC99-F8886F6FCC07}" type="slidenum">
              <a:rPr lang="en-US" smtClean="0"/>
              <a:pPr/>
              <a:t>4</a:t>
            </a:fld>
            <a:endParaRPr lang="en-US"/>
          </a:p>
        </p:txBody>
      </p:sp>
    </p:spTree>
    <p:extLst>
      <p:ext uri="{BB962C8B-B14F-4D97-AF65-F5344CB8AC3E}">
        <p14:creationId xmlns:p14="http://schemas.microsoft.com/office/powerpoint/2010/main" val="197972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2015 ca</a:t>
            </a:r>
            <a:r>
              <a:rPr lang="en-US" baseline="0" dirty="0" smtClean="0"/>
              <a:t>p = 394.5 MMT + 8% offset limit</a:t>
            </a:r>
          </a:p>
          <a:p>
            <a:r>
              <a:rPr lang="en-US" baseline="0" dirty="0" smtClean="0"/>
              <a:t>2020 cap = 334.2 MMT + 8% offset limit</a:t>
            </a:r>
          </a:p>
        </p:txBody>
      </p:sp>
      <p:sp>
        <p:nvSpPr>
          <p:cNvPr id="4" name="Slide Number Placeholder 3"/>
          <p:cNvSpPr>
            <a:spLocks noGrp="1"/>
          </p:cNvSpPr>
          <p:nvPr>
            <p:ph type="sldNum" sz="quarter" idx="10"/>
          </p:nvPr>
        </p:nvSpPr>
        <p:spPr/>
        <p:txBody>
          <a:bodyPr/>
          <a:lstStyle/>
          <a:p>
            <a:fld id="{E158D44F-8A7E-4A9D-BC99-F8886F6FCC07}" type="slidenum">
              <a:rPr lang="en-US" smtClean="0"/>
              <a:pPr/>
              <a:t>9</a:t>
            </a:fld>
            <a:endParaRPr lang="en-US"/>
          </a:p>
        </p:txBody>
      </p:sp>
    </p:spTree>
    <p:extLst>
      <p:ext uri="{BB962C8B-B14F-4D97-AF65-F5344CB8AC3E}">
        <p14:creationId xmlns:p14="http://schemas.microsoft.com/office/powerpoint/2010/main" val="67408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8D44F-8A7E-4A9D-BC99-F8886F6FCC07}" type="slidenum">
              <a:rPr lang="en-US" smtClean="0"/>
              <a:pPr/>
              <a:t>10</a:t>
            </a:fld>
            <a:endParaRPr lang="en-US"/>
          </a:p>
        </p:txBody>
      </p:sp>
    </p:spTree>
    <p:extLst>
      <p:ext uri="{BB962C8B-B14F-4D97-AF65-F5344CB8AC3E}">
        <p14:creationId xmlns:p14="http://schemas.microsoft.com/office/powerpoint/2010/main" val="130811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44588" y="687388"/>
            <a:ext cx="4572000" cy="3429000"/>
          </a:xfrm>
          <a:ln/>
        </p:spPr>
      </p:sp>
      <p:sp>
        <p:nvSpPr>
          <p:cNvPr id="198659" name="Rectangle 3"/>
          <p:cNvSpPr>
            <a:spLocks noGrp="1" noChangeArrowheads="1"/>
          </p:cNvSpPr>
          <p:nvPr>
            <p:ph type="body" idx="1"/>
          </p:nvPr>
        </p:nvSpPr>
        <p:spPr>
          <a:xfrm>
            <a:off x="914711" y="4344025"/>
            <a:ext cx="5028579" cy="4112926"/>
          </a:xfrm>
          <a:noFill/>
          <a:ln w="9525"/>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827" tIns="46413" rIns="92827" bIns="46413" anchor="b"/>
          <a:lstStyle/>
          <a:p>
            <a:pPr algn="r" defTabSz="928688"/>
            <a:fld id="{7143B754-5901-4ED4-B31A-68F3ABE72931}" type="slidenum">
              <a:rPr lang="en-US" sz="1200"/>
              <a:pPr algn="r" defTabSz="928688"/>
              <a:t>15</a:t>
            </a:fld>
            <a:endParaRPr lang="en-US" sz="1200"/>
          </a:p>
        </p:txBody>
      </p:sp>
      <p:sp>
        <p:nvSpPr>
          <p:cNvPr id="25603"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lIns="92827" tIns="46413" rIns="92827" bIns="46413" numCol="1" anchor="t" anchorCtr="0" compatLnSpc="1">
            <a:prstTxWarp prst="textNoShape">
              <a:avLst/>
            </a:prstTxWarp>
          </a:bodyPr>
          <a:lstStyle/>
          <a:p>
            <a:pPr eaLnBrk="1" hangingPunct="1">
              <a:spcBef>
                <a:spcPct val="0"/>
              </a:spcBef>
            </a:pPr>
            <a:endParaRPr lang="en-US" sz="1600" i="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p:txBody>
      </p:sp>
      <p:sp>
        <p:nvSpPr>
          <p:cNvPr id="4" name="Slide Number Placeholder 3"/>
          <p:cNvSpPr>
            <a:spLocks noGrp="1"/>
          </p:cNvSpPr>
          <p:nvPr>
            <p:ph type="sldNum" sz="quarter" idx="10"/>
          </p:nvPr>
        </p:nvSpPr>
        <p:spPr/>
        <p:txBody>
          <a:bodyPr/>
          <a:lstStyle/>
          <a:p>
            <a:fld id="{E158D44F-8A7E-4A9D-BC99-F8886F6FCC07}" type="slidenum">
              <a:rPr lang="en-US" smtClean="0"/>
              <a:pPr/>
              <a:t>18</a:t>
            </a:fld>
            <a:endParaRPr lang="en-US"/>
          </a:p>
        </p:txBody>
      </p:sp>
    </p:spTree>
    <p:extLst>
      <p:ext uri="{BB962C8B-B14F-4D97-AF65-F5344CB8AC3E}">
        <p14:creationId xmlns:p14="http://schemas.microsoft.com/office/powerpoint/2010/main" val="148797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ADA3FE-2809-5146-A6D8-DFFB7098BA7B}" type="datetimeFigureOut">
              <a:rPr lang="en-US" smtClean="0"/>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2F9AC-CC9E-AB4C-8003-C8B2566C9A01}" type="slidenum">
              <a:rPr lang="en-US" smtClean="0"/>
              <a:t>‹#›</a:t>
            </a:fld>
            <a:endParaRPr lang="en-US"/>
          </a:p>
        </p:txBody>
      </p:sp>
    </p:spTree>
    <p:extLst>
      <p:ext uri="{BB962C8B-B14F-4D97-AF65-F5344CB8AC3E}">
        <p14:creationId xmlns:p14="http://schemas.microsoft.com/office/powerpoint/2010/main" val="298133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DA3FE-2809-5146-A6D8-DFFB7098BA7B}" type="datetimeFigureOut">
              <a:rPr lang="en-US" smtClean="0"/>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2F9AC-CC9E-AB4C-8003-C8B2566C9A01}" type="slidenum">
              <a:rPr lang="en-US" smtClean="0"/>
              <a:t>‹#›</a:t>
            </a:fld>
            <a:endParaRPr lang="en-US"/>
          </a:p>
        </p:txBody>
      </p:sp>
    </p:spTree>
    <p:extLst>
      <p:ext uri="{BB962C8B-B14F-4D97-AF65-F5344CB8AC3E}">
        <p14:creationId xmlns:p14="http://schemas.microsoft.com/office/powerpoint/2010/main" val="222307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DA3FE-2809-5146-A6D8-DFFB7098BA7B}" type="datetimeFigureOut">
              <a:rPr lang="en-US" smtClean="0"/>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2F9AC-CC9E-AB4C-8003-C8B2566C9A01}" type="slidenum">
              <a:rPr lang="en-US" smtClean="0"/>
              <a:t>‹#›</a:t>
            </a:fld>
            <a:endParaRPr lang="en-US"/>
          </a:p>
        </p:txBody>
      </p:sp>
    </p:spTree>
    <p:extLst>
      <p:ext uri="{BB962C8B-B14F-4D97-AF65-F5344CB8AC3E}">
        <p14:creationId xmlns:p14="http://schemas.microsoft.com/office/powerpoint/2010/main" val="3831207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1-Content-sm bullet spacin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3345" y="182374"/>
            <a:ext cx="8890655" cy="518243"/>
          </a:xfrm>
        </p:spPr>
        <p:txBody>
          <a:bodyPr>
            <a:noAutofit/>
          </a:bodyPr>
          <a:lstStyle>
            <a:lvl1pPr algn="l">
              <a:defRPr sz="2400" b="1" i="0" baseline="0">
                <a:solidFill>
                  <a:schemeClr val="accent4"/>
                </a:solidFill>
                <a:latin typeface="Lucida Sans"/>
              </a:defRPr>
            </a:lvl1pPr>
          </a:lstStyle>
          <a:p>
            <a:r>
              <a:rPr lang="en-US" dirty="0" smtClean="0"/>
              <a:t>INSERT SLIDE TITLE</a:t>
            </a:r>
            <a:endParaRPr lang="en-US" dirty="0"/>
          </a:p>
        </p:txBody>
      </p:sp>
      <p:sp>
        <p:nvSpPr>
          <p:cNvPr id="3" name="Subtitle 2"/>
          <p:cNvSpPr>
            <a:spLocks noGrp="1"/>
          </p:cNvSpPr>
          <p:nvPr>
            <p:ph type="subTitle" idx="1" hasCustomPrompt="1"/>
          </p:nvPr>
        </p:nvSpPr>
        <p:spPr>
          <a:xfrm>
            <a:off x="428625" y="1283231"/>
            <a:ext cx="8313593" cy="4535678"/>
          </a:xfrm>
        </p:spPr>
        <p:txBody>
          <a:bodyPr>
            <a:normAutofit/>
          </a:bodyPr>
          <a:lstStyle>
            <a:lvl1pPr marL="342900" marR="0" indent="-342900" algn="l" defTabSz="914400" rtl="0" eaLnBrk="1" fontAlgn="auto" latinLnBrk="0" hangingPunct="1">
              <a:lnSpc>
                <a:spcPct val="100000"/>
              </a:lnSpc>
              <a:spcBef>
                <a:spcPts val="0"/>
              </a:spcBef>
              <a:spcAft>
                <a:spcPts val="800"/>
              </a:spcAft>
              <a:buClrTx/>
              <a:buSzTx/>
              <a:buFont typeface="+mj-lt"/>
              <a:buAutoNum type="arabicPeriod"/>
              <a:tabLst/>
              <a:defRPr sz="2400" baseline="0">
                <a:solidFill>
                  <a:schemeClr val="tx2"/>
                </a:solidFill>
                <a:latin typeface="+mn-lt"/>
              </a:defRPr>
            </a:lvl1pPr>
            <a:lvl2pPr marL="800100" indent="-342900" algn="l">
              <a:spcBef>
                <a:spcPts val="0"/>
              </a:spcBef>
              <a:spcAft>
                <a:spcPts val="600"/>
              </a:spcAft>
              <a:buFont typeface="+mj-lt"/>
              <a:buAutoNum type="alphaUcPeriod"/>
              <a:defRPr sz="1800" baseline="0">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Bullet</a:t>
            </a:r>
          </a:p>
          <a:p>
            <a:r>
              <a:rPr lang="en-US" dirty="0" smtClean="0"/>
              <a:t>Insert Bullet</a:t>
            </a:r>
          </a:p>
          <a:p>
            <a:pPr lvl="1"/>
            <a:r>
              <a:rPr lang="en-US" dirty="0" smtClean="0"/>
              <a:t>Insert Text</a:t>
            </a:r>
          </a:p>
          <a:p>
            <a:pPr lvl="1"/>
            <a:r>
              <a:rPr lang="en-US" dirty="0" smtClean="0"/>
              <a:t>Insert Text</a:t>
            </a:r>
            <a:endParaRPr lang="en-US" dirty="0"/>
          </a:p>
        </p:txBody>
      </p:sp>
      <p:sp>
        <p:nvSpPr>
          <p:cNvPr id="12" name="Subtitle 2"/>
          <p:cNvSpPr txBox="1">
            <a:spLocks/>
          </p:cNvSpPr>
          <p:nvPr userDrawn="1"/>
        </p:nvSpPr>
        <p:spPr>
          <a:xfrm>
            <a:off x="5342466" y="1821249"/>
            <a:ext cx="3572933" cy="4149256"/>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sz="1800" kern="1200">
                <a:solidFill>
                  <a:schemeClr val="tx2"/>
                </a:solidFill>
                <a:latin typeface="Futura UC Davis Book"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buNone/>
            </a:pPr>
            <a:endParaRPr lang="en-US" dirty="0"/>
          </a:p>
        </p:txBody>
      </p:sp>
      <p:sp>
        <p:nvSpPr>
          <p:cNvPr id="17" name="Title 1"/>
          <p:cNvSpPr txBox="1">
            <a:spLocks/>
          </p:cNvSpPr>
          <p:nvPr userDrawn="1"/>
        </p:nvSpPr>
        <p:spPr>
          <a:xfrm>
            <a:off x="3581400" y="6202699"/>
            <a:ext cx="477251" cy="3809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baseline="0">
                <a:solidFill>
                  <a:schemeClr val="tx1"/>
                </a:solidFill>
                <a:latin typeface="Futura UC Davis Medium" pitchFamily="34" charset="0"/>
                <a:ea typeface="+mj-ea"/>
                <a:cs typeface="+mj-cs"/>
              </a:defRPr>
            </a:lvl1pPr>
          </a:lstStyle>
          <a:p>
            <a:pPr algn="ctr"/>
            <a:endParaRPr lang="en-US" sz="1000" b="0" dirty="0" smtClean="0">
              <a:solidFill>
                <a:schemeClr val="accent2"/>
              </a:solidFill>
              <a:latin typeface="Futura UC Davis Book" pitchFamily="34" charset="0"/>
            </a:endParaRPr>
          </a:p>
        </p:txBody>
      </p:sp>
      <p:sp>
        <p:nvSpPr>
          <p:cNvPr id="4" name="Slide Number Placeholder 3"/>
          <p:cNvSpPr>
            <a:spLocks noGrp="1"/>
          </p:cNvSpPr>
          <p:nvPr>
            <p:ph type="sldNum" sz="quarter" idx="13"/>
          </p:nvPr>
        </p:nvSpPr>
        <p:spPr>
          <a:xfrm>
            <a:off x="8466667" y="6324600"/>
            <a:ext cx="457200" cy="365125"/>
          </a:xfrm>
        </p:spPr>
        <p:txBody>
          <a:bodyPr/>
          <a:lstStyle>
            <a:lvl1pPr>
              <a:defRPr sz="800">
                <a:solidFill>
                  <a:schemeClr val="accent2"/>
                </a:solidFill>
                <a:latin typeface="Lucida Sans"/>
              </a:defRPr>
            </a:lvl1pPr>
          </a:lstStyle>
          <a:p>
            <a:r>
              <a:rPr lang="en-US" dirty="0" smtClean="0"/>
              <a:t>#</a:t>
            </a:r>
            <a:endParaRPr lang="en-US" dirty="0"/>
          </a:p>
        </p:txBody>
      </p:sp>
      <p:pic>
        <p:nvPicPr>
          <p:cNvPr id="5" name="Picture 4"/>
          <p:cNvPicPr>
            <a:picLocks noChangeAspect="1"/>
          </p:cNvPicPr>
          <p:nvPr userDrawn="1"/>
        </p:nvPicPr>
        <p:blipFill>
          <a:blip r:embed="rId2"/>
          <a:stretch>
            <a:fillRect/>
          </a:stretch>
        </p:blipFill>
        <p:spPr>
          <a:xfrm>
            <a:off x="304803" y="700617"/>
            <a:ext cx="8860363" cy="190500"/>
          </a:xfrm>
          <a:prstGeom prst="rect">
            <a:avLst/>
          </a:prstGeom>
        </p:spPr>
      </p:pic>
      <p:pic>
        <p:nvPicPr>
          <p:cNvPr id="10" name="Picture 2" descr="Description: C:\Users\ambermace\Dropbox\UCD Policy Institute Shared\Policy Institute Photos &amp; Website Content\Logos\ucdavis-policy-logo-shortened.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625" y="5982117"/>
            <a:ext cx="2694514" cy="45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874296"/>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5_Title Slide">
    <p:spTree>
      <p:nvGrpSpPr>
        <p:cNvPr id="1" name=""/>
        <p:cNvGrpSpPr/>
        <p:nvPr/>
      </p:nvGrpSpPr>
      <p:grpSpPr>
        <a:xfrm>
          <a:off x="0" y="0"/>
          <a:ext cx="0" cy="0"/>
          <a:chOff x="0" y="0"/>
          <a:chExt cx="0" cy="0"/>
        </a:xfrm>
      </p:grpSpPr>
      <p:sp>
        <p:nvSpPr>
          <p:cNvPr id="114690" name="Rectangle 2"/>
          <p:cNvSpPr>
            <a:spLocks noGrp="1"/>
          </p:cNvSpPr>
          <p:nvPr/>
        </p:nvSpPr>
        <p:spPr bwMode="auto">
          <a:xfrm>
            <a:off x="381000" y="230188"/>
            <a:ext cx="8382000" cy="665162"/>
          </a:xfrm>
          <a:prstGeom prst="rect">
            <a:avLst/>
          </a:prstGeom>
        </p:spPr>
        <p:txBody>
          <a:bodyPr lIns="0" tIns="0" rIns="0" bIns="0">
            <a:spAutoFit/>
          </a:bodyPr>
          <a:lstStyle/>
          <a:p>
            <a:pPr defTabSz="912813" eaLnBrk="0" hangingPunct="0">
              <a:lnSpc>
                <a:spcPct val="90000"/>
              </a:lnSpc>
            </a:pPr>
            <a:endParaRPr lang="en-US" sz="4800">
              <a:solidFill>
                <a:prstClr val="white"/>
              </a:solidFill>
              <a:latin typeface="Calibri" pitchFamily="34" charset="0"/>
              <a:cs typeface="Arial" charset="0"/>
            </a:endParaRPr>
          </a:p>
        </p:txBody>
      </p:sp>
      <p:sp>
        <p:nvSpPr>
          <p:cNvPr id="114691" name="Rectangle 3"/>
          <p:cNvSpPr>
            <a:spLocks noGrp="1"/>
          </p:cNvSpPr>
          <p:nvPr/>
        </p:nvSpPr>
        <p:spPr bwMode="auto">
          <a:xfrm>
            <a:off x="381000" y="1412875"/>
            <a:ext cx="8382000" cy="2135188"/>
          </a:xfrm>
          <a:prstGeom prst="rect">
            <a:avLst/>
          </a:prstGeom>
        </p:spPr>
        <p:txBody>
          <a:bodyPr lIns="0" tIns="0" rIns="0" bIns="0">
            <a:spAutoFit/>
          </a:bodyPr>
          <a:lstStyle/>
          <a:p>
            <a:pPr marL="460375" indent="-460375" defTabSz="912813" eaLnBrk="0" hangingPunct="0">
              <a:lnSpc>
                <a:spcPct val="90000"/>
              </a:lnSpc>
              <a:spcBef>
                <a:spcPct val="20000"/>
              </a:spcBef>
              <a:buFontTx/>
              <a:buChar char="•"/>
            </a:pPr>
            <a:endParaRPr lang="en-US" sz="3200">
              <a:solidFill>
                <a:prstClr val="black"/>
              </a:solidFill>
              <a:latin typeface="Calibri" pitchFamily="34" charset="0"/>
            </a:endParaRPr>
          </a:p>
        </p:txBody>
      </p:sp>
    </p:spTree>
    <p:extLst>
      <p:ext uri="{BB962C8B-B14F-4D97-AF65-F5344CB8AC3E}">
        <p14:creationId xmlns:p14="http://schemas.microsoft.com/office/powerpoint/2010/main" val="1731956148"/>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DA3FE-2809-5146-A6D8-DFFB7098BA7B}" type="datetimeFigureOut">
              <a:rPr lang="en-US" smtClean="0"/>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2F9AC-CC9E-AB4C-8003-C8B2566C9A01}" type="slidenum">
              <a:rPr lang="en-US" smtClean="0"/>
              <a:t>‹#›</a:t>
            </a:fld>
            <a:endParaRPr lang="en-US"/>
          </a:p>
        </p:txBody>
      </p:sp>
    </p:spTree>
    <p:extLst>
      <p:ext uri="{BB962C8B-B14F-4D97-AF65-F5344CB8AC3E}">
        <p14:creationId xmlns:p14="http://schemas.microsoft.com/office/powerpoint/2010/main" val="28895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ADA3FE-2809-5146-A6D8-DFFB7098BA7B}" type="datetimeFigureOut">
              <a:rPr lang="en-US" smtClean="0"/>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2F9AC-CC9E-AB4C-8003-C8B2566C9A01}" type="slidenum">
              <a:rPr lang="en-US" smtClean="0"/>
              <a:t>‹#›</a:t>
            </a:fld>
            <a:endParaRPr lang="en-US"/>
          </a:p>
        </p:txBody>
      </p:sp>
    </p:spTree>
    <p:extLst>
      <p:ext uri="{BB962C8B-B14F-4D97-AF65-F5344CB8AC3E}">
        <p14:creationId xmlns:p14="http://schemas.microsoft.com/office/powerpoint/2010/main" val="5524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ADA3FE-2809-5146-A6D8-DFFB7098BA7B}" type="datetimeFigureOut">
              <a:rPr lang="en-US" smtClean="0"/>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2F9AC-CC9E-AB4C-8003-C8B2566C9A01}" type="slidenum">
              <a:rPr lang="en-US" smtClean="0"/>
              <a:t>‹#›</a:t>
            </a:fld>
            <a:endParaRPr lang="en-US"/>
          </a:p>
        </p:txBody>
      </p:sp>
    </p:spTree>
    <p:extLst>
      <p:ext uri="{BB962C8B-B14F-4D97-AF65-F5344CB8AC3E}">
        <p14:creationId xmlns:p14="http://schemas.microsoft.com/office/powerpoint/2010/main" val="248796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ADA3FE-2809-5146-A6D8-DFFB7098BA7B}" type="datetimeFigureOut">
              <a:rPr lang="en-US" smtClean="0"/>
              <a:t>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02F9AC-CC9E-AB4C-8003-C8B2566C9A01}" type="slidenum">
              <a:rPr lang="en-US" smtClean="0"/>
              <a:t>‹#›</a:t>
            </a:fld>
            <a:endParaRPr lang="en-US"/>
          </a:p>
        </p:txBody>
      </p:sp>
    </p:spTree>
    <p:extLst>
      <p:ext uri="{BB962C8B-B14F-4D97-AF65-F5344CB8AC3E}">
        <p14:creationId xmlns:p14="http://schemas.microsoft.com/office/powerpoint/2010/main" val="333884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ADA3FE-2809-5146-A6D8-DFFB7098BA7B}" type="datetimeFigureOut">
              <a:rPr lang="en-US" smtClean="0"/>
              <a:t>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02F9AC-CC9E-AB4C-8003-C8B2566C9A01}" type="slidenum">
              <a:rPr lang="en-US" smtClean="0"/>
              <a:t>‹#›</a:t>
            </a:fld>
            <a:endParaRPr lang="en-US"/>
          </a:p>
        </p:txBody>
      </p:sp>
    </p:spTree>
    <p:extLst>
      <p:ext uri="{BB962C8B-B14F-4D97-AF65-F5344CB8AC3E}">
        <p14:creationId xmlns:p14="http://schemas.microsoft.com/office/powerpoint/2010/main" val="718345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DA3FE-2809-5146-A6D8-DFFB7098BA7B}" type="datetimeFigureOut">
              <a:rPr lang="en-US" smtClean="0"/>
              <a:t>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02F9AC-CC9E-AB4C-8003-C8B2566C9A01}" type="slidenum">
              <a:rPr lang="en-US" smtClean="0"/>
              <a:t>‹#›</a:t>
            </a:fld>
            <a:endParaRPr lang="en-US"/>
          </a:p>
        </p:txBody>
      </p:sp>
    </p:spTree>
    <p:extLst>
      <p:ext uri="{BB962C8B-B14F-4D97-AF65-F5344CB8AC3E}">
        <p14:creationId xmlns:p14="http://schemas.microsoft.com/office/powerpoint/2010/main" val="129296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DA3FE-2809-5146-A6D8-DFFB7098BA7B}" type="datetimeFigureOut">
              <a:rPr lang="en-US" smtClean="0"/>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2F9AC-CC9E-AB4C-8003-C8B2566C9A01}" type="slidenum">
              <a:rPr lang="en-US" smtClean="0"/>
              <a:t>‹#›</a:t>
            </a:fld>
            <a:endParaRPr lang="en-US"/>
          </a:p>
        </p:txBody>
      </p:sp>
    </p:spTree>
    <p:extLst>
      <p:ext uri="{BB962C8B-B14F-4D97-AF65-F5344CB8AC3E}">
        <p14:creationId xmlns:p14="http://schemas.microsoft.com/office/powerpoint/2010/main" val="774402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DA3FE-2809-5146-A6D8-DFFB7098BA7B}" type="datetimeFigureOut">
              <a:rPr lang="en-US" smtClean="0"/>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2F9AC-CC9E-AB4C-8003-C8B2566C9A01}" type="slidenum">
              <a:rPr lang="en-US" smtClean="0"/>
              <a:t>‹#›</a:t>
            </a:fld>
            <a:endParaRPr lang="en-US"/>
          </a:p>
        </p:txBody>
      </p:sp>
    </p:spTree>
    <p:extLst>
      <p:ext uri="{BB962C8B-B14F-4D97-AF65-F5344CB8AC3E}">
        <p14:creationId xmlns:p14="http://schemas.microsoft.com/office/powerpoint/2010/main" val="15608635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DA3FE-2809-5146-A6D8-DFFB7098BA7B}" type="datetimeFigureOut">
              <a:rPr lang="en-US" smtClean="0"/>
              <a:t>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2F9AC-CC9E-AB4C-8003-C8B2566C9A01}" type="slidenum">
              <a:rPr lang="en-US" smtClean="0"/>
              <a:t>‹#›</a:t>
            </a:fld>
            <a:endParaRPr lang="en-US"/>
          </a:p>
        </p:txBody>
      </p:sp>
    </p:spTree>
    <p:extLst>
      <p:ext uri="{BB962C8B-B14F-4D97-AF65-F5344CB8AC3E}">
        <p14:creationId xmlns:p14="http://schemas.microsoft.com/office/powerpoint/2010/main" val="3633180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emf"/><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9" Type="http://schemas.openxmlformats.org/officeDocument/2006/relationships/image" Target="../media/image36.png"/><Relationship Id="rId20" Type="http://schemas.openxmlformats.org/officeDocument/2006/relationships/image" Target="../media/image45.jpeg"/><Relationship Id="rId21" Type="http://schemas.openxmlformats.org/officeDocument/2006/relationships/image" Target="../media/image46.png"/><Relationship Id="rId10" Type="http://schemas.openxmlformats.org/officeDocument/2006/relationships/image" Target="../media/image37.png"/><Relationship Id="rId11" Type="http://schemas.openxmlformats.org/officeDocument/2006/relationships/hyperlink" Target="http://www.gm.com/" TargetMode="External"/><Relationship Id="rId12" Type="http://schemas.openxmlformats.org/officeDocument/2006/relationships/image" Target="../media/image38.jpeg"/><Relationship Id="rId13" Type="http://schemas.openxmlformats.org/officeDocument/2006/relationships/hyperlink" Target="http://www.iocl.com/" TargetMode="External"/><Relationship Id="rId14" Type="http://schemas.openxmlformats.org/officeDocument/2006/relationships/image" Target="../media/image39.jpeg"/><Relationship Id="rId15" Type="http://schemas.openxmlformats.org/officeDocument/2006/relationships/image" Target="../media/image40.jpeg"/><Relationship Id="rId16" Type="http://schemas.openxmlformats.org/officeDocument/2006/relationships/image" Target="../media/image41.png"/><Relationship Id="rId17" Type="http://schemas.openxmlformats.org/officeDocument/2006/relationships/image" Target="../media/image42.png"/><Relationship Id="rId18" Type="http://schemas.openxmlformats.org/officeDocument/2006/relationships/image" Target="../media/image43.png"/><Relationship Id="rId19"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emf"/><Relationship Id="rId3"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7853"/>
            <a:ext cx="8010676" cy="1470025"/>
          </a:xfrm>
        </p:spPr>
        <p:txBody>
          <a:bodyPr>
            <a:normAutofit fontScale="90000"/>
          </a:bodyPr>
          <a:lstStyle/>
          <a:p>
            <a:r>
              <a:rPr lang="en-AU" b="1" i="1" dirty="0">
                <a:solidFill>
                  <a:schemeClr val="tx2"/>
                </a:solidFill>
              </a:rPr>
              <a:t>Role of Low Carbon Fuel Standard in </a:t>
            </a:r>
            <a:r>
              <a:rPr lang="en-AU" b="1" i="1" dirty="0" smtClean="0">
                <a:solidFill>
                  <a:schemeClr val="tx2"/>
                </a:solidFill>
              </a:rPr>
              <a:t>Reducing Transportation Emissions</a:t>
            </a:r>
            <a:r>
              <a:rPr lang="en-US" b="1" dirty="0" smtClean="0">
                <a:solidFill>
                  <a:schemeClr val="tx2"/>
                </a:solidFill>
              </a:rPr>
              <a:t> </a:t>
            </a:r>
            <a:endParaRPr lang="en-US" b="1" dirty="0">
              <a:solidFill>
                <a:schemeClr val="tx2"/>
              </a:solidFill>
            </a:endParaRPr>
          </a:p>
        </p:txBody>
      </p:sp>
      <p:pic>
        <p:nvPicPr>
          <p:cNvPr id="4" name="Picture 3"/>
          <p:cNvPicPr>
            <a:picLocks noChangeAspect="1"/>
          </p:cNvPicPr>
          <p:nvPr/>
        </p:nvPicPr>
        <p:blipFill>
          <a:blip r:embed="rId2" cstate="print"/>
          <a:stretch>
            <a:fillRect/>
          </a:stretch>
        </p:blipFill>
        <p:spPr>
          <a:xfrm>
            <a:off x="276308" y="2525529"/>
            <a:ext cx="8867692" cy="192045"/>
          </a:xfrm>
          <a:prstGeom prst="rect">
            <a:avLst/>
          </a:prstGeom>
        </p:spPr>
      </p:pic>
      <p:sp>
        <p:nvSpPr>
          <p:cNvPr id="5" name="TextBox 4"/>
          <p:cNvSpPr txBox="1"/>
          <p:nvPr/>
        </p:nvSpPr>
        <p:spPr>
          <a:xfrm>
            <a:off x="4309774" y="3110625"/>
            <a:ext cx="4601489" cy="1200329"/>
          </a:xfrm>
          <a:prstGeom prst="rect">
            <a:avLst/>
          </a:prstGeom>
          <a:noFill/>
        </p:spPr>
        <p:txBody>
          <a:bodyPr wrap="square" rtlCol="0">
            <a:spAutoFit/>
          </a:bodyPr>
          <a:lstStyle/>
          <a:p>
            <a:pPr algn="r"/>
            <a:r>
              <a:rPr lang="en-US" dirty="0" smtClean="0">
                <a:solidFill>
                  <a:srgbClr val="C2990E"/>
                </a:solidFill>
                <a:latin typeface="Lucida Sans"/>
                <a:cs typeface="Lucida Sans"/>
              </a:rPr>
              <a:t>Sonia Yeh</a:t>
            </a:r>
          </a:p>
          <a:p>
            <a:pPr algn="r"/>
            <a:r>
              <a:rPr lang="en-US" dirty="0" smtClean="0">
                <a:solidFill>
                  <a:srgbClr val="C2990E"/>
                </a:solidFill>
                <a:latin typeface="Lucida Sans"/>
                <a:cs typeface="Lucida Sans"/>
              </a:rPr>
              <a:t>Researcher</a:t>
            </a:r>
          </a:p>
          <a:p>
            <a:pPr algn="r"/>
            <a:r>
              <a:rPr lang="en-US" dirty="0" smtClean="0">
                <a:solidFill>
                  <a:srgbClr val="C2990E"/>
                </a:solidFill>
                <a:latin typeface="Lucida Sans"/>
                <a:cs typeface="Lucida Sans"/>
              </a:rPr>
              <a:t>Institute of Transportation Studies</a:t>
            </a:r>
          </a:p>
          <a:p>
            <a:pPr algn="r"/>
            <a:r>
              <a:rPr lang="en-US" dirty="0" smtClean="0">
                <a:solidFill>
                  <a:srgbClr val="C2990E"/>
                </a:solidFill>
                <a:latin typeface="Lucida Sans"/>
                <a:cs typeface="Lucida Sans"/>
              </a:rPr>
              <a:t>University of California, Davis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7713" y="6028450"/>
            <a:ext cx="3546958" cy="3953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0282" y="4617242"/>
            <a:ext cx="4880606" cy="1077218"/>
          </a:xfrm>
          <a:prstGeom prst="rect">
            <a:avLst/>
          </a:prstGeom>
          <a:noFill/>
        </p:spPr>
        <p:txBody>
          <a:bodyPr wrap="square" rtlCol="0">
            <a:spAutoFit/>
          </a:bodyPr>
          <a:lstStyle/>
          <a:p>
            <a:r>
              <a:rPr lang="en-US" sz="1600" b="1" dirty="0">
                <a:solidFill>
                  <a:srgbClr val="C2990E"/>
                </a:solidFill>
                <a:latin typeface="Lucida Sans"/>
                <a:cs typeface="Lucida Sans"/>
              </a:rPr>
              <a:t>Policy Conclave on </a:t>
            </a:r>
            <a:r>
              <a:rPr lang="en-US" sz="1600" b="1" dirty="0" smtClean="0">
                <a:solidFill>
                  <a:srgbClr val="C2990E"/>
                </a:solidFill>
                <a:latin typeface="Lucida Sans"/>
                <a:cs typeface="Lucida Sans"/>
              </a:rPr>
              <a:t>Reducing Vehicular Emissions </a:t>
            </a:r>
            <a:r>
              <a:rPr lang="en-US" sz="1600" b="1" dirty="0">
                <a:solidFill>
                  <a:srgbClr val="C2990E"/>
                </a:solidFill>
                <a:latin typeface="Lucida Sans"/>
                <a:cs typeface="Lucida Sans"/>
              </a:rPr>
              <a:t>to </a:t>
            </a:r>
            <a:r>
              <a:rPr lang="en-US" sz="1600" b="1" dirty="0" smtClean="0">
                <a:solidFill>
                  <a:srgbClr val="C2990E"/>
                </a:solidFill>
                <a:latin typeface="Lucida Sans"/>
                <a:cs typeface="Lucida Sans"/>
              </a:rPr>
              <a:t>Improve Air Quality</a:t>
            </a:r>
            <a:endParaRPr lang="en-US" sz="1600" b="1" dirty="0">
              <a:solidFill>
                <a:srgbClr val="C2990E"/>
              </a:solidFill>
              <a:latin typeface="Lucida Sans"/>
              <a:cs typeface="Lucida Sans"/>
            </a:endParaRPr>
          </a:p>
          <a:p>
            <a:r>
              <a:rPr lang="en-US" sz="1600" b="1" dirty="0" smtClean="0">
                <a:solidFill>
                  <a:srgbClr val="C2990E"/>
                </a:solidFill>
                <a:latin typeface="Lucida Sans"/>
                <a:cs typeface="Lucida Sans"/>
              </a:rPr>
              <a:t>4th</a:t>
            </a:r>
            <a:r>
              <a:rPr lang="en-US" sz="1600" b="1" dirty="0">
                <a:solidFill>
                  <a:srgbClr val="C2990E"/>
                </a:solidFill>
                <a:latin typeface="Lucida Sans"/>
                <a:cs typeface="Lucida Sans"/>
              </a:rPr>
              <a:t>– 5th Feb </a:t>
            </a:r>
            <a:r>
              <a:rPr lang="en-US" sz="1600" b="1" dirty="0" smtClean="0">
                <a:solidFill>
                  <a:srgbClr val="C2990E"/>
                </a:solidFill>
                <a:latin typeface="Lucida Sans"/>
                <a:cs typeface="Lucida Sans"/>
              </a:rPr>
              <a:t>2014</a:t>
            </a:r>
          </a:p>
          <a:p>
            <a:r>
              <a:rPr lang="en-US" sz="1600" b="1" dirty="0" smtClean="0">
                <a:solidFill>
                  <a:srgbClr val="C2990E"/>
                </a:solidFill>
                <a:latin typeface="Lucida Sans"/>
                <a:cs typeface="Lucida Sans"/>
              </a:rPr>
              <a:t>New Delhi, India</a:t>
            </a:r>
            <a:endParaRPr lang="en-US" sz="1600" b="1" dirty="0">
              <a:solidFill>
                <a:srgbClr val="C2990E"/>
              </a:solidFill>
              <a:latin typeface="Lucida Sans"/>
              <a:cs typeface="Lucida Sans"/>
            </a:endParaRPr>
          </a:p>
        </p:txBody>
      </p:sp>
    </p:spTree>
    <p:extLst>
      <p:ext uri="{BB962C8B-B14F-4D97-AF65-F5344CB8AC3E}">
        <p14:creationId xmlns:p14="http://schemas.microsoft.com/office/powerpoint/2010/main" val="25108770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3"/>
          <p:cNvSpPr txBox="1">
            <a:spLocks noChangeArrowheads="1"/>
          </p:cNvSpPr>
          <p:nvPr/>
        </p:nvSpPr>
        <p:spPr bwMode="auto">
          <a:xfrm>
            <a:off x="2715683" y="2715665"/>
            <a:ext cx="2228850" cy="707886"/>
          </a:xfrm>
          <a:prstGeom prst="rect">
            <a:avLst/>
          </a:prstGeom>
          <a:noFill/>
          <a:ln w="9525" algn="ctr">
            <a:noFill/>
            <a:miter lim="800000"/>
            <a:headEnd/>
            <a:tailEnd/>
          </a:ln>
          <a:effectLst/>
        </p:spPr>
        <p:txBody>
          <a:bodyPr wrap="square">
            <a:spAutoFit/>
          </a:bodyPr>
          <a:lstStyle/>
          <a:p>
            <a:pPr algn="ctr" fontAlgn="base">
              <a:spcBef>
                <a:spcPct val="50000"/>
              </a:spcBef>
              <a:spcAft>
                <a:spcPct val="0"/>
              </a:spcAft>
            </a:pPr>
            <a:r>
              <a:rPr lang="en-US" sz="2000" b="1" u="sng" dirty="0" smtClean="0">
                <a:solidFill>
                  <a:srgbClr val="000000"/>
                </a:solidFill>
                <a:latin typeface="Arial" pitchFamily="34" charset="0"/>
              </a:rPr>
              <a:t>GHG (MTCO2e) </a:t>
            </a:r>
          </a:p>
          <a:p>
            <a:pPr algn="ctr" fontAlgn="base">
              <a:spcBef>
                <a:spcPct val="0"/>
              </a:spcBef>
              <a:spcAft>
                <a:spcPct val="0"/>
              </a:spcAft>
            </a:pPr>
            <a:r>
              <a:rPr lang="en-US" sz="2000" b="1" dirty="0" smtClean="0">
                <a:solidFill>
                  <a:srgbClr val="000000"/>
                </a:solidFill>
                <a:latin typeface="Arial" pitchFamily="34" charset="0"/>
              </a:rPr>
              <a:t> Energy</a:t>
            </a:r>
            <a:endParaRPr lang="en-US" sz="2000" b="1" dirty="0">
              <a:solidFill>
                <a:srgbClr val="000000"/>
              </a:solidFill>
              <a:latin typeface="Arial" pitchFamily="34" charset="0"/>
            </a:endParaRPr>
          </a:p>
        </p:txBody>
      </p:sp>
      <p:sp>
        <p:nvSpPr>
          <p:cNvPr id="29" name="Text Box 6"/>
          <p:cNvSpPr txBox="1">
            <a:spLocks noChangeArrowheads="1"/>
          </p:cNvSpPr>
          <p:nvPr/>
        </p:nvSpPr>
        <p:spPr bwMode="auto">
          <a:xfrm>
            <a:off x="4868333" y="2764988"/>
            <a:ext cx="381000" cy="400110"/>
          </a:xfrm>
          <a:prstGeom prst="rect">
            <a:avLst/>
          </a:prstGeom>
          <a:noFill/>
          <a:ln w="9525" algn="ctr">
            <a:noFill/>
            <a:miter lim="800000"/>
            <a:headEnd/>
            <a:tailEnd/>
          </a:ln>
          <a:effectLst/>
        </p:spPr>
        <p:txBody>
          <a:bodyPr>
            <a:spAutoFit/>
          </a:bodyPr>
          <a:lstStyle/>
          <a:p>
            <a:pPr algn="r" fontAlgn="base">
              <a:spcBef>
                <a:spcPct val="50000"/>
              </a:spcBef>
              <a:spcAft>
                <a:spcPct val="0"/>
              </a:spcAft>
            </a:pPr>
            <a:r>
              <a:rPr lang="en-US" sz="2000" b="1" dirty="0" smtClean="0">
                <a:solidFill>
                  <a:srgbClr val="000000"/>
                </a:solidFill>
                <a:latin typeface="Arial" pitchFamily="34" charset="0"/>
              </a:rPr>
              <a:t>x</a:t>
            </a:r>
            <a:endParaRPr lang="en-US" sz="2000" b="1" dirty="0">
              <a:solidFill>
                <a:srgbClr val="000000"/>
              </a:solidFill>
              <a:latin typeface="Arial" pitchFamily="34" charset="0"/>
            </a:endParaRPr>
          </a:p>
        </p:txBody>
      </p:sp>
      <p:sp>
        <p:nvSpPr>
          <p:cNvPr id="30" name="Text Box 7"/>
          <p:cNvSpPr txBox="1">
            <a:spLocks noChangeArrowheads="1"/>
          </p:cNvSpPr>
          <p:nvPr/>
        </p:nvSpPr>
        <p:spPr bwMode="auto">
          <a:xfrm>
            <a:off x="4868333" y="2686050"/>
            <a:ext cx="2000250" cy="707886"/>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US" sz="2000" b="1" u="sng" dirty="0" smtClean="0">
                <a:solidFill>
                  <a:srgbClr val="000000"/>
                </a:solidFill>
                <a:latin typeface="Arial" pitchFamily="34" charset="0"/>
              </a:rPr>
              <a:t>Energy</a:t>
            </a:r>
            <a:endParaRPr lang="en-US" sz="2000" b="1" u="sng" dirty="0">
              <a:solidFill>
                <a:srgbClr val="000000"/>
              </a:solidFill>
              <a:latin typeface="Arial" pitchFamily="34" charset="0"/>
            </a:endParaRPr>
          </a:p>
          <a:p>
            <a:pPr algn="ctr" fontAlgn="base">
              <a:spcBef>
                <a:spcPct val="0"/>
              </a:spcBef>
              <a:spcAft>
                <a:spcPct val="0"/>
              </a:spcAft>
            </a:pPr>
            <a:r>
              <a:rPr lang="en-US" sz="2000" b="1" dirty="0" smtClean="0">
                <a:solidFill>
                  <a:srgbClr val="000000"/>
                </a:solidFill>
                <a:latin typeface="Arial" pitchFamily="34" charset="0"/>
              </a:rPr>
              <a:t>Mile</a:t>
            </a:r>
            <a:endParaRPr lang="en-US" sz="2000" b="1" dirty="0">
              <a:solidFill>
                <a:srgbClr val="000000"/>
              </a:solidFill>
              <a:latin typeface="Arial" pitchFamily="34" charset="0"/>
            </a:endParaRPr>
          </a:p>
        </p:txBody>
      </p:sp>
      <p:sp>
        <p:nvSpPr>
          <p:cNvPr id="32" name="Text Box 12"/>
          <p:cNvSpPr txBox="1">
            <a:spLocks noChangeArrowheads="1"/>
          </p:cNvSpPr>
          <p:nvPr/>
        </p:nvSpPr>
        <p:spPr bwMode="auto">
          <a:xfrm>
            <a:off x="2506133" y="4724400"/>
            <a:ext cx="2819400" cy="400110"/>
          </a:xfrm>
          <a:prstGeom prst="rect">
            <a:avLst/>
          </a:prstGeom>
          <a:noFill/>
          <a:ln w="9525" algn="ctr">
            <a:noFill/>
            <a:miter lim="800000"/>
            <a:headEnd/>
            <a:tailEnd/>
          </a:ln>
          <a:effectLst/>
        </p:spPr>
        <p:txBody>
          <a:bodyPr wrap="square">
            <a:spAutoFit/>
          </a:bodyPr>
          <a:lstStyle/>
          <a:p>
            <a:pPr algn="ctr" fontAlgn="base">
              <a:spcBef>
                <a:spcPct val="10000"/>
              </a:spcBef>
              <a:spcAft>
                <a:spcPct val="0"/>
              </a:spcAft>
            </a:pPr>
            <a:r>
              <a:rPr lang="en-US" sz="2000" b="1" dirty="0" smtClean="0">
                <a:solidFill>
                  <a:srgbClr val="000000"/>
                </a:solidFill>
                <a:latin typeface="Arial" pitchFamily="34" charset="0"/>
              </a:rPr>
              <a:t>Low carbon fuels</a:t>
            </a:r>
          </a:p>
        </p:txBody>
      </p:sp>
      <p:sp>
        <p:nvSpPr>
          <p:cNvPr id="33" name="Text Box 13"/>
          <p:cNvSpPr txBox="1">
            <a:spLocks noChangeArrowheads="1"/>
          </p:cNvSpPr>
          <p:nvPr/>
        </p:nvSpPr>
        <p:spPr bwMode="auto">
          <a:xfrm>
            <a:off x="4819650" y="4495800"/>
            <a:ext cx="2190750" cy="707886"/>
          </a:xfrm>
          <a:prstGeom prst="rect">
            <a:avLst/>
          </a:prstGeom>
          <a:noFill/>
          <a:ln w="9525" algn="ctr">
            <a:noFill/>
            <a:miter lim="800000"/>
            <a:headEnd/>
            <a:tailEnd/>
          </a:ln>
          <a:effectLst/>
        </p:spPr>
        <p:txBody>
          <a:bodyPr wrap="square">
            <a:spAutoFit/>
          </a:bodyPr>
          <a:lstStyle/>
          <a:p>
            <a:pPr algn="ctr" fontAlgn="base">
              <a:spcBef>
                <a:spcPct val="0"/>
              </a:spcBef>
              <a:spcAft>
                <a:spcPct val="0"/>
              </a:spcAft>
            </a:pPr>
            <a:r>
              <a:rPr lang="en-US" sz="2000" b="1" dirty="0" smtClean="0">
                <a:solidFill>
                  <a:srgbClr val="000000"/>
                </a:solidFill>
                <a:latin typeface="Arial" pitchFamily="34" charset="0"/>
              </a:rPr>
              <a:t>Vehicle</a:t>
            </a:r>
          </a:p>
          <a:p>
            <a:pPr algn="ctr" fontAlgn="base">
              <a:spcBef>
                <a:spcPct val="0"/>
              </a:spcBef>
              <a:spcAft>
                <a:spcPct val="0"/>
              </a:spcAft>
            </a:pPr>
            <a:r>
              <a:rPr lang="en-US" sz="2000" b="1" dirty="0" smtClean="0">
                <a:solidFill>
                  <a:srgbClr val="000000"/>
                </a:solidFill>
                <a:latin typeface="Arial" pitchFamily="34" charset="0"/>
              </a:rPr>
              <a:t>Efficiency</a:t>
            </a:r>
            <a:endParaRPr lang="en-US" sz="2000" b="1" dirty="0">
              <a:solidFill>
                <a:srgbClr val="000000"/>
              </a:solidFill>
              <a:latin typeface="Arial" pitchFamily="34" charset="0"/>
            </a:endParaRPr>
          </a:p>
        </p:txBody>
      </p:sp>
      <p:sp>
        <p:nvSpPr>
          <p:cNvPr id="34" name="Text Box 14"/>
          <p:cNvSpPr txBox="1">
            <a:spLocks noChangeArrowheads="1"/>
          </p:cNvSpPr>
          <p:nvPr/>
        </p:nvSpPr>
        <p:spPr bwMode="auto">
          <a:xfrm>
            <a:off x="6697133" y="4419600"/>
            <a:ext cx="2370667" cy="1015663"/>
          </a:xfrm>
          <a:prstGeom prst="rect">
            <a:avLst/>
          </a:prstGeom>
          <a:noFill/>
          <a:ln w="9525" algn="ctr">
            <a:noFill/>
            <a:miter lim="800000"/>
            <a:headEnd/>
            <a:tailEnd/>
          </a:ln>
          <a:effectLst/>
        </p:spPr>
        <p:txBody>
          <a:bodyPr wrap="square">
            <a:spAutoFit/>
          </a:bodyPr>
          <a:lstStyle/>
          <a:p>
            <a:pPr algn="ctr" fontAlgn="base">
              <a:spcAft>
                <a:spcPct val="0"/>
              </a:spcAft>
            </a:pPr>
            <a:r>
              <a:rPr lang="en-US" sz="2000" b="1" dirty="0" smtClean="0">
                <a:solidFill>
                  <a:srgbClr val="000000"/>
                </a:solidFill>
                <a:latin typeface="Arial" pitchFamily="34" charset="0"/>
              </a:rPr>
              <a:t>Land Use, Transportation Planning</a:t>
            </a:r>
          </a:p>
        </p:txBody>
      </p:sp>
      <p:sp>
        <p:nvSpPr>
          <p:cNvPr id="35" name="AutoShape 15"/>
          <p:cNvSpPr>
            <a:spLocks noChangeArrowheads="1"/>
          </p:cNvSpPr>
          <p:nvPr/>
        </p:nvSpPr>
        <p:spPr bwMode="auto">
          <a:xfrm>
            <a:off x="3687233" y="3638550"/>
            <a:ext cx="285750" cy="685800"/>
          </a:xfrm>
          <a:prstGeom prst="upArrow">
            <a:avLst>
              <a:gd name="adj1" fmla="val 50000"/>
              <a:gd name="adj2" fmla="val 60000"/>
            </a:avLst>
          </a:prstGeom>
          <a:noFill/>
          <a:ln w="9525" algn="ctr">
            <a:noFill/>
            <a:miter lim="800000"/>
            <a:headEnd/>
            <a:tailEnd/>
          </a:ln>
          <a:effectLst/>
        </p:spPr>
        <p:txBody>
          <a:bodyPr wrap="none" anchor="ctr"/>
          <a:lstStyle/>
          <a:p>
            <a:pPr algn="ctr" fontAlgn="base">
              <a:spcBef>
                <a:spcPct val="0"/>
              </a:spcBef>
              <a:spcAft>
                <a:spcPct val="0"/>
              </a:spcAft>
            </a:pPr>
            <a:endParaRPr lang="en-US" sz="2000">
              <a:solidFill>
                <a:srgbClr val="000000"/>
              </a:solidFill>
              <a:latin typeface="Arial" pitchFamily="34" charset="0"/>
            </a:endParaRPr>
          </a:p>
        </p:txBody>
      </p:sp>
      <p:sp>
        <p:nvSpPr>
          <p:cNvPr id="36" name="AutoShape 16"/>
          <p:cNvSpPr>
            <a:spLocks noChangeArrowheads="1"/>
          </p:cNvSpPr>
          <p:nvPr/>
        </p:nvSpPr>
        <p:spPr bwMode="auto">
          <a:xfrm>
            <a:off x="5715000" y="3638550"/>
            <a:ext cx="285750" cy="685800"/>
          </a:xfrm>
          <a:prstGeom prst="upArrow">
            <a:avLst>
              <a:gd name="adj1" fmla="val 50000"/>
              <a:gd name="adj2" fmla="val 60000"/>
            </a:avLst>
          </a:prstGeom>
          <a:noFill/>
          <a:ln w="9525" algn="ctr">
            <a:solidFill>
              <a:srgbClr val="000000"/>
            </a:solidFill>
            <a:roun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latin typeface="Arial" pitchFamily="34" charset="0"/>
            </a:endParaRPr>
          </a:p>
        </p:txBody>
      </p:sp>
      <p:sp>
        <p:nvSpPr>
          <p:cNvPr id="37" name="Text Box 18"/>
          <p:cNvSpPr txBox="1">
            <a:spLocks noChangeArrowheads="1"/>
          </p:cNvSpPr>
          <p:nvPr/>
        </p:nvSpPr>
        <p:spPr bwMode="auto">
          <a:xfrm>
            <a:off x="67733" y="2644914"/>
            <a:ext cx="2514600" cy="707886"/>
          </a:xfrm>
          <a:prstGeom prst="rect">
            <a:avLst/>
          </a:prstGeom>
          <a:noFill/>
          <a:ln w="9525" algn="ctr">
            <a:noFill/>
            <a:miter lim="800000"/>
            <a:headEnd/>
            <a:tailEnd/>
          </a:ln>
          <a:effectLst/>
        </p:spPr>
        <p:txBody>
          <a:bodyPr wrap="square">
            <a:spAutoFit/>
          </a:bodyPr>
          <a:lstStyle/>
          <a:p>
            <a:pPr algn="ctr" fontAlgn="base">
              <a:spcAft>
                <a:spcPct val="0"/>
              </a:spcAft>
            </a:pPr>
            <a:r>
              <a:rPr lang="en-US" sz="2000" b="1" dirty="0" smtClean="0">
                <a:solidFill>
                  <a:srgbClr val="000000"/>
                </a:solidFill>
                <a:latin typeface="Arial" pitchFamily="34" charset="0"/>
              </a:rPr>
              <a:t>GHG Emission </a:t>
            </a:r>
          </a:p>
          <a:p>
            <a:pPr algn="ctr" fontAlgn="base">
              <a:spcAft>
                <a:spcPct val="0"/>
              </a:spcAft>
            </a:pPr>
            <a:r>
              <a:rPr lang="en-US" sz="2000" b="1" dirty="0" smtClean="0">
                <a:solidFill>
                  <a:srgbClr val="000000"/>
                </a:solidFill>
                <a:latin typeface="Arial" pitchFamily="34" charset="0"/>
              </a:rPr>
              <a:t>(MTCO2e per Year)</a:t>
            </a:r>
          </a:p>
        </p:txBody>
      </p:sp>
      <p:sp>
        <p:nvSpPr>
          <p:cNvPr id="38" name="Text Box 19"/>
          <p:cNvSpPr txBox="1">
            <a:spLocks noChangeArrowheads="1"/>
          </p:cNvSpPr>
          <p:nvPr/>
        </p:nvSpPr>
        <p:spPr bwMode="auto">
          <a:xfrm>
            <a:off x="2429933" y="2826544"/>
            <a:ext cx="400050" cy="400110"/>
          </a:xfrm>
          <a:prstGeom prst="rect">
            <a:avLst/>
          </a:prstGeom>
          <a:noFill/>
          <a:ln w="9525" algn="ctr">
            <a:noFill/>
            <a:miter lim="800000"/>
            <a:headEnd/>
            <a:tailEnd/>
          </a:ln>
          <a:effectLst/>
        </p:spPr>
        <p:txBody>
          <a:bodyPr>
            <a:spAutoFit/>
          </a:bodyPr>
          <a:lstStyle/>
          <a:p>
            <a:pPr algn="r" fontAlgn="base">
              <a:spcBef>
                <a:spcPct val="50000"/>
              </a:spcBef>
              <a:spcAft>
                <a:spcPct val="0"/>
              </a:spcAft>
            </a:pPr>
            <a:r>
              <a:rPr lang="en-US" sz="2000" b="1" dirty="0">
                <a:solidFill>
                  <a:srgbClr val="000000"/>
                </a:solidFill>
                <a:latin typeface="Arial" pitchFamily="34" charset="0"/>
              </a:rPr>
              <a:t>=</a:t>
            </a:r>
          </a:p>
        </p:txBody>
      </p:sp>
      <p:pic>
        <p:nvPicPr>
          <p:cNvPr id="39" name="Picture 23"/>
          <p:cNvPicPr>
            <a:picLocks noChangeAspect="1" noChangeArrowheads="1"/>
          </p:cNvPicPr>
          <p:nvPr/>
        </p:nvPicPr>
        <p:blipFill>
          <a:blip r:embed="rId3" cstate="print"/>
          <a:srcRect/>
          <a:stretch>
            <a:fillRect/>
          </a:stretch>
        </p:blipFill>
        <p:spPr bwMode="auto">
          <a:xfrm>
            <a:off x="296333" y="3638550"/>
            <a:ext cx="2057400" cy="1863725"/>
          </a:xfrm>
          <a:prstGeom prst="rect">
            <a:avLst/>
          </a:prstGeom>
          <a:noFill/>
          <a:ln w="9525">
            <a:noFill/>
            <a:miter lim="800000"/>
            <a:headEnd/>
            <a:tailEnd/>
          </a:ln>
          <a:effectLst/>
        </p:spPr>
      </p:pic>
      <p:sp>
        <p:nvSpPr>
          <p:cNvPr id="40" name="Text Box 6"/>
          <p:cNvSpPr txBox="1">
            <a:spLocks noChangeArrowheads="1"/>
          </p:cNvSpPr>
          <p:nvPr/>
        </p:nvSpPr>
        <p:spPr bwMode="auto">
          <a:xfrm>
            <a:off x="6544733" y="2764988"/>
            <a:ext cx="381000" cy="400110"/>
          </a:xfrm>
          <a:prstGeom prst="rect">
            <a:avLst/>
          </a:prstGeom>
          <a:noFill/>
          <a:ln w="9525" algn="ctr">
            <a:noFill/>
            <a:miter lim="800000"/>
            <a:headEnd/>
            <a:tailEnd/>
          </a:ln>
          <a:effectLst/>
        </p:spPr>
        <p:txBody>
          <a:bodyPr>
            <a:spAutoFit/>
          </a:bodyPr>
          <a:lstStyle/>
          <a:p>
            <a:pPr algn="r" fontAlgn="base">
              <a:spcBef>
                <a:spcPct val="50000"/>
              </a:spcBef>
              <a:spcAft>
                <a:spcPct val="0"/>
              </a:spcAft>
            </a:pPr>
            <a:r>
              <a:rPr lang="en-US" sz="2000" b="1" dirty="0" smtClean="0">
                <a:solidFill>
                  <a:srgbClr val="000000"/>
                </a:solidFill>
                <a:latin typeface="Arial" pitchFamily="34" charset="0"/>
              </a:rPr>
              <a:t>x</a:t>
            </a:r>
            <a:endParaRPr lang="en-US" sz="2000" b="1" dirty="0">
              <a:solidFill>
                <a:srgbClr val="000000"/>
              </a:solidFill>
              <a:latin typeface="Arial" pitchFamily="34" charset="0"/>
            </a:endParaRPr>
          </a:p>
        </p:txBody>
      </p:sp>
      <p:sp>
        <p:nvSpPr>
          <p:cNvPr id="41" name="Text Box 13"/>
          <p:cNvSpPr txBox="1">
            <a:spLocks noChangeArrowheads="1"/>
          </p:cNvSpPr>
          <p:nvPr/>
        </p:nvSpPr>
        <p:spPr bwMode="auto">
          <a:xfrm>
            <a:off x="2658533" y="1371600"/>
            <a:ext cx="2286000" cy="1107996"/>
          </a:xfrm>
          <a:prstGeom prst="rect">
            <a:avLst/>
          </a:prstGeom>
          <a:noFill/>
          <a:ln w="9525" algn="ctr">
            <a:noFill/>
            <a:miter lim="800000"/>
            <a:headEnd/>
            <a:tailEnd/>
          </a:ln>
          <a:effectLst/>
        </p:spPr>
        <p:txBody>
          <a:bodyPr wrap="square">
            <a:spAutoFit/>
          </a:bodyPr>
          <a:lstStyle/>
          <a:p>
            <a:pPr algn="ctr" fontAlgn="base">
              <a:spcBef>
                <a:spcPct val="0"/>
              </a:spcBef>
              <a:spcAft>
                <a:spcPct val="0"/>
              </a:spcAft>
            </a:pPr>
            <a:r>
              <a:rPr lang="en-US" sz="2200" b="1" dirty="0" smtClean="0">
                <a:solidFill>
                  <a:srgbClr val="000000"/>
                </a:solidFill>
                <a:latin typeface="Arial" pitchFamily="34" charset="0"/>
              </a:rPr>
              <a:t>Primary Energy Carbon Intensity</a:t>
            </a:r>
            <a:endParaRPr lang="en-US" sz="2200" b="1" dirty="0">
              <a:solidFill>
                <a:srgbClr val="000000"/>
              </a:solidFill>
              <a:latin typeface="Arial" pitchFamily="34" charset="0"/>
            </a:endParaRPr>
          </a:p>
        </p:txBody>
      </p:sp>
      <p:sp>
        <p:nvSpPr>
          <p:cNvPr id="42" name="Text Box 13"/>
          <p:cNvSpPr txBox="1">
            <a:spLocks noChangeArrowheads="1"/>
          </p:cNvSpPr>
          <p:nvPr/>
        </p:nvSpPr>
        <p:spPr bwMode="auto">
          <a:xfrm>
            <a:off x="4868333" y="1702713"/>
            <a:ext cx="1905000" cy="430887"/>
          </a:xfrm>
          <a:prstGeom prst="rect">
            <a:avLst/>
          </a:prstGeom>
          <a:noFill/>
          <a:ln w="9525" algn="ctr">
            <a:noFill/>
            <a:miter lim="800000"/>
            <a:headEnd/>
            <a:tailEnd/>
          </a:ln>
          <a:effectLst/>
        </p:spPr>
        <p:txBody>
          <a:bodyPr wrap="square">
            <a:spAutoFit/>
          </a:bodyPr>
          <a:lstStyle/>
          <a:p>
            <a:pPr algn="ctr" fontAlgn="base">
              <a:spcBef>
                <a:spcPct val="0"/>
              </a:spcBef>
              <a:spcAft>
                <a:spcPct val="0"/>
              </a:spcAft>
            </a:pPr>
            <a:r>
              <a:rPr lang="en-US" sz="2200" b="1" dirty="0" smtClean="0">
                <a:solidFill>
                  <a:srgbClr val="000000"/>
                </a:solidFill>
                <a:latin typeface="Arial" pitchFamily="34" charset="0"/>
              </a:rPr>
              <a:t>Efficiency</a:t>
            </a:r>
            <a:endParaRPr lang="en-US" sz="2200" b="1" dirty="0">
              <a:solidFill>
                <a:srgbClr val="000000"/>
              </a:solidFill>
              <a:latin typeface="Arial" pitchFamily="34" charset="0"/>
            </a:endParaRPr>
          </a:p>
        </p:txBody>
      </p:sp>
      <p:sp>
        <p:nvSpPr>
          <p:cNvPr id="43" name="Text Box 13"/>
          <p:cNvSpPr txBox="1">
            <a:spLocks noChangeArrowheads="1"/>
          </p:cNvSpPr>
          <p:nvPr/>
        </p:nvSpPr>
        <p:spPr bwMode="auto">
          <a:xfrm>
            <a:off x="6773333" y="1506319"/>
            <a:ext cx="1905000" cy="769441"/>
          </a:xfrm>
          <a:prstGeom prst="rect">
            <a:avLst/>
          </a:prstGeom>
          <a:noFill/>
          <a:ln w="9525" algn="ctr">
            <a:noFill/>
            <a:miter lim="800000"/>
            <a:headEnd/>
            <a:tailEnd/>
          </a:ln>
          <a:effectLst/>
        </p:spPr>
        <p:txBody>
          <a:bodyPr wrap="square">
            <a:spAutoFit/>
          </a:bodyPr>
          <a:lstStyle/>
          <a:p>
            <a:pPr algn="ctr" fontAlgn="base">
              <a:spcBef>
                <a:spcPct val="0"/>
              </a:spcBef>
              <a:spcAft>
                <a:spcPct val="0"/>
              </a:spcAft>
            </a:pPr>
            <a:r>
              <a:rPr lang="en-US" sz="2200" b="1" dirty="0" smtClean="0">
                <a:solidFill>
                  <a:srgbClr val="000000"/>
                </a:solidFill>
                <a:latin typeface="Arial" pitchFamily="34" charset="0"/>
              </a:rPr>
              <a:t>Total</a:t>
            </a:r>
          </a:p>
          <a:p>
            <a:pPr algn="ctr" fontAlgn="base">
              <a:spcBef>
                <a:spcPct val="0"/>
              </a:spcBef>
              <a:spcAft>
                <a:spcPct val="0"/>
              </a:spcAft>
            </a:pPr>
            <a:r>
              <a:rPr lang="en-US" sz="2200" b="1" dirty="0" smtClean="0">
                <a:solidFill>
                  <a:srgbClr val="000000"/>
                </a:solidFill>
                <a:latin typeface="Arial" pitchFamily="34" charset="0"/>
              </a:rPr>
              <a:t>Demand</a:t>
            </a:r>
            <a:endParaRPr lang="en-US" sz="2200" b="1" dirty="0">
              <a:solidFill>
                <a:srgbClr val="000000"/>
              </a:solidFill>
              <a:latin typeface="Arial" pitchFamily="34" charset="0"/>
            </a:endParaRPr>
          </a:p>
        </p:txBody>
      </p:sp>
      <p:sp>
        <p:nvSpPr>
          <p:cNvPr id="44" name="AutoShape 15"/>
          <p:cNvSpPr>
            <a:spLocks noChangeArrowheads="1"/>
          </p:cNvSpPr>
          <p:nvPr/>
        </p:nvSpPr>
        <p:spPr bwMode="auto">
          <a:xfrm>
            <a:off x="3725333" y="3697069"/>
            <a:ext cx="285750" cy="685800"/>
          </a:xfrm>
          <a:prstGeom prst="upArrow">
            <a:avLst>
              <a:gd name="adj1" fmla="val 50000"/>
              <a:gd name="adj2" fmla="val 60000"/>
            </a:avLst>
          </a:prstGeom>
          <a:noFill/>
          <a:ln w="9525" algn="ctr">
            <a:solidFill>
              <a:srgbClr val="000000"/>
            </a:solidFill>
            <a:roun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smtClean="0">
              <a:ln>
                <a:noFill/>
              </a:ln>
              <a:solidFill>
                <a:srgbClr val="000000"/>
              </a:solidFill>
              <a:effectLst/>
              <a:uLnTx/>
              <a:uFillTx/>
              <a:latin typeface="Arial" pitchFamily="34" charset="0"/>
            </a:endParaRPr>
          </a:p>
        </p:txBody>
      </p:sp>
      <p:sp>
        <p:nvSpPr>
          <p:cNvPr id="45" name="AutoShape 17"/>
          <p:cNvSpPr>
            <a:spLocks noChangeArrowheads="1"/>
          </p:cNvSpPr>
          <p:nvPr/>
        </p:nvSpPr>
        <p:spPr bwMode="auto">
          <a:xfrm>
            <a:off x="7630583" y="3639919"/>
            <a:ext cx="285750" cy="685800"/>
          </a:xfrm>
          <a:prstGeom prst="upArrow">
            <a:avLst>
              <a:gd name="adj1" fmla="val 50000"/>
              <a:gd name="adj2" fmla="val 60000"/>
            </a:avLst>
          </a:prstGeom>
          <a:noFill/>
          <a:ln w="9525" algn="ctr">
            <a:solidFill>
              <a:srgbClr val="000000"/>
            </a:solidFill>
            <a:roun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smtClean="0">
              <a:ln>
                <a:noFill/>
              </a:ln>
              <a:solidFill>
                <a:srgbClr val="000000"/>
              </a:solidFill>
              <a:effectLst/>
              <a:uLnTx/>
              <a:uFillTx/>
              <a:latin typeface="Arial" pitchFamily="34" charset="0"/>
            </a:endParaRPr>
          </a:p>
        </p:txBody>
      </p:sp>
      <p:sp>
        <p:nvSpPr>
          <p:cNvPr id="46" name="Title 1"/>
          <p:cNvSpPr txBox="1">
            <a:spLocks/>
          </p:cNvSpPr>
          <p:nvPr/>
        </p:nvSpPr>
        <p:spPr>
          <a:xfrm>
            <a:off x="152400" y="0"/>
            <a:ext cx="8686800" cy="9144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2400" b="1" i="0" kern="1200" baseline="0">
                <a:solidFill>
                  <a:schemeClr val="accent4"/>
                </a:solidFill>
                <a:latin typeface="Lucida Sans"/>
                <a:ea typeface="+mj-ea"/>
                <a:cs typeface="+mj-cs"/>
              </a:defRPr>
            </a:lvl1pPr>
          </a:lstStyle>
          <a:p>
            <a:r>
              <a:rPr lang="en-US" dirty="0" smtClean="0">
                <a:solidFill>
                  <a:srgbClr val="1F497D"/>
                </a:solidFill>
              </a:rPr>
              <a:t>Transportation GHG Reduction strategies</a:t>
            </a:r>
            <a:endParaRPr lang="en-US" dirty="0">
              <a:solidFill>
                <a:srgbClr val="1F497D"/>
              </a:solidFill>
            </a:endParaRPr>
          </a:p>
        </p:txBody>
      </p:sp>
      <p:sp>
        <p:nvSpPr>
          <p:cNvPr id="26" name="Text Box 8"/>
          <p:cNvSpPr txBox="1">
            <a:spLocks noChangeArrowheads="1"/>
          </p:cNvSpPr>
          <p:nvPr/>
        </p:nvSpPr>
        <p:spPr bwMode="auto">
          <a:xfrm>
            <a:off x="7173383" y="2644914"/>
            <a:ext cx="1276350" cy="707886"/>
          </a:xfrm>
          <a:prstGeom prst="rect">
            <a:avLst/>
          </a:prstGeom>
          <a:noFill/>
          <a:ln w="9525" algn="ctr">
            <a:noFill/>
            <a:miter lim="800000"/>
            <a:headEnd/>
            <a:tailEnd/>
          </a:ln>
          <a:effectLst/>
        </p:spPr>
        <p:txBody>
          <a:bodyPr wrap="square">
            <a:spAutoFit/>
          </a:bodyPr>
          <a:lstStyle/>
          <a:p>
            <a:pPr algn="ctr" fontAlgn="base">
              <a:spcBef>
                <a:spcPct val="50000"/>
              </a:spcBef>
              <a:spcAft>
                <a:spcPct val="0"/>
              </a:spcAft>
            </a:pPr>
            <a:r>
              <a:rPr lang="en-US" sz="2000" b="1" u="sng" dirty="0" smtClean="0">
                <a:solidFill>
                  <a:srgbClr val="000000"/>
                </a:solidFill>
                <a:latin typeface="Arial" pitchFamily="34" charset="0"/>
              </a:rPr>
              <a:t>Miles</a:t>
            </a:r>
            <a:r>
              <a:rPr lang="en-US" sz="2000" b="1" dirty="0" smtClean="0">
                <a:solidFill>
                  <a:srgbClr val="000000"/>
                </a:solidFill>
                <a:latin typeface="Arial" pitchFamily="34" charset="0"/>
              </a:rPr>
              <a:t> year</a:t>
            </a:r>
          </a:p>
        </p:txBody>
      </p:sp>
      <p:sp>
        <p:nvSpPr>
          <p:cNvPr id="2" name="TextBox 1"/>
          <p:cNvSpPr txBox="1"/>
          <p:nvPr/>
        </p:nvSpPr>
        <p:spPr>
          <a:xfrm>
            <a:off x="7051531" y="5552556"/>
            <a:ext cx="1826755" cy="369332"/>
          </a:xfrm>
          <a:prstGeom prst="rect">
            <a:avLst/>
          </a:prstGeom>
          <a:noFill/>
        </p:spPr>
        <p:txBody>
          <a:bodyPr wrap="none" rtlCol="0">
            <a:spAutoFit/>
          </a:bodyPr>
          <a:lstStyle/>
          <a:p>
            <a:r>
              <a:rPr lang="en-US" b="1" dirty="0" smtClean="0">
                <a:solidFill>
                  <a:srgbClr val="800000"/>
                </a:solidFill>
              </a:rPr>
              <a:t>AVOID and SHIFT</a:t>
            </a:r>
            <a:endParaRPr lang="en-US" b="1" dirty="0">
              <a:solidFill>
                <a:srgbClr val="800000"/>
              </a:solidFill>
            </a:endParaRPr>
          </a:p>
        </p:txBody>
      </p:sp>
      <p:sp>
        <p:nvSpPr>
          <p:cNvPr id="22" name="TextBox 21"/>
          <p:cNvSpPr txBox="1"/>
          <p:nvPr/>
        </p:nvSpPr>
        <p:spPr>
          <a:xfrm>
            <a:off x="5184567" y="5569199"/>
            <a:ext cx="184666" cy="369332"/>
          </a:xfrm>
          <a:prstGeom prst="rect">
            <a:avLst/>
          </a:prstGeom>
          <a:noFill/>
        </p:spPr>
        <p:txBody>
          <a:bodyPr wrap="none" rtlCol="0">
            <a:spAutoFit/>
          </a:bodyPr>
          <a:lstStyle/>
          <a:p>
            <a:r>
              <a:rPr lang="en-US" b="1" dirty="0" smtClean="0">
                <a:solidFill>
                  <a:srgbClr val="800000"/>
                </a:solidFill>
              </a:rPr>
              <a:t>	</a:t>
            </a:r>
            <a:endParaRPr lang="en-US" b="1" dirty="0">
              <a:solidFill>
                <a:srgbClr val="800000"/>
              </a:solidFill>
            </a:endParaRPr>
          </a:p>
        </p:txBody>
      </p:sp>
      <p:sp>
        <p:nvSpPr>
          <p:cNvPr id="23" name="TextBox 22"/>
          <p:cNvSpPr txBox="1"/>
          <p:nvPr/>
        </p:nvSpPr>
        <p:spPr>
          <a:xfrm>
            <a:off x="5369233" y="5523987"/>
            <a:ext cx="1105967" cy="369332"/>
          </a:xfrm>
          <a:prstGeom prst="rect">
            <a:avLst/>
          </a:prstGeom>
          <a:noFill/>
        </p:spPr>
        <p:txBody>
          <a:bodyPr wrap="none" rtlCol="0">
            <a:spAutoFit/>
          </a:bodyPr>
          <a:lstStyle/>
          <a:p>
            <a:r>
              <a:rPr lang="en-US" b="1" dirty="0" smtClean="0">
                <a:solidFill>
                  <a:srgbClr val="800000"/>
                </a:solidFill>
              </a:rPr>
              <a:t>IMPROVE</a:t>
            </a:r>
            <a:endParaRPr lang="en-US" b="1" dirty="0">
              <a:solidFill>
                <a:srgbClr val="800000"/>
              </a:solidFill>
            </a:endParaRPr>
          </a:p>
        </p:txBody>
      </p:sp>
    </p:spTree>
    <p:extLst>
      <p:ext uri="{BB962C8B-B14F-4D97-AF65-F5344CB8AC3E}">
        <p14:creationId xmlns:p14="http://schemas.microsoft.com/office/powerpoint/2010/main" val="19393168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205815" y="1047359"/>
            <a:ext cx="5638800" cy="4891087"/>
            <a:chOff x="1104" y="717"/>
            <a:chExt cx="3552" cy="3081"/>
          </a:xfrm>
        </p:grpSpPr>
        <p:pic>
          <p:nvPicPr>
            <p:cNvPr id="3" name="Picture 4" descr="MCBD06663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717"/>
              <a:ext cx="3552" cy="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rot="389762">
              <a:off x="2976" y="1180"/>
              <a:ext cx="664" cy="212"/>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b="1">
                  <a:solidFill>
                    <a:srgbClr val="000099"/>
                  </a:solidFill>
                  <a:latin typeface="Arial" pitchFamily="34" charset="0"/>
                </a:defRPr>
              </a:lvl1pPr>
              <a:lvl2pPr marL="742950" indent="-285750" eaLnBrk="0" hangingPunct="0">
                <a:defRPr sz="2800" b="1">
                  <a:solidFill>
                    <a:srgbClr val="000099"/>
                  </a:solidFill>
                  <a:latin typeface="Arial" pitchFamily="34" charset="0"/>
                </a:defRPr>
              </a:lvl2pPr>
              <a:lvl3pPr marL="1143000" indent="-228600" eaLnBrk="0" hangingPunct="0">
                <a:defRPr sz="2800" b="1">
                  <a:solidFill>
                    <a:srgbClr val="000099"/>
                  </a:solidFill>
                  <a:latin typeface="Arial" pitchFamily="34" charset="0"/>
                </a:defRPr>
              </a:lvl3pPr>
              <a:lvl4pPr marL="1600200" indent="-228600" eaLnBrk="0" hangingPunct="0">
                <a:defRPr sz="2800" b="1">
                  <a:solidFill>
                    <a:srgbClr val="000099"/>
                  </a:solidFill>
                  <a:latin typeface="Arial" pitchFamily="34" charset="0"/>
                </a:defRPr>
              </a:lvl4pPr>
              <a:lvl5pPr marL="2057400" indent="-228600" eaLnBrk="0" hangingPunct="0">
                <a:defRPr sz="2800" b="1">
                  <a:solidFill>
                    <a:srgbClr val="000099"/>
                  </a:solidFill>
                  <a:latin typeface="Arial" pitchFamily="34" charset="0"/>
                </a:defRPr>
              </a:lvl5pPr>
              <a:lvl6pPr marL="2514600" indent="-228600" algn="ctr" eaLnBrk="0" fontAlgn="base" hangingPunct="0">
                <a:spcBef>
                  <a:spcPct val="0"/>
                </a:spcBef>
                <a:spcAft>
                  <a:spcPct val="0"/>
                </a:spcAft>
                <a:defRPr sz="2800" b="1">
                  <a:solidFill>
                    <a:srgbClr val="000099"/>
                  </a:solidFill>
                  <a:latin typeface="Arial" pitchFamily="34" charset="0"/>
                </a:defRPr>
              </a:lvl6pPr>
              <a:lvl7pPr marL="2971800" indent="-228600" algn="ctr" eaLnBrk="0" fontAlgn="base" hangingPunct="0">
                <a:spcBef>
                  <a:spcPct val="0"/>
                </a:spcBef>
                <a:spcAft>
                  <a:spcPct val="0"/>
                </a:spcAft>
                <a:defRPr sz="2800" b="1">
                  <a:solidFill>
                    <a:srgbClr val="000099"/>
                  </a:solidFill>
                  <a:latin typeface="Arial" pitchFamily="34" charset="0"/>
                </a:defRPr>
              </a:lvl7pPr>
              <a:lvl8pPr marL="3429000" indent="-228600" algn="ctr" eaLnBrk="0" fontAlgn="base" hangingPunct="0">
                <a:spcBef>
                  <a:spcPct val="0"/>
                </a:spcBef>
                <a:spcAft>
                  <a:spcPct val="0"/>
                </a:spcAft>
                <a:defRPr sz="2800" b="1">
                  <a:solidFill>
                    <a:srgbClr val="000099"/>
                  </a:solidFill>
                  <a:latin typeface="Arial" pitchFamily="34" charset="0"/>
                </a:defRPr>
              </a:lvl8pPr>
              <a:lvl9pPr marL="3886200" indent="-228600" algn="ctr" eaLnBrk="0" fontAlgn="base" hangingPunct="0">
                <a:spcBef>
                  <a:spcPct val="0"/>
                </a:spcBef>
                <a:spcAft>
                  <a:spcPct val="0"/>
                </a:spcAft>
                <a:defRPr sz="2800" b="1">
                  <a:solidFill>
                    <a:srgbClr val="000099"/>
                  </a:solidFill>
                  <a:latin typeface="Arial" pitchFamily="34" charset="0"/>
                </a:defRPr>
              </a:lvl9pPr>
            </a:lstStyle>
            <a:p>
              <a:pPr algn="l"/>
              <a:r>
                <a:rPr lang="en-US" sz="1600">
                  <a:solidFill>
                    <a:schemeClr val="bg1"/>
                  </a:solidFill>
                  <a:latin typeface="Times" charset="0"/>
                </a:rPr>
                <a:t>Hydrogen</a:t>
              </a:r>
            </a:p>
          </p:txBody>
        </p:sp>
        <p:sp>
          <p:nvSpPr>
            <p:cNvPr id="5" name="Text Box 6"/>
            <p:cNvSpPr txBox="1">
              <a:spLocks noChangeArrowheads="1"/>
            </p:cNvSpPr>
            <p:nvPr/>
          </p:nvSpPr>
          <p:spPr bwMode="auto">
            <a:xfrm rot="-2539082">
              <a:off x="2112" y="1804"/>
              <a:ext cx="558" cy="212"/>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b="1">
                  <a:solidFill>
                    <a:srgbClr val="000099"/>
                  </a:solidFill>
                  <a:latin typeface="Arial" pitchFamily="34" charset="0"/>
                </a:defRPr>
              </a:lvl1pPr>
              <a:lvl2pPr marL="742950" indent="-285750" eaLnBrk="0" hangingPunct="0">
                <a:defRPr sz="2800" b="1">
                  <a:solidFill>
                    <a:srgbClr val="000099"/>
                  </a:solidFill>
                  <a:latin typeface="Arial" pitchFamily="34" charset="0"/>
                </a:defRPr>
              </a:lvl2pPr>
              <a:lvl3pPr marL="1143000" indent="-228600" eaLnBrk="0" hangingPunct="0">
                <a:defRPr sz="2800" b="1">
                  <a:solidFill>
                    <a:srgbClr val="000099"/>
                  </a:solidFill>
                  <a:latin typeface="Arial" pitchFamily="34" charset="0"/>
                </a:defRPr>
              </a:lvl3pPr>
              <a:lvl4pPr marL="1600200" indent="-228600" eaLnBrk="0" hangingPunct="0">
                <a:defRPr sz="2800" b="1">
                  <a:solidFill>
                    <a:srgbClr val="000099"/>
                  </a:solidFill>
                  <a:latin typeface="Arial" pitchFamily="34" charset="0"/>
                </a:defRPr>
              </a:lvl4pPr>
              <a:lvl5pPr marL="2057400" indent="-228600" eaLnBrk="0" hangingPunct="0">
                <a:defRPr sz="2800" b="1">
                  <a:solidFill>
                    <a:srgbClr val="000099"/>
                  </a:solidFill>
                  <a:latin typeface="Arial" pitchFamily="34" charset="0"/>
                </a:defRPr>
              </a:lvl5pPr>
              <a:lvl6pPr marL="2514600" indent="-228600" algn="ctr" eaLnBrk="0" fontAlgn="base" hangingPunct="0">
                <a:spcBef>
                  <a:spcPct val="0"/>
                </a:spcBef>
                <a:spcAft>
                  <a:spcPct val="0"/>
                </a:spcAft>
                <a:defRPr sz="2800" b="1">
                  <a:solidFill>
                    <a:srgbClr val="000099"/>
                  </a:solidFill>
                  <a:latin typeface="Arial" pitchFamily="34" charset="0"/>
                </a:defRPr>
              </a:lvl6pPr>
              <a:lvl7pPr marL="2971800" indent="-228600" algn="ctr" eaLnBrk="0" fontAlgn="base" hangingPunct="0">
                <a:spcBef>
                  <a:spcPct val="0"/>
                </a:spcBef>
                <a:spcAft>
                  <a:spcPct val="0"/>
                </a:spcAft>
                <a:defRPr sz="2800" b="1">
                  <a:solidFill>
                    <a:srgbClr val="000099"/>
                  </a:solidFill>
                  <a:latin typeface="Arial" pitchFamily="34" charset="0"/>
                </a:defRPr>
              </a:lvl7pPr>
              <a:lvl8pPr marL="3429000" indent="-228600" algn="ctr" eaLnBrk="0" fontAlgn="base" hangingPunct="0">
                <a:spcBef>
                  <a:spcPct val="0"/>
                </a:spcBef>
                <a:spcAft>
                  <a:spcPct val="0"/>
                </a:spcAft>
                <a:defRPr sz="2800" b="1">
                  <a:solidFill>
                    <a:srgbClr val="000099"/>
                  </a:solidFill>
                  <a:latin typeface="Arial" pitchFamily="34" charset="0"/>
                </a:defRPr>
              </a:lvl8pPr>
              <a:lvl9pPr marL="3886200" indent="-228600" algn="ctr" eaLnBrk="0" fontAlgn="base" hangingPunct="0">
                <a:spcBef>
                  <a:spcPct val="0"/>
                </a:spcBef>
                <a:spcAft>
                  <a:spcPct val="0"/>
                </a:spcAft>
                <a:defRPr sz="2800" b="1">
                  <a:solidFill>
                    <a:srgbClr val="000099"/>
                  </a:solidFill>
                  <a:latin typeface="Arial" pitchFamily="34" charset="0"/>
                </a:defRPr>
              </a:lvl9pPr>
            </a:lstStyle>
            <a:p>
              <a:pPr algn="l"/>
              <a:r>
                <a:rPr lang="en-US" sz="1600">
                  <a:solidFill>
                    <a:schemeClr val="bg1"/>
                  </a:solidFill>
                  <a:latin typeface="Times" charset="0"/>
                </a:rPr>
                <a:t>Biofuels</a:t>
              </a:r>
            </a:p>
          </p:txBody>
        </p:sp>
        <p:sp>
          <p:nvSpPr>
            <p:cNvPr id="6" name="Text Box 7"/>
            <p:cNvSpPr txBox="1">
              <a:spLocks noChangeArrowheads="1"/>
            </p:cNvSpPr>
            <p:nvPr/>
          </p:nvSpPr>
          <p:spPr bwMode="auto">
            <a:xfrm rot="-1555710">
              <a:off x="2013" y="1344"/>
              <a:ext cx="608" cy="212"/>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b="1">
                  <a:solidFill>
                    <a:srgbClr val="000099"/>
                  </a:solidFill>
                  <a:latin typeface="Arial" pitchFamily="34" charset="0"/>
                </a:defRPr>
              </a:lvl1pPr>
              <a:lvl2pPr marL="742950" indent="-285750" eaLnBrk="0" hangingPunct="0">
                <a:defRPr sz="2800" b="1">
                  <a:solidFill>
                    <a:srgbClr val="000099"/>
                  </a:solidFill>
                  <a:latin typeface="Arial" pitchFamily="34" charset="0"/>
                </a:defRPr>
              </a:lvl2pPr>
              <a:lvl3pPr marL="1143000" indent="-228600" eaLnBrk="0" hangingPunct="0">
                <a:defRPr sz="2800" b="1">
                  <a:solidFill>
                    <a:srgbClr val="000099"/>
                  </a:solidFill>
                  <a:latin typeface="Arial" pitchFamily="34" charset="0"/>
                </a:defRPr>
              </a:lvl3pPr>
              <a:lvl4pPr marL="1600200" indent="-228600" eaLnBrk="0" hangingPunct="0">
                <a:defRPr sz="2800" b="1">
                  <a:solidFill>
                    <a:srgbClr val="000099"/>
                  </a:solidFill>
                  <a:latin typeface="Arial" pitchFamily="34" charset="0"/>
                </a:defRPr>
              </a:lvl4pPr>
              <a:lvl5pPr marL="2057400" indent="-228600" eaLnBrk="0" hangingPunct="0">
                <a:defRPr sz="2800" b="1">
                  <a:solidFill>
                    <a:srgbClr val="000099"/>
                  </a:solidFill>
                  <a:latin typeface="Arial" pitchFamily="34" charset="0"/>
                </a:defRPr>
              </a:lvl5pPr>
              <a:lvl6pPr marL="2514600" indent="-228600" algn="ctr" eaLnBrk="0" fontAlgn="base" hangingPunct="0">
                <a:spcBef>
                  <a:spcPct val="0"/>
                </a:spcBef>
                <a:spcAft>
                  <a:spcPct val="0"/>
                </a:spcAft>
                <a:defRPr sz="2800" b="1">
                  <a:solidFill>
                    <a:srgbClr val="000099"/>
                  </a:solidFill>
                  <a:latin typeface="Arial" pitchFamily="34" charset="0"/>
                </a:defRPr>
              </a:lvl6pPr>
              <a:lvl7pPr marL="2971800" indent="-228600" algn="ctr" eaLnBrk="0" fontAlgn="base" hangingPunct="0">
                <a:spcBef>
                  <a:spcPct val="0"/>
                </a:spcBef>
                <a:spcAft>
                  <a:spcPct val="0"/>
                </a:spcAft>
                <a:defRPr sz="2800" b="1">
                  <a:solidFill>
                    <a:srgbClr val="000099"/>
                  </a:solidFill>
                  <a:latin typeface="Arial" pitchFamily="34" charset="0"/>
                </a:defRPr>
              </a:lvl7pPr>
              <a:lvl8pPr marL="3429000" indent="-228600" algn="ctr" eaLnBrk="0" fontAlgn="base" hangingPunct="0">
                <a:spcBef>
                  <a:spcPct val="0"/>
                </a:spcBef>
                <a:spcAft>
                  <a:spcPct val="0"/>
                </a:spcAft>
                <a:defRPr sz="2800" b="1">
                  <a:solidFill>
                    <a:srgbClr val="000099"/>
                  </a:solidFill>
                  <a:latin typeface="Arial" pitchFamily="34" charset="0"/>
                </a:defRPr>
              </a:lvl8pPr>
              <a:lvl9pPr marL="3886200" indent="-228600" algn="ctr" eaLnBrk="0" fontAlgn="base" hangingPunct="0">
                <a:spcBef>
                  <a:spcPct val="0"/>
                </a:spcBef>
                <a:spcAft>
                  <a:spcPct val="0"/>
                </a:spcAft>
                <a:defRPr sz="2800" b="1">
                  <a:solidFill>
                    <a:srgbClr val="000099"/>
                  </a:solidFill>
                  <a:latin typeface="Arial" pitchFamily="34" charset="0"/>
                </a:defRPr>
              </a:lvl9pPr>
            </a:lstStyle>
            <a:p>
              <a:pPr algn="l"/>
              <a:r>
                <a:rPr lang="en-US" sz="1600">
                  <a:solidFill>
                    <a:schemeClr val="bg1"/>
                  </a:solidFill>
                  <a:latin typeface="Times" charset="0"/>
                </a:rPr>
                <a:t>Plug-in’s</a:t>
              </a:r>
            </a:p>
          </p:txBody>
        </p:sp>
        <p:sp>
          <p:nvSpPr>
            <p:cNvPr id="7" name="Text Box 8"/>
            <p:cNvSpPr txBox="1">
              <a:spLocks noChangeArrowheads="1"/>
            </p:cNvSpPr>
            <p:nvPr/>
          </p:nvSpPr>
          <p:spPr bwMode="auto">
            <a:xfrm rot="-1555710">
              <a:off x="3060" y="883"/>
              <a:ext cx="395" cy="173"/>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b="1">
                  <a:solidFill>
                    <a:srgbClr val="000099"/>
                  </a:solidFill>
                  <a:latin typeface="Arial" pitchFamily="34" charset="0"/>
                </a:defRPr>
              </a:lvl1pPr>
              <a:lvl2pPr marL="742950" indent="-285750" eaLnBrk="0" hangingPunct="0">
                <a:defRPr sz="2800" b="1">
                  <a:solidFill>
                    <a:srgbClr val="000099"/>
                  </a:solidFill>
                  <a:latin typeface="Arial" pitchFamily="34" charset="0"/>
                </a:defRPr>
              </a:lvl2pPr>
              <a:lvl3pPr marL="1143000" indent="-228600" eaLnBrk="0" hangingPunct="0">
                <a:defRPr sz="2800" b="1">
                  <a:solidFill>
                    <a:srgbClr val="000099"/>
                  </a:solidFill>
                  <a:latin typeface="Arial" pitchFamily="34" charset="0"/>
                </a:defRPr>
              </a:lvl3pPr>
              <a:lvl4pPr marL="1600200" indent="-228600" eaLnBrk="0" hangingPunct="0">
                <a:defRPr sz="2800" b="1">
                  <a:solidFill>
                    <a:srgbClr val="000099"/>
                  </a:solidFill>
                  <a:latin typeface="Arial" pitchFamily="34" charset="0"/>
                </a:defRPr>
              </a:lvl4pPr>
              <a:lvl5pPr marL="2057400" indent="-228600" eaLnBrk="0" hangingPunct="0">
                <a:defRPr sz="2800" b="1">
                  <a:solidFill>
                    <a:srgbClr val="000099"/>
                  </a:solidFill>
                  <a:latin typeface="Arial" pitchFamily="34" charset="0"/>
                </a:defRPr>
              </a:lvl5pPr>
              <a:lvl6pPr marL="2514600" indent="-228600" algn="ctr" eaLnBrk="0" fontAlgn="base" hangingPunct="0">
                <a:spcBef>
                  <a:spcPct val="0"/>
                </a:spcBef>
                <a:spcAft>
                  <a:spcPct val="0"/>
                </a:spcAft>
                <a:defRPr sz="2800" b="1">
                  <a:solidFill>
                    <a:srgbClr val="000099"/>
                  </a:solidFill>
                  <a:latin typeface="Arial" pitchFamily="34" charset="0"/>
                </a:defRPr>
              </a:lvl6pPr>
              <a:lvl7pPr marL="2971800" indent="-228600" algn="ctr" eaLnBrk="0" fontAlgn="base" hangingPunct="0">
                <a:spcBef>
                  <a:spcPct val="0"/>
                </a:spcBef>
                <a:spcAft>
                  <a:spcPct val="0"/>
                </a:spcAft>
                <a:defRPr sz="2800" b="1">
                  <a:solidFill>
                    <a:srgbClr val="000099"/>
                  </a:solidFill>
                  <a:latin typeface="Arial" pitchFamily="34" charset="0"/>
                </a:defRPr>
              </a:lvl7pPr>
              <a:lvl8pPr marL="3429000" indent="-228600" algn="ctr" eaLnBrk="0" fontAlgn="base" hangingPunct="0">
                <a:spcBef>
                  <a:spcPct val="0"/>
                </a:spcBef>
                <a:spcAft>
                  <a:spcPct val="0"/>
                </a:spcAft>
                <a:defRPr sz="2800" b="1">
                  <a:solidFill>
                    <a:srgbClr val="000099"/>
                  </a:solidFill>
                  <a:latin typeface="Arial" pitchFamily="34" charset="0"/>
                </a:defRPr>
              </a:lvl8pPr>
              <a:lvl9pPr marL="3886200" indent="-228600" algn="ctr" eaLnBrk="0" fontAlgn="base" hangingPunct="0">
                <a:spcBef>
                  <a:spcPct val="0"/>
                </a:spcBef>
                <a:spcAft>
                  <a:spcPct val="0"/>
                </a:spcAft>
                <a:defRPr sz="2800" b="1">
                  <a:solidFill>
                    <a:srgbClr val="000099"/>
                  </a:solidFill>
                  <a:latin typeface="Arial" pitchFamily="34" charset="0"/>
                </a:defRPr>
              </a:lvl9pPr>
            </a:lstStyle>
            <a:p>
              <a:pPr algn="l"/>
              <a:r>
                <a:rPr lang="en-US" sz="1200">
                  <a:solidFill>
                    <a:schemeClr val="bg1"/>
                  </a:solidFill>
                  <a:latin typeface="Times" charset="0"/>
                </a:rPr>
                <a:t>FCV</a:t>
              </a:r>
            </a:p>
          </p:txBody>
        </p:sp>
        <p:sp>
          <p:nvSpPr>
            <p:cNvPr id="8" name="Text Box 9"/>
            <p:cNvSpPr txBox="1">
              <a:spLocks noChangeArrowheads="1"/>
            </p:cNvSpPr>
            <p:nvPr/>
          </p:nvSpPr>
          <p:spPr bwMode="auto">
            <a:xfrm rot="395761">
              <a:off x="2070" y="1071"/>
              <a:ext cx="431" cy="173"/>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b="1">
                  <a:solidFill>
                    <a:srgbClr val="000099"/>
                  </a:solidFill>
                  <a:latin typeface="Arial" pitchFamily="34" charset="0"/>
                </a:defRPr>
              </a:lvl1pPr>
              <a:lvl2pPr marL="742950" indent="-285750" eaLnBrk="0" hangingPunct="0">
                <a:defRPr sz="2800" b="1">
                  <a:solidFill>
                    <a:srgbClr val="000099"/>
                  </a:solidFill>
                  <a:latin typeface="Arial" pitchFamily="34" charset="0"/>
                </a:defRPr>
              </a:lvl2pPr>
              <a:lvl3pPr marL="1143000" indent="-228600" eaLnBrk="0" hangingPunct="0">
                <a:defRPr sz="2800" b="1">
                  <a:solidFill>
                    <a:srgbClr val="000099"/>
                  </a:solidFill>
                  <a:latin typeface="Arial" pitchFamily="34" charset="0"/>
                </a:defRPr>
              </a:lvl3pPr>
              <a:lvl4pPr marL="1600200" indent="-228600" eaLnBrk="0" hangingPunct="0">
                <a:defRPr sz="2800" b="1">
                  <a:solidFill>
                    <a:srgbClr val="000099"/>
                  </a:solidFill>
                  <a:latin typeface="Arial" pitchFamily="34" charset="0"/>
                </a:defRPr>
              </a:lvl4pPr>
              <a:lvl5pPr marL="2057400" indent="-228600" eaLnBrk="0" hangingPunct="0">
                <a:defRPr sz="2800" b="1">
                  <a:solidFill>
                    <a:srgbClr val="000099"/>
                  </a:solidFill>
                  <a:latin typeface="Arial" pitchFamily="34" charset="0"/>
                </a:defRPr>
              </a:lvl5pPr>
              <a:lvl6pPr marL="2514600" indent="-228600" algn="ctr" eaLnBrk="0" fontAlgn="base" hangingPunct="0">
                <a:spcBef>
                  <a:spcPct val="0"/>
                </a:spcBef>
                <a:spcAft>
                  <a:spcPct val="0"/>
                </a:spcAft>
                <a:defRPr sz="2800" b="1">
                  <a:solidFill>
                    <a:srgbClr val="000099"/>
                  </a:solidFill>
                  <a:latin typeface="Arial" pitchFamily="34" charset="0"/>
                </a:defRPr>
              </a:lvl6pPr>
              <a:lvl7pPr marL="2971800" indent="-228600" algn="ctr" eaLnBrk="0" fontAlgn="base" hangingPunct="0">
                <a:spcBef>
                  <a:spcPct val="0"/>
                </a:spcBef>
                <a:spcAft>
                  <a:spcPct val="0"/>
                </a:spcAft>
                <a:defRPr sz="2800" b="1">
                  <a:solidFill>
                    <a:srgbClr val="000099"/>
                  </a:solidFill>
                  <a:latin typeface="Arial" pitchFamily="34" charset="0"/>
                </a:defRPr>
              </a:lvl7pPr>
              <a:lvl8pPr marL="3429000" indent="-228600" algn="ctr" eaLnBrk="0" fontAlgn="base" hangingPunct="0">
                <a:spcBef>
                  <a:spcPct val="0"/>
                </a:spcBef>
                <a:spcAft>
                  <a:spcPct val="0"/>
                </a:spcAft>
                <a:defRPr sz="2800" b="1">
                  <a:solidFill>
                    <a:srgbClr val="000099"/>
                  </a:solidFill>
                  <a:latin typeface="Arial" pitchFamily="34" charset="0"/>
                </a:defRPr>
              </a:lvl8pPr>
              <a:lvl9pPr marL="3886200" indent="-228600" algn="ctr" eaLnBrk="0" fontAlgn="base" hangingPunct="0">
                <a:spcBef>
                  <a:spcPct val="0"/>
                </a:spcBef>
                <a:spcAft>
                  <a:spcPct val="0"/>
                </a:spcAft>
                <a:defRPr sz="2800" b="1">
                  <a:solidFill>
                    <a:srgbClr val="000099"/>
                  </a:solidFill>
                  <a:latin typeface="Arial" pitchFamily="34" charset="0"/>
                </a:defRPr>
              </a:lvl9pPr>
            </a:lstStyle>
            <a:p>
              <a:pPr algn="l"/>
              <a:r>
                <a:rPr lang="en-US" sz="1200">
                  <a:solidFill>
                    <a:schemeClr val="bg1"/>
                  </a:solidFill>
                  <a:latin typeface="Times" charset="0"/>
                </a:rPr>
                <a:t>Hybrid</a:t>
              </a:r>
            </a:p>
          </p:txBody>
        </p:sp>
      </p:grpSp>
    </p:spTree>
    <p:extLst>
      <p:ext uri="{BB962C8B-B14F-4D97-AF65-F5344CB8AC3E}">
        <p14:creationId xmlns:p14="http://schemas.microsoft.com/office/powerpoint/2010/main" val="20454117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0" y="558800"/>
            <a:ext cx="9144000" cy="990600"/>
          </a:xfrm>
        </p:spPr>
        <p:txBody>
          <a:bodyPr>
            <a:normAutofit fontScale="90000"/>
          </a:bodyPr>
          <a:lstStyle/>
          <a:p>
            <a:r>
              <a:rPr lang="en-US" sz="3600" dirty="0" smtClean="0">
                <a:solidFill>
                  <a:schemeClr val="bg1"/>
                </a:solidFill>
              </a:rPr>
              <a:t>Fuel </a:t>
            </a:r>
            <a:r>
              <a:rPr lang="en-US" sz="3600" i="1" dirty="0" smtClean="0">
                <a:solidFill>
                  <a:schemeClr val="bg1"/>
                </a:solidFill>
              </a:rPr>
              <a:t>du jour </a:t>
            </a:r>
            <a:r>
              <a:rPr lang="en-US" sz="3600" dirty="0" smtClean="0">
                <a:solidFill>
                  <a:schemeClr val="bg1"/>
                </a:solidFill>
              </a:rPr>
              <a:t>Phenomenon</a:t>
            </a:r>
            <a:r>
              <a:rPr lang="en-US" sz="3400" dirty="0" smtClean="0">
                <a:solidFill>
                  <a:schemeClr val="bg1"/>
                </a:solidFill>
              </a:rPr>
              <a:t/>
            </a:r>
            <a:br>
              <a:rPr lang="en-US" sz="3400" dirty="0" smtClean="0">
                <a:solidFill>
                  <a:schemeClr val="bg1"/>
                </a:solidFill>
              </a:rPr>
            </a:br>
            <a:r>
              <a:rPr lang="en-US" sz="2400" dirty="0" smtClean="0">
                <a:solidFill>
                  <a:schemeClr val="bg1"/>
                </a:solidFill>
              </a:rPr>
              <a:t>D</a:t>
            </a:r>
            <a:r>
              <a:rPr lang="en-US" sz="2400" dirty="0" smtClean="0">
                <a:solidFill>
                  <a:schemeClr val="bg1"/>
                </a:solidFill>
                <a:ea typeface="ＤＦＧ平成ゴシック体W7"/>
                <a:cs typeface="ＤＦＧ平成ゴシック体W7"/>
              </a:rPr>
              <a:t>isruptive and wasteful</a:t>
            </a:r>
          </a:p>
        </p:txBody>
      </p:sp>
      <p:sp>
        <p:nvSpPr>
          <p:cNvPr id="3075075" name="Rectangle 3"/>
          <p:cNvSpPr>
            <a:spLocks noGrp="1" noChangeArrowheads="1"/>
          </p:cNvSpPr>
          <p:nvPr>
            <p:ph type="body" idx="4294967295"/>
          </p:nvPr>
        </p:nvSpPr>
        <p:spPr>
          <a:xfrm>
            <a:off x="419100" y="1857375"/>
            <a:ext cx="8521700" cy="4174217"/>
          </a:xfrm>
        </p:spPr>
        <p:txBody>
          <a:bodyPr>
            <a:normAutofit fontScale="85000" lnSpcReduction="20000"/>
          </a:bodyPr>
          <a:lstStyle/>
          <a:p>
            <a:r>
              <a:rPr lang="en-US" b="1" dirty="0" smtClean="0">
                <a:solidFill>
                  <a:srgbClr val="000000"/>
                </a:solidFill>
                <a:ea typeface="ＤＦＧ平成ゴシック体W7"/>
                <a:cs typeface="ＤＦＧ平成ゴシック体W7"/>
              </a:rPr>
              <a:t>35 years ago – Synfuels </a:t>
            </a:r>
            <a:r>
              <a:rPr lang="en-US" sz="2400" b="1" dirty="0" smtClean="0">
                <a:solidFill>
                  <a:srgbClr val="000000"/>
                </a:solidFill>
                <a:ea typeface="ＤＦＧ平成ゴシック体W7"/>
                <a:cs typeface="ＤＦＧ平成ゴシック体W7"/>
              </a:rPr>
              <a:t>(oil shale, coal)</a:t>
            </a:r>
          </a:p>
          <a:p>
            <a:r>
              <a:rPr lang="en-US" b="1" dirty="0" smtClean="0">
                <a:solidFill>
                  <a:srgbClr val="000000"/>
                </a:solidFill>
                <a:ea typeface="ＤＦＧ平成ゴシック体W7"/>
                <a:cs typeface="ＤＦＧ平成ゴシック体W7"/>
              </a:rPr>
              <a:t>25 years ago – Methanol</a:t>
            </a:r>
          </a:p>
          <a:p>
            <a:r>
              <a:rPr lang="en-US" b="1" dirty="0" smtClean="0">
                <a:solidFill>
                  <a:srgbClr val="000000"/>
                </a:solidFill>
                <a:ea typeface="ＤＦＧ平成ゴシック体W7"/>
                <a:cs typeface="ＤＦＧ平成ゴシック体W7"/>
              </a:rPr>
              <a:t>20 years ago – Electricity </a:t>
            </a:r>
            <a:r>
              <a:rPr lang="en-US" sz="2400" b="1" dirty="0" smtClean="0">
                <a:solidFill>
                  <a:srgbClr val="000000"/>
                </a:solidFill>
                <a:ea typeface="ＤＦＧ平成ゴシック体W7"/>
                <a:cs typeface="ＤＦＧ平成ゴシック体W7"/>
              </a:rPr>
              <a:t>(Battery EVs)</a:t>
            </a:r>
          </a:p>
          <a:p>
            <a:r>
              <a:rPr lang="en-US" b="1" dirty="0" smtClean="0">
                <a:solidFill>
                  <a:srgbClr val="000000"/>
                </a:solidFill>
                <a:ea typeface="ＤＦＧ平成ゴシック体W7"/>
                <a:cs typeface="ＤＦＧ平成ゴシック体W7"/>
              </a:rPr>
              <a:t>10 years ago – Hydrogen </a:t>
            </a:r>
            <a:r>
              <a:rPr lang="en-US" sz="2400" b="1" dirty="0" smtClean="0">
                <a:solidFill>
                  <a:srgbClr val="000000"/>
                </a:solidFill>
                <a:ea typeface="ＤＦＧ平成ゴシック体W7"/>
                <a:cs typeface="ＤＦＧ平成ゴシック体W7"/>
              </a:rPr>
              <a:t>(Fuel cells)</a:t>
            </a:r>
          </a:p>
          <a:p>
            <a:r>
              <a:rPr lang="en-US" b="1" dirty="0" smtClean="0">
                <a:solidFill>
                  <a:srgbClr val="000000"/>
                </a:solidFill>
                <a:ea typeface="ＤＦＧ平成ゴシック体W7"/>
                <a:cs typeface="ＤＦＧ平成ゴシック体W7"/>
              </a:rPr>
              <a:t>  7 years ago –   Biofuels </a:t>
            </a:r>
          </a:p>
          <a:p>
            <a:r>
              <a:rPr lang="en-US" b="1" dirty="0" smtClean="0">
                <a:solidFill>
                  <a:srgbClr val="000000"/>
                </a:solidFill>
                <a:ea typeface="ＤＦＧ平成ゴシック体W7"/>
                <a:cs typeface="ＤＦＧ平成ゴシック体W7"/>
              </a:rPr>
              <a:t>Today –            Electricity (</a:t>
            </a:r>
            <a:r>
              <a:rPr lang="en-US" sz="2400" b="1" dirty="0" smtClean="0">
                <a:solidFill>
                  <a:srgbClr val="000000"/>
                </a:solidFill>
                <a:ea typeface="ＤＦＧ平成ゴシック体W7"/>
                <a:cs typeface="ＤＦＧ平成ゴシック体W7"/>
              </a:rPr>
              <a:t>PEVs)</a:t>
            </a:r>
          </a:p>
          <a:p>
            <a:r>
              <a:rPr lang="en-US" b="1" i="1" dirty="0" smtClean="0">
                <a:solidFill>
                  <a:srgbClr val="000000"/>
                </a:solidFill>
                <a:ea typeface="ＤＦＧ平成ゴシック体W7"/>
                <a:cs typeface="ＤＦＧ平成ゴシック体W7"/>
              </a:rPr>
              <a:t>What’s next? </a:t>
            </a:r>
          </a:p>
          <a:p>
            <a:pPr>
              <a:buNone/>
            </a:pPr>
            <a:endParaRPr lang="en-US" b="1" i="1" dirty="0" smtClean="0">
              <a:solidFill>
                <a:srgbClr val="000000"/>
              </a:solidFill>
            </a:endParaRPr>
          </a:p>
          <a:p>
            <a:pPr>
              <a:buNone/>
            </a:pPr>
            <a:r>
              <a:rPr lang="en-US" i="1" dirty="0" smtClean="0"/>
              <a:t>Without policy intervention, we’d start all over with unconventional oil</a:t>
            </a:r>
          </a:p>
        </p:txBody>
      </p:sp>
      <p:pic>
        <p:nvPicPr>
          <p:cNvPr id="4" name="Picture 3" descr="Screen Shot 2012-05-05 at 8.07.52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048" y="2556331"/>
            <a:ext cx="2861952" cy="2292582"/>
          </a:xfrm>
          <a:prstGeom prst="rect">
            <a:avLst/>
          </a:prstGeom>
        </p:spPr>
      </p:pic>
      <p:sp>
        <p:nvSpPr>
          <p:cNvPr id="2" name="TextBox 1"/>
          <p:cNvSpPr txBox="1"/>
          <p:nvPr/>
        </p:nvSpPr>
        <p:spPr>
          <a:xfrm>
            <a:off x="7576324" y="2571343"/>
            <a:ext cx="1214282" cy="369332"/>
          </a:xfrm>
          <a:prstGeom prst="rect">
            <a:avLst/>
          </a:prstGeom>
          <a:noFill/>
        </p:spPr>
        <p:txBody>
          <a:bodyPr wrap="none" rtlCol="0">
            <a:spAutoFit/>
          </a:bodyPr>
          <a:lstStyle/>
          <a:p>
            <a:r>
              <a:rPr lang="en-US" dirty="0" smtClean="0">
                <a:solidFill>
                  <a:srgbClr val="000000"/>
                </a:solidFill>
              </a:rPr>
              <a:t>Hype Cycle</a:t>
            </a:r>
            <a:endParaRPr lang="en-US" dirty="0">
              <a:solidFill>
                <a:srgbClr val="000000"/>
              </a:solidFill>
            </a:endParaRPr>
          </a:p>
        </p:txBody>
      </p:sp>
      <p:sp>
        <p:nvSpPr>
          <p:cNvPr id="7" name="Title 1"/>
          <p:cNvSpPr txBox="1">
            <a:spLocks/>
          </p:cNvSpPr>
          <p:nvPr/>
        </p:nvSpPr>
        <p:spPr>
          <a:xfrm>
            <a:off x="238244" y="796639"/>
            <a:ext cx="8890655" cy="51824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1F497D"/>
                </a:solidFill>
                <a:latin typeface="Lucida Sans"/>
                <a:cs typeface="Lucida Sans"/>
              </a:rPr>
              <a:t>Fuel du jour Phenomenon</a:t>
            </a:r>
            <a:br>
              <a:rPr lang="en-US" sz="2400" b="1" dirty="0">
                <a:solidFill>
                  <a:srgbClr val="1F497D"/>
                </a:solidFill>
                <a:latin typeface="Lucida Sans"/>
                <a:cs typeface="Lucida Sans"/>
              </a:rPr>
            </a:br>
            <a:r>
              <a:rPr lang="en-US" sz="2400" b="1" dirty="0">
                <a:solidFill>
                  <a:srgbClr val="1F497D"/>
                </a:solidFill>
                <a:latin typeface="Lucida Sans"/>
                <a:cs typeface="Lucida Sans"/>
              </a:rPr>
              <a:t>Disruptive and wasteful</a:t>
            </a:r>
          </a:p>
        </p:txBody>
      </p:sp>
      <p:pic>
        <p:nvPicPr>
          <p:cNvPr id="9" name="Picture 8"/>
          <p:cNvPicPr>
            <a:picLocks noChangeAspect="1"/>
          </p:cNvPicPr>
          <p:nvPr/>
        </p:nvPicPr>
        <p:blipFill>
          <a:blip r:embed="rId4" cstate="print"/>
          <a:stretch>
            <a:fillRect/>
          </a:stretch>
        </p:blipFill>
        <p:spPr>
          <a:xfrm>
            <a:off x="261207" y="604594"/>
            <a:ext cx="8867692" cy="192045"/>
          </a:xfrm>
          <a:prstGeom prst="rect">
            <a:avLst/>
          </a:prstGeom>
        </p:spPr>
      </p:pic>
    </p:spTree>
    <p:extLst>
      <p:ext uri="{BB962C8B-B14F-4D97-AF65-F5344CB8AC3E}">
        <p14:creationId xmlns:p14="http://schemas.microsoft.com/office/powerpoint/2010/main" val="34477038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5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50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5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0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194" y="0"/>
            <a:ext cx="5829731" cy="1750697"/>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548718" y="1750697"/>
            <a:ext cx="6849966" cy="1143000"/>
          </a:xfrm>
          <a:effectLst>
            <a:outerShdw blurRad="50800" dist="38100" algn="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oAutofit/>
          </a:bodyPr>
          <a:lstStyle/>
          <a:p>
            <a:r>
              <a:rPr lang="en-US" sz="2000" dirty="0" smtClean="0"/>
              <a:t>India’s Biofuel Policy – mandatory</a:t>
            </a:r>
            <a:r>
              <a:rPr lang="en-US" sz="2000" dirty="0"/>
              <a:t/>
            </a:r>
            <a:br>
              <a:rPr lang="en-US" sz="2000" dirty="0"/>
            </a:br>
            <a:r>
              <a:rPr lang="en-US" sz="2000" dirty="0" smtClean="0"/>
              <a:t> countrywide </a:t>
            </a:r>
            <a:r>
              <a:rPr lang="en-US" sz="2000" dirty="0"/>
              <a:t>30% </a:t>
            </a:r>
            <a:r>
              <a:rPr lang="en-US" sz="2000" dirty="0" smtClean="0"/>
              <a:t>blending of </a:t>
            </a:r>
            <a:r>
              <a:rPr lang="en-US" sz="2000" dirty="0" err="1" smtClean="0"/>
              <a:t>Jatropha</a:t>
            </a:r>
            <a:r>
              <a:rPr lang="en-US" sz="2000" dirty="0" smtClean="0"/>
              <a:t> biodiesel by 2020</a:t>
            </a:r>
            <a:endParaRPr lang="en-US" sz="2000" dirty="0"/>
          </a:p>
        </p:txBody>
      </p:sp>
      <p:pic>
        <p:nvPicPr>
          <p:cNvPr id="3" name="Picture 2"/>
          <p:cNvPicPr>
            <a:picLocks noChangeAspect="1"/>
          </p:cNvPicPr>
          <p:nvPr/>
        </p:nvPicPr>
        <p:blipFill>
          <a:blip r:embed="rId3"/>
          <a:stretch>
            <a:fillRect/>
          </a:stretch>
        </p:blipFill>
        <p:spPr>
          <a:xfrm>
            <a:off x="1707439" y="2736898"/>
            <a:ext cx="6036154" cy="211395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5858241" y="5026922"/>
            <a:ext cx="2543814" cy="179338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474877" y="783995"/>
            <a:ext cx="652643" cy="369332"/>
          </a:xfrm>
          <a:prstGeom prst="rect">
            <a:avLst/>
          </a:prstGeom>
          <a:noFill/>
        </p:spPr>
        <p:txBody>
          <a:bodyPr wrap="none" rtlCol="0">
            <a:spAutoFit/>
          </a:bodyPr>
          <a:lstStyle/>
          <a:p>
            <a:r>
              <a:rPr lang="en-US" b="1" dirty="0" smtClean="0"/>
              <a:t>2000</a:t>
            </a:r>
            <a:endParaRPr lang="en-US" b="1" dirty="0"/>
          </a:p>
        </p:txBody>
      </p:sp>
      <p:sp>
        <p:nvSpPr>
          <p:cNvPr id="8" name="TextBox 7"/>
          <p:cNvSpPr txBox="1"/>
          <p:nvPr/>
        </p:nvSpPr>
        <p:spPr>
          <a:xfrm>
            <a:off x="7583614" y="1971269"/>
            <a:ext cx="652643" cy="369332"/>
          </a:xfrm>
          <a:prstGeom prst="rect">
            <a:avLst/>
          </a:prstGeom>
          <a:noFill/>
        </p:spPr>
        <p:txBody>
          <a:bodyPr wrap="none" rtlCol="0">
            <a:spAutoFit/>
          </a:bodyPr>
          <a:lstStyle/>
          <a:p>
            <a:r>
              <a:rPr lang="en-US" b="1" dirty="0" smtClean="0"/>
              <a:t>2003</a:t>
            </a:r>
            <a:endParaRPr lang="en-US" b="1" dirty="0"/>
          </a:p>
        </p:txBody>
      </p:sp>
      <p:sp>
        <p:nvSpPr>
          <p:cNvPr id="9" name="TextBox 8"/>
          <p:cNvSpPr txBox="1"/>
          <p:nvPr/>
        </p:nvSpPr>
        <p:spPr>
          <a:xfrm>
            <a:off x="7909935" y="3586299"/>
            <a:ext cx="652643" cy="369332"/>
          </a:xfrm>
          <a:prstGeom prst="rect">
            <a:avLst/>
          </a:prstGeom>
          <a:noFill/>
        </p:spPr>
        <p:txBody>
          <a:bodyPr wrap="none" rtlCol="0">
            <a:spAutoFit/>
          </a:bodyPr>
          <a:lstStyle/>
          <a:p>
            <a:r>
              <a:rPr lang="en-US" b="1" dirty="0" smtClean="0"/>
              <a:t>2011</a:t>
            </a:r>
            <a:endParaRPr lang="en-US" b="1" dirty="0"/>
          </a:p>
        </p:txBody>
      </p:sp>
      <p:sp>
        <p:nvSpPr>
          <p:cNvPr id="10" name="TextBox 9"/>
          <p:cNvSpPr txBox="1"/>
          <p:nvPr/>
        </p:nvSpPr>
        <p:spPr>
          <a:xfrm>
            <a:off x="8491357" y="5781486"/>
            <a:ext cx="652643" cy="369332"/>
          </a:xfrm>
          <a:prstGeom prst="rect">
            <a:avLst/>
          </a:prstGeom>
          <a:noFill/>
        </p:spPr>
        <p:txBody>
          <a:bodyPr wrap="none" rtlCol="0">
            <a:spAutoFit/>
          </a:bodyPr>
          <a:lstStyle/>
          <a:p>
            <a:r>
              <a:rPr lang="en-US" b="1" dirty="0" smtClean="0"/>
              <a:t>2013</a:t>
            </a:r>
            <a:endParaRPr lang="en-US" b="1" dirty="0"/>
          </a:p>
        </p:txBody>
      </p:sp>
      <p:pic>
        <p:nvPicPr>
          <p:cNvPr id="12" name="Picture 11"/>
          <p:cNvPicPr>
            <a:picLocks noChangeAspect="1"/>
          </p:cNvPicPr>
          <p:nvPr/>
        </p:nvPicPr>
        <p:blipFill>
          <a:blip r:embed="rId5"/>
          <a:stretch>
            <a:fillRect/>
          </a:stretch>
        </p:blipFill>
        <p:spPr>
          <a:xfrm>
            <a:off x="438863" y="5824696"/>
            <a:ext cx="5419378" cy="652244"/>
          </a:xfrm>
          <a:prstGeom prst="rect">
            <a:avLst/>
          </a:prstGeom>
        </p:spPr>
      </p:pic>
    </p:spTree>
    <p:extLst>
      <p:ext uri="{BB962C8B-B14F-4D97-AF65-F5344CB8AC3E}">
        <p14:creationId xmlns:p14="http://schemas.microsoft.com/office/powerpoint/2010/main" val="37824266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idx="4294967295"/>
          </p:nvPr>
        </p:nvSpPr>
        <p:spPr bwMode="auto">
          <a:xfrm>
            <a:off x="685800" y="1262744"/>
            <a:ext cx="8269514" cy="4147456"/>
          </a:xfrm>
          <a:prstGeom prst="rect">
            <a:avLst/>
          </a:prstGeom>
          <a:noFill/>
          <a:ln>
            <a:noFill/>
            <a:miter lim="800000"/>
            <a:headEnd/>
            <a:tailEnd/>
          </a:ln>
        </p:spPr>
        <p:txBody>
          <a:bodyPr wrap="square" lIns="0" tIns="0" rIns="0" bIns="0">
            <a:normAutofit fontScale="85000" lnSpcReduction="20000"/>
          </a:bodyPr>
          <a:lstStyle/>
          <a:p>
            <a:pPr marL="0" indent="0">
              <a:buFont typeface="Wingdings" pitchFamily="2" charset="2"/>
              <a:buChar char="Ø"/>
            </a:pPr>
            <a:r>
              <a:rPr lang="en-US" sz="2800" dirty="0" smtClean="0"/>
              <a:t>Volumetric mandates</a:t>
            </a:r>
          </a:p>
          <a:p>
            <a:pPr marL="460375" lvl="1" indent="0"/>
            <a:r>
              <a:rPr lang="en-US" sz="2000" dirty="0" smtClean="0"/>
              <a:t>e.g. US Renewable Fuel Standard</a:t>
            </a:r>
          </a:p>
          <a:p>
            <a:pPr marL="460375" lvl="1" indent="0"/>
            <a:r>
              <a:rPr lang="en-US" sz="2000" dirty="0" smtClean="0"/>
              <a:t>Government picking winners?!</a:t>
            </a:r>
            <a:endParaRPr lang="en-US" sz="2800" dirty="0" smtClean="0"/>
          </a:p>
          <a:p>
            <a:pPr marL="0" indent="0">
              <a:buFont typeface="Wingdings" pitchFamily="2" charset="2"/>
              <a:buChar char="Ø"/>
            </a:pPr>
            <a:r>
              <a:rPr lang="en-US" sz="2800" dirty="0" smtClean="0"/>
              <a:t>Fuel subsidies </a:t>
            </a:r>
          </a:p>
          <a:p>
            <a:pPr marL="460375" lvl="1" indent="0"/>
            <a:r>
              <a:rPr lang="en-US" sz="2000" dirty="0" err="1" smtClean="0"/>
              <a:t>eg</a:t>
            </a:r>
            <a:r>
              <a:rPr lang="en-US" sz="2000" dirty="0" smtClean="0"/>
              <a:t>, corn ethanol and biodiesel</a:t>
            </a:r>
          </a:p>
          <a:p>
            <a:pPr marL="460375" lvl="1" indent="0"/>
            <a:r>
              <a:rPr lang="en-US" sz="2000" dirty="0" smtClean="0"/>
              <a:t>Can be effective when done selectively and initially </a:t>
            </a:r>
          </a:p>
          <a:p>
            <a:pPr marL="460375" lvl="1" indent="0"/>
            <a:r>
              <a:rPr lang="en-US" sz="2000" dirty="0" smtClean="0"/>
              <a:t>Expensive for taxpayers (and budget)</a:t>
            </a:r>
            <a:endParaRPr lang="en-US" sz="2800" dirty="0" smtClean="0"/>
          </a:p>
          <a:p>
            <a:pPr marL="0" indent="0">
              <a:buFont typeface="Wingdings" pitchFamily="2" charset="2"/>
              <a:buChar char="Ø"/>
            </a:pPr>
            <a:r>
              <a:rPr lang="en-US" sz="2800" dirty="0" smtClean="0"/>
              <a:t>Market instruments</a:t>
            </a:r>
          </a:p>
          <a:p>
            <a:pPr marL="460375" lvl="1" indent="0"/>
            <a:r>
              <a:rPr lang="en-US" sz="2000" dirty="0" smtClean="0"/>
              <a:t>Carbon taxes or cap and trade</a:t>
            </a:r>
          </a:p>
          <a:p>
            <a:pPr marL="460375" lvl="1" indent="0"/>
            <a:r>
              <a:rPr lang="en-US" sz="2000" dirty="0" smtClean="0"/>
              <a:t>Ineffective at overcoming large barriers to entry (at politically palatable prices)</a:t>
            </a:r>
          </a:p>
          <a:p>
            <a:pPr marL="460375" lvl="1" indent="0">
              <a:buNone/>
            </a:pPr>
            <a:endParaRPr lang="en-US" sz="2800" dirty="0" smtClean="0"/>
          </a:p>
          <a:p>
            <a:pPr marL="0" indent="0">
              <a:buFont typeface="Wingdings" pitchFamily="2" charset="2"/>
              <a:buChar char="Ø"/>
            </a:pPr>
            <a:r>
              <a:rPr lang="en-US" sz="2800" i="1" dirty="0" smtClean="0">
                <a:solidFill>
                  <a:srgbClr val="FF0000"/>
                </a:solidFill>
              </a:rPr>
              <a:t>Low carbon fuel standard (LCFS)</a:t>
            </a:r>
          </a:p>
          <a:p>
            <a:pPr lvl="1" indent="-342900"/>
            <a:r>
              <a:rPr lang="en-US" sz="2400" i="1" dirty="0" smtClean="0">
                <a:solidFill>
                  <a:srgbClr val="FF0000"/>
                </a:solidFill>
              </a:rPr>
              <a:t>Hybrid of performance-based and market-based policy instrument</a:t>
            </a:r>
          </a:p>
        </p:txBody>
      </p:sp>
      <p:sp>
        <p:nvSpPr>
          <p:cNvPr id="4" name="Slide Number Placeholder 5"/>
          <p:cNvSpPr>
            <a:spLocks noGrp="1"/>
          </p:cNvSpPr>
          <p:nvPr>
            <p:ph type="sldNum" sz="quarter" idx="4294967295"/>
          </p:nvPr>
        </p:nvSpPr>
        <p:spPr bwMode="auto">
          <a:xfrm>
            <a:off x="3505200" y="6340475"/>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80EC6209-AE8D-4C8E-84FB-E4C7FA013EDC}" type="slidenum">
              <a:rPr lang="en-US" smtClean="0">
                <a:solidFill>
                  <a:srgbClr val="FFFFFF"/>
                </a:solidFill>
              </a:rPr>
              <a:pPr fontAlgn="base">
                <a:spcBef>
                  <a:spcPct val="0"/>
                </a:spcBef>
                <a:spcAft>
                  <a:spcPct val="0"/>
                </a:spcAft>
                <a:defRPr/>
              </a:pPr>
              <a:t>14</a:t>
            </a:fld>
            <a:endParaRPr lang="en-US" smtClean="0">
              <a:solidFill>
                <a:srgbClr val="FFFFFF"/>
              </a:solidFill>
            </a:endParaRPr>
          </a:p>
        </p:txBody>
      </p:sp>
      <p:pic>
        <p:nvPicPr>
          <p:cNvPr id="5" name="Picture 4" descr="4319077"/>
          <p:cNvPicPr>
            <a:picLocks noChangeAspect="1" noChangeArrowheads="1"/>
          </p:cNvPicPr>
          <p:nvPr/>
        </p:nvPicPr>
        <p:blipFill>
          <a:blip r:embed="rId3" cstate="print"/>
          <a:srcRect/>
          <a:stretch>
            <a:fillRect/>
          </a:stretch>
        </p:blipFill>
        <p:spPr bwMode="auto">
          <a:xfrm rot="16200000">
            <a:off x="1883284" y="4778884"/>
            <a:ext cx="1219200" cy="2481832"/>
          </a:xfrm>
          <a:prstGeom prst="rect">
            <a:avLst/>
          </a:prstGeom>
          <a:noFill/>
          <a:ln w="9525">
            <a:noFill/>
            <a:miter lim="800000"/>
            <a:headEnd/>
            <a:tailEnd/>
          </a:ln>
        </p:spPr>
      </p:pic>
      <p:sp>
        <p:nvSpPr>
          <p:cNvPr id="6" name="Text Box 6"/>
          <p:cNvSpPr txBox="1">
            <a:spLocks noChangeArrowheads="1"/>
          </p:cNvSpPr>
          <p:nvPr/>
        </p:nvSpPr>
        <p:spPr bwMode="auto">
          <a:xfrm>
            <a:off x="3733800" y="5486400"/>
            <a:ext cx="990600" cy="1006475"/>
          </a:xfrm>
          <a:prstGeom prst="rect">
            <a:avLst/>
          </a:prstGeom>
          <a:noFill/>
          <a:ln w="12700">
            <a:noFill/>
            <a:miter lim="800000"/>
            <a:headEnd/>
            <a:tailEnd/>
          </a:ln>
          <a:effectLst/>
        </p:spPr>
        <p:txBody>
          <a:bodyPr>
            <a:spAutoFit/>
          </a:bodyPr>
          <a:lstStyle/>
          <a:p>
            <a:pPr algn="l" eaLnBrk="0" hangingPunct="0">
              <a:spcBef>
                <a:spcPct val="50000"/>
              </a:spcBef>
            </a:pPr>
            <a:r>
              <a:rPr lang="en-US" sz="6000" dirty="0">
                <a:solidFill>
                  <a:schemeClr val="bg2"/>
                </a:solidFill>
                <a:latin typeface="Times" pitchFamily="18" charset="0"/>
              </a:rPr>
              <a:t>+</a:t>
            </a:r>
          </a:p>
        </p:txBody>
      </p:sp>
      <p:pic>
        <p:nvPicPr>
          <p:cNvPr id="7" name="Picture 6" descr="C:\Documents and Settings\dsperlin\Local Settings\Temporary Internet Files\Content.Outlook\K0DNTXON\Branch stick.jpeg"/>
          <p:cNvPicPr>
            <a:picLocks noChangeAspect="1" noChangeArrowheads="1"/>
          </p:cNvPicPr>
          <p:nvPr/>
        </p:nvPicPr>
        <p:blipFill>
          <a:blip r:embed="rId4" cstate="print"/>
          <a:srcRect/>
          <a:stretch>
            <a:fillRect/>
          </a:stretch>
        </p:blipFill>
        <p:spPr bwMode="auto">
          <a:xfrm rot="1297372">
            <a:off x="4325365" y="5448608"/>
            <a:ext cx="2328210" cy="1069148"/>
          </a:xfrm>
          <a:prstGeom prst="rect">
            <a:avLst/>
          </a:prstGeom>
          <a:noFill/>
          <a:ln w="9525">
            <a:noFill/>
            <a:miter lim="800000"/>
            <a:headEnd/>
            <a:tailEnd/>
          </a:ln>
        </p:spPr>
      </p:pic>
      <p:sp>
        <p:nvSpPr>
          <p:cNvPr id="9" name="Title 1"/>
          <p:cNvSpPr txBox="1">
            <a:spLocks/>
          </p:cNvSpPr>
          <p:nvPr/>
        </p:nvSpPr>
        <p:spPr>
          <a:xfrm>
            <a:off x="279072" y="87710"/>
            <a:ext cx="8890655" cy="51824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1F497D"/>
                </a:solidFill>
                <a:latin typeface="Lucida Sans"/>
                <a:cs typeface="Lucida Sans"/>
              </a:rPr>
              <a:t>Many Policy Approaches</a:t>
            </a:r>
            <a:endParaRPr lang="en-US" sz="2400" b="1" dirty="0">
              <a:solidFill>
                <a:srgbClr val="1F497D"/>
              </a:solidFill>
              <a:latin typeface="Lucida Sans"/>
              <a:cs typeface="Lucida Sans"/>
            </a:endParaRPr>
          </a:p>
        </p:txBody>
      </p:sp>
      <p:pic>
        <p:nvPicPr>
          <p:cNvPr id="10" name="Picture 9"/>
          <p:cNvPicPr>
            <a:picLocks noChangeAspect="1"/>
          </p:cNvPicPr>
          <p:nvPr/>
        </p:nvPicPr>
        <p:blipFill>
          <a:blip r:embed="rId5" cstate="print"/>
          <a:stretch>
            <a:fillRect/>
          </a:stretch>
        </p:blipFill>
        <p:spPr>
          <a:xfrm>
            <a:off x="261207" y="604594"/>
            <a:ext cx="8867692" cy="192045"/>
          </a:xfrm>
          <a:prstGeom prst="rect">
            <a:avLst/>
          </a:prstGeom>
        </p:spPr>
      </p:pic>
    </p:spTree>
    <p:extLst>
      <p:ext uri="{BB962C8B-B14F-4D97-AF65-F5344CB8AC3E}">
        <p14:creationId xmlns:p14="http://schemas.microsoft.com/office/powerpoint/2010/main" val="14569617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08758"/>
            <a:ext cx="9144000" cy="605643"/>
          </a:xfrm>
        </p:spPr>
        <p:txBody>
          <a:bodyPr/>
          <a:lstStyle/>
          <a:p>
            <a:pPr algn="ctr" eaLnBrk="1" hangingPunct="1"/>
            <a:r>
              <a:rPr lang="en-US" sz="3200" dirty="0" smtClean="0">
                <a:solidFill>
                  <a:schemeClr val="bg1">
                    <a:lumMod val="90000"/>
                    <a:lumOff val="10000"/>
                  </a:schemeClr>
                </a:solidFill>
                <a:latin typeface="Arial Narrow" pitchFamily="34" charset="0"/>
                <a:ea typeface="ＭＳ Ｐゴシック" pitchFamily="34" charset="-128"/>
                <a:cs typeface="Arial" pitchFamily="34" charset="0"/>
              </a:rPr>
              <a:t>Key Features of California’s Low Carbon</a:t>
            </a:r>
            <a:r>
              <a:rPr lang="en-US" sz="3200" b="1" dirty="0" smtClean="0">
                <a:solidFill>
                  <a:schemeClr val="bg1">
                    <a:lumMod val="90000"/>
                    <a:lumOff val="10000"/>
                  </a:schemeClr>
                </a:solidFill>
                <a:latin typeface="Arial Narrow" pitchFamily="34" charset="0"/>
                <a:ea typeface="ＭＳ Ｐゴシック" pitchFamily="34" charset="-128"/>
                <a:cs typeface="Arial" pitchFamily="34" charset="0"/>
              </a:rPr>
              <a:t> Fuel Standard</a:t>
            </a:r>
          </a:p>
        </p:txBody>
      </p:sp>
      <p:sp>
        <p:nvSpPr>
          <p:cNvPr id="6147" name="Rectangle 3"/>
          <p:cNvSpPr>
            <a:spLocks noGrp="1" noChangeArrowheads="1"/>
          </p:cNvSpPr>
          <p:nvPr>
            <p:ph idx="1"/>
          </p:nvPr>
        </p:nvSpPr>
        <p:spPr>
          <a:xfrm>
            <a:off x="457200" y="1231844"/>
            <a:ext cx="8364538" cy="5398401"/>
          </a:xfrm>
        </p:spPr>
        <p:txBody>
          <a:bodyPr>
            <a:normAutofit/>
          </a:bodyPr>
          <a:lstStyle/>
          <a:p>
            <a:pPr eaLnBrk="1" hangingPunct="1">
              <a:buFont typeface="Wingdings" pitchFamily="2" charset="2"/>
              <a:buChar char="§"/>
            </a:pPr>
            <a:r>
              <a:rPr lang="en-US" sz="2400" dirty="0" smtClean="0">
                <a:latin typeface="Arial" pitchFamily="34" charset="0"/>
                <a:cs typeface="Arial" pitchFamily="34" charset="0"/>
              </a:rPr>
              <a:t>Administered by California Air Resources Board</a:t>
            </a:r>
          </a:p>
          <a:p>
            <a:pPr lvl="1">
              <a:buFont typeface="Wingdings" pitchFamily="2" charset="2"/>
              <a:buChar char="§"/>
            </a:pPr>
            <a:r>
              <a:rPr lang="en-US" sz="2000" dirty="0" smtClean="0">
                <a:latin typeface="Arial" pitchFamily="34" charset="0"/>
                <a:cs typeface="Arial" pitchFamily="34" charset="0"/>
              </a:rPr>
              <a:t>University of California, Berkeley and Davis provided policy blueprints by the request of the Gov.</a:t>
            </a:r>
          </a:p>
          <a:p>
            <a:pPr eaLnBrk="1" hangingPunct="1">
              <a:buFont typeface="Wingdings" pitchFamily="2" charset="2"/>
              <a:buChar char="§"/>
            </a:pPr>
            <a:r>
              <a:rPr lang="en-US" sz="2400" dirty="0" smtClean="0">
                <a:latin typeface="Arial" pitchFamily="34" charset="0"/>
                <a:cs typeface="Arial" pitchFamily="34" charset="0"/>
              </a:rPr>
              <a:t>Regulated </a:t>
            </a:r>
            <a:r>
              <a:rPr lang="en-US" sz="2400" dirty="0">
                <a:latin typeface="Arial" pitchFamily="34" charset="0"/>
                <a:cs typeface="Arial" pitchFamily="34" charset="0"/>
              </a:rPr>
              <a:t>parties are transport energy suppliers </a:t>
            </a:r>
          </a:p>
          <a:p>
            <a:pPr lvl="1" eaLnBrk="1" hangingPunct="1"/>
            <a:r>
              <a:rPr lang="en-US" sz="2000" dirty="0">
                <a:latin typeface="Arial" pitchFamily="34" charset="0"/>
                <a:cs typeface="Arial" pitchFamily="34" charset="0"/>
              </a:rPr>
              <a:t>Oil providers, plus others who want to earn credits, such as biofuel, electricity, NG and H</a:t>
            </a:r>
            <a:r>
              <a:rPr lang="en-US" sz="2000" baseline="-25000" dirty="0">
                <a:latin typeface="Arial" pitchFamily="34" charset="0"/>
                <a:cs typeface="Arial" pitchFamily="34" charset="0"/>
              </a:rPr>
              <a:t>2</a:t>
            </a:r>
            <a:r>
              <a:rPr lang="en-US" sz="2000" dirty="0">
                <a:latin typeface="Arial" pitchFamily="34" charset="0"/>
                <a:cs typeface="Arial" pitchFamily="34" charset="0"/>
              </a:rPr>
              <a:t> providers</a:t>
            </a:r>
          </a:p>
          <a:p>
            <a:pPr eaLnBrk="1" hangingPunct="1">
              <a:lnSpc>
                <a:spcPct val="90000"/>
              </a:lnSpc>
              <a:buFont typeface="Wingdings" pitchFamily="2" charset="2"/>
              <a:buChar char="§"/>
            </a:pPr>
            <a:r>
              <a:rPr lang="en-US" sz="2400" dirty="0" smtClean="0">
                <a:latin typeface="Arial" pitchFamily="34" charset="0"/>
                <a:ea typeface="ＭＳ Ｐゴシック" pitchFamily="34" charset="-128"/>
                <a:cs typeface="Arial" pitchFamily="34" charset="0"/>
              </a:rPr>
              <a:t>Requires 10% reduction in carbon intensity (gCO</a:t>
            </a:r>
            <a:r>
              <a:rPr lang="en-US" sz="2400" baseline="-25000" dirty="0" smtClean="0">
                <a:latin typeface="Arial" pitchFamily="34" charset="0"/>
                <a:ea typeface="ＭＳ Ｐゴシック" pitchFamily="34" charset="-128"/>
                <a:cs typeface="Arial" pitchFamily="34" charset="0"/>
              </a:rPr>
              <a:t>2</a:t>
            </a:r>
            <a:r>
              <a:rPr lang="en-US" sz="2400" dirty="0" smtClean="0">
                <a:latin typeface="Arial" pitchFamily="34" charset="0"/>
                <a:ea typeface="ＭＳ Ｐゴシック" pitchFamily="34" charset="-128"/>
                <a:cs typeface="Arial" pitchFamily="34" charset="0"/>
              </a:rPr>
              <a:t>-eq/MJ)</a:t>
            </a:r>
          </a:p>
          <a:p>
            <a:pPr eaLnBrk="1" hangingPunct="1">
              <a:lnSpc>
                <a:spcPct val="90000"/>
              </a:lnSpc>
              <a:buFont typeface="Wingdings" pitchFamily="2" charset="2"/>
              <a:buChar char="§"/>
            </a:pPr>
            <a:r>
              <a:rPr lang="en-US" sz="2400" dirty="0" smtClean="0">
                <a:latin typeface="Arial" pitchFamily="34" charset="0"/>
                <a:ea typeface="ＭＳ Ｐゴシック" pitchFamily="34" charset="-128"/>
                <a:cs typeface="Arial" pitchFamily="34" charset="0"/>
              </a:rPr>
              <a:t>Carbon intensity measured as life cycle emissions</a:t>
            </a:r>
          </a:p>
          <a:p>
            <a:pPr eaLnBrk="1" hangingPunct="1">
              <a:lnSpc>
                <a:spcPct val="90000"/>
              </a:lnSpc>
              <a:buFont typeface="Wingdings" pitchFamily="2" charset="2"/>
              <a:buChar char="§"/>
            </a:pPr>
            <a:r>
              <a:rPr lang="en-US" sz="2400" dirty="0" smtClean="0">
                <a:latin typeface="Arial" pitchFamily="34" charset="0"/>
                <a:ea typeface="ＭＳ Ｐゴシック" pitchFamily="34" charset="-128"/>
                <a:cs typeface="Arial" pitchFamily="34" charset="0"/>
              </a:rPr>
              <a:t>Includes all fuels (oil, biofuels, electricity, natural gas, hydrogen, </a:t>
            </a:r>
            <a:r>
              <a:rPr lang="en-US" sz="2400" dirty="0" err="1" smtClean="0">
                <a:latin typeface="Arial" pitchFamily="34" charset="0"/>
                <a:ea typeface="ＭＳ Ｐゴシック" pitchFamily="34" charset="-128"/>
                <a:cs typeface="Arial" pitchFamily="34" charset="0"/>
              </a:rPr>
              <a:t>etc</a:t>
            </a:r>
            <a:r>
              <a:rPr lang="en-US" sz="2400" dirty="0" smtClean="0">
                <a:latin typeface="Arial" pitchFamily="34" charset="0"/>
                <a:ea typeface="ＭＳ Ｐゴシック" pitchFamily="34" charset="-128"/>
                <a:cs typeface="Arial" pitchFamily="34" charset="0"/>
              </a:rPr>
              <a:t>)</a:t>
            </a:r>
          </a:p>
          <a:p>
            <a:pPr eaLnBrk="1" hangingPunct="1">
              <a:buFont typeface="Wingdings" pitchFamily="2" charset="2"/>
              <a:buChar char="§"/>
            </a:pPr>
            <a:r>
              <a:rPr lang="en-US" sz="2400" dirty="0" smtClean="0">
                <a:latin typeface="Arial" pitchFamily="34" charset="0"/>
                <a:ea typeface="ＭＳ Ｐゴシック" pitchFamily="34" charset="-128"/>
                <a:cs typeface="Arial" pitchFamily="34" charset="0"/>
              </a:rPr>
              <a:t>Allows trading of credits</a:t>
            </a:r>
          </a:p>
        </p:txBody>
      </p:sp>
      <p:sp>
        <p:nvSpPr>
          <p:cNvPr id="4" name="Title 1"/>
          <p:cNvSpPr txBox="1">
            <a:spLocks/>
          </p:cNvSpPr>
          <p:nvPr/>
        </p:nvSpPr>
        <p:spPr>
          <a:xfrm>
            <a:off x="279072" y="87710"/>
            <a:ext cx="8890655" cy="51824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1F497D"/>
                </a:solidFill>
                <a:latin typeface="Lucida Sans"/>
                <a:cs typeface="Lucida Sans"/>
              </a:rPr>
              <a:t>Key Features of California’s Low Carbon Fuel Standard</a:t>
            </a:r>
            <a:endParaRPr lang="en-US" sz="2400" b="1" dirty="0">
              <a:solidFill>
                <a:srgbClr val="1F497D"/>
              </a:solidFill>
              <a:latin typeface="Lucida Sans"/>
              <a:cs typeface="Lucida Sans"/>
            </a:endParaRPr>
          </a:p>
        </p:txBody>
      </p:sp>
      <p:pic>
        <p:nvPicPr>
          <p:cNvPr id="5" name="Picture 4"/>
          <p:cNvPicPr>
            <a:picLocks noChangeAspect="1"/>
          </p:cNvPicPr>
          <p:nvPr/>
        </p:nvPicPr>
        <p:blipFill>
          <a:blip r:embed="rId3" cstate="print"/>
          <a:stretch>
            <a:fillRect/>
          </a:stretch>
        </p:blipFill>
        <p:spPr>
          <a:xfrm>
            <a:off x="261207" y="604594"/>
            <a:ext cx="8867692" cy="192045"/>
          </a:xfrm>
          <a:prstGeom prst="rect">
            <a:avLst/>
          </a:prstGeom>
        </p:spPr>
      </p:pic>
    </p:spTree>
    <p:extLst>
      <p:ext uri="{BB962C8B-B14F-4D97-AF65-F5344CB8AC3E}">
        <p14:creationId xmlns:p14="http://schemas.microsoft.com/office/powerpoint/2010/main" val="344227901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143000"/>
            <a:ext cx="8534400" cy="5852886"/>
          </a:xfrm>
        </p:spPr>
        <p:txBody>
          <a:bodyPr>
            <a:normAutofit fontScale="85000" lnSpcReduction="20000"/>
          </a:bodyPr>
          <a:lstStyle/>
          <a:p>
            <a:pPr marL="514350" indent="-514350">
              <a:lnSpc>
                <a:spcPct val="120000"/>
              </a:lnSpc>
              <a:buFont typeface="+mj-lt"/>
              <a:buAutoNum type="arabicPeriod"/>
            </a:pPr>
            <a:r>
              <a:rPr lang="en-US" b="1" dirty="0"/>
              <a:t>F</a:t>
            </a:r>
            <a:r>
              <a:rPr lang="en-US" b="1" dirty="0" smtClean="0"/>
              <a:t>ederal Court</a:t>
            </a:r>
            <a:r>
              <a:rPr lang="en-US" dirty="0" smtClean="0"/>
              <a:t>: </a:t>
            </a:r>
            <a:r>
              <a:rPr lang="en-US" sz="1900" dirty="0" smtClean="0"/>
              <a:t>Oil and corn ethanol companies alleged California  was unconstitutionally regulating beyond its </a:t>
            </a:r>
            <a:r>
              <a:rPr lang="en-US" sz="1900" dirty="0"/>
              <a:t>borders </a:t>
            </a:r>
            <a:r>
              <a:rPr lang="en-US" sz="1900" dirty="0" smtClean="0"/>
              <a:t>(“</a:t>
            </a:r>
            <a:r>
              <a:rPr lang="en-US" sz="1900" dirty="0"/>
              <a:t>extraterritorially</a:t>
            </a:r>
            <a:r>
              <a:rPr lang="en-US" sz="1900" dirty="0" smtClean="0"/>
              <a:t>”) and was discriminating against </a:t>
            </a:r>
            <a:r>
              <a:rPr lang="en-US" sz="1900" b="1" dirty="0" smtClean="0">
                <a:solidFill>
                  <a:srgbClr val="FF0000"/>
                </a:solidFill>
              </a:rPr>
              <a:t>interstate commerce </a:t>
            </a:r>
            <a:r>
              <a:rPr lang="en-US" sz="1900" dirty="0" smtClean="0"/>
              <a:t>(</a:t>
            </a:r>
            <a:r>
              <a:rPr lang="en-US" sz="1900" dirty="0" err="1" smtClean="0"/>
              <a:t>ie</a:t>
            </a:r>
            <a:r>
              <a:rPr lang="en-US" sz="1900" dirty="0" smtClean="0"/>
              <a:t>, ethanol and oil producers outside California)</a:t>
            </a:r>
          </a:p>
          <a:p>
            <a:pPr lvl="1">
              <a:lnSpc>
                <a:spcPct val="120000"/>
              </a:lnSpc>
            </a:pPr>
            <a:r>
              <a:rPr lang="en-US" sz="2600" dirty="0" smtClean="0"/>
              <a:t>In Sept 2013, appeals court reversed lower court and unanimously upheld </a:t>
            </a:r>
            <a:r>
              <a:rPr lang="en-US" sz="2600" dirty="0"/>
              <a:t>the </a:t>
            </a:r>
            <a:r>
              <a:rPr lang="en-US" sz="2600" dirty="0" smtClean="0"/>
              <a:t>LCFS as constitutional.  It required some additional fact finding and a freezing of the LCFS target for one year.</a:t>
            </a:r>
            <a:endParaRPr lang="en-US" sz="2600" dirty="0"/>
          </a:p>
          <a:p>
            <a:pPr marL="514350" indent="-514350">
              <a:lnSpc>
                <a:spcPct val="120000"/>
              </a:lnSpc>
              <a:buFont typeface="+mj-lt"/>
              <a:buAutoNum type="arabicPeriod"/>
            </a:pPr>
            <a:r>
              <a:rPr lang="en-US" b="1" dirty="0" smtClean="0"/>
              <a:t>California </a:t>
            </a:r>
            <a:r>
              <a:rPr lang="en-US" b="1" dirty="0"/>
              <a:t>S</a:t>
            </a:r>
            <a:r>
              <a:rPr lang="en-US" b="1" dirty="0" smtClean="0"/>
              <a:t>tate </a:t>
            </a:r>
            <a:r>
              <a:rPr lang="en-US" b="1" dirty="0"/>
              <a:t>C</a:t>
            </a:r>
            <a:r>
              <a:rPr lang="en-US" b="1" dirty="0" smtClean="0"/>
              <a:t>ourt</a:t>
            </a:r>
            <a:r>
              <a:rPr lang="en-US" dirty="0" smtClean="0"/>
              <a:t>: </a:t>
            </a:r>
            <a:r>
              <a:rPr lang="en-US" sz="1900" dirty="0" smtClean="0"/>
              <a:t> Ethanol company (POET) alleged that CARB </a:t>
            </a:r>
            <a:r>
              <a:rPr lang="en-US" sz="1900" b="1" dirty="0" smtClean="0">
                <a:solidFill>
                  <a:srgbClr val="FF0000"/>
                </a:solidFill>
              </a:rPr>
              <a:t>violated the California Environmental Quality Act </a:t>
            </a:r>
            <a:r>
              <a:rPr lang="en-US" sz="1900" dirty="0" smtClean="0"/>
              <a:t>by not preparing an adequate environmental analysis when it adopted the LCFS (dealing with higher </a:t>
            </a:r>
            <a:r>
              <a:rPr lang="en-US" sz="1900" dirty="0" err="1" smtClean="0"/>
              <a:t>NOx</a:t>
            </a:r>
            <a:r>
              <a:rPr lang="en-US" sz="1900" dirty="0" smtClean="0"/>
              <a:t> emissions from biodiesel), and also claiming that they were unfairly penalized by having to include indirect (land use) emissions </a:t>
            </a:r>
          </a:p>
          <a:p>
            <a:pPr lvl="1">
              <a:lnSpc>
                <a:spcPct val="120000"/>
              </a:lnSpc>
            </a:pPr>
            <a:r>
              <a:rPr lang="en-US" sz="2600" dirty="0" smtClean="0"/>
              <a:t>In June 2013, an </a:t>
            </a:r>
            <a:r>
              <a:rPr lang="en-US" sz="2600" dirty="0"/>
              <a:t>appeals court </a:t>
            </a:r>
            <a:r>
              <a:rPr lang="en-US" sz="2600" dirty="0" smtClean="0"/>
              <a:t>ruled that </a:t>
            </a:r>
            <a:r>
              <a:rPr lang="en-US" sz="2600" dirty="0"/>
              <a:t>CARB </a:t>
            </a:r>
            <a:r>
              <a:rPr lang="en-US" sz="2600" dirty="0" smtClean="0"/>
              <a:t>did not conduct a full environmental review before adopting LCFS and needed to </a:t>
            </a:r>
            <a:r>
              <a:rPr lang="en-US" sz="2600" dirty="0"/>
              <a:t>fix </a:t>
            </a:r>
            <a:r>
              <a:rPr lang="en-US" sz="2600" dirty="0" smtClean="0"/>
              <a:t>its review, but </a:t>
            </a:r>
            <a:r>
              <a:rPr lang="en-US" sz="2600" dirty="0"/>
              <a:t>that the </a:t>
            </a:r>
            <a:r>
              <a:rPr lang="en-US" sz="2600" dirty="0" smtClean="0"/>
              <a:t>LCFS </a:t>
            </a:r>
            <a:r>
              <a:rPr lang="en-US" sz="2600" dirty="0"/>
              <a:t>"will continue to </a:t>
            </a:r>
            <a:r>
              <a:rPr lang="en-US" sz="2600" dirty="0" smtClean="0"/>
              <a:t>operate”.</a:t>
            </a:r>
          </a:p>
          <a:p>
            <a:pPr marL="0" indent="0">
              <a:lnSpc>
                <a:spcPct val="120000"/>
              </a:lnSpc>
              <a:buNone/>
            </a:pPr>
            <a:r>
              <a:rPr lang="en-US" sz="2600" i="1" dirty="0" smtClean="0">
                <a:solidFill>
                  <a:schemeClr val="bg1"/>
                </a:solidFill>
              </a:rPr>
              <a:t>In both state and federal cases, the judges spent </a:t>
            </a:r>
            <a:r>
              <a:rPr lang="en-US" sz="2600" i="1" dirty="0">
                <a:solidFill>
                  <a:schemeClr val="bg1"/>
                </a:solidFill>
              </a:rPr>
              <a:t>considerable time </a:t>
            </a:r>
            <a:r>
              <a:rPr lang="en-US" sz="2600" i="1" dirty="0" smtClean="0">
                <a:solidFill>
                  <a:schemeClr val="bg1"/>
                </a:solidFill>
              </a:rPr>
              <a:t>and </a:t>
            </a:r>
            <a:r>
              <a:rPr lang="en-US" sz="2600" i="1" dirty="0">
                <a:solidFill>
                  <a:schemeClr val="bg1"/>
                </a:solidFill>
              </a:rPr>
              <a:t>effort discussing CARB’s mandate to implement AB </a:t>
            </a:r>
            <a:r>
              <a:rPr lang="en-US" sz="2600" i="1" dirty="0" smtClean="0">
                <a:solidFill>
                  <a:schemeClr val="bg1"/>
                </a:solidFill>
              </a:rPr>
              <a:t>32 and the </a:t>
            </a:r>
            <a:r>
              <a:rPr lang="en-US" sz="2600" i="1" dirty="0">
                <a:solidFill>
                  <a:schemeClr val="bg1"/>
                </a:solidFill>
              </a:rPr>
              <a:t>complexity and importance of California’s </a:t>
            </a:r>
            <a:r>
              <a:rPr lang="en-US" sz="2600" i="1" dirty="0" smtClean="0">
                <a:solidFill>
                  <a:schemeClr val="bg1"/>
                </a:solidFill>
              </a:rPr>
              <a:t>LCFS.</a:t>
            </a:r>
            <a:endParaRPr lang="en-US" sz="2600" i="1" dirty="0">
              <a:solidFill>
                <a:schemeClr val="bg1"/>
              </a:solidFill>
            </a:endParaRPr>
          </a:p>
        </p:txBody>
      </p:sp>
      <p:sp>
        <p:nvSpPr>
          <p:cNvPr id="2" name="Title 1"/>
          <p:cNvSpPr>
            <a:spLocks noGrp="1"/>
          </p:cNvSpPr>
          <p:nvPr>
            <p:ph type="title"/>
          </p:nvPr>
        </p:nvSpPr>
        <p:spPr/>
        <p:txBody>
          <a:bodyPr>
            <a:normAutofit fontScale="90000"/>
          </a:bodyPr>
          <a:lstStyle/>
          <a:p>
            <a:r>
              <a:rPr lang="en-US" dirty="0"/>
              <a:t>Legal Status Becoming More Secure </a:t>
            </a:r>
            <a:r>
              <a:rPr lang="en-US" dirty="0" smtClean="0"/>
              <a:t/>
            </a:r>
            <a:br>
              <a:rPr lang="en-US" dirty="0" smtClean="0"/>
            </a:br>
            <a:r>
              <a:rPr lang="en-US" sz="2400" dirty="0" smtClean="0"/>
              <a:t>(California Mostly Won Lawsuits)</a:t>
            </a:r>
            <a:endParaRPr lang="en-US" sz="2400" dirty="0"/>
          </a:p>
        </p:txBody>
      </p:sp>
    </p:spTree>
    <p:extLst>
      <p:ext uri="{BB962C8B-B14F-4D97-AF65-F5344CB8AC3E}">
        <p14:creationId xmlns:p14="http://schemas.microsoft.com/office/powerpoint/2010/main" val="39724443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LCFS Is Modestly Successful, So Far</a:t>
            </a:r>
            <a:endParaRPr lang="en-US" dirty="0"/>
          </a:p>
        </p:txBody>
      </p:sp>
      <p:sp>
        <p:nvSpPr>
          <p:cNvPr id="3" name="Content Placeholder 2"/>
          <p:cNvSpPr>
            <a:spLocks noGrp="1"/>
          </p:cNvSpPr>
          <p:nvPr>
            <p:ph idx="1"/>
          </p:nvPr>
        </p:nvSpPr>
        <p:spPr>
          <a:xfrm>
            <a:off x="381000" y="1378856"/>
            <a:ext cx="8534400" cy="5098143"/>
          </a:xfrm>
        </p:spPr>
        <p:txBody>
          <a:bodyPr>
            <a:normAutofit fontScale="85000" lnSpcReduction="20000"/>
          </a:bodyPr>
          <a:lstStyle/>
          <a:p>
            <a:pPr lvl="0"/>
            <a:r>
              <a:rPr lang="en-US" dirty="0" smtClean="0"/>
              <a:t>Excess credits generated (and increasing) every </a:t>
            </a:r>
            <a:r>
              <a:rPr lang="en-US" dirty="0"/>
              <a:t>quarter</a:t>
            </a:r>
          </a:p>
          <a:p>
            <a:pPr lvl="1"/>
            <a:r>
              <a:rPr lang="en-US" dirty="0" smtClean="0"/>
              <a:t>46% extra credits generated (relative to LCFS requirements) in </a:t>
            </a:r>
            <a:r>
              <a:rPr lang="en-US" dirty="0"/>
              <a:t>first half of </a:t>
            </a:r>
            <a:r>
              <a:rPr lang="en-US" dirty="0" smtClean="0"/>
              <a:t>2013 (and 61%extra credits total since 2011)</a:t>
            </a:r>
            <a:endParaRPr lang="en-US" dirty="0"/>
          </a:p>
          <a:p>
            <a:pPr lvl="0"/>
            <a:r>
              <a:rPr lang="en-US" dirty="0" smtClean="0"/>
              <a:t>Biofuels are being decarbonized </a:t>
            </a:r>
          </a:p>
          <a:p>
            <a:pPr lvl="1"/>
            <a:r>
              <a:rPr lang="en-US" dirty="0" smtClean="0"/>
              <a:t>Carbon </a:t>
            </a:r>
            <a:r>
              <a:rPr lang="en-US" dirty="0"/>
              <a:t>intensity </a:t>
            </a:r>
            <a:r>
              <a:rPr lang="en-US" dirty="0" smtClean="0"/>
              <a:t>declined for all biofuels except </a:t>
            </a:r>
            <a:r>
              <a:rPr lang="en-US" dirty="0"/>
              <a:t>sugarcane </a:t>
            </a:r>
            <a:r>
              <a:rPr lang="en-US" dirty="0" err="1" smtClean="0"/>
              <a:t>etoh</a:t>
            </a:r>
            <a:endParaRPr lang="en-US" dirty="0" smtClean="0"/>
          </a:p>
          <a:p>
            <a:pPr lvl="1"/>
            <a:r>
              <a:rPr lang="en-US" dirty="0" smtClean="0"/>
              <a:t>Higher-carbon ethanol (90+ g/MJ) dropped from &gt;1/2 of ethanol mix </a:t>
            </a:r>
            <a:r>
              <a:rPr lang="en-US" dirty="0"/>
              <a:t>in 2011 to </a:t>
            </a:r>
            <a:r>
              <a:rPr lang="en-US" dirty="0" smtClean="0"/>
              <a:t>&lt;1/4 in first </a:t>
            </a:r>
            <a:r>
              <a:rPr lang="en-US" dirty="0"/>
              <a:t>half of </a:t>
            </a:r>
            <a:r>
              <a:rPr lang="en-US" dirty="0" smtClean="0"/>
              <a:t>2013</a:t>
            </a:r>
          </a:p>
          <a:p>
            <a:pPr lvl="1"/>
            <a:r>
              <a:rPr lang="en-US" dirty="0" smtClean="0"/>
              <a:t>Some of this “</a:t>
            </a:r>
            <a:r>
              <a:rPr lang="en-US" dirty="0" err="1" smtClean="0"/>
              <a:t>decarbonization</a:t>
            </a:r>
            <a:r>
              <a:rPr lang="en-US" dirty="0" smtClean="0"/>
              <a:t>” likely due to shuffling</a:t>
            </a:r>
            <a:endParaRPr lang="en-US" dirty="0"/>
          </a:p>
          <a:p>
            <a:pPr lvl="0"/>
            <a:r>
              <a:rPr lang="en-US" dirty="0"/>
              <a:t>Increasing quantities of </a:t>
            </a:r>
            <a:r>
              <a:rPr lang="en-US" dirty="0" smtClean="0"/>
              <a:t>very low-carbon</a:t>
            </a:r>
            <a:r>
              <a:rPr lang="en-US" dirty="0"/>
              <a:t>,</a:t>
            </a:r>
            <a:r>
              <a:rPr lang="en-US" dirty="0" smtClean="0"/>
              <a:t> </a:t>
            </a:r>
            <a:r>
              <a:rPr lang="en-US" dirty="0"/>
              <a:t>waste-based fuels</a:t>
            </a:r>
          </a:p>
          <a:p>
            <a:pPr lvl="0"/>
            <a:r>
              <a:rPr lang="en-US" dirty="0"/>
              <a:t>Credit prices, volumes, and trades trending up</a:t>
            </a:r>
          </a:p>
          <a:p>
            <a:pPr lvl="1"/>
            <a:r>
              <a:rPr lang="en-US" dirty="0" smtClean="0"/>
              <a:t>$</a:t>
            </a:r>
            <a:r>
              <a:rPr lang="en-US" dirty="0"/>
              <a:t>16/MT in 2012 to </a:t>
            </a:r>
            <a:r>
              <a:rPr lang="en-US" dirty="0" smtClean="0"/>
              <a:t>$80/MT </a:t>
            </a:r>
            <a:r>
              <a:rPr lang="en-US" dirty="0"/>
              <a:t>in </a:t>
            </a:r>
            <a:r>
              <a:rPr lang="en-US" dirty="0" smtClean="0"/>
              <a:t>November 2013 (and drop to $50-60 at end of December)</a:t>
            </a:r>
            <a:endParaRPr lang="en-US" dirty="0"/>
          </a:p>
          <a:p>
            <a:pPr marL="0" indent="0">
              <a:buNone/>
            </a:pPr>
            <a:endParaRPr lang="en-US" dirty="0" smtClean="0"/>
          </a:p>
          <a:p>
            <a:endParaRPr lang="en-US" dirty="0" smtClean="0"/>
          </a:p>
        </p:txBody>
      </p:sp>
    </p:spTree>
    <p:extLst>
      <p:ext uri="{BB962C8B-B14F-4D97-AF65-F5344CB8AC3E}">
        <p14:creationId xmlns:p14="http://schemas.microsoft.com/office/powerpoint/2010/main" val="3843644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511314" y="-1859"/>
            <a:ext cx="8277265" cy="814045"/>
          </a:xfrm>
        </p:spPr>
        <p:txBody>
          <a:bodyPr>
            <a:noAutofit/>
          </a:bodyPr>
          <a:lstStyle/>
          <a:p>
            <a:r>
              <a:rPr lang="en-US" sz="2400" b="1" dirty="0" smtClean="0">
                <a:solidFill>
                  <a:srgbClr val="1F497D"/>
                </a:solidFill>
                <a:latin typeface="Lucida Sans"/>
                <a:cs typeface="Lucida Sans"/>
              </a:rPr>
              <a:t>Innovations in Carbon </a:t>
            </a:r>
            <a:r>
              <a:rPr lang="en-US" sz="2400" b="1" dirty="0">
                <a:solidFill>
                  <a:srgbClr val="1F497D"/>
                </a:solidFill>
                <a:latin typeface="Lucida Sans"/>
                <a:cs typeface="Lucida Sans"/>
              </a:rPr>
              <a:t>I</a:t>
            </a:r>
            <a:r>
              <a:rPr lang="en-US" sz="2400" b="1" dirty="0" smtClean="0">
                <a:solidFill>
                  <a:srgbClr val="1F497D"/>
                </a:solidFill>
                <a:latin typeface="Lucida Sans"/>
                <a:cs typeface="Lucida Sans"/>
              </a:rPr>
              <a:t>ntensity of LCFS Pathways</a:t>
            </a:r>
            <a:endParaRPr lang="en-US" sz="2400" b="1" dirty="0">
              <a:solidFill>
                <a:srgbClr val="1F497D"/>
              </a:solidFill>
              <a:latin typeface="Lucida Sans"/>
              <a:cs typeface="Lucida Sans"/>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704850"/>
            <a:ext cx="9061450"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488667"/>
            <a:ext cx="2493103" cy="369332"/>
          </a:xfrm>
          <a:prstGeom prst="rect">
            <a:avLst/>
          </a:prstGeom>
          <a:noFill/>
        </p:spPr>
        <p:txBody>
          <a:bodyPr wrap="none">
            <a:spAutoFit/>
          </a:bodyPr>
          <a:lstStyle/>
          <a:p>
            <a:r>
              <a:rPr lang="en-US" dirty="0">
                <a:solidFill>
                  <a:srgbClr val="1F497D"/>
                </a:solidFill>
              </a:rPr>
              <a:t>Yeh and Witcover, 2014)</a:t>
            </a:r>
          </a:p>
        </p:txBody>
      </p:sp>
    </p:spTree>
    <p:extLst>
      <p:ext uri="{BB962C8B-B14F-4D97-AF65-F5344CB8AC3E}">
        <p14:creationId xmlns:p14="http://schemas.microsoft.com/office/powerpoint/2010/main" val="13900413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6114"/>
            <a:ext cx="9144000" cy="990600"/>
          </a:xfrm>
        </p:spPr>
        <p:txBody>
          <a:bodyPr>
            <a:normAutofit fontScale="90000"/>
          </a:bodyPr>
          <a:lstStyle/>
          <a:p>
            <a:r>
              <a:rPr lang="en-US" dirty="0" smtClean="0"/>
              <a:t>Excess Credits Being Generated </a:t>
            </a:r>
            <a:br>
              <a:rPr lang="en-US" dirty="0" smtClean="0"/>
            </a:br>
            <a:r>
              <a:rPr lang="en-US" sz="2800" dirty="0" smtClean="0"/>
              <a:t>(Targets Exceeded for 2011-2013)</a:t>
            </a:r>
            <a:endParaRPr lang="en-US" sz="28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91886" y="990600"/>
            <a:ext cx="8215085" cy="5867399"/>
          </a:xfrm>
          <a:prstGeom prst="rect">
            <a:avLst/>
          </a:prstGeom>
          <a:noFill/>
          <a:ln>
            <a:noFill/>
          </a:ln>
        </p:spPr>
      </p:pic>
      <p:sp>
        <p:nvSpPr>
          <p:cNvPr id="6" name="Rectangle 5"/>
          <p:cNvSpPr/>
          <p:nvPr/>
        </p:nvSpPr>
        <p:spPr>
          <a:xfrm>
            <a:off x="0" y="6488667"/>
            <a:ext cx="2493103" cy="369332"/>
          </a:xfrm>
          <a:prstGeom prst="rect">
            <a:avLst/>
          </a:prstGeom>
          <a:noFill/>
        </p:spPr>
        <p:txBody>
          <a:bodyPr wrap="none">
            <a:spAutoFit/>
          </a:bodyPr>
          <a:lstStyle/>
          <a:p>
            <a:r>
              <a:rPr lang="en-US" dirty="0">
                <a:solidFill>
                  <a:srgbClr val="1F497D"/>
                </a:solidFill>
              </a:rPr>
              <a:t>Yeh and Witcover, 2014)</a:t>
            </a:r>
          </a:p>
        </p:txBody>
      </p:sp>
    </p:spTree>
    <p:extLst>
      <p:ext uri="{BB962C8B-B14F-4D97-AF65-F5344CB8AC3E}">
        <p14:creationId xmlns:p14="http://schemas.microsoft.com/office/powerpoint/2010/main" val="12950393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solidFill>
              </a:rPr>
              <a:t>California Greenhouse Gas Emissions (GHG) </a:t>
            </a:r>
            <a:endParaRPr lang="en-US" dirty="0">
              <a:solidFill>
                <a:schemeClr val="tx2"/>
              </a:solidFill>
            </a:endParaRPr>
          </a:p>
        </p:txBody>
      </p:sp>
      <p:sp>
        <p:nvSpPr>
          <p:cNvPr id="4" name="Rectangle 3"/>
          <p:cNvSpPr/>
          <p:nvPr/>
        </p:nvSpPr>
        <p:spPr>
          <a:xfrm>
            <a:off x="253345" y="3778123"/>
            <a:ext cx="4766179" cy="369332"/>
          </a:xfrm>
          <a:prstGeom prst="rect">
            <a:avLst/>
          </a:prstGeom>
        </p:spPr>
        <p:txBody>
          <a:bodyPr wrap="square">
            <a:spAutoFit/>
          </a:bodyPr>
          <a:lstStyle/>
          <a:p>
            <a:r>
              <a:rPr lang="en-US" b="1" dirty="0" smtClean="0"/>
              <a:t>Total emissions = 450 MMTCO2e/year, 2010</a:t>
            </a:r>
          </a:p>
        </p:txBody>
      </p:sp>
      <p:sp>
        <p:nvSpPr>
          <p:cNvPr id="3" name="Rectangle 2"/>
          <p:cNvSpPr/>
          <p:nvPr/>
        </p:nvSpPr>
        <p:spPr>
          <a:xfrm>
            <a:off x="188693" y="6581001"/>
            <a:ext cx="3567278" cy="276999"/>
          </a:xfrm>
          <a:prstGeom prst="rect">
            <a:avLst/>
          </a:prstGeom>
        </p:spPr>
        <p:txBody>
          <a:bodyPr wrap="none">
            <a:spAutoFit/>
          </a:bodyPr>
          <a:lstStyle/>
          <a:p>
            <a:r>
              <a:rPr lang="en-US" sz="1200" dirty="0"/>
              <a:t>Source: EIA State Profiles and Energy </a:t>
            </a:r>
            <a:r>
              <a:rPr lang="en-US" sz="1200" dirty="0" smtClean="0"/>
              <a:t>Estimates (2013)</a:t>
            </a:r>
            <a:endParaRPr lang="en-US" sz="1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93" y="5998691"/>
            <a:ext cx="3735986" cy="4304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5971" y="1121355"/>
            <a:ext cx="5097743" cy="30261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253346" y="4101288"/>
            <a:ext cx="8600369" cy="646331"/>
          </a:xfrm>
          <a:prstGeom prst="rect">
            <a:avLst/>
          </a:prstGeom>
        </p:spPr>
        <p:txBody>
          <a:bodyPr wrap="square">
            <a:spAutoFit/>
          </a:bodyPr>
          <a:lstStyle/>
          <a:p>
            <a:r>
              <a:rPr lang="en-US" b="1" dirty="0" smtClean="0"/>
              <a:t>Total emissions = 500 MMTCO2e/year, </a:t>
            </a:r>
            <a:r>
              <a:rPr lang="en-US" b="1" dirty="0"/>
              <a:t>2010 including </a:t>
            </a:r>
            <a:r>
              <a:rPr lang="en-US" b="1" dirty="0" smtClean="0"/>
              <a:t>domestic </a:t>
            </a:r>
            <a:r>
              <a:rPr lang="en-US" b="1" dirty="0"/>
              <a:t>and international aviation and international marine bunker fuel use are included</a:t>
            </a:r>
            <a:r>
              <a:rPr lang="en-US" b="1" dirty="0" smtClean="0"/>
              <a:t>.</a:t>
            </a:r>
          </a:p>
        </p:txBody>
      </p:sp>
      <p:sp>
        <p:nvSpPr>
          <p:cNvPr id="10" name="Rectangle 9"/>
          <p:cNvSpPr/>
          <p:nvPr/>
        </p:nvSpPr>
        <p:spPr>
          <a:xfrm>
            <a:off x="253346" y="4746273"/>
            <a:ext cx="8600369" cy="1477328"/>
          </a:xfrm>
          <a:prstGeom prst="rect">
            <a:avLst/>
          </a:prstGeom>
        </p:spPr>
        <p:txBody>
          <a:bodyPr wrap="square">
            <a:spAutoFit/>
          </a:bodyPr>
          <a:lstStyle/>
          <a:p>
            <a:endParaRPr lang="en-US" b="1" dirty="0"/>
          </a:p>
          <a:p>
            <a:r>
              <a:rPr lang="en-US" b="1" dirty="0" smtClean="0"/>
              <a:t>To meet our climate goal and air quality targets in 2050 (~86 MMTCO2e), transportation will need to achieve </a:t>
            </a:r>
            <a:r>
              <a:rPr lang="en-US" b="1" dirty="0"/>
              <a:t>the largest </a:t>
            </a:r>
            <a:r>
              <a:rPr lang="en-US" b="1" dirty="0" smtClean="0"/>
              <a:t>GHG </a:t>
            </a:r>
            <a:r>
              <a:rPr lang="en-US" b="1" dirty="0"/>
              <a:t>reductions of any sector from 2010 to 2050, while at the same time remaining the highest contributor to overall emissions of any sector in 2050. </a:t>
            </a:r>
            <a:endParaRPr lang="en-US" b="1" dirty="0" smtClean="0"/>
          </a:p>
        </p:txBody>
      </p:sp>
    </p:spTree>
    <p:extLst>
      <p:ext uri="{BB962C8B-B14F-4D97-AF65-F5344CB8AC3E}">
        <p14:creationId xmlns:p14="http://schemas.microsoft.com/office/powerpoint/2010/main" val="1400150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Biofuels </a:t>
            </a:r>
            <a:r>
              <a:rPr lang="en-US" sz="4000" dirty="0" smtClean="0"/>
              <a:t>Are “Decarbonizing”(2011-13)</a:t>
            </a:r>
            <a:endParaRPr lang="en-US" dirty="0"/>
          </a:p>
        </p:txBody>
      </p:sp>
      <p:pic>
        <p:nvPicPr>
          <p:cNvPr id="3" name="Picture 2"/>
          <p:cNvPicPr/>
          <p:nvPr/>
        </p:nvPicPr>
        <p:blipFill rotWithShape="1">
          <a:blip r:embed="rId2">
            <a:extLst>
              <a:ext uri="{28A0092B-C50C-407E-A947-70E740481C1C}">
                <a14:useLocalDpi xmlns:a14="http://schemas.microsoft.com/office/drawing/2010/main" val="0"/>
              </a:ext>
            </a:extLst>
          </a:blip>
          <a:srcRect l="8232" t="7099" r="2581" b="9252"/>
          <a:stretch/>
        </p:blipFill>
        <p:spPr bwMode="auto">
          <a:xfrm>
            <a:off x="203200" y="1393370"/>
            <a:ext cx="8621486" cy="5297715"/>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1959429" y="1292972"/>
            <a:ext cx="1005403" cy="369332"/>
          </a:xfrm>
          <a:prstGeom prst="rect">
            <a:avLst/>
          </a:prstGeom>
          <a:solidFill>
            <a:srgbClr val="FFFFFF"/>
          </a:solidFill>
          <a:ln>
            <a:noFill/>
          </a:ln>
        </p:spPr>
        <p:txBody>
          <a:bodyPr wrap="none" rtlCol="0">
            <a:spAutoFit/>
          </a:bodyPr>
          <a:lstStyle/>
          <a:p>
            <a:r>
              <a:rPr lang="en-US" dirty="0" smtClean="0">
                <a:solidFill>
                  <a:srgbClr val="1F497D"/>
                </a:solidFill>
              </a:rPr>
              <a:t>Volumes</a:t>
            </a:r>
            <a:endParaRPr lang="en-US" dirty="0">
              <a:solidFill>
                <a:srgbClr val="1F497D"/>
              </a:solidFill>
            </a:endParaRPr>
          </a:p>
        </p:txBody>
      </p:sp>
      <p:sp>
        <p:nvSpPr>
          <p:cNvPr id="5" name="TextBox 4"/>
          <p:cNvSpPr txBox="1"/>
          <p:nvPr/>
        </p:nvSpPr>
        <p:spPr>
          <a:xfrm>
            <a:off x="6364514" y="1300229"/>
            <a:ext cx="844928" cy="369332"/>
          </a:xfrm>
          <a:prstGeom prst="rect">
            <a:avLst/>
          </a:prstGeom>
          <a:solidFill>
            <a:srgbClr val="FFFFFF"/>
          </a:solidFill>
          <a:ln>
            <a:noFill/>
          </a:ln>
        </p:spPr>
        <p:txBody>
          <a:bodyPr wrap="none" rtlCol="0">
            <a:spAutoFit/>
          </a:bodyPr>
          <a:lstStyle/>
          <a:p>
            <a:r>
              <a:rPr lang="en-US" dirty="0" smtClean="0">
                <a:solidFill>
                  <a:srgbClr val="1F497D"/>
                </a:solidFill>
              </a:rPr>
              <a:t>Credits</a:t>
            </a:r>
            <a:endParaRPr lang="en-US" dirty="0">
              <a:solidFill>
                <a:srgbClr val="1F497D"/>
              </a:solidFill>
            </a:endParaRPr>
          </a:p>
        </p:txBody>
      </p:sp>
    </p:spTree>
    <p:extLst>
      <p:ext uri="{BB962C8B-B14F-4D97-AF65-F5344CB8AC3E}">
        <p14:creationId xmlns:p14="http://schemas.microsoft.com/office/powerpoint/2010/main" val="8329736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LCFS Credit </a:t>
            </a:r>
            <a:r>
              <a:rPr lang="en-US" dirty="0"/>
              <a:t>P</a:t>
            </a:r>
            <a:r>
              <a:rPr lang="en-US" dirty="0" smtClean="0"/>
              <a:t>rices Increasing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360" y="990600"/>
            <a:ext cx="6616926" cy="353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txBox="1">
            <a:spLocks/>
          </p:cNvSpPr>
          <p:nvPr/>
        </p:nvSpPr>
        <p:spPr>
          <a:xfrm>
            <a:off x="381000" y="4688114"/>
            <a:ext cx="8534400" cy="2017486"/>
          </a:xfrm>
          <a:prstGeom prst="rect">
            <a:avLst/>
          </a:prstGeom>
        </p:spPr>
        <p:txBody>
          <a:bodyPr/>
          <a:lstStyle>
            <a:lvl1pPr marL="342866" indent="-342866" algn="l" rtl="0" eaLnBrk="0" fontAlgn="base" hangingPunct="0">
              <a:lnSpc>
                <a:spcPct val="90000"/>
              </a:lnSpc>
              <a:spcBef>
                <a:spcPct val="0"/>
              </a:spcBef>
              <a:spcAft>
                <a:spcPct val="50000"/>
              </a:spcAft>
              <a:buSzPct val="115000"/>
              <a:buChar char="•"/>
              <a:defRPr sz="2800">
                <a:solidFill>
                  <a:schemeClr val="bg2"/>
                </a:solidFill>
                <a:latin typeface="+mn-lt"/>
                <a:ea typeface="+mn-ea"/>
                <a:cs typeface="+mn-cs"/>
              </a:defRPr>
            </a:lvl1pPr>
            <a:lvl2pPr marL="742875" indent="-285721" algn="l" rtl="0" eaLnBrk="0" fontAlgn="base" hangingPunct="0">
              <a:lnSpc>
                <a:spcPct val="90000"/>
              </a:lnSpc>
              <a:spcBef>
                <a:spcPct val="0"/>
              </a:spcBef>
              <a:spcAft>
                <a:spcPct val="50000"/>
              </a:spcAft>
              <a:buFont typeface="Wingdings" pitchFamily="2" charset="2"/>
              <a:buChar char="§"/>
              <a:defRPr sz="2400">
                <a:solidFill>
                  <a:schemeClr val="bg2"/>
                </a:solidFill>
                <a:latin typeface="+mn-lt"/>
              </a:defRPr>
            </a:lvl2pPr>
            <a:lvl3pPr marL="1142885" indent="-228577" algn="l" rtl="0" eaLnBrk="0" fontAlgn="base" hangingPunct="0">
              <a:lnSpc>
                <a:spcPct val="90000"/>
              </a:lnSpc>
              <a:spcBef>
                <a:spcPct val="0"/>
              </a:spcBef>
              <a:spcAft>
                <a:spcPct val="50000"/>
              </a:spcAft>
              <a:buSzPct val="115000"/>
              <a:buChar char="•"/>
              <a:defRPr sz="2000">
                <a:solidFill>
                  <a:schemeClr val="bg2"/>
                </a:solidFill>
                <a:latin typeface="+mn-lt"/>
              </a:defRPr>
            </a:lvl3pPr>
            <a:lvl4pPr marL="1600039" indent="-228577" algn="l" rtl="0" eaLnBrk="0" fontAlgn="base" hangingPunct="0">
              <a:lnSpc>
                <a:spcPct val="90000"/>
              </a:lnSpc>
              <a:spcBef>
                <a:spcPct val="0"/>
              </a:spcBef>
              <a:spcAft>
                <a:spcPct val="50000"/>
              </a:spcAft>
              <a:buFont typeface="Wingdings" pitchFamily="2" charset="2"/>
              <a:buChar char="§"/>
              <a:defRPr sz="1900">
                <a:solidFill>
                  <a:schemeClr val="bg2"/>
                </a:solidFill>
                <a:latin typeface="+mn-lt"/>
              </a:defRPr>
            </a:lvl4pPr>
            <a:lvl5pPr marL="2057192" indent="-228577" algn="l" rtl="0" eaLnBrk="0" fontAlgn="base" hangingPunct="0">
              <a:lnSpc>
                <a:spcPct val="90000"/>
              </a:lnSpc>
              <a:spcBef>
                <a:spcPct val="0"/>
              </a:spcBef>
              <a:spcAft>
                <a:spcPct val="50000"/>
              </a:spcAft>
              <a:buSzPct val="115000"/>
              <a:buChar char="•"/>
              <a:defRPr sz="1900">
                <a:solidFill>
                  <a:schemeClr val="bg2"/>
                </a:solidFill>
                <a:latin typeface="+mn-lt"/>
              </a:defRPr>
            </a:lvl5pPr>
            <a:lvl6pPr marL="2514346" indent="-228577" algn="l" rtl="0" fontAlgn="base">
              <a:lnSpc>
                <a:spcPct val="90000"/>
              </a:lnSpc>
              <a:spcBef>
                <a:spcPct val="0"/>
              </a:spcBef>
              <a:spcAft>
                <a:spcPct val="50000"/>
              </a:spcAft>
              <a:buSzPct val="115000"/>
              <a:buChar char="•"/>
              <a:defRPr sz="1900">
                <a:solidFill>
                  <a:schemeClr val="bg2"/>
                </a:solidFill>
                <a:latin typeface="+mn-lt"/>
              </a:defRPr>
            </a:lvl6pPr>
            <a:lvl7pPr marL="2971500" indent="-228577" algn="l" rtl="0" fontAlgn="base">
              <a:lnSpc>
                <a:spcPct val="90000"/>
              </a:lnSpc>
              <a:spcBef>
                <a:spcPct val="0"/>
              </a:spcBef>
              <a:spcAft>
                <a:spcPct val="50000"/>
              </a:spcAft>
              <a:buSzPct val="115000"/>
              <a:buChar char="•"/>
              <a:defRPr sz="1900">
                <a:solidFill>
                  <a:schemeClr val="bg2"/>
                </a:solidFill>
                <a:latin typeface="+mn-lt"/>
              </a:defRPr>
            </a:lvl7pPr>
            <a:lvl8pPr marL="3428654" indent="-228577" algn="l" rtl="0" fontAlgn="base">
              <a:lnSpc>
                <a:spcPct val="90000"/>
              </a:lnSpc>
              <a:spcBef>
                <a:spcPct val="0"/>
              </a:spcBef>
              <a:spcAft>
                <a:spcPct val="50000"/>
              </a:spcAft>
              <a:buSzPct val="115000"/>
              <a:buChar char="•"/>
              <a:defRPr sz="1900">
                <a:solidFill>
                  <a:schemeClr val="bg2"/>
                </a:solidFill>
                <a:latin typeface="+mn-lt"/>
              </a:defRPr>
            </a:lvl8pPr>
            <a:lvl9pPr marL="3885808" indent="-228577" algn="l" rtl="0" fontAlgn="base">
              <a:lnSpc>
                <a:spcPct val="90000"/>
              </a:lnSpc>
              <a:spcBef>
                <a:spcPct val="0"/>
              </a:spcBef>
              <a:spcAft>
                <a:spcPct val="50000"/>
              </a:spcAft>
              <a:buSzPct val="115000"/>
              <a:buChar char="•"/>
              <a:defRPr sz="1900">
                <a:solidFill>
                  <a:schemeClr val="bg2"/>
                </a:solidFill>
                <a:latin typeface="+mn-lt"/>
              </a:defRPr>
            </a:lvl9pPr>
          </a:lstStyle>
          <a:p>
            <a:pPr marL="0" indent="0">
              <a:buNone/>
            </a:pPr>
            <a:r>
              <a:rPr lang="en-US" sz="1600" dirty="0" smtClean="0">
                <a:solidFill>
                  <a:schemeClr val="tx1"/>
                </a:solidFill>
              </a:rPr>
              <a:t>Caution in interpreting LCFS credit prices </a:t>
            </a:r>
          </a:p>
          <a:p>
            <a:r>
              <a:rPr lang="en-US" sz="1600" dirty="0" smtClean="0">
                <a:solidFill>
                  <a:schemeClr val="tx1"/>
                </a:solidFill>
              </a:rPr>
              <a:t>Because stringency of the LCFS increases over time and credit price is spread over entire fuel pool….</a:t>
            </a:r>
          </a:p>
          <a:p>
            <a:r>
              <a:rPr lang="en-US" sz="1600" dirty="0" smtClean="0">
                <a:solidFill>
                  <a:schemeClr val="tx1"/>
                </a:solidFill>
              </a:rPr>
              <a:t>$80/</a:t>
            </a:r>
            <a:r>
              <a:rPr lang="en-US" sz="1600" dirty="0" err="1" smtClean="0">
                <a:solidFill>
                  <a:schemeClr val="tx1"/>
                </a:solidFill>
              </a:rPr>
              <a:t>tonne</a:t>
            </a:r>
            <a:r>
              <a:rPr lang="en-US" sz="1600" dirty="0" smtClean="0">
                <a:solidFill>
                  <a:schemeClr val="tx1"/>
                </a:solidFill>
              </a:rPr>
              <a:t> CO2 translates to:</a:t>
            </a:r>
          </a:p>
          <a:p>
            <a:pPr lvl="1"/>
            <a:r>
              <a:rPr lang="en-US" sz="1600" dirty="0" smtClean="0">
                <a:solidFill>
                  <a:schemeClr val="tx1"/>
                </a:solidFill>
              </a:rPr>
              <a:t>2 cents per gallon in 2015 </a:t>
            </a:r>
          </a:p>
          <a:p>
            <a:pPr lvl="1"/>
            <a:r>
              <a:rPr lang="en-US" sz="1600" dirty="0">
                <a:solidFill>
                  <a:schemeClr val="tx1"/>
                </a:solidFill>
              </a:rPr>
              <a:t>8</a:t>
            </a:r>
            <a:r>
              <a:rPr lang="en-US" sz="1600" dirty="0" smtClean="0">
                <a:solidFill>
                  <a:schemeClr val="tx1"/>
                </a:solidFill>
              </a:rPr>
              <a:t> cents per gallon in 2020 </a:t>
            </a:r>
            <a:endParaRPr lang="en-US" sz="1600" dirty="0">
              <a:solidFill>
                <a:schemeClr val="tx1"/>
              </a:solidFill>
            </a:endParaRPr>
          </a:p>
        </p:txBody>
      </p:sp>
      <p:sp>
        <p:nvSpPr>
          <p:cNvPr id="3" name="TextBox 2"/>
          <p:cNvSpPr txBox="1"/>
          <p:nvPr/>
        </p:nvSpPr>
        <p:spPr>
          <a:xfrm>
            <a:off x="5370286" y="3183518"/>
            <a:ext cx="2154308" cy="276999"/>
          </a:xfrm>
          <a:prstGeom prst="rect">
            <a:avLst/>
          </a:prstGeom>
          <a:solidFill>
            <a:schemeClr val="tx2"/>
          </a:solidFill>
          <a:ln w="3175">
            <a:solidFill>
              <a:schemeClr val="tx1"/>
            </a:solidFill>
          </a:ln>
        </p:spPr>
        <p:txBody>
          <a:bodyPr wrap="none" rtlCol="0">
            <a:spAutoFit/>
          </a:bodyPr>
          <a:lstStyle/>
          <a:p>
            <a:r>
              <a:rPr lang="en-US" sz="1200" dirty="0" smtClean="0">
                <a:solidFill>
                  <a:schemeClr val="bg1"/>
                </a:solidFill>
              </a:rPr>
              <a:t>Argus white paper, </a:t>
            </a:r>
            <a:r>
              <a:rPr lang="en-US" sz="1200" dirty="0">
                <a:solidFill>
                  <a:schemeClr val="bg1"/>
                </a:solidFill>
              </a:rPr>
              <a:t>D</a:t>
            </a:r>
            <a:r>
              <a:rPr lang="en-US" sz="1200" dirty="0" smtClean="0">
                <a:solidFill>
                  <a:schemeClr val="bg1"/>
                </a:solidFill>
              </a:rPr>
              <a:t>ec 2013</a:t>
            </a:r>
            <a:endParaRPr lang="en-US" sz="1200" dirty="0">
              <a:solidFill>
                <a:schemeClr val="bg1"/>
              </a:solidFill>
            </a:endParaRPr>
          </a:p>
        </p:txBody>
      </p:sp>
    </p:spTree>
    <p:extLst>
      <p:ext uri="{BB962C8B-B14F-4D97-AF65-F5344CB8AC3E}">
        <p14:creationId xmlns:p14="http://schemas.microsoft.com/office/powerpoint/2010/main" val="31171060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LCFS Impact</a:t>
            </a:r>
            <a:endParaRPr lang="en-US" dirty="0"/>
          </a:p>
        </p:txBody>
      </p:sp>
      <p:sp>
        <p:nvSpPr>
          <p:cNvPr id="3" name="Content Placeholder 2"/>
          <p:cNvSpPr>
            <a:spLocks noGrp="1"/>
          </p:cNvSpPr>
          <p:nvPr>
            <p:ph idx="1"/>
          </p:nvPr>
        </p:nvSpPr>
        <p:spPr>
          <a:xfrm>
            <a:off x="381000" y="1378856"/>
            <a:ext cx="8534400" cy="5098143"/>
          </a:xfrm>
        </p:spPr>
        <p:txBody>
          <a:bodyPr>
            <a:normAutofit/>
          </a:bodyPr>
          <a:lstStyle/>
          <a:p>
            <a:pPr lvl="0"/>
            <a:r>
              <a:rPr lang="en-US" dirty="0" smtClean="0"/>
              <a:t>Industry behavior changing—inspiring a storm of innovation, from lower-carbon oil sands production to more efficient oilfields to greater use of corn wastes</a:t>
            </a:r>
          </a:p>
          <a:p>
            <a:r>
              <a:rPr lang="en-US" dirty="0" smtClean="0"/>
              <a:t> </a:t>
            </a:r>
            <a:endParaRPr lang="en-US" dirty="0"/>
          </a:p>
          <a:p>
            <a:pPr lvl="0"/>
            <a:endParaRPr lang="en-US" dirty="0" smtClean="0"/>
          </a:p>
          <a:p>
            <a:endParaRPr lang="en-US" dirty="0" smtClean="0"/>
          </a:p>
        </p:txBody>
      </p:sp>
    </p:spTree>
    <p:extLst>
      <p:ext uri="{BB962C8B-B14F-4D97-AF65-F5344CB8AC3E}">
        <p14:creationId xmlns:p14="http://schemas.microsoft.com/office/powerpoint/2010/main" val="30837528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3"/>
          <p:cNvPicPr>
            <a:picLocks noChangeAspect="1" noChangeArrowheads="1"/>
          </p:cNvPicPr>
          <p:nvPr/>
        </p:nvPicPr>
        <p:blipFill>
          <a:blip r:embed="rId3" cstate="print"/>
          <a:srcRect/>
          <a:stretch>
            <a:fillRect/>
          </a:stretch>
        </p:blipFill>
        <p:spPr bwMode="auto">
          <a:xfrm>
            <a:off x="852714" y="4434114"/>
            <a:ext cx="1179512" cy="1177925"/>
          </a:xfrm>
          <a:prstGeom prst="rect">
            <a:avLst/>
          </a:prstGeom>
          <a:noFill/>
          <a:ln w="9525">
            <a:noFill/>
            <a:miter lim="800000"/>
            <a:headEnd/>
            <a:tailEnd/>
          </a:ln>
        </p:spPr>
      </p:pic>
      <p:pic>
        <p:nvPicPr>
          <p:cNvPr id="21508" name="Picture 15"/>
          <p:cNvPicPr>
            <a:picLocks noChangeAspect="1" noChangeArrowheads="1"/>
          </p:cNvPicPr>
          <p:nvPr/>
        </p:nvPicPr>
        <p:blipFill>
          <a:blip r:embed="rId4" cstate="print"/>
          <a:srcRect/>
          <a:stretch>
            <a:fillRect/>
          </a:stretch>
        </p:blipFill>
        <p:spPr bwMode="auto">
          <a:xfrm>
            <a:off x="4648200" y="2895600"/>
            <a:ext cx="995363" cy="1179513"/>
          </a:xfrm>
          <a:prstGeom prst="rect">
            <a:avLst/>
          </a:prstGeom>
          <a:noFill/>
          <a:ln w="9525">
            <a:noFill/>
            <a:miter lim="800000"/>
            <a:headEnd/>
            <a:tailEnd/>
          </a:ln>
        </p:spPr>
      </p:pic>
      <p:pic>
        <p:nvPicPr>
          <p:cNvPr id="21509" name="Picture 16"/>
          <p:cNvPicPr>
            <a:picLocks noChangeAspect="1" noChangeArrowheads="1"/>
          </p:cNvPicPr>
          <p:nvPr/>
        </p:nvPicPr>
        <p:blipFill>
          <a:blip r:embed="rId5" cstate="print"/>
          <a:srcRect/>
          <a:stretch>
            <a:fillRect/>
          </a:stretch>
        </p:blipFill>
        <p:spPr bwMode="auto">
          <a:xfrm>
            <a:off x="2057400" y="2971800"/>
            <a:ext cx="982663" cy="911225"/>
          </a:xfrm>
          <a:prstGeom prst="rect">
            <a:avLst/>
          </a:prstGeom>
          <a:noFill/>
          <a:ln w="9525">
            <a:noFill/>
            <a:miter lim="800000"/>
            <a:headEnd/>
            <a:tailEnd/>
          </a:ln>
        </p:spPr>
      </p:pic>
      <p:pic>
        <p:nvPicPr>
          <p:cNvPr id="21510" name="Picture 24"/>
          <p:cNvPicPr>
            <a:picLocks noChangeAspect="1" noChangeArrowheads="1"/>
          </p:cNvPicPr>
          <p:nvPr/>
        </p:nvPicPr>
        <p:blipFill>
          <a:blip r:embed="rId6" cstate="print"/>
          <a:srcRect/>
          <a:stretch>
            <a:fillRect/>
          </a:stretch>
        </p:blipFill>
        <p:spPr bwMode="auto">
          <a:xfrm>
            <a:off x="3124200" y="2803525"/>
            <a:ext cx="1447800" cy="1158875"/>
          </a:xfrm>
          <a:prstGeom prst="rect">
            <a:avLst/>
          </a:prstGeom>
          <a:noFill/>
          <a:ln w="9525">
            <a:noFill/>
            <a:miter lim="800000"/>
            <a:headEnd/>
            <a:tailEnd/>
          </a:ln>
        </p:spPr>
      </p:pic>
      <p:pic>
        <p:nvPicPr>
          <p:cNvPr id="21511" name="Picture 10"/>
          <p:cNvPicPr>
            <a:picLocks noChangeAspect="1" noChangeArrowheads="1"/>
          </p:cNvPicPr>
          <p:nvPr/>
        </p:nvPicPr>
        <p:blipFill>
          <a:blip r:embed="rId7" cstate="print"/>
          <a:srcRect/>
          <a:stretch>
            <a:fillRect/>
          </a:stretch>
        </p:blipFill>
        <p:spPr bwMode="auto">
          <a:xfrm>
            <a:off x="2514600" y="1516740"/>
            <a:ext cx="1179513" cy="998538"/>
          </a:xfrm>
          <a:prstGeom prst="rect">
            <a:avLst/>
          </a:prstGeom>
          <a:noFill/>
          <a:ln w="9525">
            <a:noFill/>
            <a:miter lim="800000"/>
            <a:headEnd/>
            <a:tailEnd/>
          </a:ln>
        </p:spPr>
      </p:pic>
      <p:pic>
        <p:nvPicPr>
          <p:cNvPr id="21512" name="Picture 28"/>
          <p:cNvPicPr>
            <a:picLocks noChangeAspect="1" noChangeArrowheads="1"/>
          </p:cNvPicPr>
          <p:nvPr/>
        </p:nvPicPr>
        <p:blipFill>
          <a:blip r:embed="rId8" cstate="print"/>
          <a:srcRect/>
          <a:stretch>
            <a:fillRect/>
          </a:stretch>
        </p:blipFill>
        <p:spPr bwMode="auto">
          <a:xfrm>
            <a:off x="7204302" y="4510314"/>
            <a:ext cx="735012" cy="1112837"/>
          </a:xfrm>
          <a:prstGeom prst="rect">
            <a:avLst/>
          </a:prstGeom>
          <a:noFill/>
          <a:ln w="9525">
            <a:noFill/>
            <a:miter lim="800000"/>
            <a:headEnd/>
            <a:tailEnd/>
          </a:ln>
        </p:spPr>
      </p:pic>
      <p:pic>
        <p:nvPicPr>
          <p:cNvPr id="21513" name="Picture 25"/>
          <p:cNvPicPr>
            <a:picLocks noChangeAspect="1" noChangeArrowheads="1"/>
          </p:cNvPicPr>
          <p:nvPr/>
        </p:nvPicPr>
        <p:blipFill>
          <a:blip r:embed="rId9" cstate="print"/>
          <a:srcRect/>
          <a:stretch>
            <a:fillRect/>
          </a:stretch>
        </p:blipFill>
        <p:spPr bwMode="auto">
          <a:xfrm>
            <a:off x="5642201" y="4586514"/>
            <a:ext cx="1001713" cy="800100"/>
          </a:xfrm>
          <a:prstGeom prst="rect">
            <a:avLst/>
          </a:prstGeom>
          <a:noFill/>
          <a:ln w="9525">
            <a:noFill/>
            <a:miter lim="800000"/>
            <a:headEnd/>
            <a:tailEnd/>
          </a:ln>
        </p:spPr>
      </p:pic>
      <p:pic>
        <p:nvPicPr>
          <p:cNvPr id="21514" name="Picture 26"/>
          <p:cNvPicPr>
            <a:picLocks noChangeAspect="1" noChangeArrowheads="1"/>
          </p:cNvPicPr>
          <p:nvPr/>
        </p:nvPicPr>
        <p:blipFill>
          <a:blip r:embed="rId10" cstate="print"/>
          <a:srcRect/>
          <a:stretch>
            <a:fillRect/>
          </a:stretch>
        </p:blipFill>
        <p:spPr bwMode="auto">
          <a:xfrm>
            <a:off x="3818164" y="4434114"/>
            <a:ext cx="1290638" cy="676275"/>
          </a:xfrm>
          <a:prstGeom prst="rect">
            <a:avLst/>
          </a:prstGeom>
          <a:noFill/>
          <a:ln w="9525">
            <a:noFill/>
            <a:miter lim="800000"/>
            <a:headEnd/>
            <a:tailEnd/>
          </a:ln>
        </p:spPr>
      </p:pic>
      <p:sp>
        <p:nvSpPr>
          <p:cNvPr id="21515" name="Rectangle 29"/>
          <p:cNvSpPr>
            <a:spLocks noChangeArrowheads="1"/>
          </p:cNvSpPr>
          <p:nvPr/>
        </p:nvSpPr>
        <p:spPr bwMode="auto">
          <a:xfrm>
            <a:off x="3748314" y="5196114"/>
            <a:ext cx="1527175" cy="369888"/>
          </a:xfrm>
          <a:prstGeom prst="rect">
            <a:avLst/>
          </a:prstGeom>
          <a:noFill/>
          <a:ln w="9525">
            <a:noFill/>
            <a:miter lim="800000"/>
            <a:headEnd/>
            <a:tailEnd/>
          </a:ln>
        </p:spPr>
        <p:txBody>
          <a:bodyPr wrap="none" lIns="0" tIns="0" rIns="0" bIns="0">
            <a:spAutoFit/>
          </a:bodyPr>
          <a:lstStyle/>
          <a:p>
            <a:pPr algn="ctr"/>
            <a:r>
              <a:rPr lang="en-US" sz="1200" b="1">
                <a:solidFill>
                  <a:srgbClr val="003399"/>
                </a:solidFill>
              </a:rPr>
              <a:t>California</a:t>
            </a:r>
          </a:p>
          <a:p>
            <a:pPr algn="ctr"/>
            <a:r>
              <a:rPr lang="en-US" sz="1200" b="1">
                <a:solidFill>
                  <a:srgbClr val="003399"/>
                </a:solidFill>
              </a:rPr>
              <a:t>Air Resources Board</a:t>
            </a:r>
            <a:endParaRPr lang="en-US" sz="1200" b="1"/>
          </a:p>
        </p:txBody>
      </p:sp>
      <p:pic>
        <p:nvPicPr>
          <p:cNvPr id="21516" name="Picture 19" descr="gm">
            <a:hlinkClick r:id="rId11"/>
          </p:cNvPr>
          <p:cNvPicPr>
            <a:picLocks noChangeAspect="1" noChangeArrowheads="1"/>
          </p:cNvPicPr>
          <p:nvPr/>
        </p:nvPicPr>
        <p:blipFill>
          <a:blip r:embed="rId12" cstate="print"/>
          <a:srcRect/>
          <a:stretch>
            <a:fillRect/>
          </a:stretch>
        </p:blipFill>
        <p:spPr bwMode="auto">
          <a:xfrm>
            <a:off x="152400" y="1554840"/>
            <a:ext cx="952500" cy="952500"/>
          </a:xfrm>
          <a:prstGeom prst="rect">
            <a:avLst/>
          </a:prstGeom>
          <a:noFill/>
          <a:ln w="9525">
            <a:noFill/>
            <a:miter lim="800000"/>
            <a:headEnd/>
            <a:tailEnd/>
          </a:ln>
        </p:spPr>
      </p:pic>
      <p:pic>
        <p:nvPicPr>
          <p:cNvPr id="21517" name="Picture 21" descr="Indian Oil Corporation">
            <a:hlinkClick r:id="rId13"/>
          </p:cNvPr>
          <p:cNvPicPr>
            <a:picLocks noChangeAspect="1" noChangeArrowheads="1"/>
          </p:cNvPicPr>
          <p:nvPr/>
        </p:nvPicPr>
        <p:blipFill>
          <a:blip r:embed="rId14" cstate="print"/>
          <a:srcRect/>
          <a:stretch>
            <a:fillRect/>
          </a:stretch>
        </p:blipFill>
        <p:spPr bwMode="auto">
          <a:xfrm>
            <a:off x="6096000" y="2971800"/>
            <a:ext cx="977900" cy="1031875"/>
          </a:xfrm>
          <a:prstGeom prst="rect">
            <a:avLst/>
          </a:prstGeom>
          <a:noFill/>
          <a:ln w="9525">
            <a:noFill/>
            <a:miter lim="800000"/>
            <a:headEnd/>
            <a:tailEnd/>
          </a:ln>
        </p:spPr>
      </p:pic>
      <p:pic>
        <p:nvPicPr>
          <p:cNvPr id="21518" name="Picture 20" descr="http://www.logodesignsense.com/blog/wp-content/uploads/2010/09/bmw-logo.jpg"/>
          <p:cNvPicPr>
            <a:picLocks noChangeAspect="1" noChangeArrowheads="1"/>
          </p:cNvPicPr>
          <p:nvPr/>
        </p:nvPicPr>
        <p:blipFill>
          <a:blip r:embed="rId15" cstate="print"/>
          <a:srcRect/>
          <a:stretch>
            <a:fillRect/>
          </a:stretch>
        </p:blipFill>
        <p:spPr bwMode="auto">
          <a:xfrm>
            <a:off x="1371600" y="1532615"/>
            <a:ext cx="974725" cy="974725"/>
          </a:xfrm>
          <a:prstGeom prst="rect">
            <a:avLst/>
          </a:prstGeom>
          <a:noFill/>
          <a:ln w="9525">
            <a:noFill/>
            <a:miter lim="800000"/>
            <a:headEnd/>
            <a:tailEnd/>
          </a:ln>
        </p:spPr>
      </p:pic>
      <p:pic>
        <p:nvPicPr>
          <p:cNvPr id="21519" name="Picture 21" descr="C:\Users\Paul\Desktop\DC Trip 28-29Apr2011\add. files\Sempra_Energy logo.gif"/>
          <p:cNvPicPr>
            <a:picLocks noChangeAspect="1" noChangeArrowheads="1"/>
          </p:cNvPicPr>
          <p:nvPr/>
        </p:nvPicPr>
        <p:blipFill>
          <a:blip r:embed="rId16" cstate="print"/>
          <a:srcRect t="9525" b="19048"/>
          <a:stretch>
            <a:fillRect/>
          </a:stretch>
        </p:blipFill>
        <p:spPr bwMode="auto">
          <a:xfrm>
            <a:off x="7391400" y="2895600"/>
            <a:ext cx="1600200" cy="1143000"/>
          </a:xfrm>
          <a:prstGeom prst="rect">
            <a:avLst/>
          </a:prstGeom>
          <a:noFill/>
          <a:ln w="9525">
            <a:noFill/>
            <a:miter lim="800000"/>
            <a:headEnd/>
            <a:tailEnd/>
          </a:ln>
        </p:spPr>
      </p:pic>
      <p:pic>
        <p:nvPicPr>
          <p:cNvPr id="21520" name="Picture 16"/>
          <p:cNvPicPr>
            <a:picLocks noChangeAspect="1" noChangeArrowheads="1"/>
          </p:cNvPicPr>
          <p:nvPr/>
        </p:nvPicPr>
        <p:blipFill>
          <a:blip r:embed="rId17" cstate="print"/>
          <a:srcRect/>
          <a:stretch>
            <a:fillRect/>
          </a:stretch>
        </p:blipFill>
        <p:spPr bwMode="auto">
          <a:xfrm>
            <a:off x="5154612" y="1821540"/>
            <a:ext cx="2008188" cy="255587"/>
          </a:xfrm>
          <a:prstGeom prst="rect">
            <a:avLst/>
          </a:prstGeom>
          <a:noFill/>
          <a:ln w="9525">
            <a:noFill/>
            <a:miter lim="800000"/>
            <a:headEnd/>
            <a:tailEnd/>
          </a:ln>
        </p:spPr>
      </p:pic>
      <p:pic>
        <p:nvPicPr>
          <p:cNvPr id="21521" name="Picture 7"/>
          <p:cNvPicPr>
            <a:picLocks noChangeAspect="1" noChangeArrowheads="1"/>
          </p:cNvPicPr>
          <p:nvPr/>
        </p:nvPicPr>
        <p:blipFill>
          <a:blip r:embed="rId18" cstate="print"/>
          <a:srcRect/>
          <a:stretch>
            <a:fillRect/>
          </a:stretch>
        </p:blipFill>
        <p:spPr bwMode="auto">
          <a:xfrm>
            <a:off x="76200" y="3200400"/>
            <a:ext cx="1881187" cy="381000"/>
          </a:xfrm>
          <a:prstGeom prst="rect">
            <a:avLst/>
          </a:prstGeom>
          <a:noFill/>
          <a:ln w="9525">
            <a:noFill/>
            <a:miter lim="800000"/>
            <a:headEnd/>
            <a:tailEnd/>
          </a:ln>
        </p:spPr>
      </p:pic>
      <p:pic>
        <p:nvPicPr>
          <p:cNvPr id="21522" name="Picture 9"/>
          <p:cNvPicPr>
            <a:picLocks noChangeAspect="1" noChangeArrowheads="1"/>
          </p:cNvPicPr>
          <p:nvPr/>
        </p:nvPicPr>
        <p:blipFill>
          <a:blip r:embed="rId19" cstate="print"/>
          <a:srcRect/>
          <a:stretch>
            <a:fillRect/>
          </a:stretch>
        </p:blipFill>
        <p:spPr bwMode="auto">
          <a:xfrm>
            <a:off x="3903663" y="1516740"/>
            <a:ext cx="973137" cy="971550"/>
          </a:xfrm>
          <a:prstGeom prst="rect">
            <a:avLst/>
          </a:prstGeom>
          <a:noFill/>
          <a:ln w="9525">
            <a:noFill/>
            <a:miter lim="800000"/>
            <a:headEnd/>
            <a:tailEnd/>
          </a:ln>
        </p:spPr>
      </p:pic>
      <p:pic>
        <p:nvPicPr>
          <p:cNvPr id="21523" name="Picture 30" descr="\\ITSSERVER2006\files\Program Management - Vehicle+Fuels Programs\STEPS Program\10.Website, Visuals, IT Needs\Sponsor Logos\ford-logo-big.jpg"/>
          <p:cNvPicPr>
            <a:picLocks noChangeAspect="1" noChangeArrowheads="1"/>
          </p:cNvPicPr>
          <p:nvPr/>
        </p:nvPicPr>
        <p:blipFill>
          <a:blip r:embed="rId20" cstate="print"/>
          <a:srcRect l="5000" t="13333" r="5000" b="10001"/>
          <a:stretch>
            <a:fillRect/>
          </a:stretch>
        </p:blipFill>
        <p:spPr bwMode="auto">
          <a:xfrm>
            <a:off x="7239000" y="1602465"/>
            <a:ext cx="1789113" cy="762000"/>
          </a:xfrm>
          <a:prstGeom prst="rect">
            <a:avLst/>
          </a:prstGeom>
          <a:noFill/>
          <a:ln w="9525">
            <a:noFill/>
            <a:miter lim="800000"/>
            <a:headEnd/>
            <a:tailEnd/>
          </a:ln>
        </p:spPr>
      </p:pic>
      <p:sp>
        <p:nvSpPr>
          <p:cNvPr id="22" name="Title 21"/>
          <p:cNvSpPr>
            <a:spLocks noGrp="1"/>
          </p:cNvSpPr>
          <p:nvPr>
            <p:ph type="title"/>
          </p:nvPr>
        </p:nvSpPr>
        <p:spPr/>
        <p:txBody>
          <a:bodyPr/>
          <a:lstStyle/>
          <a:p>
            <a:r>
              <a:rPr lang="en-US" dirty="0" smtClean="0"/>
              <a:t>NextSTEPS Sponsors</a:t>
            </a:r>
            <a:endParaRPr lang="en-US" dirty="0"/>
          </a:p>
        </p:txBody>
      </p:sp>
      <p:pic>
        <p:nvPicPr>
          <p:cNvPr id="23" name="Picture 30" descr="DOT logo.png"/>
          <p:cNvPicPr>
            <a:picLocks noChangeAspect="1"/>
          </p:cNvPicPr>
          <p:nvPr/>
        </p:nvPicPr>
        <p:blipFill>
          <a:blip r:embed="rId21" cstate="print"/>
          <a:srcRect/>
          <a:stretch>
            <a:fillRect/>
          </a:stretch>
        </p:blipFill>
        <p:spPr bwMode="auto">
          <a:xfrm>
            <a:off x="2300514" y="4357914"/>
            <a:ext cx="1219200" cy="1219200"/>
          </a:xfrm>
          <a:prstGeom prst="rect">
            <a:avLst/>
          </a:prstGeom>
          <a:noFill/>
          <a:ln w="9525">
            <a:noFill/>
            <a:miter lim="800000"/>
            <a:headEnd/>
            <a:tailEnd/>
          </a:ln>
        </p:spPr>
      </p:pic>
    </p:spTree>
    <p:extLst>
      <p:ext uri="{BB962C8B-B14F-4D97-AF65-F5344CB8AC3E}">
        <p14:creationId xmlns:p14="http://schemas.microsoft.com/office/powerpoint/2010/main" val="1984303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1F497D"/>
                </a:solidFill>
              </a:rPr>
              <a:t>California Energy – By the Numbers</a:t>
            </a:r>
            <a:endParaRPr lang="en-US" dirty="0">
              <a:solidFill>
                <a:srgbClr val="1F497D"/>
              </a:solidFill>
            </a:endParaRPr>
          </a:p>
        </p:txBody>
      </p:sp>
      <p:sp>
        <p:nvSpPr>
          <p:cNvPr id="6" name="Text Box 4"/>
          <p:cNvSpPr txBox="1">
            <a:spLocks noChangeArrowheads="1"/>
          </p:cNvSpPr>
          <p:nvPr/>
        </p:nvSpPr>
        <p:spPr bwMode="auto">
          <a:xfrm>
            <a:off x="304800" y="1330187"/>
            <a:ext cx="3208442" cy="400110"/>
          </a:xfrm>
          <a:prstGeom prst="rect">
            <a:avLst/>
          </a:prstGeom>
          <a:noFill/>
          <a:ln w="9525">
            <a:noFill/>
            <a:miter lim="800000"/>
            <a:headEnd/>
            <a:tailEnd/>
          </a:ln>
          <a:effectLst/>
        </p:spPr>
        <p:txBody>
          <a:bodyPr wrap="none">
            <a:spAutoFit/>
          </a:bodyPr>
          <a:lstStyle/>
          <a:p>
            <a:pPr algn="l" eaLnBrk="0" hangingPunct="0"/>
            <a:r>
              <a:rPr lang="en-US" sz="2000" dirty="0" smtClean="0"/>
              <a:t>GSP ~$1.93 </a:t>
            </a:r>
            <a:r>
              <a:rPr lang="en-US" sz="2000" dirty="0"/>
              <a:t>Trillion (</a:t>
            </a:r>
            <a:r>
              <a:rPr lang="en-US" sz="2000" dirty="0" smtClean="0"/>
              <a:t>2010)</a:t>
            </a:r>
            <a:endParaRPr lang="en-US" sz="2000" dirty="0"/>
          </a:p>
        </p:txBody>
      </p:sp>
      <p:sp>
        <p:nvSpPr>
          <p:cNvPr id="7" name="Text Box 5"/>
          <p:cNvSpPr txBox="1">
            <a:spLocks noChangeArrowheads="1"/>
          </p:cNvSpPr>
          <p:nvPr/>
        </p:nvSpPr>
        <p:spPr bwMode="auto">
          <a:xfrm>
            <a:off x="685800" y="1982233"/>
            <a:ext cx="2864887" cy="707886"/>
          </a:xfrm>
          <a:prstGeom prst="rect">
            <a:avLst/>
          </a:prstGeom>
          <a:noFill/>
          <a:ln w="9525">
            <a:noFill/>
            <a:miter lim="800000"/>
            <a:headEnd/>
            <a:tailEnd/>
          </a:ln>
          <a:effectLst/>
        </p:spPr>
        <p:txBody>
          <a:bodyPr wrap="none">
            <a:spAutoFit/>
          </a:bodyPr>
          <a:lstStyle/>
          <a:p>
            <a:pPr algn="l" eaLnBrk="0" hangingPunct="0"/>
            <a:r>
              <a:rPr lang="en-US" sz="2000" dirty="0" smtClean="0"/>
              <a:t>Electricity </a:t>
            </a:r>
            <a:r>
              <a:rPr lang="en-US" sz="2000" dirty="0"/>
              <a:t>Consumption</a:t>
            </a:r>
          </a:p>
          <a:p>
            <a:pPr algn="l" eaLnBrk="0" hangingPunct="0"/>
            <a:r>
              <a:rPr lang="en-US" sz="2000" dirty="0"/>
              <a:t>~</a:t>
            </a:r>
            <a:r>
              <a:rPr lang="en-US" sz="2000" dirty="0" smtClean="0"/>
              <a:t>260,000 </a:t>
            </a:r>
            <a:r>
              <a:rPr lang="en-US" sz="2000" dirty="0"/>
              <a:t>GWh  (</a:t>
            </a:r>
            <a:r>
              <a:rPr lang="en-US" sz="2000" dirty="0" smtClean="0"/>
              <a:t>2010)</a:t>
            </a:r>
            <a:endParaRPr lang="en-US" sz="2000" dirty="0"/>
          </a:p>
        </p:txBody>
      </p:sp>
      <p:sp>
        <p:nvSpPr>
          <p:cNvPr id="8" name="Text Box 6"/>
          <p:cNvSpPr txBox="1">
            <a:spLocks noChangeArrowheads="1"/>
          </p:cNvSpPr>
          <p:nvPr/>
        </p:nvSpPr>
        <p:spPr bwMode="auto">
          <a:xfrm>
            <a:off x="1066800" y="2904074"/>
            <a:ext cx="2454518" cy="707886"/>
          </a:xfrm>
          <a:prstGeom prst="rect">
            <a:avLst/>
          </a:prstGeom>
          <a:noFill/>
          <a:ln w="9525">
            <a:noFill/>
            <a:miter lim="800000"/>
            <a:headEnd/>
            <a:tailEnd/>
          </a:ln>
          <a:effectLst/>
        </p:spPr>
        <p:txBody>
          <a:bodyPr wrap="none">
            <a:spAutoFit/>
          </a:bodyPr>
          <a:lstStyle/>
          <a:p>
            <a:pPr algn="l" eaLnBrk="0" hangingPunct="0"/>
            <a:r>
              <a:rPr lang="en-US" sz="2000" dirty="0"/>
              <a:t>Peak Demand</a:t>
            </a:r>
          </a:p>
          <a:p>
            <a:pPr algn="l" eaLnBrk="0" hangingPunct="0"/>
            <a:r>
              <a:rPr lang="en-US" sz="2000" dirty="0"/>
              <a:t>~64,000 MW (2006)</a:t>
            </a:r>
          </a:p>
        </p:txBody>
      </p:sp>
      <p:grpSp>
        <p:nvGrpSpPr>
          <p:cNvPr id="12" name="Group 11"/>
          <p:cNvGrpSpPr/>
          <p:nvPr/>
        </p:nvGrpSpPr>
        <p:grpSpPr>
          <a:xfrm>
            <a:off x="4377085" y="1170811"/>
            <a:ext cx="4302305" cy="4759187"/>
            <a:chOff x="4377085" y="1170811"/>
            <a:chExt cx="4302305" cy="4759187"/>
          </a:xfrm>
        </p:grpSpPr>
        <p:pic>
          <p:nvPicPr>
            <p:cNvPr id="2050" name="Picture 2" descr="http://geology.com/state-map/maps/california-state-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085" y="1170811"/>
              <a:ext cx="4302305" cy="47591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377085" y="4301067"/>
              <a:ext cx="1007715" cy="162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524000" y="3818474"/>
            <a:ext cx="4114800" cy="1938992"/>
          </a:xfrm>
          <a:prstGeom prst="rect">
            <a:avLst/>
          </a:prstGeom>
          <a:noFill/>
        </p:spPr>
        <p:txBody>
          <a:bodyPr wrap="square" rtlCol="0">
            <a:spAutoFit/>
          </a:bodyPr>
          <a:lstStyle/>
          <a:p>
            <a:pPr algn="l"/>
            <a:r>
              <a:rPr lang="en-US" sz="2000" dirty="0" smtClean="0"/>
              <a:t>Energy Expenditures (2010) </a:t>
            </a:r>
          </a:p>
          <a:p>
            <a:pPr algn="l"/>
            <a:r>
              <a:rPr lang="en-US" sz="2000" dirty="0" smtClean="0"/>
              <a:t>~$33.4B Electricity</a:t>
            </a:r>
          </a:p>
          <a:p>
            <a:pPr algn="l"/>
            <a:r>
              <a:rPr lang="en-US" sz="2000" dirty="0" smtClean="0"/>
              <a:t>~$15B Natural Gas</a:t>
            </a:r>
          </a:p>
          <a:p>
            <a:pPr algn="l"/>
            <a:r>
              <a:rPr lang="en-US" sz="2000" b="1" dirty="0" smtClean="0"/>
              <a:t>~$72B Petroleum</a:t>
            </a:r>
          </a:p>
          <a:p>
            <a:pPr algn="l"/>
            <a:endParaRPr lang="en-US" sz="2000" dirty="0" smtClean="0"/>
          </a:p>
          <a:p>
            <a:pPr algn="l"/>
            <a:r>
              <a:rPr lang="en-US" sz="2000" b="1" dirty="0" smtClean="0"/>
              <a:t>Total ~ $320Million/day (2010)</a:t>
            </a:r>
          </a:p>
        </p:txBody>
      </p:sp>
      <p:sp>
        <p:nvSpPr>
          <p:cNvPr id="3" name="Rectangle 2"/>
          <p:cNvSpPr/>
          <p:nvPr/>
        </p:nvSpPr>
        <p:spPr>
          <a:xfrm>
            <a:off x="3507941" y="6477000"/>
            <a:ext cx="5407460" cy="261610"/>
          </a:xfrm>
          <a:prstGeom prst="rect">
            <a:avLst/>
          </a:prstGeom>
        </p:spPr>
        <p:txBody>
          <a:bodyPr wrap="square">
            <a:spAutoFit/>
          </a:bodyPr>
          <a:lstStyle/>
          <a:p>
            <a:r>
              <a:rPr lang="en-US" sz="1100" dirty="0" smtClean="0"/>
              <a:t>References:   US DOE Energy Information Agency  and California Energy Commission</a:t>
            </a:r>
            <a:endParaRPr lang="en-US" sz="1100" dirty="0"/>
          </a:p>
        </p:txBody>
      </p:sp>
    </p:spTree>
    <p:extLst>
      <p:ext uri="{BB962C8B-B14F-4D97-AF65-F5344CB8AC3E}">
        <p14:creationId xmlns:p14="http://schemas.microsoft.com/office/powerpoint/2010/main" val="9344086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1F497D"/>
                </a:solidFill>
              </a:rPr>
              <a:t>Costs of Dependence of Fossil Fuels (partial)</a:t>
            </a:r>
            <a:endParaRPr lang="en-US" dirty="0">
              <a:solidFill>
                <a:srgbClr val="1F497D"/>
              </a:solidFill>
            </a:endParaRPr>
          </a:p>
        </p:txBody>
      </p:sp>
      <p:sp>
        <p:nvSpPr>
          <p:cNvPr id="3" name="Subtitle 2"/>
          <p:cNvSpPr>
            <a:spLocks noGrp="1"/>
          </p:cNvSpPr>
          <p:nvPr>
            <p:ph type="subTitle" idx="1"/>
          </p:nvPr>
        </p:nvSpPr>
        <p:spPr>
          <a:xfrm>
            <a:off x="228600" y="1066800"/>
            <a:ext cx="6255988" cy="3990109"/>
          </a:xfrm>
        </p:spPr>
        <p:txBody>
          <a:bodyPr>
            <a:noAutofit/>
          </a:bodyPr>
          <a:lstStyle/>
          <a:p>
            <a:pPr>
              <a:spcAft>
                <a:spcPts val="0"/>
              </a:spcAft>
            </a:pPr>
            <a:r>
              <a:rPr lang="en-US" dirty="0" smtClean="0">
                <a:latin typeface="+mj-lt"/>
              </a:rPr>
              <a:t>Estimates for greenhouse gas emission damage costs vary widely.  </a:t>
            </a:r>
            <a:r>
              <a:rPr lang="en-US" dirty="0">
                <a:latin typeface="+mj-lt"/>
              </a:rPr>
              <a:t>A</a:t>
            </a:r>
            <a:r>
              <a:rPr lang="en-US" dirty="0" smtClean="0">
                <a:latin typeface="+mj-lt"/>
              </a:rPr>
              <a:t> comprehensive interagency study</a:t>
            </a:r>
            <a:r>
              <a:rPr lang="en-US" baseline="30000" dirty="0" smtClean="0">
                <a:latin typeface="+mj-lt"/>
              </a:rPr>
              <a:t>1</a:t>
            </a:r>
            <a:r>
              <a:rPr lang="en-US" dirty="0" smtClean="0">
                <a:latin typeface="+mj-lt"/>
              </a:rPr>
              <a:t> estimates average costs	= $13-69/MTCO2e in 2020:</a:t>
            </a:r>
          </a:p>
          <a:p>
            <a:pPr marL="0" indent="0">
              <a:spcAft>
                <a:spcPts val="0"/>
              </a:spcAft>
              <a:buNone/>
            </a:pPr>
            <a:r>
              <a:rPr lang="en-US" dirty="0">
                <a:latin typeface="+mj-lt"/>
              </a:rPr>
              <a:t>	</a:t>
            </a:r>
            <a:r>
              <a:rPr lang="en-US" dirty="0" smtClean="0">
                <a:latin typeface="+mj-lt"/>
              </a:rPr>
              <a:t>200 MMTCO2 = </a:t>
            </a:r>
            <a:r>
              <a:rPr lang="en-US" b="1" dirty="0" smtClean="0">
                <a:latin typeface="+mj-lt"/>
              </a:rPr>
              <a:t>$2.6 - $13.8 B/</a:t>
            </a:r>
            <a:r>
              <a:rPr lang="en-US" b="1" dirty="0" err="1" smtClean="0">
                <a:latin typeface="+mj-lt"/>
              </a:rPr>
              <a:t>yr</a:t>
            </a:r>
            <a:endParaRPr lang="en-US" b="1" dirty="0">
              <a:latin typeface="+mj-lt"/>
            </a:endParaRPr>
          </a:p>
          <a:p>
            <a:pPr>
              <a:spcAft>
                <a:spcPts val="0"/>
              </a:spcAft>
              <a:buFont typeface="+mj-lt"/>
              <a:buAutoNum type="arabicPeriod" startAt="2"/>
            </a:pPr>
            <a:r>
              <a:rPr lang="en-US" dirty="0" smtClean="0">
                <a:latin typeface="+mj-lt"/>
              </a:rPr>
              <a:t>Other external cost factors (e.g. health and environmental costs from criteria air and water pollution, etc.) ~ </a:t>
            </a:r>
            <a:r>
              <a:rPr lang="en-US" b="1" dirty="0" smtClean="0">
                <a:latin typeface="+mj-lt"/>
              </a:rPr>
              <a:t>$10B’s/</a:t>
            </a:r>
            <a:r>
              <a:rPr lang="en-US" b="1" dirty="0" err="1" smtClean="0">
                <a:latin typeface="+mj-lt"/>
              </a:rPr>
              <a:t>yr</a:t>
            </a:r>
            <a:endParaRPr lang="en-US" b="1" dirty="0" smtClean="0">
              <a:latin typeface="+mj-lt"/>
            </a:endParaRPr>
          </a:p>
          <a:p>
            <a:pPr>
              <a:spcAft>
                <a:spcPts val="0"/>
              </a:spcAft>
              <a:buFont typeface="+mj-lt"/>
              <a:buAutoNum type="arabicPeriod" startAt="2"/>
            </a:pPr>
            <a:r>
              <a:rPr lang="en-US" dirty="0">
                <a:latin typeface="+mj-lt"/>
              </a:rPr>
              <a:t>Estimates of the economic cost of petroleum dependence ~$</a:t>
            </a:r>
            <a:r>
              <a:rPr lang="en-US" dirty="0" smtClean="0">
                <a:latin typeface="+mj-lt"/>
              </a:rPr>
              <a:t>10-30/barrel</a:t>
            </a:r>
            <a:r>
              <a:rPr lang="en-US" baseline="30000" dirty="0" smtClean="0">
                <a:latin typeface="+mj-lt"/>
              </a:rPr>
              <a:t>2</a:t>
            </a:r>
          </a:p>
          <a:p>
            <a:pPr marL="0" indent="0">
              <a:spcAft>
                <a:spcPts val="0"/>
              </a:spcAft>
              <a:buNone/>
            </a:pPr>
            <a:r>
              <a:rPr lang="en-US" baseline="30000" dirty="0">
                <a:latin typeface="+mj-lt"/>
              </a:rPr>
              <a:t>	</a:t>
            </a:r>
            <a:r>
              <a:rPr lang="en-US" dirty="0"/>
              <a:t>~450M </a:t>
            </a:r>
            <a:r>
              <a:rPr lang="en-US" dirty="0" smtClean="0"/>
              <a:t>barrels/year </a:t>
            </a:r>
            <a:r>
              <a:rPr lang="en-US" dirty="0"/>
              <a:t>= </a:t>
            </a:r>
            <a:r>
              <a:rPr lang="en-US" b="1" dirty="0"/>
              <a:t>$4.5-$</a:t>
            </a:r>
            <a:r>
              <a:rPr lang="en-US" b="1" dirty="0" smtClean="0"/>
              <a:t>13.5B/</a:t>
            </a:r>
            <a:r>
              <a:rPr lang="en-US" b="1" dirty="0" err="1" smtClean="0"/>
              <a:t>yr</a:t>
            </a:r>
            <a:endParaRPr lang="en-US" b="1" dirty="0" smtClean="0">
              <a:latin typeface="+mj-lt"/>
            </a:endParaRPr>
          </a:p>
        </p:txBody>
      </p:sp>
      <p:sp>
        <p:nvSpPr>
          <p:cNvPr id="5" name="TextBox 4"/>
          <p:cNvSpPr txBox="1"/>
          <p:nvPr/>
        </p:nvSpPr>
        <p:spPr>
          <a:xfrm>
            <a:off x="3201056" y="5486400"/>
            <a:ext cx="5942944" cy="1200329"/>
          </a:xfrm>
          <a:prstGeom prst="rect">
            <a:avLst/>
          </a:prstGeom>
          <a:noFill/>
        </p:spPr>
        <p:txBody>
          <a:bodyPr wrap="square" rtlCol="0">
            <a:spAutoFit/>
          </a:bodyPr>
          <a:lstStyle/>
          <a:p>
            <a:r>
              <a:rPr lang="en-US" sz="1200" dirty="0" smtClean="0"/>
              <a:t>Ref/notes: 	Numbers applied for California emissions</a:t>
            </a:r>
          </a:p>
          <a:p>
            <a:r>
              <a:rPr lang="en-US" sz="1200" dirty="0" smtClean="0"/>
              <a:t>	</a:t>
            </a:r>
            <a:r>
              <a:rPr lang="en-US" sz="1200" baseline="30000" dirty="0" smtClean="0"/>
              <a:t>1</a:t>
            </a:r>
            <a:r>
              <a:rPr lang="en-US" sz="1200" dirty="0" smtClean="0"/>
              <a:t>http</a:t>
            </a:r>
            <a:r>
              <a:rPr lang="en-US" sz="1200" dirty="0"/>
              <a:t>://</a:t>
            </a:r>
            <a:r>
              <a:rPr lang="en-US" sz="1200" dirty="0" smtClean="0"/>
              <a:t>www.epa.gov/climatechange/EPAactivities/economics/scc.html</a:t>
            </a:r>
          </a:p>
          <a:p>
            <a:r>
              <a:rPr lang="en-US" sz="1200" dirty="0"/>
              <a:t>	</a:t>
            </a:r>
            <a:r>
              <a:rPr lang="en-US" sz="1200" dirty="0" smtClean="0"/>
              <a:t>Graphic: “Our </a:t>
            </a:r>
            <a:r>
              <a:rPr lang="en-US" sz="1200" dirty="0"/>
              <a:t>Changing Climate”, </a:t>
            </a:r>
            <a:r>
              <a:rPr lang="en-US" sz="1200" dirty="0" smtClean="0"/>
              <a:t>www.energy.ca.gov/2012publications/</a:t>
            </a:r>
          </a:p>
          <a:p>
            <a:r>
              <a:rPr lang="en-US" sz="1200" dirty="0" smtClean="0"/>
              <a:t>	CEC-500-2012-007/CEC-500-2012-007.pdf </a:t>
            </a:r>
          </a:p>
          <a:p>
            <a:r>
              <a:rPr lang="en-US" sz="1200" dirty="0" smtClean="0"/>
              <a:t>	</a:t>
            </a:r>
            <a:r>
              <a:rPr lang="en-US" sz="1200" baseline="30000" dirty="0" smtClean="0"/>
              <a:t>2</a:t>
            </a:r>
            <a:r>
              <a:rPr lang="en-US" sz="1200" dirty="0" smtClean="0"/>
              <a:t>EPA/NHTSA</a:t>
            </a:r>
            <a:r>
              <a:rPr lang="en-US" sz="1200" dirty="0"/>
              <a:t>, table 4-13, siting ORNL/</a:t>
            </a:r>
            <a:r>
              <a:rPr lang="en-US" sz="1200" dirty="0" err="1"/>
              <a:t>Leiby</a:t>
            </a:r>
            <a:r>
              <a:rPr lang="en-US" sz="1200" dirty="0"/>
              <a:t> (2009)</a:t>
            </a:r>
          </a:p>
          <a:p>
            <a:endParaRPr lang="en-US" sz="12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135159"/>
            <a:ext cx="2583212" cy="320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7781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489075" y="523677"/>
            <a:ext cx="7545388" cy="974725"/>
          </a:xfrm>
        </p:spPr>
        <p:txBody>
          <a:bodyPr>
            <a:normAutofit fontScale="90000"/>
          </a:bodyPr>
          <a:lstStyle/>
          <a:p>
            <a:r>
              <a:rPr lang="en-US" dirty="0" smtClean="0">
                <a:latin typeface="Arial Narrow" pitchFamily="34" charset="0"/>
              </a:rPr>
              <a:t>Need Massive Shift Away From Petroleum in Cars and Trucks To Meet 2ºC Goal (450 ppm)</a:t>
            </a:r>
            <a:br>
              <a:rPr lang="en-US" dirty="0" smtClean="0">
                <a:latin typeface="Arial Narrow" pitchFamily="34" charset="0"/>
              </a:rPr>
            </a:br>
            <a:r>
              <a:rPr lang="en-US" sz="2200" dirty="0" smtClean="0">
                <a:latin typeface="Arial Narrow" pitchFamily="34" charset="0"/>
              </a:rPr>
              <a:t>(2/3 of cars and urban trucks and 1/3 of long-haul trucks in this scenario)</a:t>
            </a:r>
            <a:endParaRPr lang="en-GB" sz="2200" dirty="0" smtClean="0">
              <a:latin typeface="Arial Narrow" pitchFamily="34" charset="0"/>
            </a:endParaRPr>
          </a:p>
        </p:txBody>
      </p:sp>
      <p:pic>
        <p:nvPicPr>
          <p:cNvPr id="75780" name="Picture 3"/>
          <p:cNvPicPr>
            <a:picLocks noChangeAspect="1" noChangeArrowheads="1"/>
          </p:cNvPicPr>
          <p:nvPr/>
        </p:nvPicPr>
        <p:blipFill>
          <a:blip r:embed="rId2"/>
          <a:srcRect/>
          <a:stretch>
            <a:fillRect/>
          </a:stretch>
        </p:blipFill>
        <p:spPr bwMode="auto">
          <a:xfrm>
            <a:off x="1283435" y="2032000"/>
            <a:ext cx="7751028" cy="4398881"/>
          </a:xfrm>
          <a:prstGeom prst="rect">
            <a:avLst/>
          </a:prstGeom>
          <a:noFill/>
          <a:ln w="9525">
            <a:noFill/>
            <a:miter lim="800000"/>
            <a:headEnd/>
            <a:tailEnd/>
          </a:ln>
        </p:spPr>
      </p:pic>
      <p:sp>
        <p:nvSpPr>
          <p:cNvPr id="75781" name="TextBox 4"/>
          <p:cNvSpPr txBox="1">
            <a:spLocks noChangeArrowheads="1"/>
          </p:cNvSpPr>
          <p:nvPr/>
        </p:nvSpPr>
        <p:spPr bwMode="auto">
          <a:xfrm>
            <a:off x="0" y="1190625"/>
            <a:ext cx="981358" cy="307777"/>
          </a:xfrm>
          <a:prstGeom prst="rect">
            <a:avLst/>
          </a:prstGeom>
          <a:solidFill>
            <a:schemeClr val="bg1"/>
          </a:solidFill>
          <a:ln w="9525">
            <a:noFill/>
            <a:miter lim="800000"/>
            <a:headEnd/>
            <a:tailEnd/>
          </a:ln>
        </p:spPr>
        <p:txBody>
          <a:bodyPr wrap="square">
            <a:spAutoFit/>
          </a:bodyPr>
          <a:lstStyle/>
          <a:p>
            <a:pPr algn="ctr" defTabSz="914400"/>
            <a:r>
              <a:rPr lang="en-US" sz="1400" b="1" dirty="0" smtClean="0">
                <a:solidFill>
                  <a:srgbClr val="000099"/>
                </a:solidFill>
                <a:ea typeface="+mn-ea"/>
              </a:rPr>
              <a:t>IEA, 2012</a:t>
            </a:r>
          </a:p>
        </p:txBody>
      </p:sp>
      <p:sp>
        <p:nvSpPr>
          <p:cNvPr id="6" name="Oval 5"/>
          <p:cNvSpPr/>
          <p:nvPr/>
        </p:nvSpPr>
        <p:spPr bwMode="auto">
          <a:xfrm>
            <a:off x="2830286" y="3497943"/>
            <a:ext cx="464457" cy="1959428"/>
          </a:xfrm>
          <a:prstGeom prst="ellipse">
            <a:avLst/>
          </a:prstGeom>
          <a:noFill/>
          <a:ln w="12700" cap="sq"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
        <p:nvSpPr>
          <p:cNvPr id="8" name="Oval 7"/>
          <p:cNvSpPr/>
          <p:nvPr/>
        </p:nvSpPr>
        <p:spPr bwMode="auto">
          <a:xfrm>
            <a:off x="3889829" y="4586513"/>
            <a:ext cx="464457" cy="870857"/>
          </a:xfrm>
          <a:prstGeom prst="ellipse">
            <a:avLst/>
          </a:prstGeom>
          <a:noFill/>
          <a:ln w="12700" cap="sq"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
        <p:nvSpPr>
          <p:cNvPr id="7" name="Oval 6"/>
          <p:cNvSpPr/>
          <p:nvPr/>
        </p:nvSpPr>
        <p:spPr bwMode="auto">
          <a:xfrm>
            <a:off x="4926720" y="4738913"/>
            <a:ext cx="464457" cy="718457"/>
          </a:xfrm>
          <a:prstGeom prst="ellipse">
            <a:avLst/>
          </a:prstGeom>
          <a:noFill/>
          <a:ln w="12700" cap="sq"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
        <p:nvSpPr>
          <p:cNvPr id="2" name="TextBox 1"/>
          <p:cNvSpPr txBox="1"/>
          <p:nvPr/>
        </p:nvSpPr>
        <p:spPr>
          <a:xfrm>
            <a:off x="4115609" y="2610331"/>
            <a:ext cx="4313424" cy="923330"/>
          </a:xfrm>
          <a:prstGeom prst="rect">
            <a:avLst/>
          </a:prstGeom>
          <a:noFill/>
        </p:spPr>
        <p:txBody>
          <a:bodyPr wrap="square" rtlCol="0">
            <a:spAutoFit/>
          </a:bodyPr>
          <a:lstStyle/>
          <a:p>
            <a:pPr algn="ctr"/>
            <a:r>
              <a:rPr lang="en-US" dirty="0" smtClean="0">
                <a:solidFill>
                  <a:srgbClr val="800000"/>
                </a:solidFill>
              </a:rPr>
              <a:t>More CNG/LNG in some new projections in both the BAU (without climate policy) and with climate policies</a:t>
            </a:r>
            <a:endParaRPr lang="en-US" dirty="0">
              <a:solidFill>
                <a:srgbClr val="800000"/>
              </a:solidFill>
            </a:endParaRPr>
          </a:p>
        </p:txBody>
      </p:sp>
      <p:cxnSp>
        <p:nvCxnSpPr>
          <p:cNvPr id="4" name="Straight Arrow Connector 3"/>
          <p:cNvCxnSpPr>
            <a:stCxn id="2" idx="2"/>
          </p:cNvCxnSpPr>
          <p:nvPr/>
        </p:nvCxnSpPr>
        <p:spPr>
          <a:xfrm flipH="1">
            <a:off x="6102859" y="3533661"/>
            <a:ext cx="169462" cy="522936"/>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926720" y="3533661"/>
            <a:ext cx="1328539" cy="522936"/>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115609" y="3533661"/>
            <a:ext cx="2139650" cy="652276"/>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43429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p>
            <a:r>
              <a:rPr lang="en-US" sz="3600" dirty="0" smtClean="0"/>
              <a:t>Projections of India’s Future Transportation Fuel Use Varies Dramatically Among Major Global Models</a:t>
            </a:r>
            <a:endParaRPr lang="en-US" sz="3600" dirty="0"/>
          </a:p>
        </p:txBody>
      </p:sp>
      <p:pic>
        <p:nvPicPr>
          <p:cNvPr id="14" name="Content Placeholder 3"/>
          <p:cNvPicPr>
            <a:picLocks noGrp="1"/>
          </p:cNvPicPr>
          <p:nvPr>
            <p:ph sz="half" idx="2"/>
          </p:nvPr>
        </p:nvPicPr>
        <p:blipFill>
          <a:blip r:embed="rId2">
            <a:extLst>
              <a:ext uri="{28A0092B-C50C-407E-A947-70E740481C1C}">
                <a14:useLocalDpi xmlns:a14="http://schemas.microsoft.com/office/drawing/2010/main" val="0"/>
              </a:ext>
            </a:extLst>
          </a:blip>
          <a:srcRect t="-33050" b="-33050"/>
          <a:stretch>
            <a:fillRect/>
          </a:stretch>
        </p:blipFill>
        <p:spPr bwMode="auto">
          <a:xfrm>
            <a:off x="3709076" y="1417638"/>
            <a:ext cx="5356253" cy="5254991"/>
          </a:xfrm>
          <a:prstGeom prst="rect">
            <a:avLst/>
          </a:prstGeom>
          <a:noFill/>
          <a:ln>
            <a:noFill/>
          </a:ln>
        </p:spPr>
      </p:pic>
      <p:sp>
        <p:nvSpPr>
          <p:cNvPr id="2" name="Rectangle 1"/>
          <p:cNvSpPr/>
          <p:nvPr/>
        </p:nvSpPr>
        <p:spPr>
          <a:xfrm>
            <a:off x="4273207" y="2149874"/>
            <a:ext cx="4500826" cy="369332"/>
          </a:xfrm>
          <a:prstGeom prst="rect">
            <a:avLst/>
          </a:prstGeom>
        </p:spPr>
        <p:txBody>
          <a:bodyPr wrap="none">
            <a:spAutoFit/>
          </a:bodyPr>
          <a:lstStyle/>
          <a:p>
            <a:r>
              <a:rPr lang="en-US" dirty="0" smtClean="0"/>
              <a:t>GCAM’s Projection of Energy </a:t>
            </a:r>
            <a:r>
              <a:rPr lang="en-US" dirty="0"/>
              <a:t>Intensity </a:t>
            </a:r>
            <a:r>
              <a:rPr lang="en-US" dirty="0" smtClean="0"/>
              <a:t>in </a:t>
            </a:r>
            <a:r>
              <a:rPr lang="en-US" dirty="0"/>
              <a:t>2050</a:t>
            </a:r>
          </a:p>
        </p:txBody>
      </p:sp>
      <p:pic>
        <p:nvPicPr>
          <p:cNvPr id="5" name="Content Placeholder 4"/>
          <p:cNvPicPr>
            <a:picLocks noGrp="1" noChangeAspect="1"/>
          </p:cNvPicPr>
          <p:nvPr>
            <p:ph sz="half" idx="1"/>
          </p:nvPr>
        </p:nvPicPr>
        <p:blipFill>
          <a:blip r:embed="rId3"/>
          <a:srcRect t="-9453" b="-9453"/>
          <a:stretch>
            <a:fillRect/>
          </a:stretch>
        </p:blipFill>
        <p:spPr>
          <a:xfrm>
            <a:off x="-82312" y="1870640"/>
            <a:ext cx="4038600" cy="4525963"/>
          </a:xfrm>
        </p:spPr>
      </p:pic>
    </p:spTree>
    <p:extLst>
      <p:ext uri="{BB962C8B-B14F-4D97-AF65-F5344CB8AC3E}">
        <p14:creationId xmlns:p14="http://schemas.microsoft.com/office/powerpoint/2010/main" val="3600752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Future Transportation Fuel Demand and GHG Emissions will be Dominated by Developing Countries </a:t>
            </a:r>
            <a:endParaRPr lang="en-US" sz="3200" dirty="0"/>
          </a:p>
        </p:txBody>
      </p:sp>
      <p:pic>
        <p:nvPicPr>
          <p:cNvPr id="7" name="Content Placeholder 6"/>
          <p:cNvPicPr>
            <a:picLocks noGrp="1" noChangeAspect="1"/>
          </p:cNvPicPr>
          <p:nvPr>
            <p:ph idx="1"/>
          </p:nvPr>
        </p:nvPicPr>
        <p:blipFill rotWithShape="1">
          <a:blip r:embed="rId2"/>
          <a:srcRect l="-10610" r="-10610"/>
          <a:stretch/>
        </p:blipFill>
        <p:spPr>
          <a:xfrm>
            <a:off x="97566" y="1600200"/>
            <a:ext cx="9219228" cy="5070220"/>
          </a:xfrm>
          <a:prstGeom prst="rect">
            <a:avLst/>
          </a:prstGeom>
        </p:spPr>
      </p:pic>
      <p:sp>
        <p:nvSpPr>
          <p:cNvPr id="8" name="TextBox 7"/>
          <p:cNvSpPr txBox="1"/>
          <p:nvPr/>
        </p:nvSpPr>
        <p:spPr>
          <a:xfrm>
            <a:off x="97566" y="6609722"/>
            <a:ext cx="7122475" cy="246221"/>
          </a:xfrm>
          <a:prstGeom prst="rect">
            <a:avLst/>
          </a:prstGeom>
          <a:noFill/>
        </p:spPr>
        <p:txBody>
          <a:bodyPr wrap="none" rtlCol="0">
            <a:spAutoFit/>
          </a:bodyPr>
          <a:lstStyle/>
          <a:p>
            <a:r>
              <a:rPr lang="en-US" sz="1000" dirty="0" smtClean="0"/>
              <a:t>Mishra et al. </a:t>
            </a:r>
            <a:r>
              <a:rPr lang="en-US" sz="1000" dirty="0"/>
              <a:t>(2014) Global Transportation Demand and Fuel Use Assessment in the New IPCC Shared Socioeconomic Pathways (SSPs)</a:t>
            </a:r>
          </a:p>
        </p:txBody>
      </p:sp>
      <p:sp>
        <p:nvSpPr>
          <p:cNvPr id="9" name="Rectangle 8"/>
          <p:cNvSpPr/>
          <p:nvPr/>
        </p:nvSpPr>
        <p:spPr>
          <a:xfrm>
            <a:off x="5787874" y="1730655"/>
            <a:ext cx="2898925" cy="366359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1789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Future Transportation Fuel Demand and GHG Emissions will be Dominated by Developing Countries </a:t>
            </a:r>
            <a:endParaRPr lang="en-US" sz="3200" dirty="0"/>
          </a:p>
        </p:txBody>
      </p:sp>
      <p:pic>
        <p:nvPicPr>
          <p:cNvPr id="7" name="Content Placeholder 6"/>
          <p:cNvPicPr>
            <a:picLocks noGrp="1" noChangeAspect="1"/>
          </p:cNvPicPr>
          <p:nvPr>
            <p:ph idx="1"/>
          </p:nvPr>
        </p:nvPicPr>
        <p:blipFill rotWithShape="1">
          <a:blip r:embed="rId2"/>
          <a:srcRect l="-10610" r="-10610"/>
          <a:stretch/>
        </p:blipFill>
        <p:spPr>
          <a:xfrm>
            <a:off x="97566" y="1600200"/>
            <a:ext cx="9219228" cy="5070220"/>
          </a:xfrm>
          <a:prstGeom prst="rect">
            <a:avLst/>
          </a:prstGeom>
        </p:spPr>
      </p:pic>
      <p:sp>
        <p:nvSpPr>
          <p:cNvPr id="8" name="TextBox 7"/>
          <p:cNvSpPr txBox="1"/>
          <p:nvPr/>
        </p:nvSpPr>
        <p:spPr>
          <a:xfrm>
            <a:off x="97566" y="6609722"/>
            <a:ext cx="7122475" cy="246221"/>
          </a:xfrm>
          <a:prstGeom prst="rect">
            <a:avLst/>
          </a:prstGeom>
          <a:noFill/>
        </p:spPr>
        <p:txBody>
          <a:bodyPr wrap="none" rtlCol="0">
            <a:spAutoFit/>
          </a:bodyPr>
          <a:lstStyle/>
          <a:p>
            <a:r>
              <a:rPr lang="en-US" sz="1000" dirty="0" smtClean="0"/>
              <a:t>Mishra et al. </a:t>
            </a:r>
            <a:r>
              <a:rPr lang="en-US" sz="1000" dirty="0"/>
              <a:t>(2014) Global Transportation Demand and Fuel Use Assessment in the New IPCC Shared Socioeconomic Pathways (SSPs)</a:t>
            </a:r>
          </a:p>
        </p:txBody>
      </p:sp>
    </p:spTree>
    <p:extLst>
      <p:ext uri="{BB962C8B-B14F-4D97-AF65-F5344CB8AC3E}">
        <p14:creationId xmlns:p14="http://schemas.microsoft.com/office/powerpoint/2010/main" val="2041977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V="1">
            <a:off x="687570" y="1502406"/>
            <a:ext cx="6063376" cy="116459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37066" y="5791200"/>
            <a:ext cx="3078754" cy="747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29545" y="182374"/>
            <a:ext cx="8890655" cy="518243"/>
          </a:xfrm>
        </p:spPr>
        <p:txBody>
          <a:bodyPr/>
          <a:lstStyle/>
          <a:p>
            <a:r>
              <a:rPr lang="en-US" dirty="0" smtClean="0">
                <a:solidFill>
                  <a:srgbClr val="1F497D"/>
                </a:solidFill>
              </a:rPr>
              <a:t>California Climate Goals in 2020</a:t>
            </a:r>
            <a:endParaRPr lang="en-US" dirty="0">
              <a:solidFill>
                <a:srgbClr val="1F497D"/>
              </a:solidFill>
            </a:endParaRPr>
          </a:p>
        </p:txBody>
      </p:sp>
      <p:pic>
        <p:nvPicPr>
          <p:cNvPr id="6" name="Picture 8" descr="mosslan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748" y="5068887"/>
            <a:ext cx="640852" cy="94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kil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9543" y="5130366"/>
            <a:ext cx="605057" cy="88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ca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4409671"/>
            <a:ext cx="833657" cy="153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pipel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4983724"/>
            <a:ext cx="1322388" cy="88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1"/>
          <p:cNvSpPr>
            <a:spLocks noChangeShapeType="1"/>
          </p:cNvSpPr>
          <p:nvPr/>
        </p:nvSpPr>
        <p:spPr bwMode="auto">
          <a:xfrm flipV="1">
            <a:off x="2717561" y="3912247"/>
            <a:ext cx="0" cy="68696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2" name="Line 13"/>
          <p:cNvSpPr>
            <a:spLocks noChangeShapeType="1"/>
          </p:cNvSpPr>
          <p:nvPr/>
        </p:nvSpPr>
        <p:spPr bwMode="auto">
          <a:xfrm>
            <a:off x="2696702" y="3912248"/>
            <a:ext cx="4054244" cy="29780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3" name="Line 14"/>
          <p:cNvSpPr>
            <a:spLocks noChangeShapeType="1"/>
          </p:cNvSpPr>
          <p:nvPr/>
        </p:nvSpPr>
        <p:spPr bwMode="auto">
          <a:xfrm>
            <a:off x="689867" y="4435917"/>
            <a:ext cx="2027694" cy="16329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4" name="Oval 49"/>
          <p:cNvSpPr>
            <a:spLocks noChangeArrowheads="1"/>
          </p:cNvSpPr>
          <p:nvPr/>
        </p:nvSpPr>
        <p:spPr bwMode="auto">
          <a:xfrm>
            <a:off x="2637294" y="3810000"/>
            <a:ext cx="160534" cy="204496"/>
          </a:xfrm>
          <a:prstGeom prst="ellipse">
            <a:avLst/>
          </a:prstGeom>
          <a:solidFill>
            <a:srgbClr val="99CCFF"/>
          </a:solidFill>
          <a:ln w="9525">
            <a:solidFill>
              <a:srgbClr val="000000"/>
            </a:solidFill>
            <a:round/>
            <a:headEnd/>
            <a:tailEnd/>
          </a:ln>
        </p:spPr>
        <p:txBody>
          <a:bodyPr wrap="none" anchor="ctr"/>
          <a:lstStyle/>
          <a:p>
            <a:pPr algn="ctr">
              <a:spcBef>
                <a:spcPct val="0"/>
              </a:spcBef>
              <a:buFontTx/>
              <a:buNone/>
            </a:pPr>
            <a:endParaRPr lang="en-US" sz="1400">
              <a:solidFill>
                <a:srgbClr val="0066CC"/>
              </a:solidFill>
            </a:endParaRPr>
          </a:p>
        </p:txBody>
      </p:sp>
      <p:sp>
        <p:nvSpPr>
          <p:cNvPr id="15" name="Oval 42"/>
          <p:cNvSpPr>
            <a:spLocks noChangeArrowheads="1"/>
          </p:cNvSpPr>
          <p:nvPr/>
        </p:nvSpPr>
        <p:spPr bwMode="auto">
          <a:xfrm>
            <a:off x="6621266" y="4138904"/>
            <a:ext cx="160534" cy="204496"/>
          </a:xfrm>
          <a:prstGeom prst="ellipse">
            <a:avLst/>
          </a:prstGeom>
          <a:solidFill>
            <a:srgbClr val="99CCFF"/>
          </a:solidFill>
          <a:ln w="9525">
            <a:solidFill>
              <a:srgbClr val="000000"/>
            </a:solidFill>
            <a:round/>
            <a:headEnd/>
            <a:tailEnd/>
          </a:ln>
        </p:spPr>
        <p:txBody>
          <a:bodyPr wrap="none" anchor="ctr"/>
          <a:lstStyle/>
          <a:p>
            <a:pPr algn="ctr">
              <a:spcBef>
                <a:spcPct val="0"/>
              </a:spcBef>
              <a:buFontTx/>
              <a:buNone/>
            </a:pPr>
            <a:endParaRPr lang="en-US" sz="1400"/>
          </a:p>
        </p:txBody>
      </p:sp>
      <p:sp>
        <p:nvSpPr>
          <p:cNvPr id="16" name="Oval 53"/>
          <p:cNvSpPr>
            <a:spLocks noChangeArrowheads="1"/>
          </p:cNvSpPr>
          <p:nvPr/>
        </p:nvSpPr>
        <p:spPr bwMode="auto">
          <a:xfrm>
            <a:off x="609600" y="4330991"/>
            <a:ext cx="160534" cy="204496"/>
          </a:xfrm>
          <a:prstGeom prst="ellipse">
            <a:avLst/>
          </a:prstGeom>
          <a:solidFill>
            <a:srgbClr val="99CCFF"/>
          </a:solidFill>
          <a:ln w="9525">
            <a:solidFill>
              <a:srgbClr val="000000"/>
            </a:solidFill>
            <a:round/>
            <a:headEnd/>
            <a:tailEnd/>
          </a:ln>
        </p:spPr>
        <p:txBody>
          <a:bodyPr wrap="none" anchor="ctr"/>
          <a:lstStyle/>
          <a:p>
            <a:pPr algn="ctr">
              <a:spcBef>
                <a:spcPct val="0"/>
              </a:spcBef>
              <a:buFontTx/>
              <a:buNone/>
            </a:pPr>
            <a:endParaRPr lang="en-US" sz="1400">
              <a:solidFill>
                <a:srgbClr val="0066CC"/>
              </a:solidFill>
            </a:endParaRPr>
          </a:p>
        </p:txBody>
      </p:sp>
      <p:sp>
        <p:nvSpPr>
          <p:cNvPr id="23" name="Text Box 29"/>
          <p:cNvSpPr txBox="1">
            <a:spLocks noChangeArrowheads="1"/>
          </p:cNvSpPr>
          <p:nvPr/>
        </p:nvSpPr>
        <p:spPr bwMode="auto">
          <a:xfrm>
            <a:off x="7495043" y="5117785"/>
            <a:ext cx="14264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00006C"/>
                </a:solidFill>
                <a:latin typeface="Arial" charset="0"/>
                <a:ea typeface="ＭＳ Ｐゴシック" charset="-128"/>
              </a:defRPr>
            </a:lvl1pPr>
            <a:lvl2pPr marL="742950" indent="-285750">
              <a:defRPr sz="3200">
                <a:solidFill>
                  <a:srgbClr val="00006C"/>
                </a:solidFill>
                <a:latin typeface="Arial" charset="0"/>
                <a:ea typeface="ＭＳ Ｐゴシック" charset="-128"/>
              </a:defRPr>
            </a:lvl2pPr>
            <a:lvl3pPr marL="1143000" indent="-228600">
              <a:defRPr sz="3200">
                <a:solidFill>
                  <a:srgbClr val="00006C"/>
                </a:solidFill>
                <a:latin typeface="Arial" charset="0"/>
                <a:ea typeface="ＭＳ Ｐゴシック" charset="-128"/>
              </a:defRPr>
            </a:lvl3pPr>
            <a:lvl4pPr marL="1600200" indent="-228600">
              <a:defRPr sz="3200">
                <a:solidFill>
                  <a:srgbClr val="00006C"/>
                </a:solidFill>
                <a:latin typeface="Arial" charset="0"/>
                <a:ea typeface="ＭＳ Ｐゴシック" charset="-128"/>
              </a:defRPr>
            </a:lvl4pPr>
            <a:lvl5pPr marL="2057400" indent="-228600">
              <a:defRPr sz="3200">
                <a:solidFill>
                  <a:srgbClr val="00006C"/>
                </a:solidFill>
                <a:latin typeface="Arial" charset="0"/>
                <a:ea typeface="ＭＳ Ｐゴシック" charset="-128"/>
              </a:defRPr>
            </a:lvl5pPr>
            <a:lvl6pPr marL="2514600" indent="-228600" eaLnBrk="0" fontAlgn="base" hangingPunct="0">
              <a:spcBef>
                <a:spcPts val="400"/>
              </a:spcBef>
              <a:spcAft>
                <a:spcPct val="0"/>
              </a:spcAft>
              <a:buChar char="•"/>
              <a:defRPr sz="3200">
                <a:solidFill>
                  <a:srgbClr val="00006C"/>
                </a:solidFill>
                <a:latin typeface="Arial" charset="0"/>
                <a:ea typeface="ＭＳ Ｐゴシック" charset="-128"/>
              </a:defRPr>
            </a:lvl6pPr>
            <a:lvl7pPr marL="2971800" indent="-228600" eaLnBrk="0" fontAlgn="base" hangingPunct="0">
              <a:spcBef>
                <a:spcPts val="400"/>
              </a:spcBef>
              <a:spcAft>
                <a:spcPct val="0"/>
              </a:spcAft>
              <a:buChar char="•"/>
              <a:defRPr sz="3200">
                <a:solidFill>
                  <a:srgbClr val="00006C"/>
                </a:solidFill>
                <a:latin typeface="Arial" charset="0"/>
                <a:ea typeface="ＭＳ Ｐゴシック" charset="-128"/>
              </a:defRPr>
            </a:lvl7pPr>
            <a:lvl8pPr marL="3429000" indent="-228600" eaLnBrk="0" fontAlgn="base" hangingPunct="0">
              <a:spcBef>
                <a:spcPts val="400"/>
              </a:spcBef>
              <a:spcAft>
                <a:spcPct val="0"/>
              </a:spcAft>
              <a:buChar char="•"/>
              <a:defRPr sz="3200">
                <a:solidFill>
                  <a:srgbClr val="00006C"/>
                </a:solidFill>
                <a:latin typeface="Arial" charset="0"/>
                <a:ea typeface="ＭＳ Ｐゴシック" charset="-128"/>
              </a:defRPr>
            </a:lvl8pPr>
            <a:lvl9pPr marL="3886200" indent="-228600" eaLnBrk="0" fontAlgn="base" hangingPunct="0">
              <a:spcBef>
                <a:spcPts val="400"/>
              </a:spcBef>
              <a:spcAft>
                <a:spcPct val="0"/>
              </a:spcAft>
              <a:buChar char="•"/>
              <a:defRPr sz="3200">
                <a:solidFill>
                  <a:srgbClr val="00006C"/>
                </a:solidFill>
                <a:latin typeface="Arial" charset="0"/>
                <a:ea typeface="ＭＳ Ｐゴシック" charset="-128"/>
              </a:defRPr>
            </a:lvl9pPr>
          </a:lstStyle>
          <a:p>
            <a:pPr>
              <a:spcBef>
                <a:spcPct val="0"/>
              </a:spcBef>
              <a:buFontTx/>
              <a:buNone/>
            </a:pPr>
            <a:r>
              <a:rPr lang="en-US" sz="1400" b="1" dirty="0" smtClean="0">
                <a:solidFill>
                  <a:srgbClr val="000099"/>
                </a:solidFill>
              </a:rPr>
              <a:t>Cap and Trade</a:t>
            </a:r>
            <a:endParaRPr lang="en-US" sz="1100" b="1" dirty="0">
              <a:solidFill>
                <a:srgbClr val="000099"/>
              </a:solidFill>
            </a:endParaRPr>
          </a:p>
        </p:txBody>
      </p:sp>
      <p:cxnSp>
        <p:nvCxnSpPr>
          <p:cNvPr id="28" name="Straight Connector 27"/>
          <p:cNvCxnSpPr/>
          <p:nvPr/>
        </p:nvCxnSpPr>
        <p:spPr>
          <a:xfrm flipV="1">
            <a:off x="687570" y="990600"/>
            <a:ext cx="2297" cy="5348399"/>
          </a:xfrm>
          <a:prstGeom prst="line">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89342" y="6341821"/>
            <a:ext cx="712027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16200000">
            <a:off x="-409324" y="3488543"/>
            <a:ext cx="1492781" cy="369332"/>
          </a:xfrm>
          <a:prstGeom prst="rect">
            <a:avLst/>
          </a:prstGeom>
          <a:noFill/>
        </p:spPr>
        <p:txBody>
          <a:bodyPr wrap="none" rtlCol="0">
            <a:spAutoFit/>
          </a:bodyPr>
          <a:lstStyle/>
          <a:p>
            <a:r>
              <a:rPr lang="en-US" b="1" dirty="0" smtClean="0"/>
              <a:t>GHG MT/Year</a:t>
            </a:r>
            <a:endParaRPr lang="en-US" b="1" dirty="0"/>
          </a:p>
        </p:txBody>
      </p:sp>
      <p:sp>
        <p:nvSpPr>
          <p:cNvPr id="47" name="Text Box 29"/>
          <p:cNvSpPr txBox="1">
            <a:spLocks noChangeArrowheads="1"/>
          </p:cNvSpPr>
          <p:nvPr/>
        </p:nvSpPr>
        <p:spPr bwMode="auto">
          <a:xfrm>
            <a:off x="6781800" y="1292423"/>
            <a:ext cx="2264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00006C"/>
                </a:solidFill>
                <a:latin typeface="Arial" charset="0"/>
                <a:ea typeface="ＭＳ Ｐゴシック" charset="-128"/>
              </a:defRPr>
            </a:lvl1pPr>
            <a:lvl2pPr marL="742950" indent="-285750">
              <a:defRPr sz="3200">
                <a:solidFill>
                  <a:srgbClr val="00006C"/>
                </a:solidFill>
                <a:latin typeface="Arial" charset="0"/>
                <a:ea typeface="ＭＳ Ｐゴシック" charset="-128"/>
              </a:defRPr>
            </a:lvl2pPr>
            <a:lvl3pPr marL="1143000" indent="-228600">
              <a:defRPr sz="3200">
                <a:solidFill>
                  <a:srgbClr val="00006C"/>
                </a:solidFill>
                <a:latin typeface="Arial" charset="0"/>
                <a:ea typeface="ＭＳ Ｐゴシック" charset="-128"/>
              </a:defRPr>
            </a:lvl3pPr>
            <a:lvl4pPr marL="1600200" indent="-228600">
              <a:defRPr sz="3200">
                <a:solidFill>
                  <a:srgbClr val="00006C"/>
                </a:solidFill>
                <a:latin typeface="Arial" charset="0"/>
                <a:ea typeface="ＭＳ Ｐゴシック" charset="-128"/>
              </a:defRPr>
            </a:lvl4pPr>
            <a:lvl5pPr marL="2057400" indent="-228600">
              <a:defRPr sz="3200">
                <a:solidFill>
                  <a:srgbClr val="00006C"/>
                </a:solidFill>
                <a:latin typeface="Arial" charset="0"/>
                <a:ea typeface="ＭＳ Ｐゴシック" charset="-128"/>
              </a:defRPr>
            </a:lvl5pPr>
            <a:lvl6pPr marL="2514600" indent="-228600" eaLnBrk="0" fontAlgn="base" hangingPunct="0">
              <a:spcBef>
                <a:spcPts val="400"/>
              </a:spcBef>
              <a:spcAft>
                <a:spcPct val="0"/>
              </a:spcAft>
              <a:buChar char="•"/>
              <a:defRPr sz="3200">
                <a:solidFill>
                  <a:srgbClr val="00006C"/>
                </a:solidFill>
                <a:latin typeface="Arial" charset="0"/>
                <a:ea typeface="ＭＳ Ｐゴシック" charset="-128"/>
              </a:defRPr>
            </a:lvl6pPr>
            <a:lvl7pPr marL="2971800" indent="-228600" eaLnBrk="0" fontAlgn="base" hangingPunct="0">
              <a:spcBef>
                <a:spcPts val="400"/>
              </a:spcBef>
              <a:spcAft>
                <a:spcPct val="0"/>
              </a:spcAft>
              <a:buChar char="•"/>
              <a:defRPr sz="3200">
                <a:solidFill>
                  <a:srgbClr val="00006C"/>
                </a:solidFill>
                <a:latin typeface="Arial" charset="0"/>
                <a:ea typeface="ＭＳ Ｐゴシック" charset="-128"/>
              </a:defRPr>
            </a:lvl7pPr>
            <a:lvl8pPr marL="3429000" indent="-228600" eaLnBrk="0" fontAlgn="base" hangingPunct="0">
              <a:spcBef>
                <a:spcPts val="400"/>
              </a:spcBef>
              <a:spcAft>
                <a:spcPct val="0"/>
              </a:spcAft>
              <a:buChar char="•"/>
              <a:defRPr sz="3200">
                <a:solidFill>
                  <a:srgbClr val="00006C"/>
                </a:solidFill>
                <a:latin typeface="Arial" charset="0"/>
                <a:ea typeface="ＭＳ Ｐゴシック" charset="-128"/>
              </a:defRPr>
            </a:lvl8pPr>
            <a:lvl9pPr marL="3886200" indent="-228600" eaLnBrk="0" fontAlgn="base" hangingPunct="0">
              <a:spcBef>
                <a:spcPts val="400"/>
              </a:spcBef>
              <a:spcAft>
                <a:spcPct val="0"/>
              </a:spcAft>
              <a:buChar char="•"/>
              <a:defRPr sz="3200">
                <a:solidFill>
                  <a:srgbClr val="00006C"/>
                </a:solidFill>
                <a:latin typeface="Arial" charset="0"/>
                <a:ea typeface="ＭＳ Ｐゴシック" charset="-128"/>
              </a:defRPr>
            </a:lvl9pPr>
          </a:lstStyle>
          <a:p>
            <a:pPr>
              <a:spcBef>
                <a:spcPct val="0"/>
              </a:spcBef>
              <a:buFontTx/>
              <a:buNone/>
            </a:pPr>
            <a:r>
              <a:rPr lang="en-US" sz="1400" b="1" dirty="0" smtClean="0">
                <a:solidFill>
                  <a:srgbClr val="000099"/>
                </a:solidFill>
              </a:rPr>
              <a:t>Business as Usual</a:t>
            </a:r>
            <a:endParaRPr lang="en-US" sz="1100" b="1" dirty="0">
              <a:solidFill>
                <a:srgbClr val="000099"/>
              </a:solidFill>
            </a:endParaRPr>
          </a:p>
        </p:txBody>
      </p:sp>
      <p:sp>
        <p:nvSpPr>
          <p:cNvPr id="51" name="Oval 42"/>
          <p:cNvSpPr>
            <a:spLocks noChangeArrowheads="1"/>
          </p:cNvSpPr>
          <p:nvPr/>
        </p:nvSpPr>
        <p:spPr bwMode="auto">
          <a:xfrm>
            <a:off x="6621266" y="1395704"/>
            <a:ext cx="160534" cy="204496"/>
          </a:xfrm>
          <a:prstGeom prst="ellipse">
            <a:avLst/>
          </a:prstGeom>
          <a:solidFill>
            <a:srgbClr val="99CCFF"/>
          </a:solidFill>
          <a:ln w="9525">
            <a:solidFill>
              <a:srgbClr val="000000"/>
            </a:solidFill>
            <a:round/>
            <a:headEnd/>
            <a:tailEnd/>
          </a:ln>
        </p:spPr>
        <p:txBody>
          <a:bodyPr wrap="none" anchor="ctr"/>
          <a:lstStyle/>
          <a:p>
            <a:pPr algn="ctr">
              <a:spcBef>
                <a:spcPct val="0"/>
              </a:spcBef>
              <a:buFontTx/>
              <a:buNone/>
            </a:pPr>
            <a:endParaRPr lang="en-US" sz="1400"/>
          </a:p>
        </p:txBody>
      </p:sp>
      <p:sp>
        <p:nvSpPr>
          <p:cNvPr id="53" name="Freeform 52"/>
          <p:cNvSpPr/>
          <p:nvPr/>
        </p:nvSpPr>
        <p:spPr>
          <a:xfrm>
            <a:off x="406693" y="5513604"/>
            <a:ext cx="536959" cy="125196"/>
          </a:xfrm>
          <a:custGeom>
            <a:avLst/>
            <a:gdLst>
              <a:gd name="connsiteX0" fmla="*/ 0 w 1041991"/>
              <a:gd name="connsiteY0" fmla="*/ 106325 h 341918"/>
              <a:gd name="connsiteX1" fmla="*/ 382772 w 1041991"/>
              <a:gd name="connsiteY1" fmla="*/ 340242 h 341918"/>
              <a:gd name="connsiteX2" fmla="*/ 659219 w 1041991"/>
              <a:gd name="connsiteY2" fmla="*/ 0 h 341918"/>
              <a:gd name="connsiteX3" fmla="*/ 1041991 w 1041991"/>
              <a:gd name="connsiteY3" fmla="*/ 340242 h 341918"/>
              <a:gd name="connsiteX4" fmla="*/ 1041991 w 1041991"/>
              <a:gd name="connsiteY4" fmla="*/ 340242 h 341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991" h="341918">
                <a:moveTo>
                  <a:pt x="0" y="106325"/>
                </a:moveTo>
                <a:cubicBezTo>
                  <a:pt x="136451" y="232144"/>
                  <a:pt x="272902" y="357963"/>
                  <a:pt x="382772" y="340242"/>
                </a:cubicBezTo>
                <a:cubicBezTo>
                  <a:pt x="492642" y="322521"/>
                  <a:pt x="549349" y="0"/>
                  <a:pt x="659219" y="0"/>
                </a:cubicBezTo>
                <a:cubicBezTo>
                  <a:pt x="769089" y="0"/>
                  <a:pt x="1041991" y="340242"/>
                  <a:pt x="1041991" y="340242"/>
                </a:cubicBezTo>
                <a:lnTo>
                  <a:pt x="1041991" y="340242"/>
                </a:lnTo>
              </a:path>
            </a:pathLst>
          </a:cu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076939" y="6364177"/>
            <a:ext cx="597408" cy="369332"/>
          </a:xfrm>
          <a:prstGeom prst="rect">
            <a:avLst/>
          </a:prstGeom>
          <a:noFill/>
        </p:spPr>
        <p:txBody>
          <a:bodyPr wrap="none" rtlCol="0">
            <a:spAutoFit/>
          </a:bodyPr>
          <a:lstStyle/>
          <a:p>
            <a:r>
              <a:rPr lang="en-US" b="1" dirty="0" smtClean="0"/>
              <a:t>Year</a:t>
            </a:r>
            <a:endParaRPr lang="en-US" b="1" dirty="0"/>
          </a:p>
        </p:txBody>
      </p:sp>
      <p:cxnSp>
        <p:nvCxnSpPr>
          <p:cNvPr id="57" name="Straight Arrow Connector 56"/>
          <p:cNvCxnSpPr/>
          <p:nvPr/>
        </p:nvCxnSpPr>
        <p:spPr>
          <a:xfrm>
            <a:off x="6705600" y="5562600"/>
            <a:ext cx="0" cy="7882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6705600" y="4394926"/>
            <a:ext cx="0" cy="6342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031714" y="1828800"/>
            <a:ext cx="16550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ct val="0"/>
              </a:spcBef>
              <a:buFontTx/>
              <a:buNone/>
              <a:defRPr sz="1400" b="1">
                <a:solidFill>
                  <a:srgbClr val="000099"/>
                </a:solidFill>
                <a:latin typeface="Arial" charset="0"/>
                <a:ea typeface="ＭＳ Ｐゴシック" charset="-128"/>
              </a:defRPr>
            </a:lvl1pPr>
            <a:lvl2pPr marL="742950" indent="-285750">
              <a:defRPr sz="3200">
                <a:solidFill>
                  <a:srgbClr val="00006C"/>
                </a:solidFill>
                <a:latin typeface="Arial" charset="0"/>
                <a:ea typeface="ＭＳ Ｐゴシック" charset="-128"/>
              </a:defRPr>
            </a:lvl2pPr>
            <a:lvl3pPr marL="1143000" indent="-228600">
              <a:defRPr sz="3200">
                <a:solidFill>
                  <a:srgbClr val="00006C"/>
                </a:solidFill>
                <a:latin typeface="Arial" charset="0"/>
                <a:ea typeface="ＭＳ Ｐゴシック" charset="-128"/>
              </a:defRPr>
            </a:lvl3pPr>
            <a:lvl4pPr marL="1600200" indent="-228600">
              <a:defRPr sz="3200">
                <a:solidFill>
                  <a:srgbClr val="00006C"/>
                </a:solidFill>
                <a:latin typeface="Arial" charset="0"/>
                <a:ea typeface="ＭＳ Ｐゴシック" charset="-128"/>
              </a:defRPr>
            </a:lvl4pPr>
            <a:lvl5pPr marL="2057400" indent="-228600">
              <a:defRPr sz="3200">
                <a:solidFill>
                  <a:srgbClr val="00006C"/>
                </a:solidFill>
                <a:latin typeface="Arial" charset="0"/>
                <a:ea typeface="ＭＳ Ｐゴシック" charset="-128"/>
              </a:defRPr>
            </a:lvl5pPr>
            <a:lvl6pPr marL="2514600" indent="-228600" eaLnBrk="0" fontAlgn="base" hangingPunct="0">
              <a:spcBef>
                <a:spcPts val="400"/>
              </a:spcBef>
              <a:spcAft>
                <a:spcPct val="0"/>
              </a:spcAft>
              <a:buChar char="•"/>
              <a:defRPr sz="3200">
                <a:solidFill>
                  <a:srgbClr val="00006C"/>
                </a:solidFill>
                <a:latin typeface="Arial" charset="0"/>
                <a:ea typeface="ＭＳ Ｐゴシック" charset="-128"/>
              </a:defRPr>
            </a:lvl6pPr>
            <a:lvl7pPr marL="2971800" indent="-228600" eaLnBrk="0" fontAlgn="base" hangingPunct="0">
              <a:spcBef>
                <a:spcPts val="400"/>
              </a:spcBef>
              <a:spcAft>
                <a:spcPct val="0"/>
              </a:spcAft>
              <a:buChar char="•"/>
              <a:defRPr sz="3200">
                <a:solidFill>
                  <a:srgbClr val="00006C"/>
                </a:solidFill>
                <a:latin typeface="Arial" charset="0"/>
                <a:ea typeface="ＭＳ Ｐゴシック" charset="-128"/>
              </a:defRPr>
            </a:lvl7pPr>
            <a:lvl8pPr marL="3429000" indent="-228600" eaLnBrk="0" fontAlgn="base" hangingPunct="0">
              <a:spcBef>
                <a:spcPts val="400"/>
              </a:spcBef>
              <a:spcAft>
                <a:spcPct val="0"/>
              </a:spcAft>
              <a:buChar char="•"/>
              <a:defRPr sz="3200">
                <a:solidFill>
                  <a:srgbClr val="00006C"/>
                </a:solidFill>
                <a:latin typeface="Arial" charset="0"/>
                <a:ea typeface="ＭＳ Ｐゴシック" charset="-128"/>
              </a:defRPr>
            </a:lvl8pPr>
            <a:lvl9pPr marL="3886200" indent="-228600" eaLnBrk="0" fontAlgn="base" hangingPunct="0">
              <a:spcBef>
                <a:spcPts val="400"/>
              </a:spcBef>
              <a:spcAft>
                <a:spcPct val="0"/>
              </a:spcAft>
              <a:buChar char="•"/>
              <a:defRPr sz="3200">
                <a:solidFill>
                  <a:srgbClr val="00006C"/>
                </a:solidFill>
                <a:latin typeface="Arial" charset="0"/>
                <a:ea typeface="ＭＳ Ｐゴシック" charset="-128"/>
              </a:defRPr>
            </a:lvl9pPr>
          </a:lstStyle>
          <a:p>
            <a:pPr algn="ctr"/>
            <a:r>
              <a:rPr lang="en-US" dirty="0" smtClean="0"/>
              <a:t>Estimated reductions from: “Regulatory measures”</a:t>
            </a:r>
            <a:endParaRPr lang="en-US" dirty="0"/>
          </a:p>
        </p:txBody>
      </p:sp>
      <p:sp>
        <p:nvSpPr>
          <p:cNvPr id="6145" name="TextBox 6144"/>
          <p:cNvSpPr txBox="1"/>
          <p:nvPr/>
        </p:nvSpPr>
        <p:spPr>
          <a:xfrm>
            <a:off x="6344307" y="6377909"/>
            <a:ext cx="652743" cy="369332"/>
          </a:xfrm>
          <a:prstGeom prst="rect">
            <a:avLst/>
          </a:prstGeom>
          <a:noFill/>
        </p:spPr>
        <p:txBody>
          <a:bodyPr wrap="none" rtlCol="0">
            <a:spAutoFit/>
          </a:bodyPr>
          <a:lstStyle/>
          <a:p>
            <a:r>
              <a:rPr lang="en-US" b="1" dirty="0" smtClean="0"/>
              <a:t>2020</a:t>
            </a:r>
            <a:endParaRPr lang="en-US" b="1" dirty="0"/>
          </a:p>
        </p:txBody>
      </p:sp>
      <p:sp>
        <p:nvSpPr>
          <p:cNvPr id="67" name="TextBox 66"/>
          <p:cNvSpPr txBox="1"/>
          <p:nvPr/>
        </p:nvSpPr>
        <p:spPr>
          <a:xfrm>
            <a:off x="2331606" y="6377909"/>
            <a:ext cx="652743" cy="369332"/>
          </a:xfrm>
          <a:prstGeom prst="rect">
            <a:avLst/>
          </a:prstGeom>
          <a:noFill/>
        </p:spPr>
        <p:txBody>
          <a:bodyPr wrap="none" rtlCol="0">
            <a:spAutoFit/>
          </a:bodyPr>
          <a:lstStyle/>
          <a:p>
            <a:r>
              <a:rPr lang="en-US" b="1" dirty="0" smtClean="0"/>
              <a:t>2015</a:t>
            </a:r>
            <a:endParaRPr lang="en-US" b="1" dirty="0"/>
          </a:p>
        </p:txBody>
      </p:sp>
      <p:cxnSp>
        <p:nvCxnSpPr>
          <p:cNvPr id="6148" name="Straight Arrow Connector 6147"/>
          <p:cNvCxnSpPr/>
          <p:nvPr/>
        </p:nvCxnSpPr>
        <p:spPr>
          <a:xfrm flipH="1">
            <a:off x="6689708" y="1589446"/>
            <a:ext cx="15892" cy="15035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153" name="Right Brace 6152"/>
          <p:cNvSpPr/>
          <p:nvPr/>
        </p:nvSpPr>
        <p:spPr>
          <a:xfrm>
            <a:off x="6807201" y="3098799"/>
            <a:ext cx="359686" cy="609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p:cNvSpPr txBox="1"/>
          <p:nvPr/>
        </p:nvSpPr>
        <p:spPr>
          <a:xfrm>
            <a:off x="7086600" y="3124200"/>
            <a:ext cx="19599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ct val="0"/>
              </a:spcBef>
              <a:buFontTx/>
              <a:buNone/>
              <a:defRPr sz="1400" b="1">
                <a:solidFill>
                  <a:srgbClr val="000099"/>
                </a:solidFill>
                <a:latin typeface="Arial" charset="0"/>
                <a:ea typeface="ＭＳ Ｐゴシック" charset="-128"/>
              </a:defRPr>
            </a:lvl1pPr>
            <a:lvl2pPr marL="742950" indent="-285750">
              <a:defRPr sz="3200">
                <a:solidFill>
                  <a:srgbClr val="00006C"/>
                </a:solidFill>
                <a:latin typeface="Arial" charset="0"/>
                <a:ea typeface="ＭＳ Ｐゴシック" charset="-128"/>
              </a:defRPr>
            </a:lvl2pPr>
            <a:lvl3pPr marL="1143000" indent="-228600">
              <a:defRPr sz="3200">
                <a:solidFill>
                  <a:srgbClr val="00006C"/>
                </a:solidFill>
                <a:latin typeface="Arial" charset="0"/>
                <a:ea typeface="ＭＳ Ｐゴシック" charset="-128"/>
              </a:defRPr>
            </a:lvl3pPr>
            <a:lvl4pPr marL="1600200" indent="-228600">
              <a:defRPr sz="3200">
                <a:solidFill>
                  <a:srgbClr val="00006C"/>
                </a:solidFill>
                <a:latin typeface="Arial" charset="0"/>
                <a:ea typeface="ＭＳ Ｐゴシック" charset="-128"/>
              </a:defRPr>
            </a:lvl4pPr>
            <a:lvl5pPr marL="2057400" indent="-228600">
              <a:defRPr sz="3200">
                <a:solidFill>
                  <a:srgbClr val="00006C"/>
                </a:solidFill>
                <a:latin typeface="Arial" charset="0"/>
                <a:ea typeface="ＭＳ Ｐゴシック" charset="-128"/>
              </a:defRPr>
            </a:lvl5pPr>
            <a:lvl6pPr marL="2514600" indent="-228600" eaLnBrk="0" fontAlgn="base" hangingPunct="0">
              <a:spcBef>
                <a:spcPts val="400"/>
              </a:spcBef>
              <a:spcAft>
                <a:spcPct val="0"/>
              </a:spcAft>
              <a:buChar char="•"/>
              <a:defRPr sz="3200">
                <a:solidFill>
                  <a:srgbClr val="00006C"/>
                </a:solidFill>
                <a:latin typeface="Arial" charset="0"/>
                <a:ea typeface="ＭＳ Ｐゴシック" charset="-128"/>
              </a:defRPr>
            </a:lvl6pPr>
            <a:lvl7pPr marL="2971800" indent="-228600" eaLnBrk="0" fontAlgn="base" hangingPunct="0">
              <a:spcBef>
                <a:spcPts val="400"/>
              </a:spcBef>
              <a:spcAft>
                <a:spcPct val="0"/>
              </a:spcAft>
              <a:buChar char="•"/>
              <a:defRPr sz="3200">
                <a:solidFill>
                  <a:srgbClr val="00006C"/>
                </a:solidFill>
                <a:latin typeface="Arial" charset="0"/>
                <a:ea typeface="ＭＳ Ｐゴシック" charset="-128"/>
              </a:defRPr>
            </a:lvl7pPr>
            <a:lvl8pPr marL="3429000" indent="-228600" eaLnBrk="0" fontAlgn="base" hangingPunct="0">
              <a:spcBef>
                <a:spcPts val="400"/>
              </a:spcBef>
              <a:spcAft>
                <a:spcPct val="0"/>
              </a:spcAft>
              <a:buChar char="•"/>
              <a:defRPr sz="3200">
                <a:solidFill>
                  <a:srgbClr val="00006C"/>
                </a:solidFill>
                <a:latin typeface="Arial" charset="0"/>
                <a:ea typeface="ＭＳ Ｐゴシック" charset="-128"/>
              </a:defRPr>
            </a:lvl8pPr>
            <a:lvl9pPr marL="3886200" indent="-228600" eaLnBrk="0" fontAlgn="base" hangingPunct="0">
              <a:spcBef>
                <a:spcPts val="400"/>
              </a:spcBef>
              <a:spcAft>
                <a:spcPct val="0"/>
              </a:spcAft>
              <a:buChar char="•"/>
              <a:defRPr sz="3200">
                <a:solidFill>
                  <a:srgbClr val="00006C"/>
                </a:solidFill>
                <a:latin typeface="Arial" charset="0"/>
                <a:ea typeface="ＭＳ Ｐゴシック" charset="-128"/>
              </a:defRPr>
            </a:lvl9pPr>
          </a:lstStyle>
          <a:p>
            <a:pPr algn="ctr"/>
            <a:r>
              <a:rPr lang="en-US" dirty="0" smtClean="0"/>
              <a:t>Cap and Trade “Closes the Gap”</a:t>
            </a:r>
            <a:endParaRPr lang="en-US" dirty="0"/>
          </a:p>
        </p:txBody>
      </p:sp>
      <p:sp>
        <p:nvSpPr>
          <p:cNvPr id="79" name="Text Box 29"/>
          <p:cNvSpPr txBox="1">
            <a:spLocks noChangeArrowheads="1"/>
          </p:cNvSpPr>
          <p:nvPr/>
        </p:nvSpPr>
        <p:spPr bwMode="auto">
          <a:xfrm>
            <a:off x="1966305" y="3121223"/>
            <a:ext cx="22831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00006C"/>
                </a:solidFill>
                <a:latin typeface="Arial" charset="0"/>
                <a:ea typeface="ＭＳ Ｐゴシック" charset="-128"/>
              </a:defRPr>
            </a:lvl1pPr>
            <a:lvl2pPr marL="742950" indent="-285750">
              <a:defRPr sz="3200">
                <a:solidFill>
                  <a:srgbClr val="00006C"/>
                </a:solidFill>
                <a:latin typeface="Arial" charset="0"/>
                <a:ea typeface="ＭＳ Ｐゴシック" charset="-128"/>
              </a:defRPr>
            </a:lvl2pPr>
            <a:lvl3pPr marL="1143000" indent="-228600">
              <a:defRPr sz="3200">
                <a:solidFill>
                  <a:srgbClr val="00006C"/>
                </a:solidFill>
                <a:latin typeface="Arial" charset="0"/>
                <a:ea typeface="ＭＳ Ｐゴシック" charset="-128"/>
              </a:defRPr>
            </a:lvl3pPr>
            <a:lvl4pPr marL="1600200" indent="-228600">
              <a:defRPr sz="3200">
                <a:solidFill>
                  <a:srgbClr val="00006C"/>
                </a:solidFill>
                <a:latin typeface="Arial" charset="0"/>
                <a:ea typeface="ＭＳ Ｐゴシック" charset="-128"/>
              </a:defRPr>
            </a:lvl4pPr>
            <a:lvl5pPr marL="2057400" indent="-228600">
              <a:defRPr sz="3200">
                <a:solidFill>
                  <a:srgbClr val="00006C"/>
                </a:solidFill>
                <a:latin typeface="Arial" charset="0"/>
                <a:ea typeface="ＭＳ Ｐゴシック" charset="-128"/>
              </a:defRPr>
            </a:lvl5pPr>
            <a:lvl6pPr marL="2514600" indent="-228600" eaLnBrk="0" fontAlgn="base" hangingPunct="0">
              <a:spcBef>
                <a:spcPts val="400"/>
              </a:spcBef>
              <a:spcAft>
                <a:spcPct val="0"/>
              </a:spcAft>
              <a:buChar char="•"/>
              <a:defRPr sz="3200">
                <a:solidFill>
                  <a:srgbClr val="00006C"/>
                </a:solidFill>
                <a:latin typeface="Arial" charset="0"/>
                <a:ea typeface="ＭＳ Ｐゴシック" charset="-128"/>
              </a:defRPr>
            </a:lvl6pPr>
            <a:lvl7pPr marL="2971800" indent="-228600" eaLnBrk="0" fontAlgn="base" hangingPunct="0">
              <a:spcBef>
                <a:spcPts val="400"/>
              </a:spcBef>
              <a:spcAft>
                <a:spcPct val="0"/>
              </a:spcAft>
              <a:buChar char="•"/>
              <a:defRPr sz="3200">
                <a:solidFill>
                  <a:srgbClr val="00006C"/>
                </a:solidFill>
                <a:latin typeface="Arial" charset="0"/>
                <a:ea typeface="ＭＳ Ｐゴシック" charset="-128"/>
              </a:defRPr>
            </a:lvl7pPr>
            <a:lvl8pPr marL="3429000" indent="-228600" eaLnBrk="0" fontAlgn="base" hangingPunct="0">
              <a:spcBef>
                <a:spcPts val="400"/>
              </a:spcBef>
              <a:spcAft>
                <a:spcPct val="0"/>
              </a:spcAft>
              <a:buChar char="•"/>
              <a:defRPr sz="3200">
                <a:solidFill>
                  <a:srgbClr val="00006C"/>
                </a:solidFill>
                <a:latin typeface="Arial" charset="0"/>
                <a:ea typeface="ＭＳ Ｐゴシック" charset="-128"/>
              </a:defRPr>
            </a:lvl8pPr>
            <a:lvl9pPr marL="3886200" indent="-228600" eaLnBrk="0" fontAlgn="base" hangingPunct="0">
              <a:spcBef>
                <a:spcPts val="400"/>
              </a:spcBef>
              <a:spcAft>
                <a:spcPct val="0"/>
              </a:spcAft>
              <a:buChar char="•"/>
              <a:defRPr sz="3200">
                <a:solidFill>
                  <a:srgbClr val="00006C"/>
                </a:solidFill>
                <a:latin typeface="Arial" charset="0"/>
                <a:ea typeface="ＭＳ Ｐゴシック" charset="-128"/>
              </a:defRPr>
            </a:lvl9pPr>
          </a:lstStyle>
          <a:p>
            <a:pPr>
              <a:spcBef>
                <a:spcPct val="0"/>
              </a:spcBef>
              <a:buFontTx/>
              <a:buNone/>
            </a:pPr>
            <a:r>
              <a:rPr lang="en-US" sz="1400" b="1" dirty="0" smtClean="0">
                <a:solidFill>
                  <a:srgbClr val="000099"/>
                </a:solidFill>
              </a:rPr>
              <a:t>2015 Expanded Scope</a:t>
            </a:r>
            <a:endParaRPr lang="en-US" sz="1100" b="1" dirty="0">
              <a:solidFill>
                <a:srgbClr val="000099"/>
              </a:solidFill>
            </a:endParaRPr>
          </a:p>
        </p:txBody>
      </p:sp>
      <p:sp>
        <p:nvSpPr>
          <p:cNvPr id="81" name="Text Box 29"/>
          <p:cNvSpPr txBox="1">
            <a:spLocks noChangeArrowheads="1"/>
          </p:cNvSpPr>
          <p:nvPr/>
        </p:nvSpPr>
        <p:spPr bwMode="auto">
          <a:xfrm>
            <a:off x="5884373" y="5029200"/>
            <a:ext cx="16106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00006C"/>
                </a:solidFill>
                <a:latin typeface="Arial" charset="0"/>
                <a:ea typeface="ＭＳ Ｐゴシック" charset="-128"/>
              </a:defRPr>
            </a:lvl1pPr>
            <a:lvl2pPr marL="742950" indent="-285750">
              <a:defRPr sz="3200">
                <a:solidFill>
                  <a:srgbClr val="00006C"/>
                </a:solidFill>
                <a:latin typeface="Arial" charset="0"/>
                <a:ea typeface="ＭＳ Ｐゴシック" charset="-128"/>
              </a:defRPr>
            </a:lvl2pPr>
            <a:lvl3pPr marL="1143000" indent="-228600">
              <a:defRPr sz="3200">
                <a:solidFill>
                  <a:srgbClr val="00006C"/>
                </a:solidFill>
                <a:latin typeface="Arial" charset="0"/>
                <a:ea typeface="ＭＳ Ｐゴシック" charset="-128"/>
              </a:defRPr>
            </a:lvl3pPr>
            <a:lvl4pPr marL="1600200" indent="-228600">
              <a:defRPr sz="3200">
                <a:solidFill>
                  <a:srgbClr val="00006C"/>
                </a:solidFill>
                <a:latin typeface="Arial" charset="0"/>
                <a:ea typeface="ＭＳ Ｐゴシック" charset="-128"/>
              </a:defRPr>
            </a:lvl4pPr>
            <a:lvl5pPr marL="2057400" indent="-228600">
              <a:defRPr sz="3200">
                <a:solidFill>
                  <a:srgbClr val="00006C"/>
                </a:solidFill>
                <a:latin typeface="Arial" charset="0"/>
                <a:ea typeface="ＭＳ Ｐゴシック" charset="-128"/>
              </a:defRPr>
            </a:lvl5pPr>
            <a:lvl6pPr marL="2514600" indent="-228600" eaLnBrk="0" fontAlgn="base" hangingPunct="0">
              <a:spcBef>
                <a:spcPts val="400"/>
              </a:spcBef>
              <a:spcAft>
                <a:spcPct val="0"/>
              </a:spcAft>
              <a:buChar char="•"/>
              <a:defRPr sz="3200">
                <a:solidFill>
                  <a:srgbClr val="00006C"/>
                </a:solidFill>
                <a:latin typeface="Arial" charset="0"/>
                <a:ea typeface="ＭＳ Ｐゴシック" charset="-128"/>
              </a:defRPr>
            </a:lvl6pPr>
            <a:lvl7pPr marL="2971800" indent="-228600" eaLnBrk="0" fontAlgn="base" hangingPunct="0">
              <a:spcBef>
                <a:spcPts val="400"/>
              </a:spcBef>
              <a:spcAft>
                <a:spcPct val="0"/>
              </a:spcAft>
              <a:buChar char="•"/>
              <a:defRPr sz="3200">
                <a:solidFill>
                  <a:srgbClr val="00006C"/>
                </a:solidFill>
                <a:latin typeface="Arial" charset="0"/>
                <a:ea typeface="ＭＳ Ｐゴシック" charset="-128"/>
              </a:defRPr>
            </a:lvl7pPr>
            <a:lvl8pPr marL="3429000" indent="-228600" eaLnBrk="0" fontAlgn="base" hangingPunct="0">
              <a:spcBef>
                <a:spcPts val="400"/>
              </a:spcBef>
              <a:spcAft>
                <a:spcPct val="0"/>
              </a:spcAft>
              <a:buChar char="•"/>
              <a:defRPr sz="3200">
                <a:solidFill>
                  <a:srgbClr val="00006C"/>
                </a:solidFill>
                <a:latin typeface="Arial" charset="0"/>
                <a:ea typeface="ＭＳ Ｐゴシック" charset="-128"/>
              </a:defRPr>
            </a:lvl8pPr>
            <a:lvl9pPr marL="3886200" indent="-228600" eaLnBrk="0" fontAlgn="base" hangingPunct="0">
              <a:spcBef>
                <a:spcPts val="400"/>
              </a:spcBef>
              <a:spcAft>
                <a:spcPct val="0"/>
              </a:spcAft>
              <a:buChar char="•"/>
              <a:defRPr sz="3200">
                <a:solidFill>
                  <a:srgbClr val="00006C"/>
                </a:solidFill>
                <a:latin typeface="Arial" charset="0"/>
                <a:ea typeface="ＭＳ Ｐゴシック" charset="-128"/>
              </a:defRPr>
            </a:lvl9pPr>
          </a:lstStyle>
          <a:p>
            <a:pPr algn="ctr">
              <a:spcBef>
                <a:spcPct val="0"/>
              </a:spcBef>
              <a:buFontTx/>
              <a:buNone/>
            </a:pPr>
            <a:r>
              <a:rPr lang="en-US" sz="1400" b="1" dirty="0" smtClean="0">
                <a:solidFill>
                  <a:srgbClr val="000099"/>
                </a:solidFill>
              </a:rPr>
              <a:t>Emissions from capped sectors</a:t>
            </a:r>
            <a:endParaRPr lang="en-US" sz="1100" b="1" dirty="0">
              <a:solidFill>
                <a:srgbClr val="000099"/>
              </a:solidFill>
            </a:endParaRPr>
          </a:p>
        </p:txBody>
      </p:sp>
      <p:sp>
        <p:nvSpPr>
          <p:cNvPr id="6154" name="TextBox 6153"/>
          <p:cNvSpPr txBox="1"/>
          <p:nvPr/>
        </p:nvSpPr>
        <p:spPr>
          <a:xfrm>
            <a:off x="2658532" y="5191780"/>
            <a:ext cx="413896" cy="646331"/>
          </a:xfrm>
          <a:prstGeom prst="rect">
            <a:avLst/>
          </a:prstGeom>
          <a:noFill/>
        </p:spPr>
        <p:txBody>
          <a:bodyPr wrap="none" rtlCol="0">
            <a:spAutoFit/>
          </a:bodyPr>
          <a:lstStyle/>
          <a:p>
            <a:r>
              <a:rPr lang="en-US" sz="3600" b="1" dirty="0" smtClean="0"/>
              <a:t>+</a:t>
            </a:r>
            <a:endParaRPr lang="en-US" sz="3600" b="1" dirty="0"/>
          </a:p>
        </p:txBody>
      </p:sp>
      <p:sp>
        <p:nvSpPr>
          <p:cNvPr id="38" name="Right Brace 37"/>
          <p:cNvSpPr/>
          <p:nvPr/>
        </p:nvSpPr>
        <p:spPr>
          <a:xfrm>
            <a:off x="6823771" y="3796418"/>
            <a:ext cx="283486" cy="373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 Box 29"/>
          <p:cNvSpPr txBox="1">
            <a:spLocks noChangeArrowheads="1"/>
          </p:cNvSpPr>
          <p:nvPr/>
        </p:nvSpPr>
        <p:spPr bwMode="auto">
          <a:xfrm>
            <a:off x="7162800" y="3820180"/>
            <a:ext cx="16106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00006C"/>
                </a:solidFill>
                <a:latin typeface="Arial" charset="0"/>
                <a:ea typeface="ＭＳ Ｐゴシック" charset="-128"/>
              </a:defRPr>
            </a:lvl1pPr>
            <a:lvl2pPr marL="742950" indent="-285750">
              <a:defRPr sz="3200">
                <a:solidFill>
                  <a:srgbClr val="00006C"/>
                </a:solidFill>
                <a:latin typeface="Arial" charset="0"/>
                <a:ea typeface="ＭＳ Ｐゴシック" charset="-128"/>
              </a:defRPr>
            </a:lvl2pPr>
            <a:lvl3pPr marL="1143000" indent="-228600">
              <a:defRPr sz="3200">
                <a:solidFill>
                  <a:srgbClr val="00006C"/>
                </a:solidFill>
                <a:latin typeface="Arial" charset="0"/>
                <a:ea typeface="ＭＳ Ｐゴシック" charset="-128"/>
              </a:defRPr>
            </a:lvl3pPr>
            <a:lvl4pPr marL="1600200" indent="-228600">
              <a:defRPr sz="3200">
                <a:solidFill>
                  <a:srgbClr val="00006C"/>
                </a:solidFill>
                <a:latin typeface="Arial" charset="0"/>
                <a:ea typeface="ＭＳ Ｐゴシック" charset="-128"/>
              </a:defRPr>
            </a:lvl4pPr>
            <a:lvl5pPr marL="2057400" indent="-228600">
              <a:defRPr sz="3200">
                <a:solidFill>
                  <a:srgbClr val="00006C"/>
                </a:solidFill>
                <a:latin typeface="Arial" charset="0"/>
                <a:ea typeface="ＭＳ Ｐゴシック" charset="-128"/>
              </a:defRPr>
            </a:lvl5pPr>
            <a:lvl6pPr marL="2514600" indent="-228600" eaLnBrk="0" fontAlgn="base" hangingPunct="0">
              <a:spcBef>
                <a:spcPts val="400"/>
              </a:spcBef>
              <a:spcAft>
                <a:spcPct val="0"/>
              </a:spcAft>
              <a:buChar char="•"/>
              <a:defRPr sz="3200">
                <a:solidFill>
                  <a:srgbClr val="00006C"/>
                </a:solidFill>
                <a:latin typeface="Arial" charset="0"/>
                <a:ea typeface="ＭＳ Ｐゴシック" charset="-128"/>
              </a:defRPr>
            </a:lvl6pPr>
            <a:lvl7pPr marL="2971800" indent="-228600" eaLnBrk="0" fontAlgn="base" hangingPunct="0">
              <a:spcBef>
                <a:spcPts val="400"/>
              </a:spcBef>
              <a:spcAft>
                <a:spcPct val="0"/>
              </a:spcAft>
              <a:buChar char="•"/>
              <a:defRPr sz="3200">
                <a:solidFill>
                  <a:srgbClr val="00006C"/>
                </a:solidFill>
                <a:latin typeface="Arial" charset="0"/>
                <a:ea typeface="ＭＳ Ｐゴシック" charset="-128"/>
              </a:defRPr>
            </a:lvl7pPr>
            <a:lvl8pPr marL="3429000" indent="-228600" eaLnBrk="0" fontAlgn="base" hangingPunct="0">
              <a:spcBef>
                <a:spcPts val="400"/>
              </a:spcBef>
              <a:spcAft>
                <a:spcPct val="0"/>
              </a:spcAft>
              <a:buChar char="•"/>
              <a:defRPr sz="3200">
                <a:solidFill>
                  <a:srgbClr val="00006C"/>
                </a:solidFill>
                <a:latin typeface="Arial" charset="0"/>
                <a:ea typeface="ＭＳ Ｐゴシック" charset="-128"/>
              </a:defRPr>
            </a:lvl8pPr>
            <a:lvl9pPr marL="3886200" indent="-228600" eaLnBrk="0" fontAlgn="base" hangingPunct="0">
              <a:spcBef>
                <a:spcPts val="400"/>
              </a:spcBef>
              <a:spcAft>
                <a:spcPct val="0"/>
              </a:spcAft>
              <a:buChar char="•"/>
              <a:defRPr sz="3200">
                <a:solidFill>
                  <a:srgbClr val="00006C"/>
                </a:solidFill>
                <a:latin typeface="Arial" charset="0"/>
                <a:ea typeface="ＭＳ Ｐゴシック" charset="-128"/>
              </a:defRPr>
            </a:lvl9pPr>
          </a:lstStyle>
          <a:p>
            <a:pPr algn="ctr">
              <a:spcBef>
                <a:spcPct val="0"/>
              </a:spcBef>
              <a:buFontTx/>
              <a:buNone/>
            </a:pPr>
            <a:r>
              <a:rPr lang="en-US" sz="1400" b="1" dirty="0" smtClean="0">
                <a:solidFill>
                  <a:srgbClr val="000099"/>
                </a:solidFill>
              </a:rPr>
              <a:t>2020 Uncapped Emission</a:t>
            </a:r>
            <a:endParaRPr lang="en-US" sz="1100" b="1" dirty="0">
              <a:solidFill>
                <a:srgbClr val="000099"/>
              </a:solidFill>
            </a:endParaRPr>
          </a:p>
        </p:txBody>
      </p:sp>
      <p:cxnSp>
        <p:nvCxnSpPr>
          <p:cNvPr id="4" name="Straight Connector 3"/>
          <p:cNvCxnSpPr/>
          <p:nvPr/>
        </p:nvCxnSpPr>
        <p:spPr>
          <a:xfrm flipV="1">
            <a:off x="574964" y="3754582"/>
            <a:ext cx="6166406" cy="719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133430" y="3440668"/>
            <a:ext cx="1739579" cy="369332"/>
          </a:xfrm>
          <a:prstGeom prst="rect">
            <a:avLst/>
          </a:prstGeom>
          <a:noFill/>
        </p:spPr>
        <p:txBody>
          <a:bodyPr wrap="none" rtlCol="0">
            <a:spAutoFit/>
          </a:bodyPr>
          <a:lstStyle/>
          <a:p>
            <a:r>
              <a:rPr lang="en-US" b="1" dirty="0" smtClean="0"/>
              <a:t>AB32 2020 Limit</a:t>
            </a:r>
            <a:endParaRPr lang="en-US" b="1" dirty="0"/>
          </a:p>
        </p:txBody>
      </p:sp>
      <p:pic>
        <p:nvPicPr>
          <p:cNvPr id="4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9662" y="1523999"/>
            <a:ext cx="1360749" cy="1568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8753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1362</TotalTime>
  <Words>1445</Words>
  <Application>Microsoft Macintosh PowerPoint</Application>
  <PresentationFormat>On-screen Show (4:3)</PresentationFormat>
  <Paragraphs>190</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Role of Low Carbon Fuel Standard in Reducing Transportation Emissions </vt:lpstr>
      <vt:lpstr>California Greenhouse Gas Emissions (GHG) </vt:lpstr>
      <vt:lpstr>California Energy – By the Numbers</vt:lpstr>
      <vt:lpstr>Costs of Dependence of Fossil Fuels (partial)</vt:lpstr>
      <vt:lpstr>Need Massive Shift Away From Petroleum in Cars and Trucks To Meet 2ºC Goal (450 ppm) (2/3 of cars and urban trucks and 1/3 of long-haul trucks in this scenario)</vt:lpstr>
      <vt:lpstr>Projections of India’s Future Transportation Fuel Use Varies Dramatically Among Major Global Models</vt:lpstr>
      <vt:lpstr>Future Transportation Fuel Demand and GHG Emissions will be Dominated by Developing Countries </vt:lpstr>
      <vt:lpstr>Future Transportation Fuel Demand and GHG Emissions will be Dominated by Developing Countries </vt:lpstr>
      <vt:lpstr>California Climate Goals in 2020</vt:lpstr>
      <vt:lpstr>PowerPoint Presentation</vt:lpstr>
      <vt:lpstr>PowerPoint Presentation</vt:lpstr>
      <vt:lpstr>Fuel du jour Phenomenon Disruptive and wasteful</vt:lpstr>
      <vt:lpstr>India’s Biofuel Policy – mandatory  countrywide 30% blending of Jatropha biodiesel by 2020</vt:lpstr>
      <vt:lpstr>PowerPoint Presentation</vt:lpstr>
      <vt:lpstr>Key Features of California’s Low Carbon Fuel Standard</vt:lpstr>
      <vt:lpstr>Legal Status Becoming More Secure  (California Mostly Won Lawsuits)</vt:lpstr>
      <vt:lpstr>LCFS Is Modestly Successful, So Far</vt:lpstr>
      <vt:lpstr>Innovations in Carbon Intensity of LCFS Pathways</vt:lpstr>
      <vt:lpstr>Excess Credits Being Generated  (Targets Exceeded for 2011-2013)</vt:lpstr>
      <vt:lpstr>Biofuels Are “Decarbonizing”(2011-13)</vt:lpstr>
      <vt:lpstr>LCFS Credit Prices Increasing</vt:lpstr>
      <vt:lpstr>LCFS Impact</vt:lpstr>
      <vt:lpstr>NextSTEPS Sponsors</vt:lpstr>
    </vt:vector>
  </TitlesOfParts>
  <Company>University of California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Yeh</dc:creator>
  <cp:lastModifiedBy>Sonia Yeh</cp:lastModifiedBy>
  <cp:revision>46</cp:revision>
  <dcterms:created xsi:type="dcterms:W3CDTF">2013-09-13T17:37:56Z</dcterms:created>
  <dcterms:modified xsi:type="dcterms:W3CDTF">2014-02-05T05:32:55Z</dcterms:modified>
</cp:coreProperties>
</file>