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95" r:id="rId2"/>
    <p:sldId id="258" r:id="rId3"/>
    <p:sldId id="337" r:id="rId4"/>
    <p:sldId id="338" r:id="rId5"/>
    <p:sldId id="331" r:id="rId6"/>
    <p:sldId id="340" r:id="rId7"/>
    <p:sldId id="339" r:id="rId8"/>
    <p:sldId id="259" r:id="rId9"/>
    <p:sldId id="312" r:id="rId10"/>
    <p:sldId id="296" r:id="rId11"/>
    <p:sldId id="329" r:id="rId12"/>
    <p:sldId id="330" r:id="rId13"/>
    <p:sldId id="298" r:id="rId14"/>
    <p:sldId id="299" r:id="rId15"/>
    <p:sldId id="270" r:id="rId16"/>
    <p:sldId id="336" r:id="rId17"/>
    <p:sldId id="347" r:id="rId18"/>
    <p:sldId id="341" r:id="rId19"/>
    <p:sldId id="343" r:id="rId20"/>
    <p:sldId id="344" r:id="rId21"/>
    <p:sldId id="346" r:id="rId22"/>
    <p:sldId id="309" r:id="rId23"/>
    <p:sldId id="257" r:id="rId24"/>
    <p:sldId id="332" r:id="rId25"/>
    <p:sldId id="333" r:id="rId26"/>
    <p:sldId id="334" r:id="rId27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472" y="-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2012-13</c:v>
                </c:pt>
              </c:strCache>
            </c:strRef>
          </c:tx>
          <c:explosion val="25"/>
          <c:dLbls>
            <c:numFmt formatCode="0.00%" sourceLinked="0"/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BS-IV</c:v>
                </c:pt>
                <c:pt idx="1">
                  <c:v>BS-III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24.8</c:v>
                </c:pt>
                <c:pt idx="1">
                  <c:v>75.2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April-August</a:t>
            </a:r>
            <a:r>
              <a:rPr lang="en-US" dirty="0"/>
              <a:t> 2013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April-August 2013</c:v>
                </c:pt>
              </c:strCache>
            </c:strRef>
          </c:tx>
          <c:explosion val="25"/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BS-IV</c:v>
                </c:pt>
                <c:pt idx="1">
                  <c:v>BS-III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24.3</c:v>
                </c:pt>
                <c:pt idx="1">
                  <c:v>75.7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2012-13</c:v>
                </c:pt>
              </c:strCache>
            </c:strRef>
          </c:tx>
          <c:explosion val="25"/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BS-IV</c:v>
                </c:pt>
                <c:pt idx="1">
                  <c:v>BS-III</c:v>
                </c:pt>
                <c:pt idx="2">
                  <c:v>Others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16.1</c:v>
                </c:pt>
                <c:pt idx="1">
                  <c:v>82.6</c:v>
                </c:pt>
                <c:pt idx="2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April-August</a:t>
            </a:r>
            <a:r>
              <a:rPr lang="en-US" dirty="0"/>
              <a:t> 2013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April-August 2013</c:v>
                </c:pt>
              </c:strCache>
            </c:strRef>
          </c:tx>
          <c:explosion val="25"/>
          <c:dLbls>
            <c:dLbl>
              <c:idx val="1"/>
              <c:numFmt formatCode="0.0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BS-IV</c:v>
                </c:pt>
                <c:pt idx="1">
                  <c:v>BS-III</c:v>
                </c:pt>
                <c:pt idx="2">
                  <c:v>Others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16.0</c:v>
                </c:pt>
                <c:pt idx="1">
                  <c:v>82.8</c:v>
                </c:pt>
                <c:pt idx="2">
                  <c:v>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74689425-8FE2-4B94-9DB6-30F26BF268DE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1EDC5C67-17F1-4C83-9CB8-49883DE3B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4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60E45-6CA0-421A-9272-D7C792F3CF30}" type="slidenum">
              <a:rPr lang="en-IN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I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852" name="Slide Number Placeholder 3"/>
          <p:cNvSpPr txBox="1">
            <a:spLocks noGrp="1"/>
          </p:cNvSpPr>
          <p:nvPr/>
        </p:nvSpPr>
        <p:spPr bwMode="auto">
          <a:xfrm>
            <a:off x="3990119" y="8876417"/>
            <a:ext cx="3053612" cy="4676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910" tIns="45955" rIns="91910" bIns="45955" anchor="b"/>
          <a:lstStyle/>
          <a:p>
            <a:pPr algn="r">
              <a:defRPr/>
            </a:pPr>
            <a:fld id="{EA31316D-E071-4EC1-A1F3-81DBEEACF70B}" type="slidenum">
              <a:rPr lang="en-US" sz="1200"/>
              <a:pPr algn="r">
                <a:defRPr/>
              </a:pPr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AF14B3-357D-45D0-946A-90C29C1B7E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AF14B3-357D-45D0-946A-90C29C1B7E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AF14B3-357D-45D0-946A-90C29C1B7E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AF14B3-357D-45D0-946A-90C29C1B7E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AF14B3-357D-45D0-946A-90C29C1B7E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AF14B3-357D-45D0-946A-90C29C1B7E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AF14B3-357D-45D0-946A-90C29C1B7E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D1C-0E29-4179-A28F-4DE382B26267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D8EF7-81A4-4FBC-94E6-AA90B1560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D1C-0E29-4179-A28F-4DE382B26267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D8EF7-81A4-4FBC-94E6-AA90B1560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D1C-0E29-4179-A28F-4DE382B26267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D8EF7-81A4-4FBC-94E6-AA90B1560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D1C-0E29-4179-A28F-4DE382B26267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D8EF7-81A4-4FBC-94E6-AA90B1560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D1C-0E29-4179-A28F-4DE382B26267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D8EF7-81A4-4FBC-94E6-AA90B1560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D1C-0E29-4179-A28F-4DE382B26267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D8EF7-81A4-4FBC-94E6-AA90B1560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D1C-0E29-4179-A28F-4DE382B26267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D8EF7-81A4-4FBC-94E6-AA90B1560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D1C-0E29-4179-A28F-4DE382B26267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D8EF7-81A4-4FBC-94E6-AA90B1560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D1C-0E29-4179-A28F-4DE382B26267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D8EF7-81A4-4FBC-94E6-AA90B1560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D1C-0E29-4179-A28F-4DE382B26267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D8EF7-81A4-4FBC-94E6-AA90B1560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D1C-0E29-4179-A28F-4DE382B26267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1D8EF7-81A4-4FBC-94E6-AA90B1560B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160D1C-0E29-4179-A28F-4DE382B26267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1D8EF7-81A4-4FBC-94E6-AA90B1560BD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2779714"/>
            <a:ext cx="9144000" cy="863600"/>
          </a:xfrm>
          <a:noFill/>
        </p:spPr>
        <p:txBody>
          <a:bodyPr/>
          <a:lstStyle/>
          <a:p>
            <a:pPr algn="ctr" eaLnBrk="1" hangingPunct="1"/>
            <a:r>
              <a:rPr lang="en-IN" sz="40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 Fuel Policy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6000768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Ministry of Petroleum &amp; Natural Gas</a:t>
            </a:r>
          </a:p>
        </p:txBody>
      </p:sp>
      <p:pic>
        <p:nvPicPr>
          <p:cNvPr id="5" name="Picture 1" descr="http://www.circ.in/CDS/index_files/NationalEmble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28600"/>
            <a:ext cx="1600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78098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Consumption Share – Diesel &amp; Gasoline </a:t>
            </a:r>
            <a:endParaRPr lang="en-IN" sz="32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5029200"/>
            <a:ext cx="83058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Average monthly Consumption of BS-IV Diesel has increased from 855 TMT (2011-12) to 928 TMT (Apr-Aug 2013)</a:t>
            </a:r>
          </a:p>
          <a:p>
            <a:pPr marL="285750" indent="-285750" algn="just"/>
            <a:endParaRPr lang="en-U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Average monthly consumption of BS-IV Gasoline has increased from 316 TMT/month (2011-12) to 353 TMT/ month (Apr-Aug 2013)</a:t>
            </a:r>
            <a:endParaRPr lang="en-IN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914400"/>
          <a:ext cx="7619999" cy="2201544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90548"/>
                <a:gridCol w="990548"/>
                <a:gridCol w="990548"/>
                <a:gridCol w="990548"/>
                <a:gridCol w="990808"/>
                <a:gridCol w="1676451"/>
                <a:gridCol w="990548"/>
              </a:tblGrid>
              <a:tr h="508000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Diesel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</a:tr>
              <a:tr h="508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GRADE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2011-12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Share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2012-13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Share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2013-14 (up to </a:t>
                      </a:r>
                      <a:r>
                        <a:rPr lang="en-US" sz="180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31.08.13</a:t>
                      </a:r>
                      <a:r>
                        <a:rPr lang="en-US" sz="180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Share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BS-IV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15.9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16.0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BS-III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53.5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82.8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82.6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82.8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OTHERS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851486"/>
              </p:ext>
            </p:extLst>
          </p:nvPr>
        </p:nvGraphicFramePr>
        <p:xfrm>
          <a:off x="685799" y="3124200"/>
          <a:ext cx="7620002" cy="158489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990549"/>
                <a:gridCol w="990549"/>
                <a:gridCol w="990549"/>
                <a:gridCol w="990549"/>
                <a:gridCol w="1258821"/>
                <a:gridCol w="1408436"/>
                <a:gridCol w="990549"/>
              </a:tblGrid>
              <a:tr h="449516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Gasoline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</a:tr>
              <a:tr h="230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BS-IV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24.8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24.3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0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BS-III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71.1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0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OTHERS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0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0" y="609601"/>
            <a:ext cx="1447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Qty. in MMT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2CFEEF68-6EEC-403A-AEA5-7BCF0BCA4F0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9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3810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724400" y="1066800"/>
          <a:ext cx="4114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533400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Consumption Share (%): BS-IV Gasoline</a:t>
            </a:r>
            <a:endParaRPr lang="en-US" sz="32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4504" y="4572000"/>
            <a:ext cx="83058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Though share of BS-IV Gasoline has come down from 24.8% in 2012-13 to 24.3% in April-August,2013, in volume terms average monthly consumption of BS-IV Gasoline has increased from 325 TMT/month (2012-13) to 353 TMT/ month (Apr-Aug 2013).</a:t>
            </a:r>
          </a:p>
          <a:p>
            <a:pPr marL="285750" indent="-285750" algn="just"/>
            <a:endParaRPr lang="en-US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Drop in share is because growth in consumption is more in smaller towns (BS-II) than in major towns (BS-IV) due to improved public transport (Metro service in Delhi).</a:t>
            </a:r>
            <a:endParaRPr lang="en-I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2CFEEF68-6EEC-403A-AEA5-7BCF0BCA4F0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3810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724400" y="1066800"/>
          <a:ext cx="4114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533400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Consumption Share (%): BS-IV Diesel</a:t>
            </a:r>
            <a:endParaRPr lang="en-US" sz="32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5114" y="4876800"/>
            <a:ext cx="83058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Though share of BS IV Diesel has come down marginally from 16.1% in 2011-12 to 16 % in April-August,2013, in volume terms average monthly consumption of BS-IV Diesel has increased from 925 TMT/month (2012-13) to 928 TMT/ month (Apr-Aug 2013).</a:t>
            </a:r>
          </a:p>
          <a:p>
            <a:pPr marL="285750" indent="-285750" algn="just"/>
            <a:endParaRPr lang="en-US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2CFEEF68-6EEC-403A-AEA5-7BCF0BCA4F0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5306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Expansion of BS-IV Auto Fuels</a:t>
            </a:r>
            <a:endParaRPr lang="en-IN" sz="32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60960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MoP&amp;NG has decided to go beyond Auto Fuel Policy recommendations &amp; expand BS-IV auto fuels to 50 more cities by March 2015 with preference to most polluted cities, state capitals &amp; cities with million plus population subject to logistics constraints</a:t>
            </a:r>
          </a:p>
          <a:p>
            <a:pPr algn="just">
              <a:lnSpc>
                <a:spcPct val="130000"/>
              </a:lnSpc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ministry has constituted a Committee under Addl. Director, PPAC for identifying these cities, which has already identified 17 more cities.</a:t>
            </a:r>
          </a:p>
          <a:p>
            <a:pPr>
              <a:lnSpc>
                <a:spcPct val="130000"/>
              </a:lnSpc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Out of these 17 cities, BS-IV fuels have already been expanded to: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 cities i.e. Puducherry, Mathura, Vapi, Jamnagar, Ankleshwar, Hissar &amp; Bharatpur in 2011-12.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 cities i.e. Silvasa, Daman, Diu, Aligarh, Rae Bareilly &amp;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Unnao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 April to October 2012.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 cities i.e.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Karnal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Kurukshetra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Yamunanagar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&amp;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Valsad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on 01.03.2013.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2CFEEF68-6EEC-403A-AEA5-7BCF0BCA4F0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97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45306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Future Plans for BS-IV fuels extension</a:t>
            </a:r>
            <a:endParaRPr lang="en-IN" sz="32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 fontScale="92500"/>
          </a:bodyPr>
          <a:lstStyle/>
          <a:p>
            <a:pPr algn="just">
              <a:buClrTx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Committee has identified following 15 cities for implementation in 2013-14 subject to logistics:</a:t>
            </a:r>
          </a:p>
          <a:p>
            <a:pPr lvl="1" algn="just"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Nizamabad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 Medak ,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Mehboobnagar in Andhra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Pradesh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(3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cities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– already introduced on 05.07.2013 </a:t>
            </a:r>
          </a:p>
          <a:p>
            <a:pPr lvl="1" algn="just">
              <a:buClrTx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Panjim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 Vasco, Madgaon, Mapusa &amp;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Ponda in Goa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(5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cities) </a:t>
            </a:r>
          </a:p>
          <a:p>
            <a:pPr lvl="1" algn="just">
              <a:buClrTx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Ahmed Nagar &amp;  Mahabaleshwar in Maharashtra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(2 cities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lvl="1" algn="just"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Kosikalan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&amp;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Vrindaban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Uttar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Pradesh (2 cities) </a:t>
            </a:r>
            <a:endParaRPr lang="en-IN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ClrTx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Dholpur &amp;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Hindaun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Rajasthan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(2 cities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lvl="1" algn="just">
              <a:buClrTx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Kochi in Kerala (1 City)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just">
              <a:buClrTx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remaining 18 cities shall be identified during 2013-14 to complete target of 50 cities by March 2015.</a:t>
            </a:r>
          </a:p>
          <a:p>
            <a:pPr lvl="1" algn="just">
              <a:buClrTx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ClrTx/>
            </a:pPr>
            <a:endParaRPr lang="en-IN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2CFEEF68-6EEC-403A-AEA5-7BCF0BCA4F0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19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838200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Million Plus Population Cities / Urban Agglomerates</a:t>
            </a:r>
            <a:endParaRPr lang="en-IN" sz="28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buClrTx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 per census data for 2011, there are 51 cities / Urban Agglomerates with population of million or more.</a:t>
            </a:r>
          </a:p>
          <a:p>
            <a:pPr algn="just">
              <a:lnSpc>
                <a:spcPct val="130000"/>
              </a:lnSpc>
              <a:buClrTx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There were only 35 such cities &amp; Urban Agglomerates (UA) as per census data for 2001. </a:t>
            </a:r>
          </a:p>
          <a:p>
            <a:pPr algn="just">
              <a:lnSpc>
                <a:spcPct val="130000"/>
              </a:lnSpc>
              <a:buClrTx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largest City / UA as per latest data is Greater Mumbai in Maharashtra with a population of 18.4 millions followed by Delhi (16.3 millions) &amp; Kolkata (14.1 millions)</a:t>
            </a:r>
          </a:p>
          <a:p>
            <a:pPr algn="just">
              <a:lnSpc>
                <a:spcPct val="130000"/>
              </a:lnSpc>
              <a:buClrTx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smallest City / UA to enter the list is Kota in Rajasthan with a population of 10,01,365, just above one million mark.                                          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Details</a:t>
            </a:r>
          </a:p>
          <a:p>
            <a:pPr algn="just">
              <a:lnSpc>
                <a:spcPct val="130000"/>
              </a:lnSpc>
              <a:buClrTx/>
            </a:pP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ClrTx/>
            </a:pPr>
            <a:endParaRPr lang="en-IN" sz="26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AFA-1CE2-492B-9AAA-CEA73A6F5176}" type="slidenum">
              <a:rPr lang="en-IN" smtClean="0"/>
              <a:pPr/>
              <a:t>15</a:t>
            </a:fld>
            <a:endParaRPr lang="en-IN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7696200" y="57912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1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609600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Recommendations of Auto Fuel Policy - Status</a:t>
            </a:r>
            <a:endParaRPr lang="en-IN" sz="28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56388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buClrTx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Recommendations w.r.t. BS-III/IV auto fuels more than achieved</a:t>
            </a:r>
          </a:p>
          <a:p>
            <a:pPr algn="just">
              <a:lnSpc>
                <a:spcPct val="130000"/>
              </a:lnSpc>
              <a:buClrTx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Oil industry has invested over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35,000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crore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(US $ 7 billion) in upgrading facilities in refineries for production of BS-III/IV auto fuels.</a:t>
            </a:r>
            <a:endParaRPr lang="en-IN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30000"/>
              </a:lnSpc>
              <a:buClrTx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CNG extended to more than 60 cities and Auto LPG expanded to 270 cities</a:t>
            </a:r>
          </a:p>
          <a:p>
            <a:pPr algn="just">
              <a:lnSpc>
                <a:spcPct val="130000"/>
              </a:lnSpc>
              <a:buClrTx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Minimum 5 % blending of Ethanol is gasoline has been made mandatory</a:t>
            </a:r>
          </a:p>
          <a:p>
            <a:pPr algn="just">
              <a:lnSpc>
                <a:spcPct val="130000"/>
              </a:lnSpc>
              <a:buClrTx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Development of bio fuels / diesel from non-edible oil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Jatropha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has been taken up in big way</a:t>
            </a:r>
          </a:p>
          <a:p>
            <a:pPr marL="0" indent="0" algn="just">
              <a:lnSpc>
                <a:spcPct val="130000"/>
              </a:lnSpc>
              <a:buClrTx/>
              <a:buNone/>
            </a:pP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ClrTx/>
            </a:pPr>
            <a:endParaRPr lang="en-IN" sz="26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AFA-1CE2-492B-9AAA-CEA73A6F5176}" type="slidenum">
              <a:rPr lang="en-IN" smtClean="0"/>
              <a:pPr/>
              <a:t>16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6425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609600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Recommendations of Auto Fuel Policy - Status</a:t>
            </a:r>
            <a:endParaRPr lang="en-IN" sz="28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51816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buClrTx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Following major recommendations yet to be implemented in respect of in-use vehicles :</a:t>
            </a:r>
          </a:p>
          <a:p>
            <a:pPr lvl="1" algn="just">
              <a:lnSpc>
                <a:spcPct val="130000"/>
              </a:lnSpc>
              <a:buClrTx/>
            </a:pP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Inspection &amp; Maintenance system in 11 major cities and further extension to entire country</a:t>
            </a:r>
          </a:p>
          <a:p>
            <a:pPr lvl="1" algn="just">
              <a:lnSpc>
                <a:spcPct val="130000"/>
              </a:lnSpc>
              <a:buClrTx/>
            </a:pP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Replacement of existing PUC system for </a:t>
            </a:r>
            <a:r>
              <a:rPr lang="en-US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analysing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4 vehicular exhaust emissions (CO, HC, </a:t>
            </a:r>
            <a:r>
              <a:rPr lang="en-US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NOx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CO</a:t>
            </a:r>
            <a:r>
              <a:rPr lang="en-US" sz="2200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lvl="1" algn="just">
              <a:lnSpc>
                <a:spcPct val="130000"/>
              </a:lnSpc>
              <a:buClrTx/>
            </a:pP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Board Diagnostic System (OBD) in new vehicles</a:t>
            </a:r>
          </a:p>
          <a:p>
            <a:pPr lvl="1" algn="just">
              <a:lnSpc>
                <a:spcPct val="130000"/>
              </a:lnSpc>
              <a:buClrTx/>
            </a:pP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Retro-fitment of after treatment devices for reduced emissions</a:t>
            </a:r>
          </a:p>
          <a:p>
            <a:pPr lvl="1" algn="just">
              <a:lnSpc>
                <a:spcPct val="130000"/>
              </a:lnSpc>
              <a:buClrTx/>
            </a:pP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Mandatory performance checking of catalytic converters</a:t>
            </a:r>
          </a:p>
          <a:p>
            <a:pPr algn="just">
              <a:lnSpc>
                <a:spcPct val="130000"/>
              </a:lnSpc>
              <a:buClrTx/>
            </a:pP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ClrTx/>
            </a:pPr>
            <a:endParaRPr lang="en-IN" sz="26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AFA-1CE2-492B-9AAA-CEA73A6F5176}" type="slidenum">
              <a:rPr lang="en-IN" smtClean="0"/>
              <a:pPr/>
              <a:t>17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0300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14400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IN" sz="3600" b="1" kern="0" dirty="0" smtClean="0">
                <a:solidFill>
                  <a:srgbClr val="000099"/>
                </a:solidFill>
                <a:latin typeface="Calibri" pitchFamily="34" charset="0"/>
                <a:cs typeface="Arial"/>
              </a:rPr>
              <a:t>Auto Fuel Policy – Impact Analysis</a:t>
            </a:r>
            <a:br>
              <a:rPr lang="en-IN" sz="3600" b="1" kern="0" dirty="0" smtClean="0">
                <a:solidFill>
                  <a:srgbClr val="000099"/>
                </a:solidFill>
                <a:latin typeface="Calibri" pitchFamily="34" charset="0"/>
                <a:cs typeface="Arial"/>
              </a:rPr>
            </a:br>
            <a:r>
              <a:rPr lang="en-IN" sz="2800" b="1" u="sng" kern="0" dirty="0" smtClean="0">
                <a:solidFill>
                  <a:srgbClr val="000099"/>
                </a:solidFill>
                <a:latin typeface="Calibri" pitchFamily="34" charset="0"/>
                <a:cs typeface="Arial"/>
              </a:rPr>
              <a:t>CPCB Source </a:t>
            </a:r>
            <a:r>
              <a:rPr lang="en-IN" sz="2800" b="1" u="sng" kern="0" dirty="0">
                <a:solidFill>
                  <a:srgbClr val="000099"/>
                </a:solidFill>
                <a:latin typeface="Calibri" pitchFamily="34" charset="0"/>
                <a:cs typeface="Arial"/>
              </a:rPr>
              <a:t>Apportionment </a:t>
            </a:r>
            <a:r>
              <a:rPr lang="en-IN" sz="2800" b="1" u="sng" kern="0" dirty="0" smtClean="0">
                <a:solidFill>
                  <a:srgbClr val="000099"/>
                </a:solidFill>
                <a:latin typeface="Calibri" pitchFamily="34" charset="0"/>
                <a:cs typeface="Arial"/>
              </a:rPr>
              <a:t>Study – Broad Conclusions</a:t>
            </a:r>
            <a:endParaRPr lang="en-IN" sz="2800" b="1" u="sng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495800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en-IN" sz="24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Air quality in urban areas are affected by a variety of complex source </a:t>
            </a:r>
            <a:r>
              <a:rPr lang="en-IN" sz="24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mix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sz="2400" dirty="0">
                <a:solidFill>
                  <a:prstClr val="black"/>
                </a:solidFill>
                <a:latin typeface="Calibri"/>
              </a:rPr>
              <a:t>PM pollution problem is </a:t>
            </a:r>
            <a:r>
              <a:rPr lang="en-IN" sz="2400" dirty="0" smtClean="0">
                <a:solidFill>
                  <a:prstClr val="black"/>
                </a:solidFill>
                <a:latin typeface="Calibri"/>
              </a:rPr>
              <a:t>significant </a:t>
            </a:r>
            <a:r>
              <a:rPr lang="en-IN" sz="2400" dirty="0">
                <a:solidFill>
                  <a:prstClr val="black"/>
                </a:solidFill>
                <a:latin typeface="Calibri"/>
              </a:rPr>
              <a:t>and NO</a:t>
            </a:r>
            <a:r>
              <a:rPr lang="en-IN" sz="2400" baseline="-25000" dirty="0">
                <a:solidFill>
                  <a:prstClr val="black"/>
                </a:solidFill>
                <a:latin typeface="Calibri"/>
              </a:rPr>
              <a:t>2 </a:t>
            </a:r>
            <a:r>
              <a:rPr lang="en-IN" sz="2400" dirty="0">
                <a:solidFill>
                  <a:prstClr val="black"/>
                </a:solidFill>
                <a:latin typeface="Calibri"/>
              </a:rPr>
              <a:t>is the emerging pollutant. Both require immediate attention to control their emissions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sz="2400" dirty="0">
                <a:solidFill>
                  <a:prstClr val="black"/>
                </a:solidFill>
                <a:latin typeface="Calibri"/>
              </a:rPr>
              <a:t>Levels of PM10 and PM2.5 in the ambient air are significantly high irrespective of the type of locations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sz="2400" dirty="0">
                <a:solidFill>
                  <a:prstClr val="black"/>
                </a:solidFill>
                <a:latin typeface="Calibri"/>
              </a:rPr>
              <a:t>Standards of SPM, PM10, PM2.5 exceeded at almost all locations and in all </a:t>
            </a:r>
            <a:r>
              <a:rPr lang="en-IN" sz="2400" dirty="0" smtClean="0">
                <a:solidFill>
                  <a:prstClr val="black"/>
                </a:solidFill>
                <a:latin typeface="Calibri"/>
              </a:rPr>
              <a:t>seasons</a:t>
            </a:r>
            <a:endParaRPr lang="en-IN" sz="2400" dirty="0">
              <a:solidFill>
                <a:prstClr val="black"/>
              </a:solidFill>
              <a:latin typeface="Calibri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lang="en-IN" sz="2400" kern="0" dirty="0">
              <a:solidFill>
                <a:srgbClr val="000000"/>
              </a:solidFill>
              <a:latin typeface="Calibri" pitchFamily="34" charset="0"/>
              <a:cs typeface="Arial"/>
            </a:endParaRPr>
          </a:p>
          <a:p>
            <a:pPr algn="just">
              <a:lnSpc>
                <a:spcPct val="130000"/>
              </a:lnSpc>
              <a:buClrTx/>
            </a:pP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ClrTx/>
            </a:pPr>
            <a:endParaRPr lang="en-IN" sz="26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AFA-1CE2-492B-9AAA-CEA73A6F5176}" type="slidenum">
              <a:rPr lang="en-IN" smtClean="0"/>
              <a:pPr/>
              <a:t>18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447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dirty="0" smtClean="0">
                <a:solidFill>
                  <a:prstClr val="black"/>
                </a:solidFill>
                <a:latin typeface="Calibri"/>
              </a:rPr>
              <a:t>Even </a:t>
            </a:r>
            <a:r>
              <a:rPr lang="en-IN" dirty="0">
                <a:solidFill>
                  <a:prstClr val="black"/>
                </a:solidFill>
                <a:latin typeface="Calibri"/>
              </a:rPr>
              <a:t>background locations indicate considerable levels of particulates, which could be occurring naturally and/or due transport of finer dust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dirty="0">
                <a:solidFill>
                  <a:prstClr val="black"/>
                </a:solidFill>
                <a:latin typeface="Calibri"/>
              </a:rPr>
              <a:t>Concentration of pollutants are relatively higher at kerbside/ roadside </a:t>
            </a:r>
            <a:r>
              <a:rPr lang="en-IN" dirty="0" smtClean="0">
                <a:solidFill>
                  <a:prstClr val="black"/>
                </a:solidFill>
                <a:latin typeface="Calibri"/>
              </a:rPr>
              <a:t>locations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dirty="0">
                <a:solidFill>
                  <a:prstClr val="black"/>
                </a:solidFill>
                <a:latin typeface="Calibri"/>
              </a:rPr>
              <a:t>Vehicles contribution  at kerbside locations are much higher 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IN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IN" dirty="0">
                <a:solidFill>
                  <a:prstClr val="black"/>
                </a:solidFill>
                <a:latin typeface="Calibri"/>
              </a:rPr>
              <a:t> is emerging pollutant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dirty="0">
                <a:solidFill>
                  <a:prstClr val="black"/>
                </a:solidFill>
                <a:latin typeface="Calibri"/>
              </a:rPr>
              <a:t>O</a:t>
            </a:r>
            <a:r>
              <a:rPr lang="en-IN" baseline="-25000" dirty="0">
                <a:solidFill>
                  <a:prstClr val="black"/>
                </a:solidFill>
                <a:latin typeface="Calibri"/>
              </a:rPr>
              <a:t>3 </a:t>
            </a:r>
            <a:r>
              <a:rPr lang="en-IN" dirty="0">
                <a:solidFill>
                  <a:prstClr val="black"/>
                </a:solidFill>
                <a:latin typeface="Calibri"/>
              </a:rPr>
              <a:t>is not of much concern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dirty="0">
                <a:solidFill>
                  <a:prstClr val="black"/>
                </a:solidFill>
                <a:latin typeface="Calibri"/>
              </a:rPr>
              <a:t>Morning and evening peaks in CO levels corresponding to vehicular </a:t>
            </a:r>
            <a:r>
              <a:rPr lang="en-IN" dirty="0" smtClean="0">
                <a:solidFill>
                  <a:prstClr val="black"/>
                </a:solidFill>
                <a:latin typeface="Calibri"/>
              </a:rPr>
              <a:t>movement</a:t>
            </a:r>
          </a:p>
          <a:p>
            <a:pPr marL="34290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Significant sources of particulate pollution from soil and road dust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en-IN" dirty="0">
              <a:solidFill>
                <a:prstClr val="black"/>
              </a:solidFill>
              <a:latin typeface="Calibri"/>
            </a:endParaRP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en-IN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14400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IN" sz="3600" b="1" kern="0" dirty="0" smtClean="0">
                <a:solidFill>
                  <a:srgbClr val="000099"/>
                </a:solidFill>
                <a:latin typeface="Calibri" pitchFamily="34" charset="0"/>
                <a:cs typeface="Arial"/>
              </a:rPr>
              <a:t>Auto Fuel Policy – Impact Analysis</a:t>
            </a:r>
            <a:br>
              <a:rPr lang="en-IN" sz="3600" b="1" kern="0" dirty="0" smtClean="0">
                <a:solidFill>
                  <a:srgbClr val="000099"/>
                </a:solidFill>
                <a:latin typeface="Calibri" pitchFamily="34" charset="0"/>
                <a:cs typeface="Arial"/>
              </a:rPr>
            </a:br>
            <a:r>
              <a:rPr lang="en-IN" sz="2800" b="1" u="sng" kern="0" dirty="0" smtClean="0">
                <a:solidFill>
                  <a:srgbClr val="000099"/>
                </a:solidFill>
                <a:latin typeface="Calibri" pitchFamily="34" charset="0"/>
                <a:cs typeface="Arial"/>
              </a:rPr>
              <a:t>CPCB Source </a:t>
            </a:r>
            <a:r>
              <a:rPr lang="en-IN" sz="2800" b="1" u="sng" kern="0" dirty="0">
                <a:solidFill>
                  <a:srgbClr val="000099"/>
                </a:solidFill>
                <a:latin typeface="Calibri" pitchFamily="34" charset="0"/>
                <a:cs typeface="Arial"/>
              </a:rPr>
              <a:t>Apportionment </a:t>
            </a:r>
            <a:r>
              <a:rPr lang="en-IN" sz="2800" b="1" u="sng" kern="0" dirty="0" smtClean="0">
                <a:solidFill>
                  <a:srgbClr val="000099"/>
                </a:solidFill>
                <a:latin typeface="Calibri" pitchFamily="34" charset="0"/>
                <a:cs typeface="Arial"/>
              </a:rPr>
              <a:t>Study – Broad Conclusions</a:t>
            </a:r>
            <a:endParaRPr lang="en-IN" sz="2800" b="1" u="sng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2CFEEF68-6EEC-403A-AEA5-7BCF0BCA4F0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8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79120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IN" sz="24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Vehicular emission and fuel quality assumed greater significance with the passing of “Clean Air Amendment Act of 1990 (CAAA) by US Congress</a:t>
            </a:r>
          </a:p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IN" sz="24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Rapid proliferation of </a:t>
            </a:r>
            <a:r>
              <a:rPr lang="en-IN" sz="24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gasoline/diesel </a:t>
            </a:r>
            <a:r>
              <a:rPr lang="en-IN" sz="24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vehicles since eighties and growing environmental pollution due to vehicular emission was a matter of concern and attracted serious attention of the Government</a:t>
            </a:r>
          </a:p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Vehicular emission norms for new vehicles notified for first time in India in 1991 for both at manufacturing stage as well as for in-use vehicles. </a:t>
            </a:r>
            <a:r>
              <a:rPr lang="en-IN" sz="24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Idle emission norms (PUC) for on-road vehicles came into force from </a:t>
            </a:r>
            <a:r>
              <a:rPr lang="en-IN" sz="24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1991</a:t>
            </a:r>
          </a:p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IN" sz="24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Major initiatives towards vehicular emissions and auto fuel quality launched with the notification under the Environment (Protection) Act 1996 </a:t>
            </a:r>
            <a:endParaRPr lang="en-IN" sz="2400" kern="0" dirty="0">
              <a:solidFill>
                <a:srgbClr val="000000"/>
              </a:solidFill>
              <a:latin typeface="Calibri" pitchFamily="34" charset="0"/>
              <a:cs typeface="Arial"/>
            </a:endParaRPr>
          </a:p>
          <a:p>
            <a:pPr algn="just">
              <a:lnSpc>
                <a:spcPct val="150000"/>
              </a:lnSpc>
              <a:buClrTx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150000"/>
              </a:lnSpc>
              <a:buClrTx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 Fuel Policy: Background</a:t>
            </a:r>
            <a:endParaRPr lang="en-US" sz="36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EAC22-7386-476C-AFBE-8850171C691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Road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dust – prominent source contributing to coarser fraction of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PM10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dirty="0">
                <a:solidFill>
                  <a:prstClr val="black"/>
                </a:solidFill>
                <a:latin typeface="Calibri"/>
              </a:rPr>
              <a:t>Combustion sources including vehicles, DG sets, refuse burning </a:t>
            </a:r>
            <a:r>
              <a:rPr lang="en-IN" dirty="0" err="1">
                <a:solidFill>
                  <a:prstClr val="black"/>
                </a:solidFill>
                <a:latin typeface="Calibri"/>
              </a:rPr>
              <a:t>etc</a:t>
            </a:r>
            <a:r>
              <a:rPr lang="en-IN" dirty="0">
                <a:solidFill>
                  <a:prstClr val="black"/>
                </a:solidFill>
                <a:latin typeface="Calibri"/>
              </a:rPr>
              <a:t> emit particles in the finer size (&lt; PM2.5)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dirty="0">
                <a:solidFill>
                  <a:prstClr val="black"/>
                </a:solidFill>
                <a:latin typeface="Calibri"/>
              </a:rPr>
              <a:t>Significant quantities of SO</a:t>
            </a:r>
            <a:r>
              <a:rPr lang="en-IN" baseline="-25000" dirty="0">
                <a:solidFill>
                  <a:prstClr val="black"/>
                </a:solidFill>
                <a:latin typeface="Calibri"/>
              </a:rPr>
              <a:t>4 </a:t>
            </a:r>
            <a:r>
              <a:rPr lang="en-IN" dirty="0">
                <a:solidFill>
                  <a:prstClr val="black"/>
                </a:solidFill>
                <a:latin typeface="Calibri"/>
              </a:rPr>
              <a:t> and NO</a:t>
            </a:r>
            <a:r>
              <a:rPr lang="en-IN" baseline="-25000" dirty="0">
                <a:solidFill>
                  <a:prstClr val="black"/>
                </a:solidFill>
                <a:latin typeface="Calibri"/>
              </a:rPr>
              <a:t>3  </a:t>
            </a:r>
            <a:r>
              <a:rPr lang="en-IN" dirty="0">
                <a:solidFill>
                  <a:prstClr val="black"/>
                </a:solidFill>
                <a:latin typeface="Calibri"/>
              </a:rPr>
              <a:t>in PM10 indicates important contribution of secondary particles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dirty="0">
                <a:solidFill>
                  <a:prstClr val="black"/>
                </a:solidFill>
                <a:latin typeface="Calibri"/>
              </a:rPr>
              <a:t>Within transport sector, PM10 contribution in terms of emission load is mainly from heavy duty diesel vehicles.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dirty="0">
                <a:solidFill>
                  <a:prstClr val="black"/>
                </a:solidFill>
                <a:latin typeface="Calibri"/>
              </a:rPr>
              <a:t>Heavy duty vehicles are major contributor of </a:t>
            </a:r>
            <a:r>
              <a:rPr lang="en-IN" dirty="0" err="1">
                <a:solidFill>
                  <a:prstClr val="black"/>
                </a:solidFill>
                <a:latin typeface="Calibri"/>
              </a:rPr>
              <a:t>NOx</a:t>
            </a:r>
            <a:r>
              <a:rPr lang="en-IN" dirty="0">
                <a:solidFill>
                  <a:prstClr val="black"/>
                </a:solidFill>
                <a:latin typeface="Calibri"/>
              </a:rPr>
              <a:t> emission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IN" dirty="0">
                <a:solidFill>
                  <a:prstClr val="black"/>
                </a:solidFill>
                <a:latin typeface="Calibri"/>
              </a:rPr>
              <a:t>Re-suspension of road dust and combustion sources including vehicles, refuse burning &amp; DG sets emerge as prominent sources of PM in all cities</a:t>
            </a:r>
          </a:p>
          <a:p>
            <a:pPr marL="342900" lvl="0" indent="-341313" fontAlgn="base">
              <a:lnSpc>
                <a:spcPct val="12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en-US" sz="2200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14400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IN" sz="3600" b="1" kern="0" dirty="0" smtClean="0">
                <a:solidFill>
                  <a:srgbClr val="000099"/>
                </a:solidFill>
                <a:latin typeface="Calibri" pitchFamily="34" charset="0"/>
                <a:cs typeface="Arial"/>
              </a:rPr>
              <a:t>Auto Fuel Policy – Impact Analysis</a:t>
            </a:r>
            <a:br>
              <a:rPr lang="en-IN" sz="3600" b="1" kern="0" dirty="0" smtClean="0">
                <a:solidFill>
                  <a:srgbClr val="000099"/>
                </a:solidFill>
                <a:latin typeface="Calibri" pitchFamily="34" charset="0"/>
                <a:cs typeface="Arial"/>
              </a:rPr>
            </a:br>
            <a:r>
              <a:rPr lang="en-IN" sz="2800" b="1" u="sng" kern="0" dirty="0" smtClean="0">
                <a:solidFill>
                  <a:srgbClr val="000099"/>
                </a:solidFill>
                <a:latin typeface="Calibri" pitchFamily="34" charset="0"/>
                <a:cs typeface="Arial"/>
              </a:rPr>
              <a:t>CPCB Source </a:t>
            </a:r>
            <a:r>
              <a:rPr lang="en-IN" sz="2800" b="1" u="sng" kern="0" dirty="0">
                <a:solidFill>
                  <a:srgbClr val="000099"/>
                </a:solidFill>
                <a:latin typeface="Calibri" pitchFamily="34" charset="0"/>
                <a:cs typeface="Arial"/>
              </a:rPr>
              <a:t>Apportionment </a:t>
            </a:r>
            <a:r>
              <a:rPr lang="en-IN" sz="2800" b="1" u="sng" kern="0" dirty="0" smtClean="0">
                <a:solidFill>
                  <a:srgbClr val="000099"/>
                </a:solidFill>
                <a:latin typeface="Calibri" pitchFamily="34" charset="0"/>
                <a:cs typeface="Arial"/>
              </a:rPr>
              <a:t>Study – Broad Conclusions</a:t>
            </a:r>
            <a:endParaRPr lang="en-IN" sz="2800" b="1" u="sng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2CFEEF68-6EEC-403A-AEA5-7BCF0BCA4F0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4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kern="0" dirty="0">
                <a:solidFill>
                  <a:srgbClr val="000099"/>
                </a:solidFill>
                <a:latin typeface="Calibri" pitchFamily="34" charset="0"/>
                <a:cs typeface="Arial"/>
              </a:rPr>
              <a:t>Gap in Fuel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33400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+mj-lt"/>
              </a:rPr>
              <a:t>Indian auto fuel specifications versus specs in various countries such as Asia- Pacific region, European Union(EU), USA, indicate the following:</a:t>
            </a: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+mj-lt"/>
              </a:rPr>
              <a:t>Indian specifications are better / at par with </a:t>
            </a:r>
            <a:r>
              <a:rPr lang="en-US" kern="0" dirty="0" smtClean="0">
                <a:solidFill>
                  <a:srgbClr val="000000"/>
                </a:solidFill>
                <a:latin typeface="+mj-lt"/>
              </a:rPr>
              <a:t>most Asian </a:t>
            </a:r>
            <a:r>
              <a:rPr lang="en-US" kern="0" dirty="0">
                <a:solidFill>
                  <a:srgbClr val="000000"/>
                </a:solidFill>
                <a:latin typeface="+mj-lt"/>
              </a:rPr>
              <a:t>countries</a:t>
            </a:r>
            <a:r>
              <a:rPr lang="en-US" kern="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Tx/>
              <a:buSzTx/>
              <a:buFontTx/>
              <a:buChar char="–"/>
            </a:pPr>
            <a:r>
              <a:rPr lang="en-US" kern="0" dirty="0" smtClean="0">
                <a:solidFill>
                  <a:srgbClr val="000000"/>
                </a:solidFill>
                <a:latin typeface="+mj-lt"/>
              </a:rPr>
              <a:t>Indian specifications are at par with BRICS countries and moving at similar direction</a:t>
            </a:r>
            <a:endParaRPr lang="en-US" kern="0" dirty="0">
              <a:solidFill>
                <a:srgbClr val="000000"/>
              </a:solidFill>
              <a:latin typeface="+mj-lt"/>
            </a:endParaRP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+mj-lt"/>
              </a:rPr>
              <a:t>Gap between Indian specifications and that of USA, EU, </a:t>
            </a:r>
            <a:r>
              <a:rPr lang="en-US" kern="0" dirty="0" smtClean="0">
                <a:solidFill>
                  <a:srgbClr val="000000"/>
                </a:solidFill>
                <a:latin typeface="+mj-lt"/>
              </a:rPr>
              <a:t>Japan, South Korea </a:t>
            </a:r>
            <a:r>
              <a:rPr lang="en-US" kern="0" dirty="0">
                <a:solidFill>
                  <a:srgbClr val="000000"/>
                </a:solidFill>
                <a:latin typeface="+mj-lt"/>
              </a:rPr>
              <a:t>is </a:t>
            </a:r>
            <a:r>
              <a:rPr lang="en-US" kern="0" dirty="0" smtClean="0">
                <a:solidFill>
                  <a:srgbClr val="000000"/>
                </a:solidFill>
                <a:latin typeface="+mj-lt"/>
              </a:rPr>
              <a:t>reducing</a:t>
            </a:r>
          </a:p>
          <a:p>
            <a:pPr>
              <a:buClrTx/>
            </a:pPr>
            <a:r>
              <a:rPr lang="en-US" sz="2400" kern="0" dirty="0">
                <a:solidFill>
                  <a:srgbClr val="000000"/>
                </a:solidFill>
                <a:latin typeface="+mj-lt"/>
              </a:rPr>
              <a:t>Clean Development </a:t>
            </a:r>
            <a:r>
              <a:rPr lang="en-US" sz="2400" kern="0" dirty="0" smtClean="0">
                <a:solidFill>
                  <a:srgbClr val="000000"/>
                </a:solidFill>
                <a:latin typeface="+mj-lt"/>
              </a:rPr>
              <a:t>Initiatives</a:t>
            </a:r>
          </a:p>
          <a:p>
            <a:pPr lvl="1">
              <a:buClrTx/>
            </a:pPr>
            <a:r>
              <a:rPr lang="en-US" sz="2200" kern="0" dirty="0" smtClean="0">
                <a:solidFill>
                  <a:srgbClr val="000000"/>
                </a:solidFill>
                <a:latin typeface="+mj-lt"/>
              </a:rPr>
              <a:t>Fuel Quality Improvements</a:t>
            </a:r>
          </a:p>
          <a:p>
            <a:pPr lvl="1">
              <a:buClrTx/>
            </a:pPr>
            <a:r>
              <a:rPr lang="en-US" sz="2200" kern="0" dirty="0" smtClean="0">
                <a:solidFill>
                  <a:srgbClr val="000000"/>
                </a:solidFill>
                <a:latin typeface="+mj-lt"/>
              </a:rPr>
              <a:t>Bio Fuel Program (Ethanol, Bio Diesel)</a:t>
            </a:r>
          </a:p>
          <a:p>
            <a:pPr lvl="1">
              <a:buClrTx/>
            </a:pPr>
            <a:r>
              <a:rPr lang="en-US" sz="2200" kern="0" dirty="0" smtClean="0">
                <a:solidFill>
                  <a:srgbClr val="000000"/>
                </a:solidFill>
                <a:latin typeface="+mj-lt"/>
              </a:rPr>
              <a:t>Emission reduction through gas substitution (CNG)</a:t>
            </a:r>
          </a:p>
          <a:p>
            <a:pPr lvl="1">
              <a:buClrTx/>
            </a:pPr>
            <a:r>
              <a:rPr lang="en-US" sz="2200" kern="0" dirty="0" smtClean="0">
                <a:solidFill>
                  <a:srgbClr val="000000"/>
                </a:solidFill>
                <a:latin typeface="+mj-lt"/>
              </a:rPr>
              <a:t>Energy Efficiency Improvements</a:t>
            </a:r>
          </a:p>
          <a:p>
            <a:pPr lvl="1">
              <a:buClrTx/>
            </a:pPr>
            <a:endParaRPr lang="en-US" sz="2200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2CFEEF68-6EEC-403A-AEA5-7BCF0BCA4F0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03237"/>
          </a:xfrm>
          <a:ln w="28575">
            <a:noFill/>
          </a:ln>
        </p:spPr>
        <p:txBody>
          <a:bodyPr vert="horz" lIns="0" rIns="0" bIns="0" anchor="b">
            <a:normAutofit/>
          </a:bodyPr>
          <a:lstStyle/>
          <a:p>
            <a:pPr algn="ctr"/>
            <a:r>
              <a:rPr lang="en-IN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 Fuel Vision &amp; Policy 2025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599" cy="5715000"/>
          </a:xfrm>
        </p:spPr>
        <p:txBody>
          <a:bodyPr vert="horz">
            <a:normAutofit fontScale="85000" lnSpcReduction="20000"/>
          </a:bodyPr>
          <a:lstStyle/>
          <a:p>
            <a:pPr algn="just">
              <a:lnSpc>
                <a:spcPct val="120000"/>
              </a:lnSpc>
              <a:buClrTx/>
              <a:defRPr/>
            </a:pPr>
            <a:r>
              <a:rPr lang="en-IN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Recommend roadmap for auto fuel quality till 2025 for the country, taking into account achievement under the last Auto Fuel Policy, emission reduction of in-use vehicles, growth of vehicles and supply and availability of fuels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buClrTx/>
              <a:defRPr/>
            </a:pPr>
            <a:r>
              <a:rPr lang="en-IN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Recommend suitable mix of auto fuels including gas and its specifications considering :</a:t>
            </a:r>
          </a:p>
          <a:p>
            <a:pPr marL="914400" lvl="1" indent="-457200" algn="just">
              <a:lnSpc>
                <a:spcPct val="120000"/>
              </a:lnSpc>
              <a:spcBef>
                <a:spcPts val="1200"/>
              </a:spcBef>
              <a:buClrTx/>
              <a:buSzPct val="95000"/>
              <a:buFontTx/>
              <a:buAutoNum type="alphaLcParenR"/>
              <a:defRPr/>
            </a:pPr>
            <a:r>
              <a:rPr lang="en-I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availability of infrastructure and logistics of fuel supplies</a:t>
            </a:r>
          </a:p>
          <a:p>
            <a:pPr marL="914400" lvl="1" indent="-457200" algn="just">
              <a:lnSpc>
                <a:spcPct val="120000"/>
              </a:lnSpc>
              <a:spcBef>
                <a:spcPts val="1200"/>
              </a:spcBef>
              <a:buClrTx/>
              <a:buSzPct val="95000"/>
              <a:buFontTx/>
              <a:buAutoNum type="alphaLcParenR"/>
              <a:defRPr/>
            </a:pPr>
            <a:r>
              <a:rPr lang="en-I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processing economics of auto fuels</a:t>
            </a:r>
          </a:p>
          <a:p>
            <a:pPr marL="914400" lvl="1" indent="-457200" algn="just">
              <a:lnSpc>
                <a:spcPct val="120000"/>
              </a:lnSpc>
              <a:spcBef>
                <a:spcPts val="1200"/>
              </a:spcBef>
              <a:buClrTx/>
              <a:buSzPct val="95000"/>
              <a:buFontTx/>
              <a:buAutoNum type="alphaLcParenR"/>
              <a:defRPr/>
            </a:pPr>
            <a:r>
              <a:rPr lang="en-I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improvement in quality of fuel vis-à-vis improvement in vehicle engine technology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buClrTx/>
              <a:defRPr/>
            </a:pPr>
            <a:r>
              <a:rPr lang="en-IN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Recommend vehicular emission norms for various categories of vehicles and roadmap for their implementation.</a:t>
            </a:r>
          </a:p>
          <a:p>
            <a:pPr algn="just">
              <a:lnSpc>
                <a:spcPct val="120000"/>
              </a:lnSpc>
              <a:buClrTx/>
              <a:defRPr/>
            </a:pPr>
            <a:r>
              <a:rPr lang="en-IN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Recommend use of alternate fuels to minimise impact on environment</a:t>
            </a:r>
          </a:p>
          <a:p>
            <a:pPr algn="just">
              <a:lnSpc>
                <a:spcPct val="120000"/>
              </a:lnSpc>
              <a:buClrTx/>
              <a:defRPr/>
            </a:pPr>
            <a:r>
              <a:rPr lang="en-IN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Recommend fiscal measures for funding requisite upgradation of oil refineries, logistics and removal of inter-fuel pricing distortions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buClrTx/>
              <a:defRPr/>
            </a:pP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3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1033F6-5799-4997-9A07-F3483277F5FD}" type="slidenum">
              <a:rPr lang="en-IN" smtClean="0">
                <a:latin typeface="Arial" pitchFamily="34" charset="0"/>
                <a:cs typeface="Arial" pitchFamily="34" charset="0"/>
              </a:rPr>
              <a:t>22</a:t>
            </a:fld>
            <a:endParaRPr lang="en-IN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TextBox 1"/>
          <p:cNvSpPr txBox="1">
            <a:spLocks noChangeArrowheads="1"/>
          </p:cNvSpPr>
          <p:nvPr/>
        </p:nvSpPr>
        <p:spPr bwMode="auto">
          <a:xfrm>
            <a:off x="2051050" y="533400"/>
            <a:ext cx="5184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Terms of </a:t>
            </a:r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Reference</a:t>
            </a:r>
            <a:endParaRPr lang="en-US" sz="24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2667000"/>
            <a:ext cx="2605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06090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 of Euro-IV in State Capitals</a:t>
            </a:r>
            <a:endParaRPr lang="en-IN" sz="32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228632"/>
              </p:ext>
            </p:extLst>
          </p:nvPr>
        </p:nvGraphicFramePr>
        <p:xfrm>
          <a:off x="518863" y="836712"/>
          <a:ext cx="8396535" cy="52027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551"/>
                <a:gridCol w="1220642"/>
                <a:gridCol w="1397022"/>
                <a:gridCol w="1105910"/>
                <a:gridCol w="394551"/>
                <a:gridCol w="1658691"/>
                <a:gridCol w="979867"/>
                <a:gridCol w="1245301"/>
              </a:tblGrid>
              <a:tr h="40416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S.NO.</a:t>
                      </a:r>
                      <a:endParaRPr lang="en-IN" sz="11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STATE</a:t>
                      </a:r>
                      <a:endParaRPr lang="en-IN" sz="11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CAPITAL</a:t>
                      </a:r>
                      <a:endParaRPr lang="en-IN" sz="11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BS IV IMPLEMENTED</a:t>
                      </a:r>
                      <a:endParaRPr lang="en-IN" sz="11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S.NO.</a:t>
                      </a:r>
                      <a:endParaRPr lang="en-IN" sz="11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STATE / UT</a:t>
                      </a:r>
                      <a:endParaRPr lang="en-IN" sz="11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CAPITAL</a:t>
                      </a:r>
                      <a:endParaRPr lang="en-IN" sz="11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BS IV IMPLEMENTED</a:t>
                      </a:r>
                      <a:endParaRPr lang="en-IN" sz="11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Andhra Pradesh</a:t>
                      </a: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Hyderabad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Nagaland</a:t>
                      </a: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Kohima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IN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Arunachal Pradesh</a:t>
                      </a: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Itanagar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NCT of Delhi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Delhi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</a:p>
                  </a:txBody>
                  <a:tcPr marL="9063" marR="9063" marT="9063" marB="0" anchor="ctr"/>
                </a:tc>
              </a:tr>
              <a:tr h="25460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IN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Assam</a:t>
                      </a: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Dispur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Orissa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Bhubaneswar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Bihar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Patna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Puducherry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Puducherry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2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Chhattisgarh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Raipur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Punjab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Chandigarh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Panaji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Rajasthan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Jaipur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Gujarat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Gandhi Nagar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Sikkim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Gangtok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Haryana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Chandigarh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Tamil Nadu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Chennai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Himachal Pradesh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Shimla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Tripura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Agartala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J&amp;K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Srinagar </a:t>
                      </a:r>
                      <a:r>
                        <a:rPr lang="en-IN" sz="12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/Jammu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Uttar Pradesh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Lucknow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Jharkhand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Ranchi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Uttrakhand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Dehradun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Karnataka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Bengaluru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West Bengal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Kolkata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Kerala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Thiruvananthapuram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Andaman and Nicobar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Port Blair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Madhya Pradesh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Bhopal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Chandigarh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Chandigarh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Maharashtra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Mumbai</a:t>
                      </a:r>
                      <a:r>
                        <a:rPr lang="en-IN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 </a:t>
                      </a:r>
                      <a:r>
                        <a:rPr lang="en-IN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Nagpur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Dadra and Nagar Haveli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Silvassa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Manipur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Imphal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Daman and Diu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Daman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Meghalaya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Shillong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Lakshadweep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Kavaratti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  <a:tr h="25295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Mizoram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Aizawl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63" marR="9063" marT="9063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AFA-1CE2-492B-9AAA-CEA73A6F5176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24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6324600"/>
            <a:ext cx="8305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/>
            <a:r>
              <a:rPr lang="en-IN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BS-IV Auto fuels have been expanded to 11 State Capitals.</a:t>
            </a:r>
            <a:endParaRPr lang="en-IN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2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521548"/>
              </p:ext>
            </p:extLst>
          </p:nvPr>
        </p:nvGraphicFramePr>
        <p:xfrm>
          <a:off x="228599" y="664155"/>
          <a:ext cx="8686800" cy="541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1785"/>
                <a:gridCol w="1620408"/>
                <a:gridCol w="563621"/>
                <a:gridCol w="877134"/>
                <a:gridCol w="1211785"/>
                <a:gridCol w="1648589"/>
                <a:gridCol w="676344"/>
                <a:gridCol w="877134"/>
              </a:tblGrid>
              <a:tr h="182851">
                <a:tc rowSpan="2">
                  <a:txBody>
                    <a:bodyPr/>
                    <a:lstStyle/>
                    <a:p>
                      <a:pPr algn="l" fontAlgn="t">
                        <a:lnSpc>
                          <a:spcPts val="1000"/>
                        </a:lnSpc>
                      </a:pPr>
                      <a:r>
                        <a:rPr lang="en-IN" sz="12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State Name</a:t>
                      </a:r>
                      <a:endParaRPr lang="en-IN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ts val="1000"/>
                        </a:lnSpc>
                      </a:pPr>
                      <a:r>
                        <a:rPr lang="en-IN" sz="12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Urban Agglomeration/City</a:t>
                      </a:r>
                      <a:endParaRPr lang="en-IN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</a:pP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BS-IV</a:t>
                      </a:r>
                      <a:endParaRPr lang="en-IN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Population</a:t>
                      </a:r>
                      <a:r>
                        <a:rPr lang="en-IN" sz="105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IN" sz="105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ts val="1000"/>
                        </a:lnSpc>
                      </a:pPr>
                      <a:r>
                        <a:rPr lang="en-IN" sz="12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State Name</a:t>
                      </a:r>
                      <a:endParaRPr lang="en-IN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ts val="1000"/>
                        </a:lnSpc>
                      </a:pPr>
                      <a:r>
                        <a:rPr lang="en-IN" sz="12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Urban Agglomeration/City</a:t>
                      </a:r>
                      <a:endParaRPr lang="en-IN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</a:pPr>
                      <a:r>
                        <a:rPr lang="en-IN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BS-IV</a:t>
                      </a:r>
                      <a:endParaRPr lang="en-IN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Population</a:t>
                      </a:r>
                      <a:r>
                        <a:rPr lang="en-IN" sz="105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IN" sz="105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285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</a:pPr>
                      <a:r>
                        <a:rPr lang="en-IN" sz="12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Millions</a:t>
                      </a:r>
                      <a:endParaRPr lang="en-IN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</a:pPr>
                      <a:r>
                        <a:rPr lang="en-IN" sz="12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Millions</a:t>
                      </a:r>
                      <a:endParaRPr lang="en-IN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MAHARASHTRA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Greater Mumbai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18.4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PUNJAB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Ludhiana (M Corp.)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1.6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NCT OF DELHI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Delhi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16.3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MAHARASHTRA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Nasik </a:t>
                      </a: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1.6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WEST BENGAL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Kolkata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14.1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ANDHRA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Vijayawada UA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1.5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TAMIL NADU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Chennai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8.7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TAMIL NADU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`Madurai </a:t>
                      </a: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1.5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KARNATAKA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BANGALORE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8.5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UTTAR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Varanasi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1.4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ANDHRA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Hyderabad UA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7.7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UTTAR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Meerut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1.4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GUJARAT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Ahmadabad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6.4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HARYANA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Faridabad (M Corp.)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1.4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MAHARASHTRA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Pune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GUJARAT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Rajkot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1.4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GUJARAT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Surat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4.6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JHARKHAND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Jamshedpur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RAJASTHAN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Jaipur (M Corp.)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3.1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JAMMU &amp; KASHMIR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Srinagar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UTTAR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Kanpur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2.9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MADHYA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Jabalpur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UTTAR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Lucknow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2.9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WEST BENGAL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Asansol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MAHARASHTRA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Nagpur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2.5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MAHARASHTRA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Vasai Virar City (M Corp.)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UTTAR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Ghaziabad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2.4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UTTAR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Allahabad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MADHYA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Indore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2.2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JHARKHAND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Dhanbad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TAMIL NADU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Coimbatore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2.2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MAHARASHTRA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Aurangabad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KERALA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Kochi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PUNJAB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Amritsar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BIHAR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Patna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RAJASTHAN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Jodhpur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KERALA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Kozhikode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JHARKHAND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Ranchi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MADHYA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Bhopal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1.9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CHHATTISGARH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Raipur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KERALA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Thrissur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1.9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KERALA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Kollam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GUJARAT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Vadodara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1.8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MADHYA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Gwalior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208731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UTTAR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Agra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05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1.7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CHHATTISGARH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Durg-Bhilainagar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ANDHRA PRADESH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GVMC (MC)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1.7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CHANDIGARH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Chandigarh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KERALA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Malappuram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1.7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TAMIL NADU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Tiruchirappalli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KERALA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Thiruvananthapuram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1.7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RAJASTHAN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Kota (M Corp.)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  <a:tr h="179746"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KERALA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Kannur UA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000"/>
                        </a:lnSpc>
                      </a:pPr>
                      <a:r>
                        <a:rPr lang="en-IN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1.6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en-IN" sz="105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594" marR="7594" marT="7594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AFA-1CE2-492B-9AAA-CEA73A6F5176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25</a:t>
            </a:fld>
            <a:endParaRPr lang="en-IN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6400800"/>
            <a:ext cx="8305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/>
            <a:r>
              <a:rPr lang="en-IN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BS-IV Auto fuels have been expanded to 15 “million plus” cities.</a:t>
            </a:r>
            <a:endParaRPr lang="en-IN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8310"/>
            <a:ext cx="8229600" cy="325090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Million plus Cities (2011)</a:t>
            </a:r>
            <a:endParaRPr lang="en-IN" sz="24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37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200"/>
            <a:ext cx="7776864" cy="365522"/>
          </a:xfr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Polluted Cities </a:t>
            </a:r>
            <a:r>
              <a:rPr lang="en-US" sz="2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RSPM</a:t>
            </a:r>
            <a:r>
              <a:rPr lang="en-US" sz="2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Per MoEF (Feb. 2009)</a:t>
            </a:r>
            <a:endParaRPr lang="en-IN" sz="24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925842"/>
              </p:ext>
            </p:extLst>
          </p:nvPr>
        </p:nvGraphicFramePr>
        <p:xfrm>
          <a:off x="609600" y="533400"/>
          <a:ext cx="8153398" cy="5783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1817"/>
                <a:gridCol w="1572441"/>
                <a:gridCol w="1572441"/>
                <a:gridCol w="931817"/>
                <a:gridCol w="1572441"/>
                <a:gridCol w="1572441"/>
              </a:tblGrid>
              <a:tr h="17725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Rank </a:t>
                      </a:r>
                      <a:endParaRPr lang="en-IN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City</a:t>
                      </a:r>
                      <a:endParaRPr lang="en-IN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BS-IV implementation</a:t>
                      </a:r>
                      <a:endParaRPr lang="en-IN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Rank</a:t>
                      </a:r>
                      <a:endParaRPr lang="en-IN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City</a:t>
                      </a:r>
                      <a:endParaRPr lang="en-IN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BS-IV implementation</a:t>
                      </a:r>
                      <a:endParaRPr lang="en-IN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Gobindgarh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Meerut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Ludhiana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Hissar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Khurja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Varanasi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Khanna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Asansol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kanpur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Pune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Lucknow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Indore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Jharia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Dhanbad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Firozabad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Jabalpur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Chandrapur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Dehradun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Agra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Jamnagar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Jamshedpur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Howrah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Gwalior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Rourkela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Jhansi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Korba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Noida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Guwahati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Delhi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Nagpur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Jalandhar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41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Kolkata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Faridabad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Jaipur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Hubli-Dharwad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43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Ujjain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Ranchi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Visakhapatnam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Jodhpur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Sholapur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Alwar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Naya</a:t>
                      </a:r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1300" b="1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Nangal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Raipur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Chandigarh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Patna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48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Mumbai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Satna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</a:t>
                      </a:r>
                      <a:endParaRPr lang="en-IN" sz="13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Sibsagar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Kota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3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Ankleshwar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Yes</a:t>
                      </a:r>
                      <a:endParaRPr lang="en-IN" sz="13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7250"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Source: Industry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04" marR="8704" marT="8704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AFA-1CE2-492B-9AAA-CEA73A6F5176}" type="slidenum">
              <a:rPr lang="en-IN" smtClean="0">
                <a:solidFill>
                  <a:srgbClr val="04617B">
                    <a:shade val="90000"/>
                  </a:srgbClr>
                </a:solidFill>
              </a:rPr>
              <a:pPr/>
              <a:t>26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6553200"/>
            <a:ext cx="83058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/>
            <a:r>
              <a:rPr lang="en-IN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BS-IV Auto fuels have been expanded to 13 polluted cities.</a:t>
            </a:r>
            <a:endParaRPr lang="en-IN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 rot="10800000">
            <a:off x="8382000" y="6172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35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331843" cy="579120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IN" sz="24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Progressively vehicular emissions and fuel quality were tightened in 1996 and 2000</a:t>
            </a:r>
          </a:p>
          <a:p>
            <a:pPr marL="708660" lvl="1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Ø"/>
            </a:pPr>
            <a:r>
              <a:rPr lang="en-IN" sz="22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Lead </a:t>
            </a: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free gasoline for vehicles with catalytic converters introduced in 1995</a:t>
            </a:r>
          </a:p>
          <a:p>
            <a:pPr marL="708660" lvl="1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n-IN" sz="22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India achieved totally </a:t>
            </a: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lead free gasoline in </a:t>
            </a:r>
            <a:r>
              <a:rPr lang="en-IN" sz="22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Feb 2000</a:t>
            </a:r>
            <a:endParaRPr lang="en-IN" sz="2200" kern="0" dirty="0">
              <a:solidFill>
                <a:srgbClr val="000000"/>
              </a:solidFill>
              <a:latin typeface="Calibri" pitchFamily="34" charset="0"/>
              <a:cs typeface="Arial"/>
            </a:endParaRPr>
          </a:p>
          <a:p>
            <a:pPr marL="708660" lvl="1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RON of </a:t>
            </a:r>
            <a:r>
              <a:rPr lang="en-IN" sz="22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Gasoline </a:t>
            </a: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increased from 87 to 89 in 2000</a:t>
            </a:r>
          </a:p>
          <a:p>
            <a:pPr marL="708660" lvl="1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Sulphur in </a:t>
            </a:r>
            <a:r>
              <a:rPr lang="en-IN" sz="22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Gasoline reduced </a:t>
            </a: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from 0.2 % </a:t>
            </a:r>
            <a:r>
              <a:rPr lang="en-IN" sz="2200" kern="0" dirty="0" err="1">
                <a:solidFill>
                  <a:srgbClr val="000000"/>
                </a:solidFill>
                <a:latin typeface="Calibri" pitchFamily="34" charset="0"/>
                <a:cs typeface="Arial"/>
              </a:rPr>
              <a:t>wt</a:t>
            </a: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 to 0.1 % </a:t>
            </a:r>
            <a:r>
              <a:rPr lang="en-IN" sz="2200" kern="0" dirty="0" err="1">
                <a:solidFill>
                  <a:srgbClr val="000000"/>
                </a:solidFill>
                <a:latin typeface="Calibri" pitchFamily="34" charset="0"/>
                <a:cs typeface="Arial"/>
              </a:rPr>
              <a:t>wt</a:t>
            </a: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 in 2000. 0.05 % </a:t>
            </a:r>
            <a:r>
              <a:rPr lang="en-IN" sz="2200" kern="0" dirty="0" err="1">
                <a:solidFill>
                  <a:srgbClr val="000000"/>
                </a:solidFill>
                <a:latin typeface="Calibri" pitchFamily="34" charset="0"/>
                <a:cs typeface="Arial"/>
              </a:rPr>
              <a:t>wt</a:t>
            </a: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 </a:t>
            </a:r>
            <a:r>
              <a:rPr lang="en-IN" sz="22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( 500 ppm) max </a:t>
            </a: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sulphur for supplies to </a:t>
            </a:r>
            <a:r>
              <a:rPr lang="en-IN" sz="22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Metros</a:t>
            </a:r>
            <a:endParaRPr lang="en-IN" sz="2200" kern="0" dirty="0">
              <a:solidFill>
                <a:srgbClr val="000000"/>
              </a:solidFill>
              <a:latin typeface="Calibri" pitchFamily="34" charset="0"/>
              <a:cs typeface="Arial"/>
            </a:endParaRPr>
          </a:p>
          <a:p>
            <a:pPr marL="708660" lvl="1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Benzene in </a:t>
            </a:r>
            <a:r>
              <a:rPr lang="en-IN" sz="22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Gasoline </a:t>
            </a: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– 3 % vol. / 5 % vol</a:t>
            </a:r>
            <a:r>
              <a:rPr lang="en-IN" sz="22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. max. </a:t>
            </a: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(</a:t>
            </a:r>
            <a:r>
              <a:rPr lang="en-IN" sz="22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metros/others)</a:t>
            </a:r>
            <a:endParaRPr lang="en-IN" sz="2200" kern="0" dirty="0">
              <a:solidFill>
                <a:srgbClr val="000000"/>
              </a:solidFill>
              <a:latin typeface="Calibri" pitchFamily="34" charset="0"/>
              <a:cs typeface="Arial"/>
            </a:endParaRPr>
          </a:p>
          <a:p>
            <a:pPr marL="708660" lvl="1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Diesel sulphur reduced from 1.0 % wt. to 0.25 % wt. (0.05 % </a:t>
            </a:r>
            <a:r>
              <a:rPr lang="en-IN" sz="2200" kern="0" dirty="0" smtClean="0">
                <a:solidFill>
                  <a:srgbClr val="000000"/>
                </a:solidFill>
                <a:latin typeface="Calibri" pitchFamily="34" charset="0"/>
                <a:cs typeface="Arial"/>
              </a:rPr>
              <a:t>wt. i.e. 500 ppm for Metros</a:t>
            </a: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) in 2000.</a:t>
            </a:r>
          </a:p>
          <a:p>
            <a:pPr marL="708660" lvl="1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Diesel </a:t>
            </a:r>
            <a:r>
              <a:rPr lang="en-IN" sz="2200" kern="0" dirty="0" err="1">
                <a:solidFill>
                  <a:srgbClr val="000000"/>
                </a:solidFill>
                <a:latin typeface="Calibri" pitchFamily="34" charset="0"/>
                <a:cs typeface="Arial"/>
              </a:rPr>
              <a:t>Cetane</a:t>
            </a:r>
            <a:r>
              <a:rPr lang="en-IN" sz="22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 Number increased from 45 to 48 in 2000</a:t>
            </a:r>
            <a:endParaRPr lang="en-IN" kern="0" dirty="0">
              <a:solidFill>
                <a:srgbClr val="000000"/>
              </a:solidFill>
              <a:latin typeface="Calibri" pitchFamily="34" charset="0"/>
              <a:cs typeface="Arial"/>
            </a:endParaRPr>
          </a:p>
          <a:p>
            <a:pPr algn="just">
              <a:lnSpc>
                <a:spcPct val="150000"/>
              </a:lnSpc>
              <a:buClrTx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150000"/>
              </a:lnSpc>
              <a:buClrTx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 Fuel Policy</a:t>
            </a:r>
            <a:b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u="sng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Progressive Improvements</a:t>
            </a:r>
            <a:endParaRPr lang="en-US" sz="3200" b="1" u="sng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EAC22-7386-476C-AFBE-8850171C691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4906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95300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IN" sz="24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“India 2000” vehicle emission norms equivalent to Euro-I – came into effect from year 2000</a:t>
            </a:r>
          </a:p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IN" sz="24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Bharat Stage II (equivalent to Euro-II) emission norms for new cars introduced in Delhi from year 2000 and extended to other 3 metros in 2001</a:t>
            </a:r>
          </a:p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IN" sz="2400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Emissions norms for CNG and LPG vehicles notified in the year 2000 and 2001 respectively</a:t>
            </a:r>
          </a:p>
          <a:p>
            <a:pPr marL="0" lvl="0" indent="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IN" sz="2400" b="1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In view of several recommendations given by various Ministerial Committees and intervention of the </a:t>
            </a:r>
            <a:r>
              <a:rPr lang="en-IN" sz="2400" b="1" kern="0" dirty="0" err="1">
                <a:solidFill>
                  <a:srgbClr val="000000"/>
                </a:solidFill>
                <a:latin typeface="Calibri" pitchFamily="34" charset="0"/>
                <a:cs typeface="Arial"/>
              </a:rPr>
              <a:t>Hon’ble</a:t>
            </a:r>
            <a:r>
              <a:rPr lang="en-IN" sz="2400" b="1" kern="0" dirty="0">
                <a:solidFill>
                  <a:srgbClr val="000000"/>
                </a:solidFill>
                <a:latin typeface="Calibri" pitchFamily="34" charset="0"/>
                <a:cs typeface="Arial"/>
              </a:rPr>
              <a:t> Supreme Court and High Courts, need for a comprehensive Government Policy on Auto Fuel was felt to avoid variance </a:t>
            </a:r>
            <a:endParaRPr lang="en-IN" sz="2800" b="1" kern="0" dirty="0">
              <a:solidFill>
                <a:srgbClr val="000000"/>
              </a:solidFill>
              <a:latin typeface="Calibri" pitchFamily="34" charset="0"/>
              <a:cs typeface="Arial"/>
            </a:endParaRPr>
          </a:p>
          <a:p>
            <a:pPr algn="just">
              <a:lnSpc>
                <a:spcPct val="150000"/>
              </a:lnSpc>
              <a:buClrTx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150000"/>
              </a:lnSpc>
              <a:buClrTx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EAC22-7386-476C-AFBE-8850171C691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-152400"/>
            <a:ext cx="82296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38136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The Govt. of India constituted a</a:t>
            </a:r>
            <a:r>
              <a:rPr lang="en-IN" sz="2400" kern="0" dirty="0" smtClean="0">
                <a:solidFill>
                  <a:srgbClr val="000000"/>
                </a:solidFill>
                <a:latin typeface="+mj-lt"/>
                <a:cs typeface="Arial"/>
              </a:rPr>
              <a:t>n </a:t>
            </a:r>
            <a:r>
              <a:rPr lang="en-IN" sz="2400" kern="0" dirty="0">
                <a:solidFill>
                  <a:srgbClr val="000000"/>
                </a:solidFill>
                <a:latin typeface="+mj-lt"/>
                <a:cs typeface="Arial"/>
              </a:rPr>
              <a:t>Expert Committee, under the chairmanship of Dr R. A. </a:t>
            </a:r>
            <a:r>
              <a:rPr lang="en-IN" sz="2400" kern="0" dirty="0" err="1">
                <a:solidFill>
                  <a:srgbClr val="000000"/>
                </a:solidFill>
                <a:latin typeface="+mj-lt"/>
                <a:cs typeface="Arial"/>
              </a:rPr>
              <a:t>Mashelkar</a:t>
            </a:r>
            <a:r>
              <a:rPr lang="en-IN" sz="2400" kern="0" dirty="0">
                <a:solidFill>
                  <a:srgbClr val="000000"/>
                </a:solidFill>
                <a:latin typeface="+mj-lt"/>
                <a:cs typeface="Arial"/>
              </a:rPr>
              <a:t>, DG, </a:t>
            </a:r>
            <a:r>
              <a:rPr lang="en-IN" sz="2400" kern="0" dirty="0" smtClean="0">
                <a:solidFill>
                  <a:srgbClr val="000000"/>
                </a:solidFill>
                <a:latin typeface="+mj-lt"/>
                <a:cs typeface="Arial"/>
              </a:rPr>
              <a:t>CSIR </a:t>
            </a:r>
            <a:r>
              <a:rPr lang="en-IN" sz="2400" kern="0" dirty="0">
                <a:solidFill>
                  <a:srgbClr val="000000"/>
                </a:solidFill>
                <a:latin typeface="+mj-lt"/>
                <a:cs typeface="Arial"/>
              </a:rPr>
              <a:t>in September, 2001 </a:t>
            </a:r>
            <a:r>
              <a:rPr lang="en-IN" sz="2400" kern="0" dirty="0" smtClean="0">
                <a:solidFill>
                  <a:srgbClr val="000000"/>
                </a:solidFill>
                <a:latin typeface="+mj-lt"/>
                <a:cs typeface="Arial"/>
              </a:rPr>
              <a:t>to evolve a long term plan and road for implementation</a:t>
            </a:r>
          </a:p>
          <a:p>
            <a:pPr marL="342900" lvl="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IN" sz="2400" kern="0" dirty="0" smtClean="0">
                <a:solidFill>
                  <a:srgbClr val="000000"/>
                </a:solidFill>
                <a:latin typeface="+mj-lt"/>
                <a:cs typeface="Arial"/>
              </a:rPr>
              <a:t>Terms of Reference</a:t>
            </a:r>
            <a:endParaRPr lang="en-IN" sz="2400" kern="0" dirty="0">
              <a:solidFill>
                <a:srgbClr val="000000"/>
              </a:solidFill>
              <a:latin typeface="+mj-lt"/>
              <a:cs typeface="Arial"/>
            </a:endParaRPr>
          </a:p>
          <a:p>
            <a:pPr marL="742950" lvl="1" indent="-2857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en-IN" kern="0" dirty="0">
                <a:solidFill>
                  <a:srgbClr val="000000"/>
                </a:solidFill>
                <a:latin typeface="+mj-lt"/>
                <a:cs typeface="Arial"/>
              </a:rPr>
              <a:t>recommend an Auto Fuel Policy for the country including major cities</a:t>
            </a:r>
          </a:p>
          <a:p>
            <a:pPr marL="742950" lvl="1" indent="-2857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en-IN" kern="0" dirty="0">
                <a:solidFill>
                  <a:srgbClr val="000000"/>
                </a:solidFill>
                <a:latin typeface="+mj-lt"/>
                <a:cs typeface="Arial"/>
              </a:rPr>
              <a:t>devise a road map for its implementation</a:t>
            </a:r>
          </a:p>
          <a:p>
            <a:pPr marL="742950" lvl="1" indent="-2857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en-IN" kern="0" dirty="0">
                <a:solidFill>
                  <a:srgbClr val="000000"/>
                </a:solidFill>
                <a:latin typeface="+mj-lt"/>
                <a:cs typeface="Arial"/>
              </a:rPr>
              <a:t>recommend suitable auto fuels and their specifications considering availability and logistics of fuel supplies</a:t>
            </a:r>
          </a:p>
          <a:p>
            <a:pPr marL="742950" lvl="1" indent="-2857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en-IN" kern="0" dirty="0">
                <a:solidFill>
                  <a:srgbClr val="000000"/>
                </a:solidFill>
                <a:latin typeface="+mj-lt"/>
                <a:cs typeface="Arial"/>
              </a:rPr>
              <a:t>processing economics of auto fuels</a:t>
            </a:r>
          </a:p>
          <a:p>
            <a:pPr marL="742950" lvl="1" indent="-2857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en-IN" kern="0" dirty="0">
                <a:solidFill>
                  <a:srgbClr val="000000"/>
                </a:solidFill>
                <a:latin typeface="+mj-lt"/>
                <a:cs typeface="Arial"/>
              </a:rPr>
              <a:t>possibilities of multi-fuel use in different categories of vehicles</a:t>
            </a:r>
          </a:p>
          <a:p>
            <a:pPr marL="742950" lvl="1" indent="-2857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en-IN" kern="0" dirty="0">
                <a:solidFill>
                  <a:srgbClr val="000000"/>
                </a:solidFill>
                <a:latin typeface="+mj-lt"/>
                <a:cs typeface="Arial"/>
              </a:rPr>
              <a:t>recommend attributes of automobile technologies</a:t>
            </a:r>
          </a:p>
          <a:p>
            <a:pPr marL="742950" lvl="1" indent="-2857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en-IN" kern="0" dirty="0">
                <a:solidFill>
                  <a:srgbClr val="000000"/>
                </a:solidFill>
                <a:latin typeface="+mj-lt"/>
                <a:cs typeface="Arial"/>
              </a:rPr>
              <a:t>fiscal measures for ensuring minimisation of social cost of meeting given level of environmental quality</a:t>
            </a:r>
          </a:p>
          <a:p>
            <a:pPr marL="742950" lvl="1" indent="-2857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en-IN" kern="0" dirty="0">
                <a:solidFill>
                  <a:srgbClr val="000000"/>
                </a:solidFill>
                <a:latin typeface="+mj-lt"/>
                <a:cs typeface="Arial"/>
              </a:rPr>
              <a:t>institutional mechanisms for certification of vehicles and fuels</a:t>
            </a:r>
          </a:p>
          <a:p>
            <a:pPr marL="742950" lvl="1" indent="-28575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</a:pPr>
            <a:r>
              <a:rPr lang="en-IN" kern="0" dirty="0">
                <a:solidFill>
                  <a:srgbClr val="000000"/>
                </a:solidFill>
                <a:latin typeface="+mj-lt"/>
                <a:cs typeface="Arial"/>
              </a:rPr>
              <a:t>monitoring and enforcement measures</a:t>
            </a:r>
          </a:p>
          <a:p>
            <a:pPr algn="just" eaLnBrk="1" hangingPunct="1">
              <a:lnSpc>
                <a:spcPct val="150000"/>
              </a:lnSpc>
              <a:buClrTx/>
            </a:pPr>
            <a:endParaRPr lang="en-US" sz="2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EAC22-7386-476C-AFBE-8850171C691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 Fuel Policy </a:t>
            </a:r>
            <a:b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u="sng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Expert Committee </a:t>
            </a:r>
            <a:endParaRPr lang="en-US" sz="3200" b="1" u="sng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4699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 Fuel Policy </a:t>
            </a:r>
            <a:b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Roadmap for Vehicular Emission Norms </a:t>
            </a:r>
            <a:endParaRPr lang="en-US" sz="28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EAC22-7386-476C-AFBE-8850171C691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855505"/>
              </p:ext>
            </p:extLst>
          </p:nvPr>
        </p:nvGraphicFramePr>
        <p:xfrm>
          <a:off x="395288" y="1397000"/>
          <a:ext cx="8353425" cy="3748180"/>
        </p:xfrm>
        <a:graphic>
          <a:graphicData uri="http://schemas.openxmlformats.org/drawingml/2006/table">
            <a:tbl>
              <a:tblPr firstRow="1" bandRow="1"/>
              <a:tblGrid>
                <a:gridCol w="2784475"/>
                <a:gridCol w="2784475"/>
                <a:gridCol w="2784475"/>
              </a:tblGrid>
              <a:tr h="85267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Coverage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5" marR="91445" marT="45711" marB="457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Passenger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Cars, Light Commercial Vehicles, &amp; Heavy Duty Diesel Vehicles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5" marR="91445" marT="45711" marB="457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2/3 Wheelers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5" marR="91445" marT="45711" marB="457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981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Entire Country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5" marR="91445" marT="45711" marB="457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Bharat Stage II        - 1-4-2005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(Euro II equivalent)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5" marR="91445" marT="45711" marB="457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Bharat Stage II        - 1-4-2005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Bharat Stage III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- preferably from 1-4-2008 but not later than 1-4-2010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5" marR="91445" marT="45711" marB="457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262">
                <a:tc v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Bharat Stage III      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-  1-4-2010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(Euro III equivalent)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5" marR="91445" marT="45711" marB="457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711">
                <a:tc row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 major cities*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(Delhi/NCR, Mumbai. Kolkata, Chennai, Bangalore, Hyderabad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Ahmedabad, Pune,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Surat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Kanpur and Agra)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5" marR="91445" marT="45711" marB="457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Bharat Stage II        -   1-4-2003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(Euro II equivalent)</a:t>
                      </a:r>
                    </a:p>
                  </a:txBody>
                  <a:tcPr marL="91445" marR="91445" marT="45711" marB="457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3950">
                <a:tc v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Bharat Stage III       -  1-4-2005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(Euro III equivalent 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5" marR="91445" marT="45711" marB="457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02">
                <a:tc v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Bharat Stage IV *      -  1-4-2010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(Euro IV equivalent)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45" marR="91445" marT="45711" marB="457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69832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05800" cy="5257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The following road map was recommended:</a:t>
            </a:r>
          </a:p>
          <a:p>
            <a:pPr marL="850392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lphaLcParenR"/>
            </a:pPr>
            <a:r>
              <a:rPr lang="en-US" dirty="0" smtClean="0">
                <a:latin typeface="+mj-lt"/>
                <a:ea typeface="Tahoma" pitchFamily="34" charset="0"/>
                <a:cs typeface="Tahoma" pitchFamily="34" charset="0"/>
              </a:rPr>
              <a:t>Euro-III standard auto fuels for 13 identified cities &amp;  BS-II standard auto fuels for rest of the country w.e.f. 1.4.2005</a:t>
            </a:r>
          </a:p>
          <a:p>
            <a:pPr marL="1124712" lvl="2" indent="-457200" algn="just">
              <a:lnSpc>
                <a:spcPct val="150000"/>
              </a:lnSpc>
              <a:buClrTx/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smtClean="0">
                <a:latin typeface="+mj-lt"/>
                <a:ea typeface="Tahoma" pitchFamily="34" charset="0"/>
                <a:cs typeface="Tahoma" pitchFamily="34" charset="0"/>
              </a:rPr>
              <a:t>Due to production, import &amp; other logistics constraints, the actual implementation was phased over six months for different states / locations i.e. up to September 2005.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Roadmap </a:t>
            </a:r>
            <a:r>
              <a:rPr lang="en-US" sz="36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</a:t>
            </a:r>
            <a: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Fuel Quality</a:t>
            </a:r>
            <a:r>
              <a:rPr lang="en-US" sz="2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en-US" sz="2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u="sng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Implementation Status</a:t>
            </a:r>
            <a:endParaRPr lang="en-US" sz="3200" b="1" u="sng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EAC22-7386-476C-AFBE-8850171C691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373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EEF68-6EEC-403A-AEA5-7BCF0BCA4F0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95400"/>
            <a:ext cx="8229600" cy="51054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95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b)	BS-IV auto fuels (Gasoline/Diesel) in NCR &amp; 13 identified cities from 01.04.2010</a:t>
            </a:r>
          </a:p>
          <a:p>
            <a:pPr marL="850392" lvl="1" indent="-457200" algn="just">
              <a:lnSpc>
                <a:spcPct val="150000"/>
              </a:lnSpc>
              <a:spcBef>
                <a:spcPct val="20000"/>
              </a:spcBef>
              <a:buSzPct val="85000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Implemented w.e.f. 01.04.2010 in NCR-Delhi (comprising of 108 towns, of which 17 are class I cities),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Mumbai, Chennai, Kolkata, Bangalore, Kanpur, Agra,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Pune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Surat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Ahmedabad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Hyderabad,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Lucknow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&amp; Sholapur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95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c)	BS-III auto fuels (Gasoline/Diesel) in the rest of the country from 01.04.2010</a:t>
            </a:r>
          </a:p>
          <a:p>
            <a:pPr marL="850392" marR="0" lvl="1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85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As per the revised approval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of the Government, 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mplemented in a staggered manner between April 01, 2010 and September 22, 2010 due to production and logistic issues involved.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Roadmap </a:t>
            </a:r>
            <a:r>
              <a:rPr lang="en-US" sz="36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</a:t>
            </a:r>
            <a: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Fuel Quality</a:t>
            </a:r>
            <a:r>
              <a:rPr lang="en-US" sz="2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en-US" sz="2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u="sng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Implementation Status</a:t>
            </a:r>
            <a:endParaRPr lang="en-US" sz="3200" b="1" u="sng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96969"/>
              </p:ext>
            </p:extLst>
          </p:nvPr>
        </p:nvGraphicFramePr>
        <p:xfrm>
          <a:off x="152402" y="616881"/>
          <a:ext cx="8762996" cy="6088719"/>
        </p:xfrm>
        <a:graphic>
          <a:graphicData uri="http://schemas.openxmlformats.org/drawingml/2006/table">
            <a:tbl>
              <a:tblPr/>
              <a:tblGrid>
                <a:gridCol w="1142998"/>
                <a:gridCol w="1066800"/>
                <a:gridCol w="2438400"/>
                <a:gridCol w="1371600"/>
                <a:gridCol w="2743198"/>
              </a:tblGrid>
              <a:tr h="337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Product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Quality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Specifications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Quality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Specifications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8000"/>
                      </a:schemeClr>
                    </a:solidFill>
                  </a:tcPr>
                </a:tc>
              </a:tr>
              <a:tr h="93341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Gasoline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BS-II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Sulphur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- 500 ppm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Benzene- 3% (Metros) &amp; 5% (Rest)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Euro-II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Sulphur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- 500 ppm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Benzene- 3%-5%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3486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BS- 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Sulphur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– 150 ppm  &amp; Benzene – 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Euro- 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Sulphur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– 150 ppm  &amp; Benzene – 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51801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300" b="1" kern="12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BS-IV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Sulphur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– 50 ppm &amp; Benzene – 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Euro-IV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Sulphur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– 50 ppm  &amp; Benzene – 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5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08052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Diesel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BS-II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Sulphur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– 500 ppm &amp;  Cetane No-minimum 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Euro-II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Sulphur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- 500 ppm &amp;  Cetane No-minimum 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7238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BS- 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Sulphur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–350 ppm  &amp;  Cetane No-minimum 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Euro- 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Sulphur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–350 ppm  &amp;  Cetane No-minimum 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110340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300" b="1" kern="12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BS-IV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Sulphur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–50ppm   &amp;  Cetane No-minimum 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Euro-IV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Sulphur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–50 ppm   &amp;  Cetane No-minimum 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304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Comparison of important specifications</a:t>
            </a:r>
            <a:endParaRPr lang="en-US" sz="28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726</TotalTime>
  <Words>3038</Words>
  <Application>Microsoft Macintosh PowerPoint</Application>
  <PresentationFormat>On-screen Show (4:3)</PresentationFormat>
  <Paragraphs>823</Paragraphs>
  <Slides>26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Auto Fuel Policy </vt:lpstr>
      <vt:lpstr>Auto Fuel Policy: Background</vt:lpstr>
      <vt:lpstr>Auto Fuel Policy Progressive Improvements</vt:lpstr>
      <vt:lpstr>PowerPoint Presentation</vt:lpstr>
      <vt:lpstr>Auto Fuel Policy  Expert Committee </vt:lpstr>
      <vt:lpstr>Auto Fuel Policy  Roadmap for Vehicular Emission Norms </vt:lpstr>
      <vt:lpstr>Roadmap for Fuel Quality  Implementation Status</vt:lpstr>
      <vt:lpstr>Roadmap for Fuel Quality  Implementation Status</vt:lpstr>
      <vt:lpstr>Comparison of important specifications</vt:lpstr>
      <vt:lpstr>Consumption Share – Diesel &amp; Gasoline </vt:lpstr>
      <vt:lpstr>Consumption Share (%): BS-IV Gasoline</vt:lpstr>
      <vt:lpstr>Consumption Share (%): BS-IV Diesel</vt:lpstr>
      <vt:lpstr>Expansion of BS-IV Auto Fuels</vt:lpstr>
      <vt:lpstr>Future Plans for BS-IV fuels extension</vt:lpstr>
      <vt:lpstr>Million Plus Population Cities / Urban Agglomerates</vt:lpstr>
      <vt:lpstr>Recommendations of Auto Fuel Policy - Status</vt:lpstr>
      <vt:lpstr>Recommendations of Auto Fuel Policy - Status</vt:lpstr>
      <vt:lpstr>Auto Fuel Policy – Impact Analysis CPCB Source Apportionment Study – Broad Conclusions</vt:lpstr>
      <vt:lpstr>Auto Fuel Policy – Impact Analysis CPCB Source Apportionment Study – Broad Conclusions</vt:lpstr>
      <vt:lpstr>Auto Fuel Policy – Impact Analysis CPCB Source Apportionment Study – Broad Conclusions</vt:lpstr>
      <vt:lpstr>Gap in Fuel Quality</vt:lpstr>
      <vt:lpstr>Auto Fuel Vision &amp; Policy 2025</vt:lpstr>
      <vt:lpstr>PowerPoint Presentation</vt:lpstr>
      <vt:lpstr>Status of Euro-IV in State Capitals</vt:lpstr>
      <vt:lpstr>Million plus Cities (2011)</vt:lpstr>
      <vt:lpstr>Polluted Cities on RSPM: As Per MoEF (Feb. 2009)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Rachelle Lagman</cp:lastModifiedBy>
  <cp:revision>50</cp:revision>
  <dcterms:created xsi:type="dcterms:W3CDTF">2013-01-21T06:14:12Z</dcterms:created>
  <dcterms:modified xsi:type="dcterms:W3CDTF">2013-11-11T23:34:16Z</dcterms:modified>
</cp:coreProperties>
</file>