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395" r:id="rId2"/>
    <p:sldId id="396" r:id="rId3"/>
    <p:sldId id="397" r:id="rId4"/>
    <p:sldId id="398" r:id="rId5"/>
    <p:sldId id="399" r:id="rId6"/>
    <p:sldId id="400" r:id="rId7"/>
    <p:sldId id="401" r:id="rId8"/>
    <p:sldId id="402" r:id="rId9"/>
    <p:sldId id="403" r:id="rId10"/>
    <p:sldId id="404" r:id="rId11"/>
    <p:sldId id="296" r:id="rId12"/>
    <p:sldId id="357" r:id="rId13"/>
    <p:sldId id="389" r:id="rId14"/>
    <p:sldId id="390" r:id="rId15"/>
    <p:sldId id="391" r:id="rId16"/>
    <p:sldId id="392" r:id="rId17"/>
    <p:sldId id="322" r:id="rId18"/>
    <p:sldId id="378" r:id="rId19"/>
    <p:sldId id="393" r:id="rId20"/>
    <p:sldId id="394" r:id="rId21"/>
    <p:sldId id="307" r:id="rId22"/>
    <p:sldId id="308" r:id="rId23"/>
    <p:sldId id="310" r:id="rId24"/>
    <p:sldId id="312" r:id="rId25"/>
    <p:sldId id="313" r:id="rId26"/>
    <p:sldId id="366" r:id="rId27"/>
    <p:sldId id="367" r:id="rId28"/>
    <p:sldId id="368" r:id="rId29"/>
    <p:sldId id="369" r:id="rId30"/>
    <p:sldId id="407" r:id="rId31"/>
    <p:sldId id="380" r:id="rId32"/>
    <p:sldId id="387" r:id="rId33"/>
    <p:sldId id="388" r:id="rId34"/>
    <p:sldId id="381" r:id="rId35"/>
    <p:sldId id="382" r:id="rId36"/>
    <p:sldId id="383" r:id="rId37"/>
    <p:sldId id="384" r:id="rId38"/>
    <p:sldId id="385" r:id="rId39"/>
    <p:sldId id="386" r:id="rId40"/>
    <p:sldId id="405" r:id="rId41"/>
    <p:sldId id="40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FFFF"/>
    <a:srgbClr val="0000FF"/>
    <a:srgbClr val="A29C50"/>
    <a:srgbClr val="00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01" autoAdjust="0"/>
  </p:normalViewPr>
  <p:slideViewPr>
    <p:cSldViewPr>
      <p:cViewPr>
        <p:scale>
          <a:sx n="60" d="100"/>
          <a:sy n="60" d="100"/>
        </p:scale>
        <p:origin x="-3104" y="-8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E14BF9-2FA3-409D-A17E-221689B22EE5}" type="datetimeFigureOut">
              <a:rPr lang="en-US" smtClean="0"/>
              <a:t>11/11/13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D4240-1AB5-4F24-823C-E7D15A42FD27}" type="slidenum">
              <a:rPr lang="en-US" smtClean="0"/>
              <a:t>‹#›</a:t>
            </a:fld>
            <a:endParaRPr lang="en-US"/>
          </a:p>
        </p:txBody>
      </p:sp>
    </p:spTree>
    <p:extLst>
      <p:ext uri="{BB962C8B-B14F-4D97-AF65-F5344CB8AC3E}">
        <p14:creationId xmlns:p14="http://schemas.microsoft.com/office/powerpoint/2010/main" val="13810818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7E079-4F84-4038-B0BA-732DA958687B}" type="datetimeFigureOut">
              <a:rPr lang="en-US" smtClean="0"/>
              <a:pPr/>
              <a:t>11/11/13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0DE9A2-E8A7-4438-831E-FA6C699CAB6D}" type="slidenum">
              <a:rPr lang="en-US" smtClean="0"/>
              <a:pPr/>
              <a:t>‹#›</a:t>
            </a:fld>
            <a:endParaRPr lang="en-US"/>
          </a:p>
        </p:txBody>
      </p:sp>
    </p:spTree>
    <p:extLst>
      <p:ext uri="{BB962C8B-B14F-4D97-AF65-F5344CB8AC3E}">
        <p14:creationId xmlns:p14="http://schemas.microsoft.com/office/powerpoint/2010/main" val="11019980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495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sulphate</a:t>
            </a:r>
            <a:r>
              <a:rPr lang="en-US" sz="1200" b="0" i="0" u="none" strike="noStrike" kern="1200" baseline="0" dirty="0" smtClean="0">
                <a:solidFill>
                  <a:schemeClr val="tx1"/>
                </a:solidFill>
                <a:latin typeface="+mn-lt"/>
                <a:ea typeface="+mn-ea"/>
                <a:cs typeface="+mn-cs"/>
              </a:rPr>
              <a:t> and BC AODs depicted strong increasing trend over all the stations. Modeling study by Streets et al (2006) have indicated that the trends in surface radiation are correlated with the trends in the emissions of sulfur dioxide, BC and AODs. Based on the analysis of emission inventories (EMEP, REAS and IPCC inventories) and AODs derived from satellites (MODIS and MISR) and AERONET, de </a:t>
            </a:r>
            <a:r>
              <a:rPr lang="en-US" sz="1200" b="0" i="0" u="none" strike="noStrike" kern="1200" baseline="0" dirty="0" err="1" smtClean="0">
                <a:solidFill>
                  <a:schemeClr val="tx1"/>
                </a:solidFill>
                <a:latin typeface="+mn-lt"/>
                <a:ea typeface="+mn-ea"/>
                <a:cs typeface="+mn-cs"/>
              </a:rPr>
              <a:t>Meij</a:t>
            </a:r>
            <a:r>
              <a:rPr lang="en-US" sz="1200" b="0" i="0" u="none" strike="noStrike" kern="1200" baseline="0" dirty="0" smtClean="0">
                <a:solidFill>
                  <a:schemeClr val="tx1"/>
                </a:solidFill>
                <a:latin typeface="+mn-lt"/>
                <a:ea typeface="+mn-ea"/>
                <a:cs typeface="+mn-cs"/>
              </a:rPr>
              <a:t> et al (2012) reported that the AOD trends are generally dominated by changing anthropogenic SO2 emissions, especially over Europe and Asia. Lu et al (2011) also reported upward trends in fine anthropogenic aerosols over China and India using emissions inventories for sulfate and carbonaceous aerosols.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a decreasing trend in dust AOD is observed over all the stations in the GOCART simulation. The negative trend in AOD over these stations during certain period (AM and JJAS months) is appears to be strongly associated with the significant contribution of dust AOD to the total.</a:t>
            </a:r>
            <a:endParaRPr lang="en-US" dirty="0"/>
          </a:p>
        </p:txBody>
      </p:sp>
    </p:spTree>
    <p:extLst>
      <p:ext uri="{BB962C8B-B14F-4D97-AF65-F5344CB8AC3E}">
        <p14:creationId xmlns:p14="http://schemas.microsoft.com/office/powerpoint/2010/main" val="136168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423916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Tree>
    <p:extLst>
      <p:ext uri="{BB962C8B-B14F-4D97-AF65-F5344CB8AC3E}">
        <p14:creationId xmlns:p14="http://schemas.microsoft.com/office/powerpoint/2010/main" val="386604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400" dirty="0"/>
          </a:p>
        </p:txBody>
      </p:sp>
    </p:spTree>
    <p:extLst>
      <p:ext uri="{BB962C8B-B14F-4D97-AF65-F5344CB8AC3E}">
        <p14:creationId xmlns:p14="http://schemas.microsoft.com/office/powerpoint/2010/main" val="100477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66E996-6E72-4337-8FC4-7C1FB6792EBC}" type="datetime1">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E3B46-FF0C-44B3-A398-E2257CE137ED}" type="datetime1">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7A3CA-BD96-41BA-BB45-D5DFD966A707}" type="datetime1">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8D71B-4D22-458E-8FBC-8947C92D1330}" type="datetime1">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E2C803-8723-4E4B-92A7-6BCCF02147FD}" type="datetime1">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1D94A-CBE2-45C5-9E19-5D0627CD1730}" type="datetime1">
              <a:rPr lang="en-US" smtClean="0"/>
              <a:t>11/11/13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3C2DA-78AF-4B14-AB9C-4892DA2E0BBD}" type="datetime1">
              <a:rPr lang="en-US" smtClean="0"/>
              <a:t>11/11/13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AD1510-6727-4957-BFEB-4EC8BA6623E3}" type="datetime1">
              <a:rPr lang="en-US" smtClean="0"/>
              <a:t>11/11/13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E74AE-575E-4087-84EA-DD5ED7262248}" type="datetime1">
              <a:rPr lang="en-US" smtClean="0"/>
              <a:t>11/11/13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124A7-5CD1-48E3-A217-23A481CB7E48}" type="datetime1">
              <a:rPr lang="en-US" smtClean="0"/>
              <a:t>11/11/13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77933-CD4C-43BB-980C-95B8557C8875}" type="datetime1">
              <a:rPr lang="en-US" smtClean="0"/>
              <a:t>11/11/13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59A7E-52D7-426B-A1C5-BCCD3FF317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 Id="rId3"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3.tiff"/><Relationship Id="rId4" Type="http://schemas.openxmlformats.org/officeDocument/2006/relationships/image" Target="../media/image64.tiff"/><Relationship Id="rId5" Type="http://schemas.openxmlformats.org/officeDocument/2006/relationships/image" Target="../media/image65.tiff"/><Relationship Id="rId1" Type="http://schemas.openxmlformats.org/officeDocument/2006/relationships/slideLayout" Target="../slideLayouts/slideLayout7.xml"/><Relationship Id="rId2" Type="http://schemas.openxmlformats.org/officeDocument/2006/relationships/image" Target="../media/image62.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190.png"/><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wmf"/><Relationship Id="rId3" Type="http://schemas.openxmlformats.org/officeDocument/2006/relationships/image" Target="../media/image1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wmf"/><Relationship Id="rId5" Type="http://schemas.openxmlformats.org/officeDocument/2006/relationships/oleObject" Target="../embeddings/oleObject2.bin"/><Relationship Id="rId6"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0"/>
            <a:ext cx="9144000" cy="1300356"/>
          </a:xfrm>
          <a:prstGeom prst="rect">
            <a:avLst/>
          </a:prstGeom>
          <a:noFill/>
        </p:spPr>
        <p:txBody>
          <a:bodyPr wrap="square" rtlCol="0">
            <a:spAutoFit/>
          </a:bodyPr>
          <a:lstStyle/>
          <a:p>
            <a:pPr algn="ctr"/>
            <a:r>
              <a:rPr lang="en-US" sz="2800" b="1" dirty="0" err="1" smtClean="0">
                <a:solidFill>
                  <a:srgbClr val="000099"/>
                </a:solidFill>
                <a:latin typeface="Arial" panose="020B0604020202020204" pitchFamily="34" charset="0"/>
                <a:cs typeface="Arial" panose="020B0604020202020204" pitchFamily="34" charset="0"/>
              </a:rPr>
              <a:t>Sachi</a:t>
            </a:r>
            <a:r>
              <a:rPr lang="en-US" sz="2800" b="1" dirty="0" smtClean="0">
                <a:solidFill>
                  <a:srgbClr val="000099"/>
                </a:solidFill>
                <a:latin typeface="Arial" panose="020B0604020202020204" pitchFamily="34" charset="0"/>
                <a:cs typeface="Arial" panose="020B0604020202020204" pitchFamily="34" charset="0"/>
              </a:rPr>
              <a:t>  Tripathi</a:t>
            </a:r>
          </a:p>
          <a:p>
            <a:pPr algn="ctr"/>
            <a:endParaRPr lang="en-US" sz="1050" b="1" dirty="0" smtClean="0">
              <a:solidFill>
                <a:srgbClr val="000099"/>
              </a:solidFill>
              <a:latin typeface="Arial" panose="020B0604020202020204" pitchFamily="34" charset="0"/>
              <a:cs typeface="Arial" panose="020B0604020202020204" pitchFamily="34" charset="0"/>
            </a:endParaRPr>
          </a:p>
          <a:p>
            <a:pPr algn="ctr"/>
            <a:r>
              <a:rPr lang="en-US" sz="2000" dirty="0" smtClean="0">
                <a:solidFill>
                  <a:srgbClr val="000099"/>
                </a:solidFill>
                <a:latin typeface="Arial" panose="020B0604020202020204" pitchFamily="34" charset="0"/>
                <a:cs typeface="Arial" panose="020B0604020202020204" pitchFamily="34" charset="0"/>
              </a:rPr>
              <a:t>Dept. </a:t>
            </a:r>
            <a:r>
              <a:rPr lang="en-US" sz="2000" dirty="0">
                <a:solidFill>
                  <a:srgbClr val="000099"/>
                </a:solidFill>
                <a:latin typeface="Arial" panose="020B0604020202020204" pitchFamily="34" charset="0"/>
                <a:cs typeface="Arial" panose="020B0604020202020204" pitchFamily="34" charset="0"/>
              </a:rPr>
              <a:t>of Civil </a:t>
            </a:r>
            <a:r>
              <a:rPr lang="en-US" sz="2000" dirty="0" smtClean="0">
                <a:solidFill>
                  <a:srgbClr val="000099"/>
                </a:solidFill>
                <a:latin typeface="Arial" panose="020B0604020202020204" pitchFamily="34" charset="0"/>
                <a:cs typeface="Arial" panose="020B0604020202020204" pitchFamily="34" charset="0"/>
              </a:rPr>
              <a:t>Engineering &amp; Centre for Environmental Science &amp; Engineering</a:t>
            </a:r>
          </a:p>
          <a:p>
            <a:pPr algn="ctr"/>
            <a:r>
              <a:rPr lang="en-US" sz="2000" dirty="0" smtClean="0">
                <a:solidFill>
                  <a:srgbClr val="000099"/>
                </a:solidFill>
                <a:latin typeface="Arial" panose="020B0604020202020204" pitchFamily="34" charset="0"/>
                <a:cs typeface="Arial" panose="020B0604020202020204" pitchFamily="34" charset="0"/>
              </a:rPr>
              <a:t>Indian Institute of Technology, Kanpur, India</a:t>
            </a:r>
          </a:p>
        </p:txBody>
      </p:sp>
      <p:sp>
        <p:nvSpPr>
          <p:cNvPr id="3" name="TextBox 2"/>
          <p:cNvSpPr txBox="1"/>
          <p:nvPr/>
        </p:nvSpPr>
        <p:spPr>
          <a:xfrm>
            <a:off x="0" y="762000"/>
            <a:ext cx="9144000" cy="1631216"/>
          </a:xfrm>
          <a:prstGeom prst="rect">
            <a:avLst/>
          </a:prstGeom>
          <a:noFill/>
        </p:spPr>
        <p:txBody>
          <a:bodyPr wrap="square" rtlCol="0">
            <a:spAutoFit/>
          </a:bodyPr>
          <a:lstStyle/>
          <a:p>
            <a:pPr algn="ctr"/>
            <a:r>
              <a:rPr lang="en-US" sz="3400" b="1" dirty="0" smtClean="0">
                <a:solidFill>
                  <a:srgbClr val="FF0000"/>
                </a:solidFill>
                <a:latin typeface="Arial" panose="020B0604020202020204" pitchFamily="34" charset="0"/>
                <a:cs typeface="Arial" panose="020B0604020202020204" pitchFamily="34" charset="0"/>
              </a:rPr>
              <a:t>Aerosol measurements: India perspective</a:t>
            </a:r>
          </a:p>
          <a:p>
            <a:pPr algn="ctr"/>
            <a:endParaRPr lang="en-US" sz="2000" b="1" dirty="0" smtClean="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India-California Air-Pollution Mitigation Program</a:t>
            </a:r>
          </a:p>
          <a:p>
            <a:pPr algn="ctr"/>
            <a:r>
              <a:rPr lang="en-US" i="1" dirty="0">
                <a:latin typeface="Arial" panose="020B0604020202020204" pitchFamily="34" charset="0"/>
                <a:cs typeface="Arial" panose="020B0604020202020204" pitchFamily="34" charset="0"/>
              </a:rPr>
              <a:t>Initiative for Mitigating Air Pollution from the Transportation </a:t>
            </a:r>
            <a:r>
              <a:rPr lang="en-US" i="1" dirty="0" smtClean="0">
                <a:latin typeface="Arial" panose="020B0604020202020204" pitchFamily="34" charset="0"/>
                <a:cs typeface="Arial" panose="020B0604020202020204" pitchFamily="34" charset="0"/>
              </a:rPr>
              <a:t>Sector</a:t>
            </a:r>
            <a:endParaRPr lang="en-US" sz="3200" b="1" dirty="0">
              <a:latin typeface="Arial" panose="020B0604020202020204" pitchFamily="34" charset="0"/>
              <a:cs typeface="Arial" panose="020B0604020202020204" pitchFamily="34" charset="0"/>
            </a:endParaRPr>
          </a:p>
        </p:txBody>
      </p:sp>
      <p:pic>
        <p:nvPicPr>
          <p:cNvPr id="4" name="Picture 9" descr="http://www.iitk.ac.in/infocell/iitk/newhtml/logo/bluelog.jpg"/>
          <p:cNvPicPr>
            <a:picLocks noChangeAspect="1" noChangeArrowheads="1"/>
          </p:cNvPicPr>
          <p:nvPr/>
        </p:nvPicPr>
        <p:blipFill>
          <a:blip r:embed="rId3"/>
          <a:srcRect r="6328"/>
          <a:stretch>
            <a:fillRect/>
          </a:stretch>
        </p:blipFill>
        <p:spPr bwMode="auto">
          <a:xfrm>
            <a:off x="3691269" y="4382025"/>
            <a:ext cx="1651255" cy="1676399"/>
          </a:xfrm>
          <a:prstGeom prst="rect">
            <a:avLst/>
          </a:prstGeom>
          <a:noFill/>
        </p:spPr>
      </p:pic>
      <p:sp>
        <p:nvSpPr>
          <p:cNvPr id="5" name="Date Placeholder 4"/>
          <p:cNvSpPr>
            <a:spLocks noGrp="1"/>
          </p:cNvSpPr>
          <p:nvPr>
            <p:ph type="dt" sz="half" idx="10"/>
          </p:nvPr>
        </p:nvSpPr>
        <p:spPr/>
        <p:txBody>
          <a:bodyPr/>
          <a:lstStyle/>
          <a:p>
            <a:fld id="{A14BBF71-1FA2-4DB2-A219-0061F96D0319}" type="datetime1">
              <a:rPr lang="en-US" smtClean="0"/>
              <a:t>11/11/13</a:t>
            </a:fld>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1</a:t>
            </a:fld>
            <a:endParaRPr lang="en-US"/>
          </a:p>
        </p:txBody>
      </p:sp>
      <p:sp>
        <p:nvSpPr>
          <p:cNvPr id="7"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18950663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10</a:t>
            </a:fld>
            <a:endParaRPr lang="en-US"/>
          </a:p>
        </p:txBody>
      </p:sp>
      <p:sp>
        <p:nvSpPr>
          <p:cNvPr id="4" name="TextBox 3"/>
          <p:cNvSpPr txBox="1"/>
          <p:nvPr/>
        </p:nvSpPr>
        <p:spPr>
          <a:xfrm>
            <a:off x="78568" y="0"/>
            <a:ext cx="8885574" cy="553998"/>
          </a:xfrm>
          <a:prstGeom prst="rect">
            <a:avLst/>
          </a:prstGeom>
          <a:noFill/>
        </p:spPr>
        <p:txBody>
          <a:bodyPr wrap="none" rtlCol="0">
            <a:spAutoFit/>
          </a:bodyPr>
          <a:lstStyle/>
          <a:p>
            <a:r>
              <a:rPr lang="en-US" sz="3000" b="1" dirty="0" smtClean="0">
                <a:solidFill>
                  <a:srgbClr val="0000FF"/>
                </a:solidFill>
                <a:latin typeface="Arial" panose="020B0604020202020204" pitchFamily="34" charset="0"/>
                <a:cs typeface="Arial" panose="020B0604020202020204" pitchFamily="34" charset="0"/>
              </a:rPr>
              <a:t>Secondary organic aerosols during Fog: Winter</a:t>
            </a:r>
            <a:endParaRPr lang="en-US" sz="3000" b="1" dirty="0">
              <a:solidFill>
                <a:srgbClr val="0000FF"/>
              </a:solidFill>
              <a:latin typeface="Arial" panose="020B0604020202020204" pitchFamily="34" charset="0"/>
              <a:cs typeface="Arial" panose="020B0604020202020204" pitchFamily="34" charset="0"/>
            </a:endParaRPr>
          </a:p>
        </p:txBody>
      </p:sp>
      <p:pic>
        <p:nvPicPr>
          <p:cNvPr id="5" name="Content Placeholder 5" descr="D:\BANK OF PAPER\traffic study\Downwind Measurements\Traffic Study2009-10\DATA\VaisalaTRH\FogNnonfog\Remove T&amp;RH\SolarFludRT.tif"/>
          <p:cNvPicPr>
            <a:picLocks/>
          </p:cNvPicPr>
          <p:nvPr/>
        </p:nvPicPr>
        <p:blipFill>
          <a:blip r:embed="rId2"/>
          <a:srcRect/>
          <a:stretch>
            <a:fillRect/>
          </a:stretch>
        </p:blipFill>
        <p:spPr bwMode="auto">
          <a:xfrm>
            <a:off x="4645026" y="609600"/>
            <a:ext cx="3962400" cy="2761287"/>
          </a:xfrm>
          <a:prstGeom prst="rect">
            <a:avLst/>
          </a:prstGeom>
          <a:noFill/>
          <a:ln w="9525">
            <a:noFill/>
            <a:miter lim="800000"/>
            <a:headEnd/>
            <a:tailEnd/>
          </a:ln>
        </p:spPr>
      </p:pic>
      <p:pic>
        <p:nvPicPr>
          <p:cNvPr id="6" name="Picture 10" descr="D:\BANK OF PAPER\traffic study\Downwind Measurements\Traffic Study2009-10\DATA\Chemical Analysis\TOC\Nrd\TOC_TC_ICplot.tif"/>
          <p:cNvPicPr>
            <a:picLocks noChangeAspect="1" noChangeArrowheads="1"/>
          </p:cNvPicPr>
          <p:nvPr/>
        </p:nvPicPr>
        <p:blipFill>
          <a:blip r:embed="rId3"/>
          <a:srcRect/>
          <a:stretch>
            <a:fillRect/>
          </a:stretch>
        </p:blipFill>
        <p:spPr bwMode="auto">
          <a:xfrm>
            <a:off x="4648201" y="3736015"/>
            <a:ext cx="3962400" cy="2692852"/>
          </a:xfrm>
          <a:prstGeom prst="rect">
            <a:avLst/>
          </a:prstGeom>
          <a:noFill/>
          <a:ln w="9525">
            <a:noFill/>
            <a:miter lim="800000"/>
            <a:headEnd/>
            <a:tailEnd/>
          </a:ln>
        </p:spPr>
      </p:pic>
      <p:grpSp>
        <p:nvGrpSpPr>
          <p:cNvPr id="10" name="Group 11"/>
          <p:cNvGrpSpPr>
            <a:grpSpLocks/>
          </p:cNvGrpSpPr>
          <p:nvPr/>
        </p:nvGrpSpPr>
        <p:grpSpPr bwMode="auto">
          <a:xfrm>
            <a:off x="260351" y="533400"/>
            <a:ext cx="3962400" cy="2761287"/>
            <a:chOff x="180201" y="228600"/>
            <a:chExt cx="4422279" cy="3108960"/>
          </a:xfrm>
        </p:grpSpPr>
        <p:pic>
          <p:nvPicPr>
            <p:cNvPr id="11" name="Content Placeholder 4" descr="D:\BANK OF PAPER\traffic study\Downwind Measurements\Traffic Study2009-10\DATA\Gaseous Data\GasAnalysis\JanFebData\FoggyNonFoggyDAY\RemoveFlux\TraceGasesPlot.tif"/>
            <p:cNvPicPr>
              <a:picLocks/>
            </p:cNvPicPr>
            <p:nvPr/>
          </p:nvPicPr>
          <p:blipFill>
            <a:blip r:embed="rId4"/>
            <a:srcRect/>
            <a:stretch>
              <a:fillRect/>
            </a:stretch>
          </p:blipFill>
          <p:spPr bwMode="auto">
            <a:xfrm>
              <a:off x="304800" y="228600"/>
              <a:ext cx="4297680" cy="3108960"/>
            </a:xfrm>
            <a:prstGeom prst="rect">
              <a:avLst/>
            </a:prstGeom>
            <a:noFill/>
            <a:ln w="9525">
              <a:noFill/>
              <a:miter lim="800000"/>
              <a:headEnd/>
              <a:tailEnd/>
            </a:ln>
          </p:spPr>
        </p:pic>
        <p:sp>
          <p:nvSpPr>
            <p:cNvPr id="12" name="TextBox 6"/>
            <p:cNvSpPr txBox="1">
              <a:spLocks noChangeArrowheads="1"/>
            </p:cNvSpPr>
            <p:nvPr/>
          </p:nvSpPr>
          <p:spPr bwMode="auto">
            <a:xfrm rot="-5400000">
              <a:off x="-167073" y="1480272"/>
              <a:ext cx="971548" cy="276999"/>
            </a:xfrm>
            <a:prstGeom prst="rect">
              <a:avLst/>
            </a:prstGeom>
            <a:solidFill>
              <a:schemeClr val="bg1"/>
            </a:solidFill>
            <a:ln w="9525">
              <a:noFill/>
              <a:miter lim="800000"/>
              <a:headEnd/>
              <a:tailEnd/>
            </a:ln>
          </p:spPr>
          <p:txBody>
            <a:bodyPr wrap="none">
              <a:spAutoFit/>
            </a:bodyPr>
            <a:lstStyle/>
            <a:p>
              <a:r>
                <a:rPr lang="en-US" sz="1200" b="1">
                  <a:latin typeface="Calibri" pitchFamily="34" charset="0"/>
                </a:rPr>
                <a:t>Ozone (ppb)</a:t>
              </a:r>
            </a:p>
          </p:txBody>
        </p:sp>
        <p:sp>
          <p:nvSpPr>
            <p:cNvPr id="13" name="TextBox 7"/>
            <p:cNvSpPr txBox="1">
              <a:spLocks noChangeArrowheads="1"/>
            </p:cNvSpPr>
            <p:nvPr/>
          </p:nvSpPr>
          <p:spPr bwMode="auto">
            <a:xfrm rot="-5400000">
              <a:off x="96950" y="1520363"/>
              <a:ext cx="1371600" cy="203133"/>
            </a:xfrm>
            <a:prstGeom prst="rect">
              <a:avLst/>
            </a:prstGeom>
            <a:solidFill>
              <a:schemeClr val="bg1"/>
            </a:solidFill>
            <a:ln w="9525">
              <a:noFill/>
              <a:miter lim="800000"/>
              <a:headEnd/>
              <a:tailEnd/>
            </a:ln>
          </p:spPr>
          <p:txBody>
            <a:bodyPr wrap="none" tIns="36576" bIns="27432">
              <a:spAutoFit/>
            </a:bodyPr>
            <a:lstStyle/>
            <a:p>
              <a:r>
                <a:rPr lang="en-US" sz="900" b="1">
                  <a:latin typeface="Calibri" pitchFamily="34" charset="0"/>
                </a:rPr>
                <a:t>Carbon Monoxide (ppb)</a:t>
              </a:r>
            </a:p>
          </p:txBody>
        </p:sp>
        <p:sp>
          <p:nvSpPr>
            <p:cNvPr id="14" name="TextBox 13"/>
            <p:cNvSpPr txBox="1"/>
            <p:nvPr/>
          </p:nvSpPr>
          <p:spPr>
            <a:xfrm rot="16200000">
              <a:off x="618521" y="1526440"/>
              <a:ext cx="1167051" cy="184601"/>
            </a:xfrm>
            <a:prstGeom prst="rect">
              <a:avLst/>
            </a:prstGeom>
            <a:solidFill>
              <a:schemeClr val="bg1"/>
            </a:solidFill>
          </p:spPr>
          <p:txBody>
            <a:bodyPr wrap="none" tIns="27432" bIns="27432">
              <a:spAutoFit/>
            </a:bodyPr>
            <a:lstStyle/>
            <a:p>
              <a:pPr fontAlgn="auto">
                <a:spcBef>
                  <a:spcPts val="0"/>
                </a:spcBef>
                <a:spcAft>
                  <a:spcPts val="0"/>
                </a:spcAft>
                <a:defRPr/>
              </a:pPr>
              <a:r>
                <a:rPr lang="en-US" sz="850" b="1" dirty="0" err="1">
                  <a:latin typeface="+mn-lt"/>
                  <a:cs typeface="+mn-cs"/>
                </a:rPr>
                <a:t>Sulphur</a:t>
              </a:r>
              <a:r>
                <a:rPr lang="en-US" sz="850" b="1" dirty="0">
                  <a:latin typeface="+mn-lt"/>
                  <a:cs typeface="+mn-cs"/>
                </a:rPr>
                <a:t> Dioxide (ppb)</a:t>
              </a:r>
            </a:p>
          </p:txBody>
        </p:sp>
      </p:grpSp>
      <p:sp>
        <p:nvSpPr>
          <p:cNvPr id="15" name="TextBox 12"/>
          <p:cNvSpPr txBox="1">
            <a:spLocks noChangeArrowheads="1"/>
          </p:cNvSpPr>
          <p:nvPr/>
        </p:nvSpPr>
        <p:spPr bwMode="auto">
          <a:xfrm rot="-5400000">
            <a:off x="-682249" y="4833712"/>
            <a:ext cx="2191231" cy="240066"/>
          </a:xfrm>
          <a:prstGeom prst="rect">
            <a:avLst/>
          </a:prstGeom>
          <a:solidFill>
            <a:schemeClr val="bg1"/>
          </a:solidFill>
          <a:ln w="9525">
            <a:noFill/>
            <a:miter lim="800000"/>
            <a:headEnd/>
            <a:tailEnd/>
          </a:ln>
        </p:spPr>
        <p:txBody>
          <a:bodyPr wrap="square" tIns="27432" bIns="27432">
            <a:spAutoFit/>
          </a:bodyPr>
          <a:lstStyle/>
          <a:p>
            <a:r>
              <a:rPr lang="en-US" sz="1000" b="1" dirty="0">
                <a:latin typeface="Calibri" pitchFamily="34" charset="0"/>
              </a:rPr>
              <a:t>Secondary Organic Aerosol (</a:t>
            </a:r>
            <a:r>
              <a:rPr lang="en-US" sz="1200" b="1" dirty="0" err="1">
                <a:latin typeface="Calibri" pitchFamily="34" charset="0"/>
              </a:rPr>
              <a:t>μg</a:t>
            </a:r>
            <a:r>
              <a:rPr lang="en-US" sz="1200" b="1" dirty="0">
                <a:latin typeface="Calibri" pitchFamily="34" charset="0"/>
              </a:rPr>
              <a:t>/m</a:t>
            </a:r>
            <a:r>
              <a:rPr lang="en-US" sz="1200" b="1" baseline="30000" dirty="0">
                <a:latin typeface="Calibri" pitchFamily="34" charset="0"/>
              </a:rPr>
              <a:t>3</a:t>
            </a:r>
            <a:r>
              <a:rPr lang="en-US" sz="1000" b="1" dirty="0">
                <a:latin typeface="Calibri" pitchFamily="34" charset="0"/>
              </a:rPr>
              <a:t>) </a:t>
            </a:r>
          </a:p>
        </p:txBody>
      </p:sp>
      <p:grpSp>
        <p:nvGrpSpPr>
          <p:cNvPr id="16" name="Group 17"/>
          <p:cNvGrpSpPr>
            <a:grpSpLocks/>
          </p:cNvGrpSpPr>
          <p:nvPr/>
        </p:nvGrpSpPr>
        <p:grpSpPr bwMode="auto">
          <a:xfrm>
            <a:off x="6477000" y="3894777"/>
            <a:ext cx="2372841" cy="510115"/>
            <a:chOff x="6895931" y="3821944"/>
            <a:chExt cx="2573840" cy="595401"/>
          </a:xfrm>
          <a:solidFill>
            <a:schemeClr val="bg1"/>
          </a:solidFill>
        </p:grpSpPr>
        <p:sp>
          <p:nvSpPr>
            <p:cNvPr id="17" name="TextBox 14"/>
            <p:cNvSpPr txBox="1">
              <a:spLocks noChangeArrowheads="1"/>
            </p:cNvSpPr>
            <p:nvPr/>
          </p:nvSpPr>
          <p:spPr bwMode="auto">
            <a:xfrm>
              <a:off x="6973676" y="3821944"/>
              <a:ext cx="2350323" cy="230831"/>
            </a:xfrm>
            <a:prstGeom prst="rect">
              <a:avLst/>
            </a:prstGeom>
            <a:grpFill/>
            <a:ln w="9525">
              <a:noFill/>
              <a:miter lim="800000"/>
              <a:headEnd/>
              <a:tailEnd/>
            </a:ln>
          </p:spPr>
          <p:txBody>
            <a:bodyPr wrap="none">
              <a:spAutoFit/>
            </a:bodyPr>
            <a:lstStyle/>
            <a:p>
              <a:r>
                <a:rPr lang="en-US" sz="900" b="1" dirty="0">
                  <a:latin typeface="Calibri" pitchFamily="34" charset="0"/>
                </a:rPr>
                <a:t>WSTOC    Water Soluble Total Organic Carbon</a:t>
              </a:r>
            </a:p>
          </p:txBody>
        </p:sp>
        <p:sp>
          <p:nvSpPr>
            <p:cNvPr id="18" name="TextBox 15"/>
            <p:cNvSpPr txBox="1">
              <a:spLocks noChangeArrowheads="1"/>
            </p:cNvSpPr>
            <p:nvPr/>
          </p:nvSpPr>
          <p:spPr bwMode="auto">
            <a:xfrm>
              <a:off x="6895931" y="3997072"/>
              <a:ext cx="2573840" cy="253144"/>
            </a:xfrm>
            <a:prstGeom prst="rect">
              <a:avLst/>
            </a:prstGeom>
            <a:grpFill/>
            <a:ln w="9525">
              <a:noFill/>
              <a:miter lim="800000"/>
              <a:headEnd/>
              <a:tailEnd/>
            </a:ln>
          </p:spPr>
          <p:txBody>
            <a:bodyPr wrap="square">
              <a:spAutoFit/>
            </a:bodyPr>
            <a:lstStyle/>
            <a:p>
              <a:r>
                <a:rPr lang="en-US" sz="900" b="1" dirty="0">
                  <a:latin typeface="Calibri" pitchFamily="34" charset="0"/>
                </a:rPr>
                <a:t>   WSTC      Water Soluble Total Carbon</a:t>
              </a:r>
            </a:p>
          </p:txBody>
        </p:sp>
        <p:sp>
          <p:nvSpPr>
            <p:cNvPr id="19" name="TextBox 16"/>
            <p:cNvSpPr txBox="1">
              <a:spLocks noChangeArrowheads="1"/>
            </p:cNvSpPr>
            <p:nvPr/>
          </p:nvSpPr>
          <p:spPr bwMode="auto">
            <a:xfrm>
              <a:off x="6938470" y="4186513"/>
              <a:ext cx="2478564" cy="230832"/>
            </a:xfrm>
            <a:prstGeom prst="rect">
              <a:avLst/>
            </a:prstGeom>
            <a:grpFill/>
            <a:ln w="9525">
              <a:noFill/>
              <a:miter lim="800000"/>
              <a:headEnd/>
              <a:tailEnd/>
            </a:ln>
          </p:spPr>
          <p:txBody>
            <a:bodyPr wrap="none">
              <a:spAutoFit/>
            </a:bodyPr>
            <a:lstStyle/>
            <a:p>
              <a:r>
                <a:rPr lang="en-US" sz="900" b="1" dirty="0">
                  <a:latin typeface="Calibri" pitchFamily="34" charset="0"/>
                </a:rPr>
                <a:t>  WSTIC     Water Soluble Total Inorganic Carbon</a:t>
              </a:r>
            </a:p>
          </p:txBody>
        </p:sp>
      </p:grpSp>
      <p:sp>
        <p:nvSpPr>
          <p:cNvPr id="20" name="TextBox 17"/>
          <p:cNvSpPr txBox="1">
            <a:spLocks noChangeArrowheads="1"/>
          </p:cNvSpPr>
          <p:nvPr/>
        </p:nvSpPr>
        <p:spPr bwMode="auto">
          <a:xfrm>
            <a:off x="1249110" y="3429000"/>
            <a:ext cx="3179288" cy="338554"/>
          </a:xfrm>
          <a:prstGeom prst="rect">
            <a:avLst/>
          </a:prstGeom>
          <a:noFill/>
          <a:ln w="9525">
            <a:noFill/>
            <a:miter lim="800000"/>
            <a:headEnd/>
            <a:tailEnd/>
          </a:ln>
        </p:spPr>
        <p:txBody>
          <a:bodyPr wrap="square">
            <a:spAutoFit/>
          </a:bodyPr>
          <a:lstStyle/>
          <a:p>
            <a:r>
              <a:rPr lang="en-IN" sz="1600" b="1" dirty="0">
                <a:solidFill>
                  <a:srgbClr val="006600"/>
                </a:solidFill>
              </a:rPr>
              <a:t>Low EC but High SOA during Fog</a:t>
            </a:r>
          </a:p>
        </p:txBody>
      </p:sp>
      <p:sp>
        <p:nvSpPr>
          <p:cNvPr id="21" name="Rectangle 7"/>
          <p:cNvSpPr>
            <a:spLocks noChangeArrowheads="1"/>
          </p:cNvSpPr>
          <p:nvPr/>
        </p:nvSpPr>
        <p:spPr bwMode="auto">
          <a:xfrm>
            <a:off x="4191000" y="3276600"/>
            <a:ext cx="5105400" cy="369332"/>
          </a:xfrm>
          <a:prstGeom prst="rect">
            <a:avLst/>
          </a:prstGeom>
          <a:noFill/>
          <a:ln w="9525">
            <a:noFill/>
            <a:miter lim="800000"/>
            <a:headEnd/>
            <a:tailEnd/>
          </a:ln>
        </p:spPr>
        <p:txBody>
          <a:bodyPr wrap="square">
            <a:spAutoFit/>
          </a:bodyPr>
          <a:lstStyle/>
          <a:p>
            <a:r>
              <a:rPr lang="en-US" b="1" dirty="0" smtClean="0">
                <a:solidFill>
                  <a:srgbClr val="0000FF"/>
                </a:solidFill>
                <a:latin typeface="Arial" panose="020B0604020202020204" pitchFamily="34" charset="0"/>
                <a:cs typeface="Arial" panose="020B0604020202020204" pitchFamily="34" charset="0"/>
              </a:rPr>
              <a:t>Kaul, Tripathi</a:t>
            </a:r>
            <a:r>
              <a:rPr lang="en-US" b="1" i="1" dirty="0" smtClean="0">
                <a:solidFill>
                  <a:srgbClr val="0000FF"/>
                </a:solidFill>
                <a:latin typeface="Arial" panose="020B0604020202020204" pitchFamily="34" charset="0"/>
                <a:cs typeface="Arial" panose="020B0604020202020204" pitchFamily="34" charset="0"/>
              </a:rPr>
              <a:t> </a:t>
            </a:r>
            <a:r>
              <a:rPr lang="en-US" b="1" i="1" dirty="0">
                <a:solidFill>
                  <a:srgbClr val="0000FF"/>
                </a:solidFill>
                <a:latin typeface="Arial" panose="020B0604020202020204" pitchFamily="34" charset="0"/>
                <a:cs typeface="Arial" panose="020B0604020202020204" pitchFamily="34" charset="0"/>
              </a:rPr>
              <a:t>et al., </a:t>
            </a:r>
            <a:r>
              <a:rPr lang="en-US" b="1" i="1" dirty="0" err="1" smtClean="0">
                <a:solidFill>
                  <a:srgbClr val="0000FF"/>
                </a:solidFill>
                <a:latin typeface="Arial" panose="020B0604020202020204" pitchFamily="34" charset="0"/>
                <a:cs typeface="Arial" panose="020B0604020202020204" pitchFamily="34" charset="0"/>
              </a:rPr>
              <a:t>Env</a:t>
            </a:r>
            <a:r>
              <a:rPr lang="en-US" b="1" i="1" dirty="0" smtClean="0">
                <a:solidFill>
                  <a:srgbClr val="0000FF"/>
                </a:solidFill>
                <a:latin typeface="Arial" panose="020B0604020202020204" pitchFamily="34" charset="0"/>
                <a:cs typeface="Arial" panose="020B0604020202020204" pitchFamily="34" charset="0"/>
              </a:rPr>
              <a:t>. Sci. &amp;Tech. (2011)</a:t>
            </a:r>
            <a:endParaRPr lang="en-US" b="1" dirty="0">
              <a:solidFill>
                <a:srgbClr val="0000FF"/>
              </a:solidFill>
              <a:latin typeface="Arial" panose="020B0604020202020204" pitchFamily="34" charset="0"/>
              <a:cs typeface="Arial" panose="020B0604020202020204" pitchFamily="34" charset="0"/>
            </a:endParaRPr>
          </a:p>
        </p:txBody>
      </p:sp>
      <p:sp>
        <p:nvSpPr>
          <p:cNvPr id="22"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grpSp>
        <p:nvGrpSpPr>
          <p:cNvPr id="7" name="Group 9"/>
          <p:cNvGrpSpPr>
            <a:grpSpLocks/>
          </p:cNvGrpSpPr>
          <p:nvPr/>
        </p:nvGrpSpPr>
        <p:grpSpPr bwMode="auto">
          <a:xfrm>
            <a:off x="304801" y="3294689"/>
            <a:ext cx="3962400" cy="3182311"/>
            <a:chOff x="304800" y="2991842"/>
            <a:chExt cx="4297680" cy="3713758"/>
          </a:xfrm>
        </p:grpSpPr>
        <p:pic>
          <p:nvPicPr>
            <p:cNvPr id="8" name="Content Placeholder 4" descr="D:\BANK OF PAPER\traffic study\Downwind Measurements\Traffic Study2009-10\DATA\VaisalaTRH\FogNnonfog\Remove T&amp;RH\AllPlotsCarbonaceous.tif"/>
            <p:cNvPicPr>
              <a:picLocks/>
            </p:cNvPicPr>
            <p:nvPr/>
          </p:nvPicPr>
          <p:blipFill>
            <a:blip r:embed="rId5"/>
            <a:srcRect/>
            <a:stretch>
              <a:fillRect/>
            </a:stretch>
          </p:blipFill>
          <p:spPr bwMode="auto">
            <a:xfrm>
              <a:off x="304800" y="3596640"/>
              <a:ext cx="4297680" cy="3108960"/>
            </a:xfrm>
            <a:prstGeom prst="rect">
              <a:avLst/>
            </a:prstGeom>
            <a:noFill/>
            <a:ln w="9525">
              <a:noFill/>
              <a:miter lim="800000"/>
              <a:headEnd/>
              <a:tailEnd/>
            </a:ln>
          </p:spPr>
        </p:pic>
        <p:sp>
          <p:nvSpPr>
            <p:cNvPr id="9" name="TextBox 5"/>
            <p:cNvSpPr txBox="1">
              <a:spLocks noChangeArrowheads="1"/>
            </p:cNvSpPr>
            <p:nvPr/>
          </p:nvSpPr>
          <p:spPr bwMode="auto">
            <a:xfrm rot="16200000">
              <a:off x="-815326" y="4698270"/>
              <a:ext cx="3637534" cy="224677"/>
            </a:xfrm>
            <a:prstGeom prst="rect">
              <a:avLst/>
            </a:prstGeom>
            <a:solidFill>
              <a:schemeClr val="bg1"/>
            </a:solidFill>
            <a:ln w="9525">
              <a:noFill/>
              <a:miter lim="800000"/>
              <a:headEnd/>
              <a:tailEnd/>
            </a:ln>
          </p:spPr>
          <p:txBody>
            <a:bodyPr wrap="none" tIns="27432" bIns="27432">
              <a:spAutoFit/>
            </a:bodyPr>
            <a:lstStyle/>
            <a:p>
              <a:r>
                <a:rPr lang="en-US" sz="1000" b="1" dirty="0">
                  <a:latin typeface="Calibri" pitchFamily="34" charset="0"/>
                </a:rPr>
                <a:t>Elemental Carbon (</a:t>
              </a:r>
              <a:r>
                <a:rPr lang="en-US" sz="1000" b="1" dirty="0" err="1">
                  <a:latin typeface="Calibri" pitchFamily="34" charset="0"/>
                </a:rPr>
                <a:t>μg</a:t>
              </a:r>
              <a:r>
                <a:rPr lang="en-US" sz="1000" b="1" dirty="0">
                  <a:latin typeface="Calibri" pitchFamily="34" charset="0"/>
                </a:rPr>
                <a:t>/m</a:t>
              </a:r>
              <a:r>
                <a:rPr lang="en-US" sz="1000" b="1" baseline="30000" dirty="0">
                  <a:latin typeface="Calibri" pitchFamily="34" charset="0"/>
                </a:rPr>
                <a:t>3</a:t>
              </a:r>
              <a:r>
                <a:rPr lang="en-US" sz="1000" b="1" dirty="0">
                  <a:latin typeface="Calibri" pitchFamily="34" charset="0"/>
                </a:rPr>
                <a:t>) and (Organic Carbon)</a:t>
              </a:r>
              <a:r>
                <a:rPr lang="en-US" sz="1100" b="1" dirty="0">
                  <a:latin typeface="Calibri" pitchFamily="34" charset="0"/>
                </a:rPr>
                <a:t>/</a:t>
              </a:r>
              <a:r>
                <a:rPr lang="en-US" sz="1000" b="1" dirty="0">
                  <a:latin typeface="Calibri" pitchFamily="34" charset="0"/>
                </a:rPr>
                <a:t>(Elem Carbon)</a:t>
              </a:r>
            </a:p>
          </p:txBody>
        </p:sp>
      </p:grpSp>
    </p:spTree>
    <p:extLst>
      <p:ext uri="{BB962C8B-B14F-4D97-AF65-F5344CB8AC3E}">
        <p14:creationId xmlns:p14="http://schemas.microsoft.com/office/powerpoint/2010/main" val="2381790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4005"/>
            <a:ext cx="9144000" cy="1384995"/>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Processing of Ambient </a:t>
            </a:r>
            <a:r>
              <a:rPr lang="en-US" sz="2800" b="1" dirty="0">
                <a:latin typeface="Arial" panose="020B0604020202020204" pitchFamily="34" charset="0"/>
                <a:cs typeface="Arial" panose="020B0604020202020204" pitchFamily="34" charset="0"/>
              </a:rPr>
              <a:t>A</a:t>
            </a:r>
            <a:r>
              <a:rPr lang="en-US" sz="2800" b="1" dirty="0" smtClean="0">
                <a:latin typeface="Arial" panose="020B0604020202020204" pitchFamily="34" charset="0"/>
                <a:cs typeface="Arial" panose="020B0604020202020204" pitchFamily="34" charset="0"/>
              </a:rPr>
              <a:t>erosols during Fog (F) </a:t>
            </a:r>
            <a:r>
              <a:rPr lang="en-US" sz="2800" b="1" dirty="0">
                <a:latin typeface="Arial" panose="020B0604020202020204" pitchFamily="34" charset="0"/>
                <a:cs typeface="Arial" panose="020B0604020202020204" pitchFamily="34" charset="0"/>
              </a:rPr>
              <a:t>E</a:t>
            </a:r>
            <a:r>
              <a:rPr lang="en-US" sz="2800" b="1" dirty="0" smtClean="0">
                <a:latin typeface="Arial" panose="020B0604020202020204" pitchFamily="34" charset="0"/>
                <a:cs typeface="Arial" panose="020B0604020202020204" pitchFamily="34" charset="0"/>
              </a:rPr>
              <a:t>vents: Comparison with </a:t>
            </a:r>
            <a:r>
              <a:rPr lang="en-US" sz="2800" b="1" dirty="0">
                <a:latin typeface="Arial" panose="020B0604020202020204" pitchFamily="34" charset="0"/>
                <a:cs typeface="Arial" panose="020B0604020202020204" pitchFamily="34" charset="0"/>
              </a:rPr>
              <a:t>N</a:t>
            </a:r>
            <a:r>
              <a:rPr lang="en-US" sz="2800" b="1" dirty="0" smtClean="0">
                <a:latin typeface="Arial" panose="020B0604020202020204" pitchFamily="34" charset="0"/>
                <a:cs typeface="Arial" panose="020B0604020202020204" pitchFamily="34" charset="0"/>
              </a:rPr>
              <a:t>on Foggy (NF) Periods</a:t>
            </a:r>
          </a:p>
          <a:p>
            <a:pPr algn="ctr"/>
            <a:r>
              <a:rPr lang="en-US" sz="2800" b="1" dirty="0" smtClean="0">
                <a:latin typeface="Arial" panose="020B0604020202020204" pitchFamily="34" charset="0"/>
                <a:cs typeface="Arial" panose="020B0604020202020204" pitchFamily="34" charset="0"/>
              </a:rPr>
              <a:t> and Role of Acidity</a:t>
            </a:r>
            <a:endParaRPr lang="en-US" sz="28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AD5BBC7-4F6D-445D-B3A3-F2FA29BB67CA}" type="datetime1">
              <a:rPr lang="en-US" smtClean="0"/>
              <a:t>11/11/13</a:t>
            </a:fld>
            <a:endParaRPr lang="en-US"/>
          </a:p>
        </p:txBody>
      </p:sp>
      <p:sp>
        <p:nvSpPr>
          <p:cNvPr id="4" name="Slide Number Placeholder 3"/>
          <p:cNvSpPr>
            <a:spLocks noGrp="1"/>
          </p:cNvSpPr>
          <p:nvPr>
            <p:ph type="sldNum" sz="quarter" idx="12"/>
          </p:nvPr>
        </p:nvSpPr>
        <p:spPr/>
        <p:txBody>
          <a:bodyPr/>
          <a:lstStyle/>
          <a:p>
            <a:fld id="{B7859A7E-52D7-426B-A1C5-BCCD3FF31703}" type="slidenum">
              <a:rPr lang="en-US" smtClean="0"/>
              <a:pPr/>
              <a:t>11</a:t>
            </a:fld>
            <a:endParaRPr lang="en-US"/>
          </a:p>
        </p:txBody>
      </p:sp>
      <p:sp>
        <p:nvSpPr>
          <p:cNvPr id="5" name="TextBox 4"/>
          <p:cNvSpPr txBox="1"/>
          <p:nvPr/>
        </p:nvSpPr>
        <p:spPr>
          <a:xfrm>
            <a:off x="161930" y="0"/>
            <a:ext cx="8843255"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Secondary organic aerosols: Role of Acidity</a:t>
            </a:r>
            <a:endParaRPr lang="en-US" sz="3200" b="1" dirty="0">
              <a:solidFill>
                <a:srgbClr val="0000FF"/>
              </a:solidFill>
              <a:latin typeface="Arial" panose="020B0604020202020204" pitchFamily="34" charset="0"/>
              <a:cs typeface="Arial" panose="020B0604020202020204" pitchFamily="34" charset="0"/>
            </a:endParaRPr>
          </a:p>
        </p:txBody>
      </p:sp>
      <p:sp>
        <p:nvSpPr>
          <p:cNvPr id="6"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20581302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12</a:t>
            </a:fld>
            <a:endParaRPr lang="en-US"/>
          </a:p>
        </p:txBody>
      </p:sp>
      <p:sp>
        <p:nvSpPr>
          <p:cNvPr id="4" name="TextBox 3"/>
          <p:cNvSpPr txBox="1"/>
          <p:nvPr/>
        </p:nvSpPr>
        <p:spPr>
          <a:xfrm>
            <a:off x="78568" y="0"/>
            <a:ext cx="8885574" cy="553998"/>
          </a:xfrm>
          <a:prstGeom prst="rect">
            <a:avLst/>
          </a:prstGeom>
          <a:noFill/>
        </p:spPr>
        <p:txBody>
          <a:bodyPr wrap="none" rtlCol="0">
            <a:spAutoFit/>
          </a:bodyPr>
          <a:lstStyle/>
          <a:p>
            <a:r>
              <a:rPr lang="en-US" sz="3000" b="1" dirty="0" smtClean="0">
                <a:solidFill>
                  <a:srgbClr val="0000FF"/>
                </a:solidFill>
                <a:latin typeface="Arial" panose="020B0604020202020204" pitchFamily="34" charset="0"/>
                <a:cs typeface="Arial" panose="020B0604020202020204" pitchFamily="34" charset="0"/>
              </a:rPr>
              <a:t>Secondary organic aerosols during Fog: Winter</a:t>
            </a:r>
            <a:endParaRPr lang="en-US" sz="3000" b="1" dirty="0">
              <a:solidFill>
                <a:srgbClr val="0000FF"/>
              </a:solidFill>
              <a:latin typeface="Arial" panose="020B0604020202020204" pitchFamily="34" charset="0"/>
              <a:cs typeface="Arial" panose="020B0604020202020204" pitchFamily="34" charset="0"/>
            </a:endParaRPr>
          </a:p>
        </p:txBody>
      </p:sp>
      <p:pic>
        <p:nvPicPr>
          <p:cNvPr id="5" name="Content Placeholder 5" descr="D:\BANK OF PAPER\traffic study\Downwind Measurements\Traffic Study2009-10\DATA\VaisalaTRH\FogNnonfog\Remove T&amp;RH\SolarFludRT.tif"/>
          <p:cNvPicPr>
            <a:picLocks/>
          </p:cNvPicPr>
          <p:nvPr/>
        </p:nvPicPr>
        <p:blipFill>
          <a:blip r:embed="rId2"/>
          <a:srcRect/>
          <a:stretch>
            <a:fillRect/>
          </a:stretch>
        </p:blipFill>
        <p:spPr bwMode="auto">
          <a:xfrm>
            <a:off x="4645026" y="609600"/>
            <a:ext cx="3962400" cy="2761287"/>
          </a:xfrm>
          <a:prstGeom prst="rect">
            <a:avLst/>
          </a:prstGeom>
          <a:noFill/>
          <a:ln w="9525">
            <a:noFill/>
            <a:miter lim="800000"/>
            <a:headEnd/>
            <a:tailEnd/>
          </a:ln>
        </p:spPr>
      </p:pic>
      <p:pic>
        <p:nvPicPr>
          <p:cNvPr id="6" name="Picture 10" descr="D:\BANK OF PAPER\traffic study\Downwind Measurements\Traffic Study2009-10\DATA\Chemical Analysis\TOC\Nrd\TOC_TC_ICplot.tif"/>
          <p:cNvPicPr>
            <a:picLocks noChangeAspect="1" noChangeArrowheads="1"/>
          </p:cNvPicPr>
          <p:nvPr/>
        </p:nvPicPr>
        <p:blipFill>
          <a:blip r:embed="rId3"/>
          <a:srcRect/>
          <a:stretch>
            <a:fillRect/>
          </a:stretch>
        </p:blipFill>
        <p:spPr bwMode="auto">
          <a:xfrm>
            <a:off x="4648201" y="3736015"/>
            <a:ext cx="3962400" cy="2692852"/>
          </a:xfrm>
          <a:prstGeom prst="rect">
            <a:avLst/>
          </a:prstGeom>
          <a:noFill/>
          <a:ln w="9525">
            <a:noFill/>
            <a:miter lim="800000"/>
            <a:headEnd/>
            <a:tailEnd/>
          </a:ln>
        </p:spPr>
      </p:pic>
      <p:grpSp>
        <p:nvGrpSpPr>
          <p:cNvPr id="10" name="Group 11"/>
          <p:cNvGrpSpPr>
            <a:grpSpLocks/>
          </p:cNvGrpSpPr>
          <p:nvPr/>
        </p:nvGrpSpPr>
        <p:grpSpPr bwMode="auto">
          <a:xfrm>
            <a:off x="260351" y="533400"/>
            <a:ext cx="3962400" cy="2761287"/>
            <a:chOff x="180201" y="228600"/>
            <a:chExt cx="4422279" cy="3108960"/>
          </a:xfrm>
        </p:grpSpPr>
        <p:pic>
          <p:nvPicPr>
            <p:cNvPr id="11" name="Content Placeholder 4" descr="D:\BANK OF PAPER\traffic study\Downwind Measurements\Traffic Study2009-10\DATA\Gaseous Data\GasAnalysis\JanFebData\FoggyNonFoggyDAY\RemoveFlux\TraceGasesPlot.tif"/>
            <p:cNvPicPr>
              <a:picLocks/>
            </p:cNvPicPr>
            <p:nvPr/>
          </p:nvPicPr>
          <p:blipFill>
            <a:blip r:embed="rId4"/>
            <a:srcRect/>
            <a:stretch>
              <a:fillRect/>
            </a:stretch>
          </p:blipFill>
          <p:spPr bwMode="auto">
            <a:xfrm>
              <a:off x="304800" y="228600"/>
              <a:ext cx="4297680" cy="3108960"/>
            </a:xfrm>
            <a:prstGeom prst="rect">
              <a:avLst/>
            </a:prstGeom>
            <a:noFill/>
            <a:ln w="9525">
              <a:noFill/>
              <a:miter lim="800000"/>
              <a:headEnd/>
              <a:tailEnd/>
            </a:ln>
          </p:spPr>
        </p:pic>
        <p:sp>
          <p:nvSpPr>
            <p:cNvPr id="12" name="TextBox 6"/>
            <p:cNvSpPr txBox="1">
              <a:spLocks noChangeArrowheads="1"/>
            </p:cNvSpPr>
            <p:nvPr/>
          </p:nvSpPr>
          <p:spPr bwMode="auto">
            <a:xfrm rot="-5400000">
              <a:off x="-167073" y="1480272"/>
              <a:ext cx="971548" cy="276999"/>
            </a:xfrm>
            <a:prstGeom prst="rect">
              <a:avLst/>
            </a:prstGeom>
            <a:solidFill>
              <a:schemeClr val="bg1"/>
            </a:solidFill>
            <a:ln w="9525">
              <a:noFill/>
              <a:miter lim="800000"/>
              <a:headEnd/>
              <a:tailEnd/>
            </a:ln>
          </p:spPr>
          <p:txBody>
            <a:bodyPr wrap="none">
              <a:spAutoFit/>
            </a:bodyPr>
            <a:lstStyle/>
            <a:p>
              <a:r>
                <a:rPr lang="en-US" sz="1200" b="1">
                  <a:latin typeface="Calibri" pitchFamily="34" charset="0"/>
                </a:rPr>
                <a:t>Ozone (ppb)</a:t>
              </a:r>
            </a:p>
          </p:txBody>
        </p:sp>
        <p:sp>
          <p:nvSpPr>
            <p:cNvPr id="13" name="TextBox 7"/>
            <p:cNvSpPr txBox="1">
              <a:spLocks noChangeArrowheads="1"/>
            </p:cNvSpPr>
            <p:nvPr/>
          </p:nvSpPr>
          <p:spPr bwMode="auto">
            <a:xfrm rot="-5400000">
              <a:off x="96950" y="1520363"/>
              <a:ext cx="1371600" cy="203133"/>
            </a:xfrm>
            <a:prstGeom prst="rect">
              <a:avLst/>
            </a:prstGeom>
            <a:solidFill>
              <a:schemeClr val="bg1"/>
            </a:solidFill>
            <a:ln w="9525">
              <a:noFill/>
              <a:miter lim="800000"/>
              <a:headEnd/>
              <a:tailEnd/>
            </a:ln>
          </p:spPr>
          <p:txBody>
            <a:bodyPr wrap="none" tIns="36576" bIns="27432">
              <a:spAutoFit/>
            </a:bodyPr>
            <a:lstStyle/>
            <a:p>
              <a:r>
                <a:rPr lang="en-US" sz="900" b="1">
                  <a:latin typeface="Calibri" pitchFamily="34" charset="0"/>
                </a:rPr>
                <a:t>Carbon Monoxide (ppb)</a:t>
              </a:r>
            </a:p>
          </p:txBody>
        </p:sp>
        <p:sp>
          <p:nvSpPr>
            <p:cNvPr id="14" name="TextBox 13"/>
            <p:cNvSpPr txBox="1"/>
            <p:nvPr/>
          </p:nvSpPr>
          <p:spPr>
            <a:xfrm rot="16200000">
              <a:off x="618521" y="1526440"/>
              <a:ext cx="1167051" cy="184601"/>
            </a:xfrm>
            <a:prstGeom prst="rect">
              <a:avLst/>
            </a:prstGeom>
            <a:solidFill>
              <a:schemeClr val="bg1"/>
            </a:solidFill>
          </p:spPr>
          <p:txBody>
            <a:bodyPr wrap="none" tIns="27432" bIns="27432">
              <a:spAutoFit/>
            </a:bodyPr>
            <a:lstStyle/>
            <a:p>
              <a:pPr fontAlgn="auto">
                <a:spcBef>
                  <a:spcPts val="0"/>
                </a:spcBef>
                <a:spcAft>
                  <a:spcPts val="0"/>
                </a:spcAft>
                <a:defRPr/>
              </a:pPr>
              <a:r>
                <a:rPr lang="en-US" sz="850" b="1" dirty="0" err="1">
                  <a:latin typeface="+mn-lt"/>
                  <a:cs typeface="+mn-cs"/>
                </a:rPr>
                <a:t>Sulphur</a:t>
              </a:r>
              <a:r>
                <a:rPr lang="en-US" sz="850" b="1" dirty="0">
                  <a:latin typeface="+mn-lt"/>
                  <a:cs typeface="+mn-cs"/>
                </a:rPr>
                <a:t> Dioxide (ppb)</a:t>
              </a:r>
            </a:p>
          </p:txBody>
        </p:sp>
      </p:grpSp>
      <p:sp>
        <p:nvSpPr>
          <p:cNvPr id="15" name="TextBox 12"/>
          <p:cNvSpPr txBox="1">
            <a:spLocks noChangeArrowheads="1"/>
          </p:cNvSpPr>
          <p:nvPr/>
        </p:nvSpPr>
        <p:spPr bwMode="auto">
          <a:xfrm rot="-5400000">
            <a:off x="-682249" y="4833712"/>
            <a:ext cx="2191231" cy="240066"/>
          </a:xfrm>
          <a:prstGeom prst="rect">
            <a:avLst/>
          </a:prstGeom>
          <a:solidFill>
            <a:schemeClr val="bg1"/>
          </a:solidFill>
          <a:ln w="9525">
            <a:noFill/>
            <a:miter lim="800000"/>
            <a:headEnd/>
            <a:tailEnd/>
          </a:ln>
        </p:spPr>
        <p:txBody>
          <a:bodyPr wrap="square" tIns="27432" bIns="27432">
            <a:spAutoFit/>
          </a:bodyPr>
          <a:lstStyle/>
          <a:p>
            <a:r>
              <a:rPr lang="en-US" sz="1000" b="1" dirty="0">
                <a:latin typeface="Calibri" pitchFamily="34" charset="0"/>
              </a:rPr>
              <a:t>Secondary Organic Aerosol (</a:t>
            </a:r>
            <a:r>
              <a:rPr lang="en-US" sz="1200" b="1" dirty="0" err="1">
                <a:latin typeface="Calibri" pitchFamily="34" charset="0"/>
              </a:rPr>
              <a:t>μg</a:t>
            </a:r>
            <a:r>
              <a:rPr lang="en-US" sz="1200" b="1" dirty="0">
                <a:latin typeface="Calibri" pitchFamily="34" charset="0"/>
              </a:rPr>
              <a:t>/m</a:t>
            </a:r>
            <a:r>
              <a:rPr lang="en-US" sz="1200" b="1" baseline="30000" dirty="0">
                <a:latin typeface="Calibri" pitchFamily="34" charset="0"/>
              </a:rPr>
              <a:t>3</a:t>
            </a:r>
            <a:r>
              <a:rPr lang="en-US" sz="1000" b="1" dirty="0">
                <a:latin typeface="Calibri" pitchFamily="34" charset="0"/>
              </a:rPr>
              <a:t>) </a:t>
            </a:r>
          </a:p>
        </p:txBody>
      </p:sp>
      <p:grpSp>
        <p:nvGrpSpPr>
          <p:cNvPr id="16" name="Group 17"/>
          <p:cNvGrpSpPr>
            <a:grpSpLocks/>
          </p:cNvGrpSpPr>
          <p:nvPr/>
        </p:nvGrpSpPr>
        <p:grpSpPr bwMode="auto">
          <a:xfrm>
            <a:off x="6477000" y="3894777"/>
            <a:ext cx="2372841" cy="510115"/>
            <a:chOff x="6895931" y="3821944"/>
            <a:chExt cx="2573840" cy="595401"/>
          </a:xfrm>
          <a:solidFill>
            <a:schemeClr val="bg1"/>
          </a:solidFill>
        </p:grpSpPr>
        <p:sp>
          <p:nvSpPr>
            <p:cNvPr id="17" name="TextBox 14"/>
            <p:cNvSpPr txBox="1">
              <a:spLocks noChangeArrowheads="1"/>
            </p:cNvSpPr>
            <p:nvPr/>
          </p:nvSpPr>
          <p:spPr bwMode="auto">
            <a:xfrm>
              <a:off x="6973676" y="3821944"/>
              <a:ext cx="2350323" cy="230831"/>
            </a:xfrm>
            <a:prstGeom prst="rect">
              <a:avLst/>
            </a:prstGeom>
            <a:grpFill/>
            <a:ln w="9525">
              <a:noFill/>
              <a:miter lim="800000"/>
              <a:headEnd/>
              <a:tailEnd/>
            </a:ln>
          </p:spPr>
          <p:txBody>
            <a:bodyPr wrap="none">
              <a:spAutoFit/>
            </a:bodyPr>
            <a:lstStyle/>
            <a:p>
              <a:r>
                <a:rPr lang="en-US" sz="900" b="1" dirty="0">
                  <a:latin typeface="Calibri" pitchFamily="34" charset="0"/>
                </a:rPr>
                <a:t>WSTOC    Water Soluble Total Organic Carbon</a:t>
              </a:r>
            </a:p>
          </p:txBody>
        </p:sp>
        <p:sp>
          <p:nvSpPr>
            <p:cNvPr id="18" name="TextBox 15"/>
            <p:cNvSpPr txBox="1">
              <a:spLocks noChangeArrowheads="1"/>
            </p:cNvSpPr>
            <p:nvPr/>
          </p:nvSpPr>
          <p:spPr bwMode="auto">
            <a:xfrm>
              <a:off x="6895931" y="3997072"/>
              <a:ext cx="2573840" cy="253144"/>
            </a:xfrm>
            <a:prstGeom prst="rect">
              <a:avLst/>
            </a:prstGeom>
            <a:grpFill/>
            <a:ln w="9525">
              <a:noFill/>
              <a:miter lim="800000"/>
              <a:headEnd/>
              <a:tailEnd/>
            </a:ln>
          </p:spPr>
          <p:txBody>
            <a:bodyPr wrap="square">
              <a:spAutoFit/>
            </a:bodyPr>
            <a:lstStyle/>
            <a:p>
              <a:r>
                <a:rPr lang="en-US" sz="900" b="1" dirty="0">
                  <a:latin typeface="Calibri" pitchFamily="34" charset="0"/>
                </a:rPr>
                <a:t>   WSTC      Water Soluble Total Carbon</a:t>
              </a:r>
            </a:p>
          </p:txBody>
        </p:sp>
        <p:sp>
          <p:nvSpPr>
            <p:cNvPr id="19" name="TextBox 16"/>
            <p:cNvSpPr txBox="1">
              <a:spLocks noChangeArrowheads="1"/>
            </p:cNvSpPr>
            <p:nvPr/>
          </p:nvSpPr>
          <p:spPr bwMode="auto">
            <a:xfrm>
              <a:off x="6938470" y="4186513"/>
              <a:ext cx="2478564" cy="230832"/>
            </a:xfrm>
            <a:prstGeom prst="rect">
              <a:avLst/>
            </a:prstGeom>
            <a:grpFill/>
            <a:ln w="9525">
              <a:noFill/>
              <a:miter lim="800000"/>
              <a:headEnd/>
              <a:tailEnd/>
            </a:ln>
          </p:spPr>
          <p:txBody>
            <a:bodyPr wrap="none">
              <a:spAutoFit/>
            </a:bodyPr>
            <a:lstStyle/>
            <a:p>
              <a:r>
                <a:rPr lang="en-US" sz="900" b="1" dirty="0">
                  <a:latin typeface="Calibri" pitchFamily="34" charset="0"/>
                </a:rPr>
                <a:t>  WSTIC     Water Soluble Total Inorganic Carbon</a:t>
              </a:r>
            </a:p>
          </p:txBody>
        </p:sp>
      </p:grpSp>
      <p:sp>
        <p:nvSpPr>
          <p:cNvPr id="20" name="TextBox 17"/>
          <p:cNvSpPr txBox="1">
            <a:spLocks noChangeArrowheads="1"/>
          </p:cNvSpPr>
          <p:nvPr/>
        </p:nvSpPr>
        <p:spPr bwMode="auto">
          <a:xfrm>
            <a:off x="1249110" y="3429000"/>
            <a:ext cx="3179288" cy="338554"/>
          </a:xfrm>
          <a:prstGeom prst="rect">
            <a:avLst/>
          </a:prstGeom>
          <a:noFill/>
          <a:ln w="9525">
            <a:noFill/>
            <a:miter lim="800000"/>
            <a:headEnd/>
            <a:tailEnd/>
          </a:ln>
        </p:spPr>
        <p:txBody>
          <a:bodyPr wrap="square">
            <a:spAutoFit/>
          </a:bodyPr>
          <a:lstStyle/>
          <a:p>
            <a:r>
              <a:rPr lang="en-IN" sz="1600" b="1" dirty="0">
                <a:solidFill>
                  <a:srgbClr val="006600"/>
                </a:solidFill>
              </a:rPr>
              <a:t>Low EC but High SOA during Fog</a:t>
            </a:r>
          </a:p>
        </p:txBody>
      </p:sp>
      <p:sp>
        <p:nvSpPr>
          <p:cNvPr id="21" name="Rectangle 7"/>
          <p:cNvSpPr>
            <a:spLocks noChangeArrowheads="1"/>
          </p:cNvSpPr>
          <p:nvPr/>
        </p:nvSpPr>
        <p:spPr bwMode="auto">
          <a:xfrm>
            <a:off x="5105400" y="3305401"/>
            <a:ext cx="3921126" cy="369332"/>
          </a:xfrm>
          <a:prstGeom prst="rect">
            <a:avLst/>
          </a:prstGeom>
          <a:noFill/>
          <a:ln w="9525">
            <a:noFill/>
            <a:miter lim="800000"/>
            <a:headEnd/>
            <a:tailEnd/>
          </a:ln>
        </p:spPr>
        <p:txBody>
          <a:bodyPr wrap="square">
            <a:spAutoFit/>
          </a:bodyPr>
          <a:lstStyle/>
          <a:p>
            <a:r>
              <a:rPr lang="en-US" b="1" dirty="0" smtClean="0">
                <a:solidFill>
                  <a:srgbClr val="0000FF"/>
                </a:solidFill>
                <a:latin typeface="Arial" panose="020B0604020202020204" pitchFamily="34" charset="0"/>
                <a:cs typeface="Arial" panose="020B0604020202020204" pitchFamily="34" charset="0"/>
              </a:rPr>
              <a:t>Kaul, </a:t>
            </a:r>
            <a:r>
              <a:rPr lang="en-US" b="1" dirty="0" err="1" smtClean="0">
                <a:solidFill>
                  <a:srgbClr val="0000FF"/>
                </a:solidFill>
                <a:latin typeface="Arial" panose="020B0604020202020204" pitchFamily="34" charset="0"/>
                <a:cs typeface="Arial" panose="020B0604020202020204" pitchFamily="34" charset="0"/>
              </a:rPr>
              <a:t>Tripathi</a:t>
            </a:r>
            <a:r>
              <a:rPr lang="en-US" b="1" dirty="0" smtClean="0">
                <a:solidFill>
                  <a:srgbClr val="0000FF"/>
                </a:solidFill>
                <a:latin typeface="Arial" panose="020B0604020202020204" pitchFamily="34" charset="0"/>
                <a:cs typeface="Arial" panose="020B0604020202020204" pitchFamily="34" charset="0"/>
              </a:rPr>
              <a:t>,</a:t>
            </a:r>
            <a:r>
              <a:rPr lang="en-US" b="1" i="1" dirty="0" smtClean="0">
                <a:solidFill>
                  <a:srgbClr val="0000FF"/>
                </a:solidFill>
                <a:latin typeface="Arial" panose="020B0604020202020204" pitchFamily="34" charset="0"/>
                <a:cs typeface="Arial" panose="020B0604020202020204" pitchFamily="34" charset="0"/>
              </a:rPr>
              <a:t> </a:t>
            </a:r>
            <a:r>
              <a:rPr lang="en-US" b="1" i="1" dirty="0">
                <a:solidFill>
                  <a:srgbClr val="0000FF"/>
                </a:solidFill>
                <a:latin typeface="Arial" panose="020B0604020202020204" pitchFamily="34" charset="0"/>
                <a:cs typeface="Arial" panose="020B0604020202020204" pitchFamily="34" charset="0"/>
              </a:rPr>
              <a:t>et al., </a:t>
            </a:r>
            <a:r>
              <a:rPr lang="en-US" b="1" i="1" dirty="0" smtClean="0">
                <a:solidFill>
                  <a:srgbClr val="0000FF"/>
                </a:solidFill>
                <a:latin typeface="Arial" panose="020B0604020202020204" pitchFamily="34" charset="0"/>
                <a:cs typeface="Arial" panose="020B0604020202020204" pitchFamily="34" charset="0"/>
              </a:rPr>
              <a:t>ES&amp;T (2011)</a:t>
            </a:r>
            <a:endParaRPr lang="en-US" b="1" dirty="0">
              <a:solidFill>
                <a:srgbClr val="0000FF"/>
              </a:solidFill>
              <a:latin typeface="Arial" panose="020B0604020202020204" pitchFamily="34" charset="0"/>
              <a:cs typeface="Arial" panose="020B0604020202020204" pitchFamily="34" charset="0"/>
            </a:endParaRPr>
          </a:p>
        </p:txBody>
      </p:sp>
      <p:sp>
        <p:nvSpPr>
          <p:cNvPr id="22"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grpSp>
        <p:nvGrpSpPr>
          <p:cNvPr id="7" name="Group 9"/>
          <p:cNvGrpSpPr>
            <a:grpSpLocks/>
          </p:cNvGrpSpPr>
          <p:nvPr/>
        </p:nvGrpSpPr>
        <p:grpSpPr bwMode="auto">
          <a:xfrm>
            <a:off x="304801" y="3294689"/>
            <a:ext cx="3962400" cy="3182311"/>
            <a:chOff x="304800" y="2991842"/>
            <a:chExt cx="4297680" cy="3713758"/>
          </a:xfrm>
        </p:grpSpPr>
        <p:pic>
          <p:nvPicPr>
            <p:cNvPr id="8" name="Content Placeholder 4" descr="D:\BANK OF PAPER\traffic study\Downwind Measurements\Traffic Study2009-10\DATA\VaisalaTRH\FogNnonfog\Remove T&amp;RH\AllPlotsCarbonaceous.tif"/>
            <p:cNvPicPr>
              <a:picLocks/>
            </p:cNvPicPr>
            <p:nvPr/>
          </p:nvPicPr>
          <p:blipFill>
            <a:blip r:embed="rId5"/>
            <a:srcRect/>
            <a:stretch>
              <a:fillRect/>
            </a:stretch>
          </p:blipFill>
          <p:spPr bwMode="auto">
            <a:xfrm>
              <a:off x="304800" y="3596640"/>
              <a:ext cx="4297680" cy="3108960"/>
            </a:xfrm>
            <a:prstGeom prst="rect">
              <a:avLst/>
            </a:prstGeom>
            <a:noFill/>
            <a:ln w="9525">
              <a:noFill/>
              <a:miter lim="800000"/>
              <a:headEnd/>
              <a:tailEnd/>
            </a:ln>
          </p:spPr>
        </p:pic>
        <p:sp>
          <p:nvSpPr>
            <p:cNvPr id="9" name="TextBox 5"/>
            <p:cNvSpPr txBox="1">
              <a:spLocks noChangeArrowheads="1"/>
            </p:cNvSpPr>
            <p:nvPr/>
          </p:nvSpPr>
          <p:spPr bwMode="auto">
            <a:xfrm rot="16200000">
              <a:off x="-815326" y="4698270"/>
              <a:ext cx="3637534" cy="224677"/>
            </a:xfrm>
            <a:prstGeom prst="rect">
              <a:avLst/>
            </a:prstGeom>
            <a:solidFill>
              <a:schemeClr val="bg1"/>
            </a:solidFill>
            <a:ln w="9525">
              <a:noFill/>
              <a:miter lim="800000"/>
              <a:headEnd/>
              <a:tailEnd/>
            </a:ln>
          </p:spPr>
          <p:txBody>
            <a:bodyPr wrap="none" tIns="27432" bIns="27432">
              <a:spAutoFit/>
            </a:bodyPr>
            <a:lstStyle/>
            <a:p>
              <a:r>
                <a:rPr lang="en-US" sz="1000" b="1" dirty="0">
                  <a:latin typeface="Calibri" pitchFamily="34" charset="0"/>
                </a:rPr>
                <a:t>Elemental Carbon (</a:t>
              </a:r>
              <a:r>
                <a:rPr lang="en-US" sz="1000" b="1" dirty="0" err="1">
                  <a:latin typeface="Calibri" pitchFamily="34" charset="0"/>
                </a:rPr>
                <a:t>μg</a:t>
              </a:r>
              <a:r>
                <a:rPr lang="en-US" sz="1000" b="1" dirty="0">
                  <a:latin typeface="Calibri" pitchFamily="34" charset="0"/>
                </a:rPr>
                <a:t>/m</a:t>
              </a:r>
              <a:r>
                <a:rPr lang="en-US" sz="1000" b="1" baseline="30000" dirty="0">
                  <a:latin typeface="Calibri" pitchFamily="34" charset="0"/>
                </a:rPr>
                <a:t>3</a:t>
              </a:r>
              <a:r>
                <a:rPr lang="en-US" sz="1000" b="1" dirty="0">
                  <a:latin typeface="Calibri" pitchFamily="34" charset="0"/>
                </a:rPr>
                <a:t>) and (Organic Carbon)</a:t>
              </a:r>
              <a:r>
                <a:rPr lang="en-US" sz="1100" b="1" dirty="0">
                  <a:latin typeface="Calibri" pitchFamily="34" charset="0"/>
                </a:rPr>
                <a:t>/</a:t>
              </a:r>
              <a:r>
                <a:rPr lang="en-US" sz="1000" b="1" dirty="0">
                  <a:latin typeface="Calibri" pitchFamily="34" charset="0"/>
                </a:rPr>
                <a:t>(Elem Carbon)</a:t>
              </a:r>
            </a:p>
          </p:txBody>
        </p:sp>
      </p:grpSp>
    </p:spTree>
    <p:extLst>
      <p:ext uri="{BB962C8B-B14F-4D97-AF65-F5344CB8AC3E}">
        <p14:creationId xmlns:p14="http://schemas.microsoft.com/office/powerpoint/2010/main" val="11209716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88D71B-4D22-458E-8FBC-8947C92D1330}" type="datetime1">
              <a:rPr lang="en-US" smtClean="0"/>
              <a:t>11/11/13</a:t>
            </a:fld>
            <a:endParaRPr lang="en-US"/>
          </a:p>
        </p:txBody>
      </p:sp>
      <p:sp>
        <p:nvSpPr>
          <p:cNvPr id="5" name="Slide Number Placeholder 4"/>
          <p:cNvSpPr>
            <a:spLocks noGrp="1"/>
          </p:cNvSpPr>
          <p:nvPr>
            <p:ph type="sldNum" sz="quarter" idx="12"/>
          </p:nvPr>
        </p:nvSpPr>
        <p:spPr/>
        <p:txBody>
          <a:bodyPr/>
          <a:lstStyle/>
          <a:p>
            <a:fld id="{B7859A7E-52D7-426B-A1C5-BCCD3FF31703}" type="slidenum">
              <a:rPr lang="en-US" smtClean="0"/>
              <a:pPr/>
              <a:t>13</a:t>
            </a:fld>
            <a:endParaRPr lang="en-US"/>
          </a:p>
        </p:txBody>
      </p:sp>
      <p:pic>
        <p:nvPicPr>
          <p:cNvPr id="6" name="Picture 2" descr="C:\Users\admin\Documents\DiurnalOtoCVariation_F+NF 2-18N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27581"/>
            <a:ext cx="6858000" cy="42064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930" y="5308937"/>
            <a:ext cx="8982070" cy="1015663"/>
          </a:xfrm>
          <a:prstGeom prst="rect">
            <a:avLst/>
          </a:prstGeom>
          <a:noFill/>
        </p:spPr>
        <p:txBody>
          <a:bodyPr wrap="square" rtlCol="0">
            <a:spAutoFit/>
          </a:bodyPr>
          <a:lstStyle/>
          <a:p>
            <a:pPr marL="285750" indent="-28575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During foggy night time aerosol oxidation level was higher than that of non foggy period, indicating enhanced oxidation, may be due to aqueous processing.</a:t>
            </a:r>
            <a:endParaRPr lang="en-US" sz="2000" dirty="0">
              <a:latin typeface="Arial" panose="020B0604020202020204" pitchFamily="34" charset="0"/>
              <a:cs typeface="Arial" panose="020B0604020202020204" pitchFamily="34" charset="0"/>
            </a:endParaRPr>
          </a:p>
        </p:txBody>
      </p:sp>
      <p:sp>
        <p:nvSpPr>
          <p:cNvPr id="10" name="TextBox 9"/>
          <p:cNvSpPr txBox="1"/>
          <p:nvPr/>
        </p:nvSpPr>
        <p:spPr>
          <a:xfrm>
            <a:off x="0" y="0"/>
            <a:ext cx="9586879" cy="1077218"/>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Aerosol Acidity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smtClean="0">
                <a:solidFill>
                  <a:srgbClr val="0000FF"/>
                </a:solidFill>
                <a:latin typeface="Arial" panose="020B0604020202020204" pitchFamily="34" charset="0"/>
                <a:cs typeface="Arial" panose="020B0604020202020204" pitchFamily="34" charset="0"/>
              </a:rPr>
              <a:t> Oxidation Mechanism: Foggy </a:t>
            </a:r>
          </a:p>
          <a:p>
            <a:r>
              <a:rPr lang="en-US" sz="3200" b="1" dirty="0" err="1" smtClean="0">
                <a:solidFill>
                  <a:srgbClr val="0000FF"/>
                </a:solidFill>
                <a:latin typeface="Arial" panose="020B0604020202020204" pitchFamily="34" charset="0"/>
                <a:cs typeface="Arial" panose="020B0604020202020204" pitchFamily="34" charset="0"/>
              </a:rPr>
              <a:t>vs</a:t>
            </a:r>
            <a:r>
              <a:rPr lang="en-US" sz="3200" b="1" dirty="0" smtClean="0">
                <a:solidFill>
                  <a:srgbClr val="0000FF"/>
                </a:solidFill>
                <a:latin typeface="Arial" panose="020B0604020202020204" pitchFamily="34" charset="0"/>
                <a:cs typeface="Arial" panose="020B0604020202020204" pitchFamily="34" charset="0"/>
              </a:rPr>
              <a:t> Non Foggy based on HR-</a:t>
            </a:r>
            <a:r>
              <a:rPr lang="en-US" sz="3200" b="1" dirty="0" err="1" smtClean="0">
                <a:solidFill>
                  <a:srgbClr val="0000FF"/>
                </a:solidFill>
                <a:latin typeface="Arial" panose="020B0604020202020204" pitchFamily="34" charset="0"/>
                <a:cs typeface="Arial" panose="020B0604020202020204" pitchFamily="34" charset="0"/>
              </a:rPr>
              <a:t>ToF</a:t>
            </a:r>
            <a:r>
              <a:rPr lang="en-US" sz="3200" b="1" dirty="0" smtClean="0">
                <a:solidFill>
                  <a:srgbClr val="0000FF"/>
                </a:solidFill>
                <a:latin typeface="Arial" panose="020B0604020202020204" pitchFamily="34" charset="0"/>
                <a:cs typeface="Arial" panose="020B0604020202020204" pitchFamily="34" charset="0"/>
              </a:rPr>
              <a:t>-MS</a:t>
            </a:r>
            <a:endParaRPr lang="en-US" sz="3200" b="1" dirty="0">
              <a:solidFill>
                <a:srgbClr val="0000FF"/>
              </a:solidFill>
              <a:latin typeface="Arial" panose="020B0604020202020204" pitchFamily="34" charset="0"/>
              <a:cs typeface="Arial" panose="020B0604020202020204" pitchFamily="34" charset="0"/>
            </a:endParaRPr>
          </a:p>
        </p:txBody>
      </p:sp>
      <p:sp>
        <p:nvSpPr>
          <p:cNvPr id="11" name="Rounded Rectangle 10"/>
          <p:cNvSpPr/>
          <p:nvPr/>
        </p:nvSpPr>
        <p:spPr>
          <a:xfrm>
            <a:off x="1752600" y="2438400"/>
            <a:ext cx="1981200" cy="1600200"/>
          </a:xfrm>
          <a:prstGeom prst="roundRect">
            <a:avLst>
              <a:gd name="adj" fmla="val 50000"/>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9609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Documents\AAvsHCvsOC ALL F+NF 2-18 Nov.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1217" b="2139"/>
          <a:stretch/>
        </p:blipFill>
        <p:spPr bwMode="auto">
          <a:xfrm>
            <a:off x="1447800" y="457200"/>
            <a:ext cx="5400767" cy="4268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598075"/>
            <a:ext cx="8998635" cy="2031325"/>
          </a:xfrm>
          <a:prstGeom prst="rect">
            <a:avLst/>
          </a:prstGeom>
          <a:noFill/>
        </p:spPr>
        <p:txBody>
          <a:bodyPr wrap="square" rtlCol="0">
            <a:spAutoFit/>
          </a:bodyPr>
          <a:lstStyle/>
          <a:p>
            <a:pPr marL="342900" indent="-342900">
              <a:buFont typeface="Wingdings" panose="05000000000000000000" pitchFamily="2" charset="2"/>
              <a:buChar char="q"/>
            </a:pPr>
            <a:r>
              <a:rPr lang="en-US" b="1" dirty="0" smtClean="0">
                <a:latin typeface="Arial" panose="020B0604020202020204" pitchFamily="34" charset="0"/>
                <a:cs typeface="Arial" panose="020B0604020202020204" pitchFamily="34" charset="0"/>
              </a:rPr>
              <a:t>Overall shallow </a:t>
            </a:r>
            <a:r>
              <a:rPr lang="en-US" b="1" dirty="0">
                <a:latin typeface="Arial" panose="020B0604020202020204" pitchFamily="34" charset="0"/>
                <a:cs typeface="Arial" panose="020B0604020202020204" pitchFamily="34" charset="0"/>
              </a:rPr>
              <a:t>slope during </a:t>
            </a:r>
            <a:r>
              <a:rPr lang="en-US" b="1" dirty="0">
                <a:solidFill>
                  <a:srgbClr val="C00000"/>
                </a:solidFill>
                <a:latin typeface="Arial" panose="020B0604020202020204" pitchFamily="34" charset="0"/>
                <a:cs typeface="Arial" panose="020B0604020202020204" pitchFamily="34" charset="0"/>
              </a:rPr>
              <a:t>foggy period indicates that fragmentation </a:t>
            </a:r>
            <a:r>
              <a:rPr lang="en-US" b="1" dirty="0">
                <a:latin typeface="Arial" panose="020B0604020202020204" pitchFamily="34" charset="0"/>
                <a:cs typeface="Arial" panose="020B0604020202020204" pitchFamily="34" charset="0"/>
              </a:rPr>
              <a:t>is the dominant process, while for </a:t>
            </a:r>
            <a:r>
              <a:rPr lang="en-US" b="1" dirty="0">
                <a:solidFill>
                  <a:srgbClr val="C00000"/>
                </a:solidFill>
                <a:latin typeface="Arial" panose="020B0604020202020204" pitchFamily="34" charset="0"/>
                <a:cs typeface="Arial" panose="020B0604020202020204" pitchFamily="34" charset="0"/>
              </a:rPr>
              <a:t>non foggy period its </a:t>
            </a:r>
            <a:r>
              <a:rPr lang="en-US" b="1" dirty="0" smtClean="0">
                <a:solidFill>
                  <a:srgbClr val="C00000"/>
                </a:solidFill>
                <a:latin typeface="Arial" panose="020B0604020202020204" pitchFamily="34" charset="0"/>
                <a:cs typeface="Arial" panose="020B0604020202020204" pitchFamily="34" charset="0"/>
              </a:rPr>
              <a:t>functionalization</a:t>
            </a:r>
            <a:r>
              <a:rPr lang="en-US" b="1"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r>
              <a:rPr lang="en-US" b="1" dirty="0">
                <a:solidFill>
                  <a:srgbClr val="0000FF"/>
                </a:solidFill>
                <a:latin typeface="Arial" panose="020B0604020202020204" pitchFamily="34" charset="0"/>
                <a:cs typeface="Arial" panose="020B0604020202020204" pitchFamily="34" charset="0"/>
              </a:rPr>
              <a:t>Aerosol Acidity (AA) </a:t>
            </a:r>
            <a:r>
              <a:rPr lang="en-US" b="1" dirty="0">
                <a:latin typeface="Arial" panose="020B0604020202020204" pitchFamily="34" charset="0"/>
                <a:cs typeface="Arial" panose="020B0604020202020204" pitchFamily="34" charset="0"/>
              </a:rPr>
              <a:t>calculated by stoichiometric neutralization ratio of AMS measured NH4+ to predicted amount of NH4+ which is required to neutralize SO4</a:t>
            </a:r>
            <a:r>
              <a:rPr lang="en-US" b="1" baseline="30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,NO3</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Cl</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 Higher the ratio lower the acidity</a:t>
            </a:r>
            <a:r>
              <a:rPr lang="en-US" b="1" dirty="0" smtClean="0">
                <a:solidFill>
                  <a:srgbClr val="0000FF"/>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b="1" dirty="0" smtClean="0">
                <a:latin typeface="Arial" panose="020B0604020202020204" pitchFamily="34" charset="0"/>
                <a:cs typeface="Arial" panose="020B0604020202020204" pitchFamily="34" charset="0"/>
              </a:rPr>
              <a:t>Also in neutralized aerosol the slope is flatter indicating that </a:t>
            </a:r>
            <a:r>
              <a:rPr lang="en-US" b="1" dirty="0" smtClean="0">
                <a:solidFill>
                  <a:srgbClr val="C00000"/>
                </a:solidFill>
                <a:latin typeface="Arial" panose="020B0604020202020204" pitchFamily="34" charset="0"/>
                <a:cs typeface="Arial" panose="020B0604020202020204" pitchFamily="34" charset="0"/>
              </a:rPr>
              <a:t>alkalinity favors fragmentation and production of highly oxidized organic aerosol</a:t>
            </a:r>
            <a:endParaRPr lang="en-US" b="1" dirty="0">
              <a:solidFill>
                <a:srgbClr val="C00000"/>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0060DCF-C02C-45E1-98AC-5F44A41A2BA4}" type="datetime1">
              <a:rPr lang="en-US" smtClean="0"/>
              <a:t>11/11/13</a:t>
            </a:fld>
            <a:endParaRPr lang="en-US"/>
          </a:p>
        </p:txBody>
      </p:sp>
      <p:sp>
        <p:nvSpPr>
          <p:cNvPr id="8" name="Slide Number Placeholder 7"/>
          <p:cNvSpPr>
            <a:spLocks noGrp="1"/>
          </p:cNvSpPr>
          <p:nvPr>
            <p:ph type="sldNum" sz="quarter" idx="12"/>
          </p:nvPr>
        </p:nvSpPr>
        <p:spPr/>
        <p:txBody>
          <a:bodyPr/>
          <a:lstStyle/>
          <a:p>
            <a:fld id="{B7859A7E-52D7-426B-A1C5-BCCD3FF31703}" type="slidenum">
              <a:rPr lang="en-US" smtClean="0"/>
              <a:pPr/>
              <a:t>14</a:t>
            </a:fld>
            <a:endParaRPr lang="en-US"/>
          </a:p>
        </p:txBody>
      </p:sp>
      <p:sp>
        <p:nvSpPr>
          <p:cNvPr id="11" name="TextBox 10"/>
          <p:cNvSpPr txBox="1"/>
          <p:nvPr/>
        </p:nvSpPr>
        <p:spPr>
          <a:xfrm>
            <a:off x="161930" y="-76200"/>
            <a:ext cx="7522380"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AA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smtClean="0">
                <a:solidFill>
                  <a:srgbClr val="0000FF"/>
                </a:solidFill>
                <a:latin typeface="Arial" panose="020B0604020202020204" pitchFamily="34" charset="0"/>
                <a:cs typeface="Arial" panose="020B0604020202020204" pitchFamily="34" charset="0"/>
              </a:rPr>
              <a:t> Oxidation Mechanism: F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smtClean="0">
                <a:solidFill>
                  <a:srgbClr val="0000FF"/>
                </a:solidFill>
                <a:latin typeface="Arial" panose="020B0604020202020204" pitchFamily="34" charset="0"/>
                <a:cs typeface="Arial" panose="020B0604020202020204" pitchFamily="34" charset="0"/>
              </a:rPr>
              <a:t> NF</a:t>
            </a:r>
            <a:endParaRPr lang="en-US" sz="3200" b="1" dirty="0">
              <a:solidFill>
                <a:srgbClr val="0000FF"/>
              </a:solidFill>
              <a:latin typeface="Arial" panose="020B0604020202020204" pitchFamily="34" charset="0"/>
              <a:cs typeface="Arial" panose="020B0604020202020204" pitchFamily="34" charset="0"/>
            </a:endParaRPr>
          </a:p>
        </p:txBody>
      </p:sp>
      <p:sp>
        <p:nvSpPr>
          <p:cNvPr id="9" name="Rectangle 7"/>
          <p:cNvSpPr>
            <a:spLocks noChangeArrowheads="1"/>
          </p:cNvSpPr>
          <p:nvPr/>
        </p:nvSpPr>
        <p:spPr bwMode="auto">
          <a:xfrm>
            <a:off x="3123456" y="6468663"/>
            <a:ext cx="6706344" cy="369332"/>
          </a:xfrm>
          <a:prstGeom prst="rect">
            <a:avLst/>
          </a:prstGeom>
          <a:noFill/>
          <a:ln w="9525">
            <a:noFill/>
            <a:miter lim="800000"/>
            <a:headEnd/>
            <a:tailEnd/>
          </a:ln>
        </p:spPr>
        <p:txBody>
          <a:bodyPr wrap="square">
            <a:spAutoFit/>
          </a:bodyPr>
          <a:lstStyle/>
          <a:p>
            <a:r>
              <a:rPr lang="en-US" b="1" dirty="0">
                <a:solidFill>
                  <a:srgbClr val="0000FF"/>
                </a:solidFill>
                <a:latin typeface="Arial" panose="020B0604020202020204" pitchFamily="34" charset="0"/>
                <a:cs typeface="Arial" panose="020B0604020202020204" pitchFamily="34" charset="0"/>
              </a:rPr>
              <a:t>Chakraborty</a:t>
            </a:r>
            <a:r>
              <a:rPr lang="en-US" b="1" i="1" dirty="0" smtClean="0">
                <a:solidFill>
                  <a:srgbClr val="0000FF"/>
                </a:solidFill>
                <a:latin typeface="Arial" panose="020B0604020202020204" pitchFamily="34" charset="0"/>
                <a:cs typeface="Arial" panose="020B0604020202020204" pitchFamily="34" charset="0"/>
              </a:rPr>
              <a:t>, </a:t>
            </a:r>
            <a:r>
              <a:rPr lang="en-US" b="1" i="1" dirty="0" err="1" smtClean="0">
                <a:solidFill>
                  <a:srgbClr val="0000FF"/>
                </a:solidFill>
                <a:latin typeface="Arial" panose="020B0604020202020204" pitchFamily="34" charset="0"/>
                <a:cs typeface="Arial" panose="020B0604020202020204" pitchFamily="34" charset="0"/>
              </a:rPr>
              <a:t>Tripathi</a:t>
            </a:r>
            <a:r>
              <a:rPr lang="en-US" b="1" i="1" dirty="0" smtClean="0">
                <a:solidFill>
                  <a:srgbClr val="0000FF"/>
                </a:solidFill>
                <a:latin typeface="Arial" panose="020B0604020202020204" pitchFamily="34" charset="0"/>
                <a:cs typeface="Arial" panose="020B0604020202020204" pitchFamily="34" charset="0"/>
              </a:rPr>
              <a:t> </a:t>
            </a:r>
            <a:r>
              <a:rPr lang="en-US" b="1" i="1" dirty="0">
                <a:solidFill>
                  <a:srgbClr val="0000FF"/>
                </a:solidFill>
                <a:latin typeface="Arial" panose="020B0604020202020204" pitchFamily="34" charset="0"/>
                <a:cs typeface="Arial" panose="020B0604020202020204" pitchFamily="34" charset="0"/>
              </a:rPr>
              <a:t>et al., </a:t>
            </a:r>
            <a:r>
              <a:rPr lang="en-US" b="1" i="1" dirty="0" smtClean="0">
                <a:solidFill>
                  <a:srgbClr val="0000FF"/>
                </a:solidFill>
                <a:latin typeface="Arial" panose="020B0604020202020204" pitchFamily="34" charset="0"/>
                <a:cs typeface="Arial" panose="020B0604020202020204" pitchFamily="34" charset="0"/>
              </a:rPr>
              <a:t>Under Preparation, (2013)</a:t>
            </a:r>
            <a:endParaRPr lang="en-US" b="1" dirty="0">
              <a:solidFill>
                <a:srgbClr val="0000FF"/>
              </a:solidFill>
              <a:latin typeface="Arial" panose="020B0604020202020204" pitchFamily="34" charset="0"/>
              <a:cs typeface="Arial" panose="020B0604020202020204" pitchFamily="34" charset="0"/>
            </a:endParaRPr>
          </a:p>
        </p:txBody>
      </p:sp>
      <p:sp>
        <p:nvSpPr>
          <p:cNvPr id="2" name="TextBox 1"/>
          <p:cNvSpPr txBox="1"/>
          <p:nvPr/>
        </p:nvSpPr>
        <p:spPr>
          <a:xfrm>
            <a:off x="6629400" y="2895600"/>
            <a:ext cx="2282333" cy="369332"/>
          </a:xfrm>
          <a:prstGeom prst="rect">
            <a:avLst/>
          </a:prstGeom>
          <a:noFill/>
        </p:spPr>
        <p:txBody>
          <a:bodyPr wrap="none" rtlCol="0">
            <a:spAutoFit/>
          </a:bodyPr>
          <a:lstStyle/>
          <a:p>
            <a:r>
              <a:rPr lang="en-US" b="1" dirty="0"/>
              <a:t>Van </a:t>
            </a:r>
            <a:r>
              <a:rPr lang="en-US" b="1" dirty="0" err="1"/>
              <a:t>krevelen</a:t>
            </a:r>
            <a:r>
              <a:rPr lang="en-US" b="1" dirty="0"/>
              <a:t> diagram </a:t>
            </a:r>
          </a:p>
        </p:txBody>
      </p:sp>
    </p:spTree>
    <p:extLst>
      <p:ext uri="{BB962C8B-B14F-4D97-AF65-F5344CB8AC3E}">
        <p14:creationId xmlns:p14="http://schemas.microsoft.com/office/powerpoint/2010/main" val="31238080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cuments\Figures\AAvsOrg44by43vsOC 2-18 NOV.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57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858941"/>
            <a:ext cx="9143999" cy="1846659"/>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solidFill>
                  <a:srgbClr val="0000FF"/>
                </a:solidFill>
                <a:latin typeface="Arial" panose="020B0604020202020204" pitchFamily="34" charset="0"/>
                <a:cs typeface="Arial" panose="020B0604020202020204" pitchFamily="34" charset="0"/>
              </a:rPr>
              <a:t>Aerosol Acidity (AA) </a:t>
            </a:r>
            <a:r>
              <a:rPr lang="en-US" sz="2000" dirty="0" smtClean="0">
                <a:latin typeface="Arial" panose="020B0604020202020204" pitchFamily="34" charset="0"/>
                <a:cs typeface="Arial" panose="020B0604020202020204" pitchFamily="34" charset="0"/>
              </a:rPr>
              <a:t>calculated </a:t>
            </a:r>
            <a:r>
              <a:rPr lang="en-US" sz="2000" dirty="0">
                <a:latin typeface="Arial" panose="020B0604020202020204" pitchFamily="34" charset="0"/>
                <a:cs typeface="Arial" panose="020B0604020202020204" pitchFamily="34" charset="0"/>
              </a:rPr>
              <a:t>by stoichiometric neutralization ratio of AMS measured </a:t>
            </a:r>
            <a:r>
              <a:rPr lang="en-US" sz="2000" dirty="0" smtClean="0">
                <a:latin typeface="Arial" panose="020B0604020202020204" pitchFamily="34" charset="0"/>
                <a:cs typeface="Arial" panose="020B0604020202020204" pitchFamily="34" charset="0"/>
              </a:rPr>
              <a:t>NH4+ </a:t>
            </a:r>
            <a:r>
              <a:rPr lang="en-US" sz="2000" dirty="0">
                <a:latin typeface="Arial" panose="020B0604020202020204" pitchFamily="34" charset="0"/>
                <a:cs typeface="Arial" panose="020B0604020202020204" pitchFamily="34" charset="0"/>
              </a:rPr>
              <a:t>to predicted amount of </a:t>
            </a:r>
            <a:r>
              <a:rPr lang="en-US" sz="2000" dirty="0" smtClean="0">
                <a:latin typeface="Arial" panose="020B0604020202020204" pitchFamily="34" charset="0"/>
                <a:cs typeface="Arial" panose="020B0604020202020204" pitchFamily="34" charset="0"/>
              </a:rPr>
              <a:t>NH4+ </a:t>
            </a:r>
            <a:r>
              <a:rPr lang="en-US" sz="2000" dirty="0">
                <a:latin typeface="Arial" panose="020B0604020202020204" pitchFamily="34" charset="0"/>
                <a:cs typeface="Arial" panose="020B0604020202020204" pitchFamily="34" charset="0"/>
              </a:rPr>
              <a:t>which is required to neutralize SO4</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,NO3</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Cl</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smtClean="0">
                <a:solidFill>
                  <a:srgbClr val="0000FF"/>
                </a:solidFill>
                <a:latin typeface="Arial" panose="020B0604020202020204" pitchFamily="34" charset="0"/>
                <a:cs typeface="Arial" panose="020B0604020202020204" pitchFamily="34" charset="0"/>
              </a:rPr>
              <a:t>, Higher the ratio lower the acidity.</a:t>
            </a:r>
          </a:p>
          <a:p>
            <a:pPr marL="342900" indent="-342900">
              <a:buFont typeface="Wingdings" panose="05000000000000000000" pitchFamily="2" charset="2"/>
              <a:buChar char="q"/>
            </a:pPr>
            <a:endParaRPr lang="en-US" sz="1200" dirty="0" smtClean="0">
              <a:solidFill>
                <a:srgbClr val="0000FF"/>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Acidity influences aerosol oxidation level and mechanisms of oxidation particularly when photochemistry is weak.</a:t>
            </a:r>
            <a:endParaRPr lang="en-US" sz="2000" dirty="0">
              <a:latin typeface="Arial" panose="020B0604020202020204" pitchFamily="34" charset="0"/>
              <a:cs typeface="Arial" panose="020B0604020202020204" pitchFamily="34" charset="0"/>
            </a:endParaRPr>
          </a:p>
        </p:txBody>
      </p:sp>
      <p:sp>
        <p:nvSpPr>
          <p:cNvPr id="5" name="Oval 4"/>
          <p:cNvSpPr/>
          <p:nvPr/>
        </p:nvSpPr>
        <p:spPr>
          <a:xfrm rot="20626144">
            <a:off x="4029570" y="1803517"/>
            <a:ext cx="3531675" cy="978390"/>
          </a:xfrm>
          <a:prstGeom prst="ellipse">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316772">
            <a:off x="1107024" y="1848213"/>
            <a:ext cx="2813665" cy="838200"/>
          </a:xfrm>
          <a:prstGeom prst="ellipse">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2600" y="533400"/>
            <a:ext cx="5798799" cy="400110"/>
          </a:xfrm>
          <a:prstGeom prst="rect">
            <a:avLst/>
          </a:prstGeom>
          <a:noFill/>
        </p:spPr>
        <p:txBody>
          <a:bodyPr wrap="square" rtlCol="0">
            <a:spAutoFit/>
          </a:bodyPr>
          <a:lstStyle/>
          <a:p>
            <a:r>
              <a:rPr lang="en-US" sz="2000" b="1" dirty="0" smtClean="0">
                <a:solidFill>
                  <a:srgbClr val="7030A0"/>
                </a:solidFill>
                <a:latin typeface="Arial" panose="020B0604020202020204" pitchFamily="34" charset="0"/>
                <a:cs typeface="Arial" panose="020B0604020202020204" pitchFamily="34" charset="0"/>
              </a:rPr>
              <a:t>Increasing O/C ratio with decreasing acidity</a:t>
            </a:r>
            <a:endParaRPr lang="en-US" sz="2000" b="1" dirty="0">
              <a:solidFill>
                <a:srgbClr val="7030A0"/>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3791729" y="1150537"/>
            <a:ext cx="704071" cy="552059"/>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5800" y="1150537"/>
            <a:ext cx="811696" cy="817411"/>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E13A5BB4-9D11-4794-A187-32ADB015EAC4}" type="datetime1">
              <a:rPr lang="en-US" smtClean="0"/>
              <a:t>11/11/13</a:t>
            </a:fld>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15</a:t>
            </a:fld>
            <a:endParaRPr lang="en-US"/>
          </a:p>
        </p:txBody>
      </p:sp>
      <p:sp>
        <p:nvSpPr>
          <p:cNvPr id="12" name="TextBox 11"/>
          <p:cNvSpPr txBox="1"/>
          <p:nvPr/>
        </p:nvSpPr>
        <p:spPr>
          <a:xfrm>
            <a:off x="161930" y="-51375"/>
            <a:ext cx="8446543"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Aerosol acidity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smtClean="0">
                <a:solidFill>
                  <a:srgbClr val="0000FF"/>
                </a:solidFill>
                <a:latin typeface="Arial" panose="020B0604020202020204" pitchFamily="34" charset="0"/>
                <a:cs typeface="Arial" panose="020B0604020202020204" pitchFamily="34" charset="0"/>
              </a:rPr>
              <a:t> Oxidation level: F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smtClean="0">
                <a:solidFill>
                  <a:srgbClr val="0000FF"/>
                </a:solidFill>
                <a:latin typeface="Arial" panose="020B0604020202020204" pitchFamily="34" charset="0"/>
                <a:cs typeface="Arial" panose="020B0604020202020204" pitchFamily="34" charset="0"/>
              </a:rPr>
              <a:t> NF</a:t>
            </a:r>
            <a:endParaRPr lang="en-US" sz="3200" b="1" dirty="0">
              <a:solidFill>
                <a:srgbClr val="0000FF"/>
              </a:solidFill>
              <a:latin typeface="Arial" panose="020B0604020202020204" pitchFamily="34" charset="0"/>
              <a:cs typeface="Arial" panose="020B0604020202020204" pitchFamily="34" charset="0"/>
            </a:endParaRPr>
          </a:p>
        </p:txBody>
      </p:sp>
      <p:sp>
        <p:nvSpPr>
          <p:cNvPr id="13" name="Rectangle 7"/>
          <p:cNvSpPr>
            <a:spLocks noChangeArrowheads="1"/>
          </p:cNvSpPr>
          <p:nvPr/>
        </p:nvSpPr>
        <p:spPr bwMode="auto">
          <a:xfrm>
            <a:off x="3200400" y="6488668"/>
            <a:ext cx="6706344" cy="369332"/>
          </a:xfrm>
          <a:prstGeom prst="rect">
            <a:avLst/>
          </a:prstGeom>
          <a:noFill/>
          <a:ln w="9525">
            <a:noFill/>
            <a:miter lim="800000"/>
            <a:headEnd/>
            <a:tailEnd/>
          </a:ln>
        </p:spPr>
        <p:txBody>
          <a:bodyPr wrap="square">
            <a:spAutoFit/>
          </a:bodyPr>
          <a:lstStyle/>
          <a:p>
            <a:r>
              <a:rPr lang="en-US" b="1" dirty="0">
                <a:solidFill>
                  <a:srgbClr val="0000FF"/>
                </a:solidFill>
                <a:latin typeface="Arial" panose="020B0604020202020204" pitchFamily="34" charset="0"/>
                <a:cs typeface="Arial" panose="020B0604020202020204" pitchFamily="34" charset="0"/>
              </a:rPr>
              <a:t>Chakraborty</a:t>
            </a:r>
            <a:r>
              <a:rPr lang="en-US" b="1" i="1" dirty="0" smtClean="0">
                <a:solidFill>
                  <a:srgbClr val="0000FF"/>
                </a:solidFill>
                <a:latin typeface="Arial" panose="020B0604020202020204" pitchFamily="34" charset="0"/>
                <a:cs typeface="Arial" panose="020B0604020202020204" pitchFamily="34" charset="0"/>
              </a:rPr>
              <a:t>, Tripathi </a:t>
            </a:r>
            <a:r>
              <a:rPr lang="en-US" b="1" i="1" dirty="0">
                <a:solidFill>
                  <a:srgbClr val="0000FF"/>
                </a:solidFill>
                <a:latin typeface="Arial" panose="020B0604020202020204" pitchFamily="34" charset="0"/>
                <a:cs typeface="Arial" panose="020B0604020202020204" pitchFamily="34" charset="0"/>
              </a:rPr>
              <a:t>et al., </a:t>
            </a:r>
            <a:r>
              <a:rPr lang="en-US" b="1" i="1" dirty="0" smtClean="0">
                <a:solidFill>
                  <a:srgbClr val="0000FF"/>
                </a:solidFill>
                <a:latin typeface="Arial" panose="020B0604020202020204" pitchFamily="34" charset="0"/>
                <a:cs typeface="Arial" panose="020B0604020202020204" pitchFamily="34" charset="0"/>
              </a:rPr>
              <a:t>under preparation, (2013)</a:t>
            </a:r>
            <a:endParaRPr lang="en-US" b="1" dirty="0">
              <a:solidFill>
                <a:srgbClr val="0000FF"/>
              </a:solidFill>
              <a:latin typeface="Arial" panose="020B0604020202020204" pitchFamily="34" charset="0"/>
              <a:cs typeface="Arial" panose="020B0604020202020204" pitchFamily="34" charset="0"/>
            </a:endParaRPr>
          </a:p>
        </p:txBody>
      </p:sp>
      <p:sp>
        <p:nvSpPr>
          <p:cNvPr id="2" name="TextBox 1"/>
          <p:cNvSpPr txBox="1"/>
          <p:nvPr/>
        </p:nvSpPr>
        <p:spPr>
          <a:xfrm>
            <a:off x="685800" y="2892623"/>
            <a:ext cx="866694" cy="307777"/>
          </a:xfrm>
          <a:prstGeom prst="rect">
            <a:avLst/>
          </a:prstGeom>
          <a:noFill/>
        </p:spPr>
        <p:txBody>
          <a:bodyPr wrap="none" rtlCol="0">
            <a:spAutoFit/>
          </a:bodyPr>
          <a:lstStyle/>
          <a:p>
            <a:r>
              <a:rPr lang="en-US" sz="1400" b="1" dirty="0" smtClean="0">
                <a:solidFill>
                  <a:schemeClr val="accent3">
                    <a:lumMod val="50000"/>
                  </a:schemeClr>
                </a:solidFill>
              </a:rPr>
              <a:t>R^2 = 0.6</a:t>
            </a:r>
            <a:endParaRPr lang="en-US" sz="1400" b="1" dirty="0">
              <a:solidFill>
                <a:schemeClr val="accent3">
                  <a:lumMod val="50000"/>
                </a:schemeClr>
              </a:solidFill>
            </a:endParaRPr>
          </a:p>
        </p:txBody>
      </p:sp>
      <p:sp>
        <p:nvSpPr>
          <p:cNvPr id="14" name="TextBox 13"/>
          <p:cNvSpPr txBox="1"/>
          <p:nvPr/>
        </p:nvSpPr>
        <p:spPr>
          <a:xfrm>
            <a:off x="6858000" y="3352800"/>
            <a:ext cx="957689" cy="307777"/>
          </a:xfrm>
          <a:prstGeom prst="rect">
            <a:avLst/>
          </a:prstGeom>
          <a:noFill/>
        </p:spPr>
        <p:txBody>
          <a:bodyPr wrap="none" rtlCol="0">
            <a:spAutoFit/>
          </a:bodyPr>
          <a:lstStyle/>
          <a:p>
            <a:r>
              <a:rPr lang="en-US" sz="1400" b="1" dirty="0" smtClean="0">
                <a:solidFill>
                  <a:srgbClr val="000090"/>
                </a:solidFill>
              </a:rPr>
              <a:t>R^2 = 0.35</a:t>
            </a:r>
            <a:endParaRPr lang="en-US" sz="1400" b="1" dirty="0">
              <a:solidFill>
                <a:srgbClr val="000090"/>
              </a:solidFill>
            </a:endParaRPr>
          </a:p>
        </p:txBody>
      </p:sp>
      <p:sp>
        <p:nvSpPr>
          <p:cNvPr id="9" name="TextBox 8"/>
          <p:cNvSpPr txBox="1"/>
          <p:nvPr/>
        </p:nvSpPr>
        <p:spPr>
          <a:xfrm>
            <a:off x="59150" y="4306669"/>
            <a:ext cx="2531650" cy="646331"/>
          </a:xfrm>
          <a:prstGeom prst="rect">
            <a:avLst/>
          </a:prstGeom>
          <a:noFill/>
        </p:spPr>
        <p:txBody>
          <a:bodyPr wrap="none" rtlCol="0">
            <a:spAutoFit/>
          </a:bodyPr>
          <a:lstStyle/>
          <a:p>
            <a:r>
              <a:rPr lang="en-US" b="1" dirty="0" smtClean="0"/>
              <a:t>Org44: Fragmentation</a:t>
            </a:r>
          </a:p>
          <a:p>
            <a:r>
              <a:rPr lang="en-US" b="1" dirty="0" smtClean="0"/>
              <a:t>Org43: Functionalization</a:t>
            </a:r>
            <a:endParaRPr lang="en-US" b="1" dirty="0"/>
          </a:p>
        </p:txBody>
      </p:sp>
    </p:spTree>
    <p:extLst>
      <p:ext uri="{BB962C8B-B14F-4D97-AF65-F5344CB8AC3E}">
        <p14:creationId xmlns:p14="http://schemas.microsoft.com/office/powerpoint/2010/main" val="4418727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4800600"/>
            <a:ext cx="9067800" cy="2031325"/>
          </a:xfrm>
          <a:prstGeom prst="rect">
            <a:avLst/>
          </a:prstGeom>
          <a:noFill/>
        </p:spPr>
        <p:txBody>
          <a:bodyPr wrap="square" rtlCol="0">
            <a:spAutoFit/>
          </a:bodyPr>
          <a:lstStyle/>
          <a:p>
            <a:pPr marL="285750" indent="-285750"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PMF was used to identify various fractions of organic aerosol (OA):  Oxidized OA (OOA) or Primary OA (POA)</a:t>
            </a:r>
          </a:p>
          <a:p>
            <a:pPr marL="285750" indent="-285750"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In both periods with increase of OOA fraction the slope gets flatter, which indicates that more oxidized aerosols are more likely to go through fragmentation</a:t>
            </a:r>
          </a:p>
          <a:p>
            <a:pPr marL="285750" indent="-285750"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During non foggy day time the slope becomes steeper at highest OOA fraction indicating that photochemistry might be playing a different role</a:t>
            </a:r>
          </a:p>
          <a:p>
            <a:pPr marL="285750" indent="-285750" algn="just">
              <a:buFont typeface="Wingdings" panose="05000000000000000000" pitchFamily="2" charset="2"/>
              <a:buChar char="q"/>
            </a:pPr>
            <a:r>
              <a:rPr lang="en-US" b="1" i="1" dirty="0" smtClean="0">
                <a:latin typeface="Arial" panose="020B0604020202020204" pitchFamily="34" charset="0"/>
                <a:cs typeface="Arial" panose="020B0604020202020204" pitchFamily="34" charset="0"/>
              </a:rPr>
              <a:t>OOA fraction dictates the evolution of O/C ratio not the absolute OOA mass</a:t>
            </a:r>
          </a:p>
        </p:txBody>
      </p:sp>
      <p:sp>
        <p:nvSpPr>
          <p:cNvPr id="5" name="Date Placeholder 4"/>
          <p:cNvSpPr>
            <a:spLocks noGrp="1"/>
          </p:cNvSpPr>
          <p:nvPr>
            <p:ph type="dt" sz="half" idx="10"/>
          </p:nvPr>
        </p:nvSpPr>
        <p:spPr/>
        <p:txBody>
          <a:bodyPr/>
          <a:lstStyle/>
          <a:p>
            <a:fld id="{E34CD0D1-441A-47C7-B416-B93C7699FA48}" type="datetime1">
              <a:rPr lang="en-US" smtClean="0"/>
              <a:t>11/11/13</a:t>
            </a:fld>
            <a:endParaRPr lang="en-US"/>
          </a:p>
        </p:txBody>
      </p:sp>
      <p:sp>
        <p:nvSpPr>
          <p:cNvPr id="9" name="Slide Number Placeholder 8"/>
          <p:cNvSpPr>
            <a:spLocks noGrp="1"/>
          </p:cNvSpPr>
          <p:nvPr>
            <p:ph type="sldNum" sz="quarter" idx="12"/>
          </p:nvPr>
        </p:nvSpPr>
        <p:spPr/>
        <p:txBody>
          <a:bodyPr/>
          <a:lstStyle/>
          <a:p>
            <a:fld id="{B7859A7E-52D7-426B-A1C5-BCCD3FF31703}" type="slidenum">
              <a:rPr lang="en-US" smtClean="0"/>
              <a:pPr/>
              <a:t>16</a:t>
            </a:fld>
            <a:endParaRPr lang="en-US"/>
          </a:p>
        </p:txBody>
      </p:sp>
      <p:sp>
        <p:nvSpPr>
          <p:cNvPr id="14" name="TextBox 13"/>
          <p:cNvSpPr txBox="1"/>
          <p:nvPr/>
        </p:nvSpPr>
        <p:spPr>
          <a:xfrm>
            <a:off x="161930" y="-76200"/>
            <a:ext cx="8841651"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Effect of mixing on oxidation mech. and O/C</a:t>
            </a:r>
            <a:endParaRPr lang="en-US" sz="3200" b="1" dirty="0">
              <a:solidFill>
                <a:srgbClr val="0000FF"/>
              </a:solidFill>
              <a:latin typeface="Arial" panose="020B0604020202020204" pitchFamily="34" charset="0"/>
              <a:cs typeface="Arial" panose="020B0604020202020204" pitchFamily="34" charset="0"/>
            </a:endParaRPr>
          </a:p>
        </p:txBody>
      </p:sp>
      <p:pic>
        <p:nvPicPr>
          <p:cNvPr id="23" name="Picture 2" descr="C:\Users\admin\Documents\Figures\AAvsSOAvsOC_ALL_NF_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1"/>
            <a:ext cx="8458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977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4005"/>
            <a:ext cx="9144000" cy="1661993"/>
          </a:xfrm>
          <a:prstGeom prst="rect">
            <a:avLst/>
          </a:prstGeom>
          <a:noFill/>
        </p:spPr>
        <p:txBody>
          <a:bodyPr wrap="square" rtlCol="0">
            <a:spAutoFit/>
          </a:bodyPr>
          <a:lstStyle/>
          <a:p>
            <a:pPr algn="ctr"/>
            <a:r>
              <a:rPr lang="en-US" sz="3400" b="1" dirty="0" smtClean="0">
                <a:latin typeface="Arial" panose="020B0604020202020204" pitchFamily="34" charset="0"/>
                <a:cs typeface="Arial" panose="020B0604020202020204" pitchFamily="34" charset="0"/>
              </a:rPr>
              <a:t>Effect of mixing and aging on black (brown) carbon optical properties: Biomass Burning </a:t>
            </a:r>
            <a:r>
              <a:rPr lang="en-US" sz="3400" b="1" dirty="0" err="1" smtClean="0">
                <a:latin typeface="Arial" panose="020B0604020202020204" pitchFamily="34" charset="0"/>
                <a:cs typeface="Arial" panose="020B0604020202020204" pitchFamily="34" charset="0"/>
              </a:rPr>
              <a:t>vs</a:t>
            </a:r>
            <a:r>
              <a:rPr lang="en-US" sz="3400" b="1" dirty="0" smtClean="0">
                <a:latin typeface="Arial" panose="020B0604020202020204" pitchFamily="34" charset="0"/>
                <a:cs typeface="Arial" panose="020B0604020202020204" pitchFamily="34" charset="0"/>
              </a:rPr>
              <a:t> Clear Event</a:t>
            </a:r>
            <a:endParaRPr lang="en-US" sz="3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AD5BBC7-4F6D-445D-B3A3-F2FA29BB67CA}" type="datetime1">
              <a:rPr lang="en-US" smtClean="0"/>
              <a:t>11/11/13</a:t>
            </a:fld>
            <a:endParaRPr lang="en-US"/>
          </a:p>
        </p:txBody>
      </p:sp>
      <p:sp>
        <p:nvSpPr>
          <p:cNvPr id="4" name="Slide Number Placeholder 3"/>
          <p:cNvSpPr>
            <a:spLocks noGrp="1"/>
          </p:cNvSpPr>
          <p:nvPr>
            <p:ph type="sldNum" sz="quarter" idx="12"/>
          </p:nvPr>
        </p:nvSpPr>
        <p:spPr/>
        <p:txBody>
          <a:bodyPr/>
          <a:lstStyle/>
          <a:p>
            <a:fld id="{B7859A7E-52D7-426B-A1C5-BCCD3FF31703}" type="slidenum">
              <a:rPr lang="en-US" smtClean="0"/>
              <a:pPr/>
              <a:t>17</a:t>
            </a:fld>
            <a:endParaRPr lang="en-US"/>
          </a:p>
        </p:txBody>
      </p:sp>
      <p:sp>
        <p:nvSpPr>
          <p:cNvPr id="5" name="TextBox 4"/>
          <p:cNvSpPr txBox="1"/>
          <p:nvPr/>
        </p:nvSpPr>
        <p:spPr>
          <a:xfrm>
            <a:off x="161930" y="0"/>
            <a:ext cx="8334333"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Spectral absorption and mixing state: BC </a:t>
            </a:r>
            <a:endParaRPr lang="en-US" sz="3200" b="1" dirty="0">
              <a:solidFill>
                <a:srgbClr val="0000FF"/>
              </a:solidFill>
              <a:latin typeface="Arial" panose="020B0604020202020204" pitchFamily="34" charset="0"/>
              <a:cs typeface="Arial" panose="020B0604020202020204" pitchFamily="34" charset="0"/>
            </a:endParaRPr>
          </a:p>
        </p:txBody>
      </p:sp>
      <p:sp>
        <p:nvSpPr>
          <p:cNvPr id="6"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31913017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18</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 Placeholder 7"/>
          <p:cNvSpPr txBox="1">
            <a:spLocks/>
          </p:cNvSpPr>
          <p:nvPr/>
        </p:nvSpPr>
        <p:spPr>
          <a:xfrm>
            <a:off x="0" y="609600"/>
            <a:ext cx="5029200" cy="762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latin typeface="Arial" panose="020B0604020202020204" pitchFamily="34" charset="0"/>
                <a:cs typeface="Arial" panose="020B0604020202020204" pitchFamily="34" charset="0"/>
              </a:rPr>
              <a:t>Linear regression between PASS-1 measured β</a:t>
            </a:r>
            <a:r>
              <a:rPr lang="en-US" sz="1600" baseline="-25000" smtClean="0">
                <a:latin typeface="Arial" panose="020B0604020202020204" pitchFamily="34" charset="0"/>
                <a:cs typeface="Arial" panose="020B0604020202020204" pitchFamily="34" charset="0"/>
              </a:rPr>
              <a:t>abs </a:t>
            </a:r>
            <a:r>
              <a:rPr lang="en-US" sz="1600" smtClean="0">
                <a:latin typeface="Arial" panose="020B0604020202020204" pitchFamily="34" charset="0"/>
                <a:cs typeface="Arial" panose="020B0604020202020204" pitchFamily="34" charset="0"/>
              </a:rPr>
              <a:t>and Aethalometer measured BC mass for four consecutive winter seasons at Kanpur  </a:t>
            </a:r>
            <a:endParaRPr lang="en-US" sz="1600" dirty="0" smtClean="0">
              <a:latin typeface="Arial" panose="020B0604020202020204" pitchFamily="34" charset="0"/>
              <a:cs typeface="Arial" panose="020B0604020202020204" pitchFamily="34" charset="0"/>
            </a:endParaRPr>
          </a:p>
        </p:txBody>
      </p:sp>
      <p:sp>
        <p:nvSpPr>
          <p:cNvPr id="6" name="Text Placeholder 9"/>
          <p:cNvSpPr txBox="1">
            <a:spLocks/>
          </p:cNvSpPr>
          <p:nvPr/>
        </p:nvSpPr>
        <p:spPr>
          <a:xfrm>
            <a:off x="4953000" y="762000"/>
            <a:ext cx="4419599" cy="381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smtClean="0">
                <a:latin typeface="Arial" panose="020B0604020202020204" pitchFamily="34" charset="0"/>
                <a:cs typeface="Arial" panose="020B0604020202020204" pitchFamily="34" charset="0"/>
              </a:rPr>
              <a:t>Hygroscopic growth from Two SMPS System</a:t>
            </a:r>
            <a:endParaRPr lang="en-US" sz="1500" dirty="0" smtClean="0">
              <a:latin typeface="Arial" panose="020B0604020202020204" pitchFamily="34" charset="0"/>
              <a:cs typeface="Arial" panose="020B0604020202020204" pitchFamily="34" charset="0"/>
            </a:endParaRPr>
          </a:p>
        </p:txBody>
      </p:sp>
      <p:pic>
        <p:nvPicPr>
          <p:cNvPr id="7" name="Content Placeholder 11" descr="winter plots new.jpg"/>
          <p:cNvPicPr>
            <a:picLocks/>
          </p:cNvPicPr>
          <p:nvPr/>
        </p:nvPicPr>
        <p:blipFill>
          <a:blip r:embed="rId2"/>
          <a:srcRect l="2734" t="6332" r="12730" b="3825"/>
          <a:stretch>
            <a:fillRect/>
          </a:stretch>
        </p:blipFill>
        <p:spPr>
          <a:xfrm>
            <a:off x="152400" y="1371785"/>
            <a:ext cx="3505200" cy="2561061"/>
          </a:xfrm>
          <a:prstGeom prst="rect">
            <a:avLst/>
          </a:prstGeom>
        </p:spPr>
      </p:pic>
      <p:pic>
        <p:nvPicPr>
          <p:cNvPr id="8" name="Content Placeholder 4" descr="TOC Art.jpg"/>
          <p:cNvPicPr>
            <a:picLocks noChangeAspect="1"/>
          </p:cNvPicPr>
          <p:nvPr/>
        </p:nvPicPr>
        <p:blipFill>
          <a:blip r:embed="rId3"/>
          <a:srcRect t="11111" r="5833" b="7777"/>
          <a:stretch>
            <a:fillRect/>
          </a:stretch>
        </p:blipFill>
        <p:spPr>
          <a:xfrm>
            <a:off x="4760913" y="1143000"/>
            <a:ext cx="4364037" cy="2399932"/>
          </a:xfrm>
          <a:prstGeom prst="rect">
            <a:avLst/>
          </a:prstGeom>
        </p:spPr>
      </p:pic>
      <p:pic>
        <p:nvPicPr>
          <p:cNvPr id="9" name="Picture 13" descr="M.Tech Defence ppt_Shamjad - Copy.jpg"/>
          <p:cNvPicPr>
            <a:picLocks noChangeAspect="1"/>
          </p:cNvPicPr>
          <p:nvPr/>
        </p:nvPicPr>
        <p:blipFill>
          <a:blip r:embed="rId4"/>
          <a:srcRect t="28889" r="52499" b="24445"/>
          <a:stretch>
            <a:fillRect/>
          </a:stretch>
        </p:blipFill>
        <p:spPr bwMode="auto">
          <a:xfrm>
            <a:off x="76200" y="4161690"/>
            <a:ext cx="3751385" cy="2286000"/>
          </a:xfrm>
          <a:prstGeom prst="rect">
            <a:avLst/>
          </a:prstGeom>
          <a:noFill/>
          <a:ln w="9525">
            <a:noFill/>
            <a:miter lim="800000"/>
            <a:headEnd/>
            <a:tailEnd/>
          </a:ln>
        </p:spPr>
      </p:pic>
      <p:sp>
        <p:nvSpPr>
          <p:cNvPr id="10" name="Rectangle 14"/>
          <p:cNvSpPr>
            <a:spLocks noChangeArrowheads="1"/>
          </p:cNvSpPr>
          <p:nvPr/>
        </p:nvSpPr>
        <p:spPr bwMode="auto">
          <a:xfrm>
            <a:off x="0" y="3886200"/>
            <a:ext cx="4455066" cy="338554"/>
          </a:xfrm>
          <a:prstGeom prst="rect">
            <a:avLst/>
          </a:prstGeom>
          <a:noFill/>
          <a:ln w="9525">
            <a:noFill/>
            <a:miter lim="800000"/>
            <a:headEnd/>
            <a:tailEnd/>
          </a:ln>
        </p:spPr>
        <p:txBody>
          <a:bodyPr wrap="none">
            <a:spAutoFit/>
          </a:bodyPr>
          <a:lstStyle/>
          <a:p>
            <a:r>
              <a:rPr lang="en-US" sz="1600" b="1" dirty="0">
                <a:latin typeface="Arial" panose="020B0604020202020204" pitchFamily="34" charset="0"/>
                <a:cs typeface="Arial" panose="020B0604020202020204" pitchFamily="34" charset="0"/>
              </a:rPr>
              <a:t>Comparison of measured and </a:t>
            </a:r>
            <a:r>
              <a:rPr lang="en-US" sz="1600" b="1" dirty="0" smtClean="0">
                <a:latin typeface="Arial" panose="020B0604020202020204" pitchFamily="34" charset="0"/>
                <a:cs typeface="Arial" panose="020B0604020202020204" pitchFamily="34" charset="0"/>
              </a:rPr>
              <a:t>modeled </a:t>
            </a:r>
            <a:r>
              <a:rPr lang="en-US" sz="1600" b="1" dirty="0">
                <a:latin typeface="Arial" panose="020B0604020202020204" pitchFamily="34" charset="0"/>
                <a:cs typeface="Arial" panose="020B0604020202020204" pitchFamily="34" charset="0"/>
              </a:rPr>
              <a:t>β</a:t>
            </a:r>
            <a:r>
              <a:rPr lang="en-US" sz="1600" b="1" baseline="-25000" dirty="0">
                <a:latin typeface="Arial" panose="020B0604020202020204" pitchFamily="34" charset="0"/>
                <a:cs typeface="Arial" panose="020B0604020202020204" pitchFamily="34" charset="0"/>
              </a:rPr>
              <a:t>abs</a:t>
            </a:r>
            <a:r>
              <a:rPr lang="en-US" sz="1600" b="1" dirty="0">
                <a:latin typeface="Arial" panose="020B0604020202020204" pitchFamily="34" charset="0"/>
                <a:cs typeface="Arial" panose="020B0604020202020204" pitchFamily="34" charset="0"/>
              </a:rPr>
              <a:t> </a:t>
            </a:r>
          </a:p>
        </p:txBody>
      </p:sp>
      <p:pic>
        <p:nvPicPr>
          <p:cNvPr id="11" name="Content Placeholder 3"/>
          <p:cNvPicPr>
            <a:picLocks/>
          </p:cNvPicPr>
          <p:nvPr/>
        </p:nvPicPr>
        <p:blipFill>
          <a:blip r:embed="rId5"/>
          <a:srcRect l="6760" t="9071" r="11993" b="3918"/>
          <a:stretch>
            <a:fillRect/>
          </a:stretch>
        </p:blipFill>
        <p:spPr bwMode="auto">
          <a:xfrm>
            <a:off x="5181600" y="3932846"/>
            <a:ext cx="3962400" cy="2010754"/>
          </a:xfrm>
          <a:prstGeom prst="rect">
            <a:avLst/>
          </a:prstGeom>
          <a:noFill/>
          <a:ln w="9525">
            <a:noFill/>
            <a:miter lim="800000"/>
            <a:headEnd/>
            <a:tailEnd/>
          </a:ln>
        </p:spPr>
      </p:pic>
      <p:sp>
        <p:nvSpPr>
          <p:cNvPr id="12" name="Rectangle 16"/>
          <p:cNvSpPr>
            <a:spLocks noChangeArrowheads="1"/>
          </p:cNvSpPr>
          <p:nvPr/>
        </p:nvSpPr>
        <p:spPr bwMode="auto">
          <a:xfrm>
            <a:off x="5562600" y="3639466"/>
            <a:ext cx="2920992" cy="338554"/>
          </a:xfrm>
          <a:prstGeom prst="rect">
            <a:avLst/>
          </a:prstGeom>
          <a:noFill/>
          <a:ln w="9525">
            <a:noFill/>
            <a:miter lim="800000"/>
            <a:headEnd/>
            <a:tailEnd/>
          </a:ln>
        </p:spPr>
        <p:txBody>
          <a:bodyPr wrap="none">
            <a:spAutoFit/>
          </a:bodyPr>
          <a:lstStyle/>
          <a:p>
            <a:r>
              <a:rPr lang="en-US" sz="1600" b="1" dirty="0">
                <a:latin typeface="Arial" panose="020B0604020202020204" pitchFamily="34" charset="0"/>
                <a:cs typeface="Arial" panose="020B0604020202020204" pitchFamily="34" charset="0"/>
              </a:rPr>
              <a:t>Absorption amplification (𝜸)</a:t>
            </a:r>
          </a:p>
        </p:txBody>
      </p:sp>
      <p:sp>
        <p:nvSpPr>
          <p:cNvPr id="13" name="TextBox 1"/>
          <p:cNvSpPr txBox="1">
            <a:spLocks noChangeArrowheads="1"/>
          </p:cNvSpPr>
          <p:nvPr/>
        </p:nvSpPr>
        <p:spPr bwMode="auto">
          <a:xfrm>
            <a:off x="5029200" y="5943600"/>
            <a:ext cx="4800600" cy="369332"/>
          </a:xfrm>
          <a:prstGeom prst="rect">
            <a:avLst/>
          </a:prstGeom>
          <a:noFill/>
          <a:ln w="9525">
            <a:noFill/>
            <a:miter lim="800000"/>
            <a:headEnd/>
            <a:tailEnd/>
          </a:ln>
        </p:spPr>
        <p:txBody>
          <a:bodyPr wrap="square">
            <a:spAutoFit/>
          </a:bodyPr>
          <a:lstStyle/>
          <a:p>
            <a:r>
              <a:rPr lang="en-US" b="1" i="1" dirty="0" smtClean="0">
                <a:solidFill>
                  <a:srgbClr val="0000FF"/>
                </a:solidFill>
                <a:latin typeface="Arial" panose="020B0604020202020204" pitchFamily="34" charset="0"/>
                <a:cs typeface="Arial" panose="020B0604020202020204" pitchFamily="34" charset="0"/>
              </a:rPr>
              <a:t>Shamjad, </a:t>
            </a:r>
            <a:r>
              <a:rPr lang="en-US" altLang="ja-JP" b="1" i="1" dirty="0">
                <a:solidFill>
                  <a:srgbClr val="0000FF"/>
                </a:solidFill>
                <a:latin typeface="Arial" panose="020B0604020202020204" pitchFamily="34" charset="0"/>
                <a:cs typeface="Arial" panose="020B0604020202020204" pitchFamily="34" charset="0"/>
              </a:rPr>
              <a:t>Tripathi et al., </a:t>
            </a:r>
            <a:r>
              <a:rPr lang="en-US" b="1" i="1" dirty="0" smtClean="0">
                <a:solidFill>
                  <a:srgbClr val="0000FF"/>
                </a:solidFill>
                <a:latin typeface="Arial" panose="020B0604020202020204" pitchFamily="34" charset="0"/>
                <a:cs typeface="Arial" panose="020B0604020202020204" pitchFamily="34" charset="0"/>
              </a:rPr>
              <a:t>ES&amp;T, (2013)</a:t>
            </a:r>
            <a:endParaRPr lang="en-US" b="1" i="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76200" y="0"/>
            <a:ext cx="9157315" cy="430887"/>
          </a:xfrm>
          <a:prstGeom prst="rect">
            <a:avLst/>
          </a:prstGeom>
          <a:noFill/>
        </p:spPr>
        <p:txBody>
          <a:bodyPr wrap="none" rtlCol="0">
            <a:spAutoFit/>
          </a:bodyPr>
          <a:lstStyle/>
          <a:p>
            <a:r>
              <a:rPr lang="en-US" sz="2200" b="1" dirty="0" err="1" smtClean="0">
                <a:solidFill>
                  <a:srgbClr val="0000FF"/>
                </a:solidFill>
                <a:latin typeface="Arial" panose="020B0604020202020204" pitchFamily="34" charset="0"/>
                <a:cs typeface="Arial" panose="020B0604020202020204" pitchFamily="34" charset="0"/>
              </a:rPr>
              <a:t>Hygroscopicity</a:t>
            </a:r>
            <a:r>
              <a:rPr lang="en-US" sz="2200" b="1" dirty="0" smtClean="0">
                <a:solidFill>
                  <a:srgbClr val="0000FF"/>
                </a:solidFill>
                <a:latin typeface="Arial" panose="020B0604020202020204" pitchFamily="34" charset="0"/>
                <a:cs typeface="Arial" panose="020B0604020202020204" pitchFamily="34" charset="0"/>
              </a:rPr>
              <a:t>, mixing state and enhanced absorption of Aerosols</a:t>
            </a:r>
            <a:endParaRPr lang="en-US" sz="2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7780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19</a:t>
            </a:fld>
            <a:endParaRPr lang="en-US"/>
          </a:p>
        </p:txBody>
      </p:sp>
      <p:sp>
        <p:nvSpPr>
          <p:cNvPr id="4" name="TextBox 3"/>
          <p:cNvSpPr txBox="1"/>
          <p:nvPr/>
        </p:nvSpPr>
        <p:spPr>
          <a:xfrm>
            <a:off x="161930" y="0"/>
            <a:ext cx="8905870" cy="1077218"/>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Inferring absorbing organic (brown) carbon content from AERONET data</a:t>
            </a:r>
            <a:endParaRPr lang="en-US" sz="3200" b="1" dirty="0">
              <a:solidFill>
                <a:srgbClr val="0000FF"/>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rotWithShape="1">
          <a:blip r:embed="rId2"/>
          <a:srcRect l="2923" r="1493"/>
          <a:stretch/>
        </p:blipFill>
        <p:spPr bwMode="auto">
          <a:xfrm>
            <a:off x="4114800" y="1281159"/>
            <a:ext cx="5029200" cy="3419475"/>
          </a:xfrm>
          <a:prstGeom prst="rect">
            <a:avLst/>
          </a:prstGeom>
          <a:noFill/>
          <a:ln w="9525">
            <a:noFill/>
            <a:round/>
            <a:headEnd/>
            <a:tailEnd/>
          </a:ln>
          <a:effectLst/>
        </p:spPr>
      </p:pic>
      <p:sp>
        <p:nvSpPr>
          <p:cNvPr id="6" name="TextBox 5"/>
          <p:cNvSpPr txBox="1"/>
          <p:nvPr/>
        </p:nvSpPr>
        <p:spPr>
          <a:xfrm>
            <a:off x="3680068" y="6019800"/>
            <a:ext cx="5463932" cy="369332"/>
          </a:xfrm>
          <a:prstGeom prst="rect">
            <a:avLst/>
          </a:prstGeom>
          <a:noFill/>
        </p:spPr>
        <p:txBody>
          <a:bodyPr wrap="none" rtlCol="0">
            <a:spAutoFit/>
          </a:bodyPr>
          <a:lstStyle/>
          <a:p>
            <a:r>
              <a:rPr lang="en-US" b="1" i="1" dirty="0" err="1" smtClean="0">
                <a:solidFill>
                  <a:srgbClr val="0000FF"/>
                </a:solidFill>
                <a:latin typeface="Arial" panose="020B0604020202020204" pitchFamily="34" charset="0"/>
                <a:cs typeface="Arial" panose="020B0604020202020204" pitchFamily="34" charset="0"/>
              </a:rPr>
              <a:t>Arola</a:t>
            </a:r>
            <a:r>
              <a:rPr lang="en-US" b="1" i="1" dirty="0" smtClean="0">
                <a:solidFill>
                  <a:srgbClr val="0000FF"/>
                </a:solidFill>
                <a:latin typeface="Arial" panose="020B0604020202020204" pitchFamily="34" charset="0"/>
                <a:cs typeface="Arial" panose="020B0604020202020204" pitchFamily="34" charset="0"/>
              </a:rPr>
              <a:t>, </a:t>
            </a:r>
            <a:r>
              <a:rPr lang="en-US" b="1" i="1" dirty="0" err="1" smtClean="0">
                <a:solidFill>
                  <a:srgbClr val="0000FF"/>
                </a:solidFill>
                <a:latin typeface="Arial" panose="020B0604020202020204" pitchFamily="34" charset="0"/>
                <a:cs typeface="Arial" panose="020B0604020202020204" pitchFamily="34" charset="0"/>
              </a:rPr>
              <a:t>Tripathi</a:t>
            </a:r>
            <a:r>
              <a:rPr lang="en-US" b="1" i="1" dirty="0" smtClean="0">
                <a:solidFill>
                  <a:srgbClr val="0000FF"/>
                </a:solidFill>
                <a:latin typeface="Arial" panose="020B0604020202020204" pitchFamily="34" charset="0"/>
                <a:cs typeface="Arial" panose="020B0604020202020204" pitchFamily="34" charset="0"/>
              </a:rPr>
              <a:t>. et al, Atmos. Chem. Phys., (2011)</a:t>
            </a:r>
            <a:endParaRPr lang="en-US" b="1" i="1" dirty="0">
              <a:solidFill>
                <a:srgbClr val="0000FF"/>
              </a:solidFill>
              <a:latin typeface="Arial" panose="020B0604020202020204" pitchFamily="34" charset="0"/>
              <a:cs typeface="Arial" panose="020B0604020202020204" pitchFamily="34" charset="0"/>
            </a:endParaRPr>
          </a:p>
        </p:txBody>
      </p:sp>
      <p:sp>
        <p:nvSpPr>
          <p:cNvPr id="7" name="Rectangle 6"/>
          <p:cNvSpPr/>
          <p:nvPr/>
        </p:nvSpPr>
        <p:spPr>
          <a:xfrm>
            <a:off x="4191000" y="4711224"/>
            <a:ext cx="4953000" cy="830997"/>
          </a:xfrm>
          <a:prstGeom prst="rect">
            <a:avLst/>
          </a:prstGeom>
        </p:spPr>
        <p:txBody>
          <a:bodyPr wrap="square">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Mean absorbing OC concentration (</a:t>
            </a:r>
            <a:r>
              <a:rPr lang="en-US" sz="1600" dirty="0" smtClean="0">
                <a:solidFill>
                  <a:srgbClr val="000000"/>
                </a:solidFill>
                <a:latin typeface="Arial" panose="020B0604020202020204" pitchFamily="34" charset="0"/>
                <a:cs typeface="Arial" panose="020B0604020202020204" pitchFamily="34" charset="0"/>
              </a:rPr>
              <a:t>mg/m</a:t>
            </a:r>
            <a:r>
              <a:rPr lang="en-US" sz="1600" baseline="30000" dirty="0" smtClean="0">
                <a:solidFill>
                  <a:srgbClr val="000000"/>
                </a:solidFill>
                <a:latin typeface="Arial" panose="020B0604020202020204" pitchFamily="34" charset="0"/>
                <a:cs typeface="Arial" panose="020B0604020202020204" pitchFamily="34" charset="0"/>
              </a:rPr>
              <a:t>2</a:t>
            </a:r>
            <a:r>
              <a:rPr lang="en-US" sz="1600" dirty="0" smtClean="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 inferred from  AERONET-retrieved imaginary indices for September.</a:t>
            </a:r>
          </a:p>
        </p:txBody>
      </p:sp>
      <p:pic>
        <p:nvPicPr>
          <p:cNvPr id="8" name="Picture 2"/>
          <p:cNvPicPr>
            <a:picLocks noChangeAspect="1" noChangeArrowheads="1"/>
          </p:cNvPicPr>
          <p:nvPr/>
        </p:nvPicPr>
        <p:blipFill>
          <a:blip r:embed="rId3"/>
          <a:srcRect/>
          <a:stretch>
            <a:fillRect/>
          </a:stretch>
        </p:blipFill>
        <p:spPr bwMode="auto">
          <a:xfrm>
            <a:off x="0" y="1265237"/>
            <a:ext cx="4187825" cy="4754563"/>
          </a:xfrm>
          <a:prstGeom prst="rect">
            <a:avLst/>
          </a:prstGeom>
          <a:noFill/>
          <a:ln w="9525">
            <a:noFill/>
            <a:round/>
            <a:headEnd/>
            <a:tailEnd/>
          </a:ln>
          <a:effectLst/>
        </p:spPr>
      </p:pic>
      <p:sp>
        <p:nvSpPr>
          <p:cNvPr id="9"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15812769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a:t>
            </a:fld>
            <a:endParaRPr lang="en-US"/>
          </a:p>
        </p:txBody>
      </p:sp>
      <p:sp>
        <p:nvSpPr>
          <p:cNvPr id="4" name="Rectangle 3"/>
          <p:cNvSpPr/>
          <p:nvPr/>
        </p:nvSpPr>
        <p:spPr>
          <a:xfrm>
            <a:off x="304800" y="685800"/>
            <a:ext cx="8839200" cy="3785652"/>
          </a:xfrm>
          <a:prstGeom prst="rect">
            <a:avLst/>
          </a:prstGeom>
        </p:spPr>
        <p:txBody>
          <a:bodyPr wrap="square">
            <a:spAutoFit/>
          </a:bodyPr>
          <a:lstStyle/>
          <a:p>
            <a:pPr marL="285750" indent="-285750">
              <a:buFont typeface="Wingdings" panose="05000000000000000000" pitchFamily="2" charset="2"/>
              <a:buChar char="q"/>
            </a:pPr>
            <a:r>
              <a:rPr lang="en-US" sz="2000" b="1" dirty="0" smtClean="0">
                <a:solidFill>
                  <a:srgbClr val="FF0000"/>
                </a:solidFill>
                <a:latin typeface="Arial" panose="020B0604020202020204" pitchFamily="34" charset="0"/>
                <a:cs typeface="Arial" panose="020B0604020202020204" pitchFamily="34" charset="0"/>
              </a:rPr>
              <a:t>Indian subcontinent diversity</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Topography</a:t>
            </a:r>
          </a:p>
          <a:p>
            <a:pPr marL="457200" indent="-171450">
              <a:buFont typeface="Wingdings" panose="05000000000000000000" pitchFamily="2" charset="2"/>
              <a:buChar char="§"/>
            </a:pPr>
            <a:r>
              <a:rPr lang="en-US" sz="2000" dirty="0">
                <a:latin typeface="Arial" panose="020B0604020202020204" pitchFamily="34" charset="0"/>
                <a:cs typeface="Arial" panose="020B0604020202020204" pitchFamily="34" charset="0"/>
              </a:rPr>
              <a:t>Large population density</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Distinct anthropogenic (man-made) activities and </a:t>
            </a:r>
            <a:r>
              <a:rPr lang="en-US" sz="2000" dirty="0">
                <a:latin typeface="Arial" panose="020B0604020202020204" pitchFamily="34" charset="0"/>
                <a:cs typeface="Arial" panose="020B0604020202020204" pitchFamily="34" charset="0"/>
              </a:rPr>
              <a:t>living </a:t>
            </a:r>
            <a:r>
              <a:rPr lang="en-US" sz="2000" dirty="0" smtClean="0">
                <a:latin typeface="Arial" panose="020B0604020202020204" pitchFamily="34" charset="0"/>
                <a:cs typeface="Arial" panose="020B0604020202020204" pitchFamily="34" charset="0"/>
              </a:rPr>
              <a:t>habits</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Movement of ITCZ over Indian subcontinent and </a:t>
            </a:r>
            <a:r>
              <a:rPr lang="en-US" sz="2000" dirty="0">
                <a:latin typeface="Arial" panose="020B0604020202020204" pitchFamily="34" charset="0"/>
                <a:cs typeface="Arial" panose="020B0604020202020204" pitchFamily="34" charset="0"/>
              </a:rPr>
              <a:t>associated </a:t>
            </a:r>
            <a:r>
              <a:rPr lang="en-US" sz="2000" dirty="0" smtClean="0">
                <a:latin typeface="Arial" panose="020B0604020202020204" pitchFamily="34" charset="0"/>
                <a:cs typeface="Arial" panose="020B0604020202020204" pitchFamily="34" charset="0"/>
              </a:rPr>
              <a:t>weather patterns</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Seasonal patterns with a long</a:t>
            </a:r>
            <a:r>
              <a:rPr lang="en-US" sz="2000" dirty="0">
                <a:latin typeface="Arial" panose="020B0604020202020204" pitchFamily="34" charset="0"/>
                <a:cs typeface="Arial" panose="020B0604020202020204" pitchFamily="34" charset="0"/>
              </a:rPr>
              <a:t>, dry, winter </a:t>
            </a:r>
            <a:r>
              <a:rPr lang="en-US" sz="2000" dirty="0" smtClean="0">
                <a:latin typeface="Arial" panose="020B0604020202020204" pitchFamily="34" charset="0"/>
                <a:cs typeface="Arial" panose="020B0604020202020204" pitchFamily="34" charset="0"/>
              </a:rPr>
              <a:t>season</a:t>
            </a: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b="1" dirty="0" smtClean="0">
                <a:solidFill>
                  <a:srgbClr val="FF0000"/>
                </a:solidFill>
                <a:latin typeface="Arial" panose="020B0604020202020204" pitchFamily="34" charset="0"/>
                <a:cs typeface="Arial" panose="020B0604020202020204" pitchFamily="34" charset="0"/>
              </a:rPr>
              <a:t>Long-range transport of pollutants</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Europe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middle-east countries, northwest-southeast Asia</a:t>
            </a: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b="1" dirty="0" smtClean="0">
                <a:solidFill>
                  <a:srgbClr val="FF0000"/>
                </a:solidFill>
                <a:latin typeface="Arial" panose="020B0604020202020204" pitchFamily="34" charset="0"/>
                <a:cs typeface="Arial" panose="020B0604020202020204" pitchFamily="34" charset="0"/>
              </a:rPr>
              <a:t>Potential climate </a:t>
            </a:r>
            <a:r>
              <a:rPr lang="en-US" sz="2000" b="1" dirty="0">
                <a:solidFill>
                  <a:srgbClr val="FF0000"/>
                </a:solidFill>
                <a:latin typeface="Arial" panose="020B0604020202020204" pitchFamily="34" charset="0"/>
                <a:cs typeface="Arial" panose="020B0604020202020204" pitchFamily="34" charset="0"/>
              </a:rPr>
              <a:t>and </a:t>
            </a:r>
            <a:r>
              <a:rPr lang="en-US" sz="2000" b="1" dirty="0" smtClean="0">
                <a:solidFill>
                  <a:srgbClr val="FF0000"/>
                </a:solidFill>
                <a:latin typeface="Arial" panose="020B0604020202020204" pitchFamily="34" charset="0"/>
                <a:cs typeface="Arial" panose="020B0604020202020204" pitchFamily="34" charset="0"/>
              </a:rPr>
              <a:t>human health implications</a:t>
            </a:r>
          </a:p>
        </p:txBody>
      </p:sp>
      <p:sp>
        <p:nvSpPr>
          <p:cNvPr id="5"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6" name="TextBox 5"/>
          <p:cNvSpPr txBox="1"/>
          <p:nvPr/>
        </p:nvSpPr>
        <p:spPr>
          <a:xfrm>
            <a:off x="161930" y="0"/>
            <a:ext cx="8723863"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India measurements scarcity &amp; implications</a:t>
            </a:r>
            <a:endParaRPr lang="en-US"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0938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20</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2" descr="C:\Users\user\Desktop\adre_fine_coarse_karachi_lahore_kanpur_gc.png"/>
          <p:cNvPicPr>
            <a:picLocks noChangeAspect="1" noChangeArrowheads="1"/>
          </p:cNvPicPr>
          <p:nvPr/>
        </p:nvPicPr>
        <p:blipFill rotWithShape="1">
          <a:blip r:embed="rId2">
            <a:extLst>
              <a:ext uri="{28A0092B-C50C-407E-A947-70E740481C1C}">
                <a14:useLocalDpi xmlns:a14="http://schemas.microsoft.com/office/drawing/2010/main" val="0"/>
              </a:ext>
            </a:extLst>
          </a:blip>
          <a:srcRect l="8308" t="3386" r="7793" b="66083"/>
          <a:stretch/>
        </p:blipFill>
        <p:spPr bwMode="auto">
          <a:xfrm>
            <a:off x="304798" y="1048930"/>
            <a:ext cx="8646326" cy="16758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txBox="1">
            <a:spLocks noChangeArrowheads="1"/>
          </p:cNvSpPr>
          <p:nvPr/>
        </p:nvSpPr>
        <p:spPr>
          <a:xfrm>
            <a:off x="304800" y="625366"/>
            <a:ext cx="8686800" cy="557213"/>
          </a:xfrm>
          <a:prstGeom prst="rect">
            <a:avLst/>
          </a:prstGeom>
          <a:ln/>
        </p:spPr>
        <p:txBody>
          <a:bodyPr tIns="12096">
            <a:noAutofit/>
          </a:bodyPr>
          <a:lstStyle/>
          <a:p>
            <a:pPr marL="0" marR="0" lvl="0" indent="0" algn="ctr" defTabSz="914400" rtl="0" eaLnBrk="1" fontAlgn="auto" latinLnBrk="0" hangingPunct="1">
              <a:lnSpc>
                <a:spcPct val="93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Forcing [</a:t>
            </a:r>
            <a:r>
              <a:rPr kumimoji="0" lang="en-US" sz="2400"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Arial" panose="020B0604020202020204" pitchFamily="34" charset="0"/>
              </a:rPr>
              <a:t>BrC</a:t>
            </a:r>
            <a:r>
              <a:rPr kumimoji="0" lang="en-US" sz="240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 Forcing [all-species] – Forcing [without </a:t>
            </a:r>
            <a:r>
              <a:rPr kumimoji="0" lang="en-US" sz="2400"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Arial" panose="020B0604020202020204" pitchFamily="34" charset="0"/>
              </a:rPr>
              <a:t>BrC</a:t>
            </a:r>
            <a:r>
              <a:rPr kumimoji="0" lang="en-US" sz="240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endParaRPr kumimoji="0" lang="en-US" sz="2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7" name="Rectangle 6"/>
          <p:cNvSpPr/>
          <p:nvPr/>
        </p:nvSpPr>
        <p:spPr>
          <a:xfrm>
            <a:off x="18744" y="2588170"/>
            <a:ext cx="9141022" cy="369332"/>
          </a:xfrm>
          <a:prstGeom prst="rect">
            <a:avLst/>
          </a:prstGeom>
          <a:ln w="12700">
            <a:noFill/>
          </a:ln>
        </p:spPr>
        <p:txBody>
          <a:bodyPr wrap="square" lIns="0" tIns="0" rIns="0" bIns="0">
            <a:spAutoFit/>
          </a:bodyPr>
          <a:lstStyle/>
          <a:p>
            <a:pPr algn="ctr"/>
            <a:r>
              <a:rPr lang="en-US" sz="2400" b="1" dirty="0" smtClean="0">
                <a:solidFill>
                  <a:srgbClr val="0000FF"/>
                </a:solidFill>
                <a:latin typeface="Arial" panose="020B0604020202020204" pitchFamily="34" charset="0"/>
                <a:cs typeface="Arial" panose="020B0604020202020204" pitchFamily="34" charset="0"/>
              </a:rPr>
              <a:t>   Retrieval of volume fractions, </a:t>
            </a:r>
            <a:r>
              <a:rPr lang="en-US" sz="2000" b="1" i="1" u="sng" dirty="0">
                <a:solidFill>
                  <a:srgbClr val="C00000"/>
                </a:solidFill>
                <a:latin typeface="Arial" panose="020B0604020202020204" pitchFamily="34" charset="0"/>
                <a:cs typeface="Arial" panose="020B0604020202020204" pitchFamily="34" charset="0"/>
              </a:rPr>
              <a:t>Courtesy: Dr. </a:t>
            </a:r>
            <a:r>
              <a:rPr lang="en-US" sz="2000" b="1" u="sng" dirty="0">
                <a:solidFill>
                  <a:srgbClr val="C00000"/>
                </a:solidFill>
                <a:latin typeface="Arial" panose="020B0604020202020204" pitchFamily="34" charset="0"/>
                <a:cs typeface="Arial" panose="020B0604020202020204" pitchFamily="34" charset="0"/>
              </a:rPr>
              <a:t>Greg </a:t>
            </a:r>
            <a:r>
              <a:rPr lang="en-US" sz="2000" b="1" u="sng" dirty="0" smtClean="0">
                <a:solidFill>
                  <a:srgbClr val="C00000"/>
                </a:solidFill>
                <a:latin typeface="Arial" panose="020B0604020202020204" pitchFamily="34" charset="0"/>
                <a:cs typeface="Arial" panose="020B0604020202020204" pitchFamily="34" charset="0"/>
              </a:rPr>
              <a:t>Schuster, </a:t>
            </a:r>
            <a:endParaRPr lang="en-US" sz="2000" b="1" dirty="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1981200" y="87868"/>
            <a:ext cx="7162800" cy="400110"/>
          </a:xfrm>
          <a:prstGeom prst="rect">
            <a:avLst/>
          </a:prstGeom>
          <a:solidFill>
            <a:schemeClr val="bg1"/>
          </a:solidFill>
        </p:spPr>
        <p:txBody>
          <a:bodyPr wrap="square" rtlCol="0">
            <a:spAutoFit/>
          </a:bodyPr>
          <a:lstStyle/>
          <a:p>
            <a:r>
              <a:rPr lang="en-US" sz="2000" b="1" i="1" u="sng" dirty="0" smtClean="0">
                <a:solidFill>
                  <a:srgbClr val="C00000"/>
                </a:solidFill>
                <a:latin typeface="Arial" panose="020B0604020202020204" pitchFamily="34" charset="0"/>
                <a:cs typeface="Arial" panose="020B0604020202020204" pitchFamily="34" charset="0"/>
              </a:rPr>
              <a:t>Courtesy: Dr. </a:t>
            </a:r>
            <a:r>
              <a:rPr lang="en-US" sz="2000" b="1" i="1" u="sng" dirty="0" err="1" smtClean="0">
                <a:solidFill>
                  <a:srgbClr val="C00000"/>
                </a:solidFill>
                <a:latin typeface="Arial" panose="020B0604020202020204" pitchFamily="34" charset="0"/>
                <a:cs typeface="Arial" panose="020B0604020202020204" pitchFamily="34" charset="0"/>
              </a:rPr>
              <a:t>Antti</a:t>
            </a:r>
            <a:r>
              <a:rPr lang="en-US" sz="2000" b="1" i="1" u="sng" dirty="0" smtClean="0">
                <a:solidFill>
                  <a:srgbClr val="C00000"/>
                </a:solidFill>
                <a:latin typeface="Arial" panose="020B0604020202020204" pitchFamily="34" charset="0"/>
                <a:cs typeface="Arial" panose="020B0604020202020204" pitchFamily="34" charset="0"/>
              </a:rPr>
              <a:t> </a:t>
            </a:r>
            <a:r>
              <a:rPr lang="en-US" sz="2000" b="1" i="1" u="sng" dirty="0" err="1" smtClean="0">
                <a:solidFill>
                  <a:srgbClr val="C00000"/>
                </a:solidFill>
                <a:latin typeface="Arial" panose="020B0604020202020204" pitchFamily="34" charset="0"/>
                <a:cs typeface="Arial" panose="020B0604020202020204" pitchFamily="34" charset="0"/>
              </a:rPr>
              <a:t>Arola</a:t>
            </a:r>
            <a:r>
              <a:rPr lang="en-US" sz="2000" b="1" i="1" u="sng" dirty="0" smtClean="0">
                <a:solidFill>
                  <a:srgbClr val="C00000"/>
                </a:solidFill>
                <a:latin typeface="Arial" panose="020B0604020202020204" pitchFamily="34" charset="0"/>
                <a:cs typeface="Arial" panose="020B0604020202020204" pitchFamily="34" charset="0"/>
              </a:rPr>
              <a:t>, Finnish Meteorological Institute</a:t>
            </a:r>
            <a:endParaRPr lang="en-US" sz="2000" b="1" i="1" u="sng" dirty="0">
              <a:solidFill>
                <a:srgbClr val="C00000"/>
              </a:solidFill>
              <a:latin typeface="Arial" panose="020B0604020202020204" pitchFamily="34" charset="0"/>
              <a:cs typeface="Arial" panose="020B0604020202020204" pitchFamily="34" charset="0"/>
            </a:endParaRPr>
          </a:p>
        </p:txBody>
      </p:sp>
      <p:pic>
        <p:nvPicPr>
          <p:cNvPr id="9" name="Picture 2" descr="C:\Users\user\Desktop\adre_fine_coarse_karachi_lahore_kanpur_gc.png"/>
          <p:cNvPicPr>
            <a:picLocks noChangeAspect="1" noChangeArrowheads="1"/>
          </p:cNvPicPr>
          <p:nvPr/>
        </p:nvPicPr>
        <p:blipFill rotWithShape="1">
          <a:blip r:embed="rId2">
            <a:extLst>
              <a:ext uri="{28A0092B-C50C-407E-A947-70E740481C1C}">
                <a14:useLocalDpi xmlns:a14="http://schemas.microsoft.com/office/drawing/2010/main" val="0"/>
              </a:ext>
            </a:extLst>
          </a:blip>
          <a:srcRect l="8308" t="33450" r="7793" b="6101"/>
          <a:stretch/>
        </p:blipFill>
        <p:spPr bwMode="auto">
          <a:xfrm>
            <a:off x="192874" y="3352800"/>
            <a:ext cx="8646326" cy="304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98307" y="2892970"/>
            <a:ext cx="2850493" cy="400110"/>
          </a:xfrm>
          <a:prstGeom prst="rect">
            <a:avLst/>
          </a:prstGeom>
          <a:noFill/>
        </p:spPr>
        <p:txBody>
          <a:bodyPr wrap="square" rtlCol="0">
            <a:spAutoFit/>
          </a:bodyPr>
          <a:lstStyle/>
          <a:p>
            <a:r>
              <a:rPr lang="en-US" sz="2000" b="1" i="1" u="sng" dirty="0" smtClean="0">
                <a:solidFill>
                  <a:srgbClr val="C00000"/>
                </a:solidFill>
                <a:latin typeface="Arial" panose="020B0604020202020204" pitchFamily="34" charset="0"/>
                <a:cs typeface="Arial" panose="020B0604020202020204" pitchFamily="34" charset="0"/>
              </a:rPr>
              <a:t>Work in progress</a:t>
            </a:r>
            <a:r>
              <a:rPr lang="en-US" sz="2000" b="1" i="1" dirty="0" smtClean="0">
                <a:solidFill>
                  <a:srgbClr val="C00000"/>
                </a:solidFill>
                <a:latin typeface="Arial" panose="020B0604020202020204" pitchFamily="34" charset="0"/>
                <a:cs typeface="Arial" panose="020B0604020202020204" pitchFamily="34" charset="0"/>
              </a:rPr>
              <a:t>…..</a:t>
            </a:r>
            <a:endParaRPr lang="en-US" sz="20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1663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823097"/>
            <a:ext cx="7726621" cy="2626549"/>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051" y="3760304"/>
            <a:ext cx="7560969" cy="2667000"/>
          </a:xfrm>
          <a:prstGeom prst="rect">
            <a:avLst/>
          </a:prstGeom>
        </p:spPr>
      </p:pic>
      <p:sp>
        <p:nvSpPr>
          <p:cNvPr id="7" name="TextBox 6"/>
          <p:cNvSpPr txBox="1"/>
          <p:nvPr/>
        </p:nvSpPr>
        <p:spPr>
          <a:xfrm>
            <a:off x="161929" y="3383386"/>
            <a:ext cx="4029071" cy="400110"/>
          </a:xfrm>
          <a:prstGeom prst="rect">
            <a:avLst/>
          </a:prstGeom>
          <a:noFill/>
        </p:spPr>
        <p:txBody>
          <a:bodyPr wrap="square" rtlCol="0">
            <a:spAutoFit/>
          </a:bodyPr>
          <a:lstStyle/>
          <a:p>
            <a:pPr marL="173038" indent="-173038" algn="ctr">
              <a:buFont typeface="Wingdings" panose="05000000000000000000" pitchFamily="2" charset="2"/>
              <a:buChar char="§"/>
            </a:pPr>
            <a:r>
              <a:rPr lang="en-US" sz="2000" dirty="0" smtClean="0">
                <a:solidFill>
                  <a:srgbClr val="C00000"/>
                </a:solidFill>
                <a:latin typeface="Arial" panose="020B0604020202020204" pitchFamily="34" charset="0"/>
                <a:cs typeface="Arial" panose="020B0604020202020204" pitchFamily="34" charset="0"/>
              </a:rPr>
              <a:t>Single Scattering Albedo (SSA)</a:t>
            </a:r>
            <a:endParaRPr lang="en-US" sz="2000" dirty="0">
              <a:solidFill>
                <a:srgbClr val="C00000"/>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9B05AC1-356A-476A-BA38-4414EE9DB70C}" type="datetime1">
              <a:rPr lang="en-US" smtClean="0"/>
              <a:t>11/11/13</a:t>
            </a:fld>
            <a:endParaRPr lang="en-US"/>
          </a:p>
        </p:txBody>
      </p:sp>
      <p:sp>
        <p:nvSpPr>
          <p:cNvPr id="8" name="Slide Number Placeholder 7"/>
          <p:cNvSpPr>
            <a:spLocks noGrp="1"/>
          </p:cNvSpPr>
          <p:nvPr>
            <p:ph type="sldNum" sz="quarter" idx="12"/>
          </p:nvPr>
        </p:nvSpPr>
        <p:spPr/>
        <p:txBody>
          <a:bodyPr/>
          <a:lstStyle/>
          <a:p>
            <a:fld id="{B7859A7E-52D7-426B-A1C5-BCCD3FF31703}" type="slidenum">
              <a:rPr lang="en-US" smtClean="0"/>
              <a:pPr/>
              <a:t>21</a:t>
            </a:fld>
            <a:endParaRPr lang="en-US"/>
          </a:p>
        </p:txBody>
      </p:sp>
      <p:sp>
        <p:nvSpPr>
          <p:cNvPr id="10" name="TextBox 9"/>
          <p:cNvSpPr txBox="1"/>
          <p:nvPr/>
        </p:nvSpPr>
        <p:spPr>
          <a:xfrm>
            <a:off x="0" y="0"/>
            <a:ext cx="9323310" cy="523220"/>
          </a:xfrm>
          <a:prstGeom prst="rect">
            <a:avLst/>
          </a:prstGeom>
          <a:noFill/>
        </p:spPr>
        <p:txBody>
          <a:bodyPr wrap="none" rtlCol="0">
            <a:spAutoFit/>
          </a:bodyPr>
          <a:lstStyle/>
          <a:p>
            <a:r>
              <a:rPr lang="en-US" sz="2800" b="1" dirty="0" smtClean="0">
                <a:solidFill>
                  <a:srgbClr val="0000FF"/>
                </a:solidFill>
                <a:latin typeface="Arial" panose="020B0604020202020204" pitchFamily="34" charset="0"/>
                <a:cs typeface="Arial" panose="020B0604020202020204" pitchFamily="34" charset="0"/>
              </a:rPr>
              <a:t>Aerosol optical properties: Clear </a:t>
            </a:r>
            <a:r>
              <a:rPr lang="en-US" sz="2800" b="1" dirty="0" err="1" smtClean="0">
                <a:solidFill>
                  <a:srgbClr val="0000FF"/>
                </a:solidFill>
                <a:latin typeface="Arial" panose="020B0604020202020204" pitchFamily="34" charset="0"/>
                <a:cs typeface="Arial" panose="020B0604020202020204" pitchFamily="34" charset="0"/>
              </a:rPr>
              <a:t>vs</a:t>
            </a:r>
            <a:r>
              <a:rPr lang="en-US" sz="2800" b="1" dirty="0" smtClean="0">
                <a:solidFill>
                  <a:srgbClr val="0000FF"/>
                </a:solidFill>
                <a:latin typeface="Arial" panose="020B0604020202020204" pitchFamily="34" charset="0"/>
                <a:cs typeface="Arial" panose="020B0604020202020204" pitchFamily="34" charset="0"/>
              </a:rPr>
              <a:t> Biomass Burning</a:t>
            </a:r>
            <a:endParaRPr lang="en-US" sz="2800" b="1" dirty="0">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161930" y="457200"/>
            <a:ext cx="3038470" cy="400110"/>
          </a:xfrm>
          <a:prstGeom prst="rect">
            <a:avLst/>
          </a:prstGeom>
          <a:noFill/>
        </p:spPr>
        <p:txBody>
          <a:bodyPr wrap="square" rtlCol="0">
            <a:spAutoFit/>
          </a:bodyPr>
          <a:lstStyle/>
          <a:p>
            <a:pPr marL="173038" indent="-173038" algn="ctr">
              <a:buFont typeface="Wingdings" panose="05000000000000000000" pitchFamily="2" charset="2"/>
              <a:buChar char="§"/>
            </a:pPr>
            <a:r>
              <a:rPr lang="en-US" sz="2000" dirty="0" smtClean="0">
                <a:solidFill>
                  <a:srgbClr val="C00000"/>
                </a:solidFill>
                <a:latin typeface="Arial" panose="020B0604020202020204" pitchFamily="34" charset="0"/>
                <a:cs typeface="Arial" panose="020B0604020202020204" pitchFamily="34" charset="0"/>
              </a:rPr>
              <a:t>Absorption coefficient</a:t>
            </a:r>
            <a:endParaRPr lang="en-US" sz="2000" dirty="0">
              <a:solidFill>
                <a:srgbClr val="C00000"/>
              </a:solidFill>
              <a:latin typeface="Arial" panose="020B0604020202020204" pitchFamily="34" charset="0"/>
              <a:cs typeface="Arial" panose="020B0604020202020204" pitchFamily="34" charset="0"/>
            </a:endParaRPr>
          </a:p>
        </p:txBody>
      </p:sp>
      <p:sp>
        <p:nvSpPr>
          <p:cNvPr id="9"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2010680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941"/>
          <a:stretch/>
        </p:blipFill>
        <p:spPr>
          <a:xfrm>
            <a:off x="28141" y="3962400"/>
            <a:ext cx="9137073" cy="2347632"/>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466"/>
          <a:stretch/>
        </p:blipFill>
        <p:spPr>
          <a:xfrm>
            <a:off x="0" y="404191"/>
            <a:ext cx="9144000" cy="2491409"/>
          </a:xfrm>
          <a:prstGeom prst="rect">
            <a:avLst/>
          </a:prstGeom>
        </p:spPr>
      </p:pic>
      <p:sp>
        <p:nvSpPr>
          <p:cNvPr id="6" name="TextBox 5"/>
          <p:cNvSpPr txBox="1"/>
          <p:nvPr/>
        </p:nvSpPr>
        <p:spPr>
          <a:xfrm>
            <a:off x="21214" y="3341930"/>
            <a:ext cx="9144000" cy="707886"/>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Levoglucosan</a:t>
            </a:r>
            <a:r>
              <a:rPr lang="en-US" sz="2000" dirty="0" smtClean="0">
                <a:latin typeface="Arial" panose="020B0604020202020204" pitchFamily="34" charset="0"/>
                <a:cs typeface="Arial" panose="020B0604020202020204" pitchFamily="34" charset="0"/>
              </a:rPr>
              <a:t> (m/z=60) and less oxygenated fraction </a:t>
            </a:r>
            <a:r>
              <a:rPr lang="en-US" sz="2000" dirty="0">
                <a:latin typeface="Arial" panose="020B0604020202020204" pitchFamily="34" charset="0"/>
                <a:cs typeface="Arial" panose="020B0604020202020204" pitchFamily="34" charset="0"/>
              </a:rPr>
              <a:t>of </a:t>
            </a:r>
            <a:r>
              <a:rPr lang="en-US" sz="2000" dirty="0" err="1" smtClean="0">
                <a:latin typeface="Arial" panose="020B0604020202020204" pitchFamily="34" charset="0"/>
                <a:cs typeface="Arial" panose="020B0604020202020204" pitchFamily="34" charset="0"/>
              </a:rPr>
              <a:t>Levoglucosan</a:t>
            </a:r>
            <a:r>
              <a:rPr lang="en-US" sz="2000" dirty="0" smtClean="0">
                <a:latin typeface="Arial" panose="020B0604020202020204" pitchFamily="34" charset="0"/>
                <a:cs typeface="Arial" panose="020B0604020202020204" pitchFamily="34" charset="0"/>
              </a:rPr>
              <a:t> (m/z=73) has been considered as an indicator for biomass burning. </a:t>
            </a:r>
            <a:endParaRPr lang="en-US" sz="2000" dirty="0">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2744ECA2-588D-41B6-8CF7-F94B71496023}" type="datetime1">
              <a:rPr lang="en-US" smtClean="0"/>
              <a:t>11/11/13</a:t>
            </a:fld>
            <a:endParaRPr lang="en-US"/>
          </a:p>
        </p:txBody>
      </p:sp>
      <p:sp>
        <p:nvSpPr>
          <p:cNvPr id="8" name="Slide Number Placeholder 7"/>
          <p:cNvSpPr>
            <a:spLocks noGrp="1"/>
          </p:cNvSpPr>
          <p:nvPr>
            <p:ph type="sldNum" sz="quarter" idx="12"/>
          </p:nvPr>
        </p:nvSpPr>
        <p:spPr/>
        <p:txBody>
          <a:bodyPr/>
          <a:lstStyle/>
          <a:p>
            <a:fld id="{B7859A7E-52D7-426B-A1C5-BCCD3FF31703}" type="slidenum">
              <a:rPr lang="en-US" smtClean="0"/>
              <a:pPr/>
              <a:t>22</a:t>
            </a:fld>
            <a:endParaRPr lang="en-US" dirty="0"/>
          </a:p>
        </p:txBody>
      </p:sp>
      <p:sp>
        <p:nvSpPr>
          <p:cNvPr id="9" name="TextBox 8"/>
          <p:cNvSpPr txBox="1"/>
          <p:nvPr/>
        </p:nvSpPr>
        <p:spPr>
          <a:xfrm>
            <a:off x="161928" y="4082"/>
            <a:ext cx="4791072" cy="400110"/>
          </a:xfrm>
          <a:prstGeom prst="rect">
            <a:avLst/>
          </a:prstGeom>
          <a:noFill/>
        </p:spPr>
        <p:txBody>
          <a:bodyPr wrap="square" rtlCol="0">
            <a:spAutoFit/>
          </a:bodyPr>
          <a:lstStyle/>
          <a:p>
            <a:pPr marL="173038" indent="-173038" algn="ctr">
              <a:buFont typeface="Wingdings" panose="05000000000000000000" pitchFamily="2" charset="2"/>
              <a:buChar char="§"/>
            </a:pPr>
            <a:r>
              <a:rPr lang="en-US" sz="2000" dirty="0" smtClean="0">
                <a:solidFill>
                  <a:srgbClr val="C00000"/>
                </a:solidFill>
                <a:latin typeface="Arial" panose="020B0604020202020204" pitchFamily="34" charset="0"/>
                <a:cs typeface="Arial" panose="020B0604020202020204" pitchFamily="34" charset="0"/>
              </a:rPr>
              <a:t>Total organics mass from HR-</a:t>
            </a:r>
            <a:r>
              <a:rPr lang="en-US" sz="2000" dirty="0" err="1" smtClean="0">
                <a:solidFill>
                  <a:srgbClr val="C00000"/>
                </a:solidFill>
                <a:latin typeface="Arial" panose="020B0604020202020204" pitchFamily="34" charset="0"/>
                <a:cs typeface="Arial" panose="020B0604020202020204" pitchFamily="34" charset="0"/>
              </a:rPr>
              <a:t>ToF</a:t>
            </a:r>
            <a:r>
              <a:rPr lang="en-US" sz="2000" dirty="0" smtClean="0">
                <a:solidFill>
                  <a:srgbClr val="C00000"/>
                </a:solidFill>
                <a:latin typeface="Arial" panose="020B0604020202020204" pitchFamily="34" charset="0"/>
                <a:cs typeface="Arial" panose="020B0604020202020204" pitchFamily="34" charset="0"/>
              </a:rPr>
              <a:t>-AMS</a:t>
            </a:r>
            <a:endParaRPr lang="en-US" sz="2000"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161928" y="2956034"/>
            <a:ext cx="8753472" cy="400110"/>
          </a:xfrm>
          <a:prstGeom prst="rect">
            <a:avLst/>
          </a:prstGeom>
          <a:noFill/>
        </p:spPr>
        <p:txBody>
          <a:bodyPr wrap="square" rtlCol="0">
            <a:spAutoFit/>
          </a:bodyPr>
          <a:lstStyle/>
          <a:p>
            <a:pPr marL="173038" indent="-173038" algn="ctr">
              <a:buFont typeface="Wingdings" panose="05000000000000000000" pitchFamily="2" charset="2"/>
              <a:buChar char="§"/>
            </a:pPr>
            <a:r>
              <a:rPr lang="en-US" sz="2000" dirty="0" smtClean="0">
                <a:solidFill>
                  <a:srgbClr val="C00000"/>
                </a:solidFill>
                <a:latin typeface="Arial" panose="020B0604020202020204" pitchFamily="34" charset="0"/>
                <a:cs typeface="Arial" panose="020B0604020202020204" pitchFamily="34" charset="0"/>
              </a:rPr>
              <a:t>Biomass burning indicator species (m/z 60 and m/z 73) from HR-</a:t>
            </a:r>
            <a:r>
              <a:rPr lang="en-US" sz="2000" dirty="0" err="1" smtClean="0">
                <a:solidFill>
                  <a:srgbClr val="C00000"/>
                </a:solidFill>
                <a:latin typeface="Arial" panose="020B0604020202020204" pitchFamily="34" charset="0"/>
                <a:cs typeface="Arial" panose="020B0604020202020204" pitchFamily="34" charset="0"/>
              </a:rPr>
              <a:t>ToF</a:t>
            </a:r>
            <a:r>
              <a:rPr lang="en-US" sz="2000" dirty="0" smtClean="0">
                <a:solidFill>
                  <a:srgbClr val="C00000"/>
                </a:solidFill>
                <a:latin typeface="Arial" panose="020B0604020202020204" pitchFamily="34" charset="0"/>
                <a:cs typeface="Arial" panose="020B0604020202020204" pitchFamily="34" charset="0"/>
              </a:rPr>
              <a:t>-AMS</a:t>
            </a:r>
            <a:endParaRPr lang="en-US" sz="2000" dirty="0">
              <a:solidFill>
                <a:srgbClr val="C00000"/>
              </a:solidFill>
              <a:latin typeface="Arial" panose="020B0604020202020204" pitchFamily="34" charset="0"/>
              <a:cs typeface="Arial" panose="020B0604020202020204" pitchFamily="34" charset="0"/>
            </a:endParaRPr>
          </a:p>
        </p:txBody>
      </p:sp>
      <p:sp>
        <p:nvSpPr>
          <p:cNvPr id="11"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7319775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01" r="1818"/>
          <a:stretch/>
        </p:blipFill>
        <p:spPr>
          <a:xfrm>
            <a:off x="152401" y="1295400"/>
            <a:ext cx="8839200" cy="4088781"/>
          </a:xfrm>
          <a:prstGeom prst="rect">
            <a:avLst/>
          </a:prstGeom>
        </p:spPr>
      </p:pic>
      <p:sp>
        <p:nvSpPr>
          <p:cNvPr id="5" name="TextBox 4"/>
          <p:cNvSpPr txBox="1"/>
          <p:nvPr/>
        </p:nvSpPr>
        <p:spPr>
          <a:xfrm>
            <a:off x="4953000" y="5384181"/>
            <a:ext cx="4191000" cy="830997"/>
          </a:xfrm>
          <a:prstGeom prst="rect">
            <a:avLst/>
          </a:prstGeom>
          <a:noFill/>
        </p:spPr>
        <p:txBody>
          <a:bodyPr wrap="square" rtlCol="0">
            <a:spAutoFit/>
          </a:bodyPr>
          <a:lstStyle/>
          <a:p>
            <a:pPr algn="r"/>
            <a:r>
              <a:rPr lang="en-US" sz="1600" dirty="0" smtClean="0">
                <a:latin typeface="Arial" panose="020B0604020202020204" pitchFamily="34" charset="0"/>
                <a:cs typeface="Arial" panose="020B0604020202020204" pitchFamily="34" charset="0"/>
              </a:rPr>
              <a:t>OOA - Oxygenated Organic Aerosols</a:t>
            </a:r>
          </a:p>
          <a:p>
            <a:pPr algn="r"/>
            <a:r>
              <a:rPr lang="en-US" sz="1600" dirty="0" smtClean="0">
                <a:latin typeface="Arial" panose="020B0604020202020204" pitchFamily="34" charset="0"/>
                <a:cs typeface="Arial" panose="020B0604020202020204" pitchFamily="34" charset="0"/>
              </a:rPr>
              <a:t>HOA – Hydro-Carbon like Organic Aerosols</a:t>
            </a:r>
          </a:p>
          <a:p>
            <a:pPr algn="r"/>
            <a:r>
              <a:rPr lang="en-US" sz="1600" dirty="0" smtClean="0">
                <a:latin typeface="Arial" panose="020B0604020202020204" pitchFamily="34" charset="0"/>
                <a:cs typeface="Arial" panose="020B0604020202020204" pitchFamily="34" charset="0"/>
              </a:rPr>
              <a:t>BBOA - Biomass Burning Organic Aerosols</a:t>
            </a:r>
            <a:endParaRPr lang="en-US" sz="16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A3A67E4A-5445-4B3D-A5C9-7DDCB6E1B916}" type="datetime1">
              <a:rPr lang="en-US" smtClean="0"/>
              <a:t>11/11/13</a:t>
            </a:fld>
            <a:endParaRPr lang="en-US" dirty="0"/>
          </a:p>
        </p:txBody>
      </p:sp>
      <p:sp>
        <p:nvSpPr>
          <p:cNvPr id="6" name="Slide Number Placeholder 5"/>
          <p:cNvSpPr>
            <a:spLocks noGrp="1"/>
          </p:cNvSpPr>
          <p:nvPr>
            <p:ph type="sldNum" sz="quarter" idx="12"/>
          </p:nvPr>
        </p:nvSpPr>
        <p:spPr/>
        <p:txBody>
          <a:bodyPr/>
          <a:lstStyle/>
          <a:p>
            <a:fld id="{B7859A7E-52D7-426B-A1C5-BCCD3FF31703}" type="slidenum">
              <a:rPr lang="en-US" smtClean="0"/>
              <a:pPr/>
              <a:t>23</a:t>
            </a:fld>
            <a:endParaRPr lang="en-US"/>
          </a:p>
        </p:txBody>
      </p:sp>
      <p:sp>
        <p:nvSpPr>
          <p:cNvPr id="7" name="TextBox 6"/>
          <p:cNvSpPr txBox="1"/>
          <p:nvPr/>
        </p:nvSpPr>
        <p:spPr>
          <a:xfrm>
            <a:off x="161930" y="0"/>
            <a:ext cx="8905870" cy="1077218"/>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Positive Matrix Factorization (PMF)</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analysis of HR-</a:t>
            </a:r>
            <a:r>
              <a:rPr lang="en-US" sz="3200" b="1" dirty="0" err="1" smtClean="0">
                <a:solidFill>
                  <a:srgbClr val="0000FF"/>
                </a:solidFill>
                <a:latin typeface="Arial" panose="020B0604020202020204" pitchFamily="34" charset="0"/>
                <a:cs typeface="Arial" panose="020B0604020202020204" pitchFamily="34" charset="0"/>
              </a:rPr>
              <a:t>ToF</a:t>
            </a:r>
            <a:r>
              <a:rPr lang="en-US" sz="3200" b="1" dirty="0" smtClean="0">
                <a:solidFill>
                  <a:srgbClr val="0000FF"/>
                </a:solidFill>
                <a:latin typeface="Arial" panose="020B0604020202020204" pitchFamily="34" charset="0"/>
                <a:cs typeface="Arial" panose="020B0604020202020204" pitchFamily="34" charset="0"/>
              </a:rPr>
              <a:t>-AMS data: Clear-event</a:t>
            </a:r>
            <a:endParaRPr lang="en-US" sz="3200" b="1" dirty="0">
              <a:solidFill>
                <a:srgbClr val="0000FF"/>
              </a:solidFill>
              <a:latin typeface="Arial" panose="020B0604020202020204" pitchFamily="34" charset="0"/>
              <a:cs typeface="Arial" panose="020B0604020202020204" pitchFamily="34" charset="0"/>
            </a:endParaRPr>
          </a:p>
        </p:txBody>
      </p:sp>
      <p:sp>
        <p:nvSpPr>
          <p:cNvPr id="8"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9615385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89" r="2189" b="3067"/>
          <a:stretch/>
        </p:blipFill>
        <p:spPr>
          <a:xfrm>
            <a:off x="0" y="1034615"/>
            <a:ext cx="9144000" cy="3765985"/>
          </a:xfrm>
        </p:spPr>
      </p:pic>
      <p:cxnSp>
        <p:nvCxnSpPr>
          <p:cNvPr id="7" name="Straight Arrow Connector 6"/>
          <p:cNvCxnSpPr/>
          <p:nvPr/>
        </p:nvCxnSpPr>
        <p:spPr>
          <a:xfrm flipV="1">
            <a:off x="3607904" y="1456730"/>
            <a:ext cx="304800" cy="190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886200" y="1272064"/>
            <a:ext cx="36576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m/z 60 - Indicator for BB-event</a:t>
            </a:r>
            <a:endParaRPr lang="en-US" sz="2000"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fld id="{329F534A-FF14-4A1E-8A4A-BA5AE0E9DA4C}" type="datetime1">
              <a:rPr lang="en-US" smtClean="0"/>
              <a:t>11/11/13</a:t>
            </a:fld>
            <a:endParaRPr lang="en-US" dirty="0"/>
          </a:p>
        </p:txBody>
      </p:sp>
      <p:sp>
        <p:nvSpPr>
          <p:cNvPr id="8" name="Slide Number Placeholder 7"/>
          <p:cNvSpPr>
            <a:spLocks noGrp="1"/>
          </p:cNvSpPr>
          <p:nvPr>
            <p:ph type="sldNum" sz="quarter" idx="12"/>
          </p:nvPr>
        </p:nvSpPr>
        <p:spPr/>
        <p:txBody>
          <a:bodyPr/>
          <a:lstStyle/>
          <a:p>
            <a:fld id="{B7859A7E-52D7-426B-A1C5-BCCD3FF31703}" type="slidenum">
              <a:rPr lang="en-US" smtClean="0"/>
              <a:pPr/>
              <a:t>24</a:t>
            </a:fld>
            <a:endParaRPr lang="en-US"/>
          </a:p>
        </p:txBody>
      </p:sp>
      <p:sp>
        <p:nvSpPr>
          <p:cNvPr id="10" name="TextBox 9"/>
          <p:cNvSpPr txBox="1"/>
          <p:nvPr/>
        </p:nvSpPr>
        <p:spPr>
          <a:xfrm>
            <a:off x="161930" y="0"/>
            <a:ext cx="8905870" cy="584775"/>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PMF analysis of HR-</a:t>
            </a:r>
            <a:r>
              <a:rPr lang="en-US" sz="3200" b="1" dirty="0" err="1" smtClean="0">
                <a:solidFill>
                  <a:srgbClr val="0000FF"/>
                </a:solidFill>
                <a:latin typeface="Arial" panose="020B0604020202020204" pitchFamily="34" charset="0"/>
                <a:cs typeface="Arial" panose="020B0604020202020204" pitchFamily="34" charset="0"/>
              </a:rPr>
              <a:t>ToF</a:t>
            </a:r>
            <a:r>
              <a:rPr lang="en-US" sz="3200" b="1" dirty="0" smtClean="0">
                <a:solidFill>
                  <a:srgbClr val="0000FF"/>
                </a:solidFill>
                <a:latin typeface="Arial" panose="020B0604020202020204" pitchFamily="34" charset="0"/>
                <a:cs typeface="Arial" panose="020B0604020202020204" pitchFamily="34" charset="0"/>
              </a:rPr>
              <a:t>-AMS data: BB-event</a:t>
            </a:r>
            <a:endParaRPr lang="en-US" sz="3200" b="1" dirty="0">
              <a:solidFill>
                <a:srgbClr val="0000F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667000" y="685800"/>
            <a:ext cx="3581400" cy="533400"/>
          </a:xfrm>
        </p:spPr>
        <p:txBody>
          <a:bodyPr>
            <a:normAutofit/>
          </a:bodyPr>
          <a:lstStyle/>
          <a:p>
            <a:r>
              <a:rPr lang="en-US" sz="2400" dirty="0" smtClean="0">
                <a:latin typeface="Arial" panose="020B0604020202020204" pitchFamily="34" charset="0"/>
                <a:cs typeface="Arial" panose="020B0604020202020204" pitchFamily="34" charset="0"/>
              </a:rPr>
              <a:t>Factors Identified</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4953000" y="5384181"/>
            <a:ext cx="4191000" cy="830997"/>
          </a:xfrm>
          <a:prstGeom prst="rect">
            <a:avLst/>
          </a:prstGeom>
          <a:noFill/>
        </p:spPr>
        <p:txBody>
          <a:bodyPr wrap="square" rtlCol="0">
            <a:spAutoFit/>
          </a:bodyPr>
          <a:lstStyle/>
          <a:p>
            <a:pPr algn="r"/>
            <a:r>
              <a:rPr lang="en-US" sz="1600" dirty="0" smtClean="0">
                <a:latin typeface="Arial" panose="020B0604020202020204" pitchFamily="34" charset="0"/>
                <a:cs typeface="Arial" panose="020B0604020202020204" pitchFamily="34" charset="0"/>
              </a:rPr>
              <a:t>OOA - Oxygenated Organic Aerosols</a:t>
            </a:r>
          </a:p>
          <a:p>
            <a:pPr algn="r"/>
            <a:r>
              <a:rPr lang="en-US" sz="1600" dirty="0" smtClean="0">
                <a:latin typeface="Arial" panose="020B0604020202020204" pitchFamily="34" charset="0"/>
                <a:cs typeface="Arial" panose="020B0604020202020204" pitchFamily="34" charset="0"/>
              </a:rPr>
              <a:t>HOA – Hydro-Carbon like Organic Aerosols</a:t>
            </a:r>
          </a:p>
          <a:p>
            <a:pPr algn="r"/>
            <a:r>
              <a:rPr lang="en-US" sz="1600" dirty="0" smtClean="0">
                <a:latin typeface="Arial" panose="020B0604020202020204" pitchFamily="34" charset="0"/>
                <a:cs typeface="Arial" panose="020B0604020202020204" pitchFamily="34" charset="0"/>
              </a:rPr>
              <a:t>BBOA - Biomass Burning Organic Aerosols</a:t>
            </a:r>
            <a:endParaRPr lang="en-US" sz="1600" dirty="0">
              <a:latin typeface="Arial" panose="020B0604020202020204" pitchFamily="34" charset="0"/>
              <a:cs typeface="Arial" panose="020B0604020202020204" pitchFamily="34" charset="0"/>
            </a:endParaRPr>
          </a:p>
        </p:txBody>
      </p:sp>
      <p:sp>
        <p:nvSpPr>
          <p:cNvPr id="12"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36985013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3612932"/>
            <a:ext cx="4114799" cy="3023949"/>
          </a:xfrm>
          <a:prstGeom prst="rect">
            <a:avLst/>
          </a:prstGeom>
        </p:spPr>
      </p:pic>
      <p:sp>
        <p:nvSpPr>
          <p:cNvPr id="3" name="Date Placeholder 2"/>
          <p:cNvSpPr>
            <a:spLocks noGrp="1"/>
          </p:cNvSpPr>
          <p:nvPr>
            <p:ph type="dt" sz="half" idx="10"/>
          </p:nvPr>
        </p:nvSpPr>
        <p:spPr/>
        <p:txBody>
          <a:bodyPr/>
          <a:lstStyle/>
          <a:p>
            <a:fld id="{F96E48C0-D05D-408B-AE98-C4A21F8A71A4}" type="datetime1">
              <a:rPr lang="en-US" smtClean="0"/>
              <a:t>11/11/13</a:t>
            </a:fld>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25</a:t>
            </a:fld>
            <a:endParaRPr lang="en-US"/>
          </a:p>
        </p:txBody>
      </p:sp>
      <p:sp>
        <p:nvSpPr>
          <p:cNvPr id="8"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3319" b="3945"/>
          <a:stretch/>
        </p:blipFill>
        <p:spPr>
          <a:xfrm>
            <a:off x="57804" y="685800"/>
            <a:ext cx="4038600" cy="294289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5195"/>
          <a:stretch/>
        </p:blipFill>
        <p:spPr>
          <a:xfrm>
            <a:off x="4419600" y="609600"/>
            <a:ext cx="4114800" cy="3139966"/>
          </a:xfrm>
          <a:prstGeom prst="rect">
            <a:avLst/>
          </a:prstGeom>
        </p:spPr>
      </p:pic>
      <p:sp>
        <p:nvSpPr>
          <p:cNvPr id="14" name="TextBox 13"/>
          <p:cNvSpPr txBox="1"/>
          <p:nvPr/>
        </p:nvSpPr>
        <p:spPr>
          <a:xfrm>
            <a:off x="4667708" y="4048600"/>
            <a:ext cx="4476292"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Good correlation is observed at all 3 wavelengths. </a:t>
            </a:r>
            <a:endParaRPr lang="en-US"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161930" y="0"/>
            <a:ext cx="8905870" cy="584775"/>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B abs (PASS-3)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a:solidFill>
                  <a:srgbClr val="0000FF"/>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BBOA</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Clear-event </a:t>
            </a:r>
            <a:endParaRPr lang="en-US" sz="3200" b="1" dirty="0">
              <a:solidFill>
                <a:srgbClr val="0000FF"/>
              </a:solidFill>
              <a:latin typeface="Arial" panose="020B0604020202020204" pitchFamily="34" charset="0"/>
              <a:cs typeface="Arial" panose="020B0604020202020204" pitchFamily="34" charset="0"/>
            </a:endParaRPr>
          </a:p>
        </p:txBody>
      </p:sp>
      <p:sp>
        <p:nvSpPr>
          <p:cNvPr id="2" name="TextBox 1"/>
          <p:cNvSpPr txBox="1"/>
          <p:nvPr/>
        </p:nvSpPr>
        <p:spPr>
          <a:xfrm>
            <a:off x="6172200" y="3505200"/>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
        <p:nvSpPr>
          <p:cNvPr id="17" name="TextBox 16"/>
          <p:cNvSpPr txBox="1"/>
          <p:nvPr/>
        </p:nvSpPr>
        <p:spPr>
          <a:xfrm rot="16200000">
            <a:off x="4104733" y="1824620"/>
            <a:ext cx="787395"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BBOA</a:t>
            </a:r>
            <a:endParaRPr lang="en-US" sz="1600" b="1" dirty="0">
              <a:latin typeface="Arial" panose="020B0604020202020204" pitchFamily="34" charset="0"/>
              <a:cs typeface="Arial" panose="020B0604020202020204" pitchFamily="34" charset="0"/>
            </a:endParaRPr>
          </a:p>
        </p:txBody>
      </p:sp>
      <p:sp>
        <p:nvSpPr>
          <p:cNvPr id="18" name="TextBox 17"/>
          <p:cNvSpPr txBox="1"/>
          <p:nvPr/>
        </p:nvSpPr>
        <p:spPr>
          <a:xfrm>
            <a:off x="1447800" y="6324600"/>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
        <p:nvSpPr>
          <p:cNvPr id="19" name="TextBox 18"/>
          <p:cNvSpPr txBox="1"/>
          <p:nvPr/>
        </p:nvSpPr>
        <p:spPr>
          <a:xfrm rot="16200000">
            <a:off x="-284854" y="1900821"/>
            <a:ext cx="787395"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BBOA</a:t>
            </a:r>
            <a:endParaRPr lang="en-US" sz="1600" b="1" dirty="0">
              <a:latin typeface="Arial" panose="020B0604020202020204" pitchFamily="34" charset="0"/>
              <a:cs typeface="Arial" panose="020B0604020202020204" pitchFamily="34" charset="0"/>
            </a:endParaRPr>
          </a:p>
        </p:txBody>
      </p:sp>
      <p:sp>
        <p:nvSpPr>
          <p:cNvPr id="20" name="TextBox 19"/>
          <p:cNvSpPr txBox="1"/>
          <p:nvPr/>
        </p:nvSpPr>
        <p:spPr>
          <a:xfrm rot="16200000">
            <a:off x="-253322" y="4968093"/>
            <a:ext cx="787395"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BBOA</a:t>
            </a:r>
            <a:endParaRPr lang="en-US" sz="1600" b="1" dirty="0">
              <a:latin typeface="Arial" panose="020B0604020202020204" pitchFamily="34" charset="0"/>
              <a:cs typeface="Arial" panose="020B0604020202020204" pitchFamily="34" charset="0"/>
            </a:endParaRPr>
          </a:p>
        </p:txBody>
      </p:sp>
      <p:sp>
        <p:nvSpPr>
          <p:cNvPr id="21" name="TextBox 20"/>
          <p:cNvSpPr txBox="1"/>
          <p:nvPr/>
        </p:nvSpPr>
        <p:spPr>
          <a:xfrm>
            <a:off x="1663264" y="3442136"/>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66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6E48C0-D05D-408B-AE98-C4A21F8A71A4}" type="datetime1">
              <a:rPr lang="en-US" smtClean="0"/>
              <a:t>11/11/13</a:t>
            </a:fld>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26</a:t>
            </a:fld>
            <a:endParaRPr lang="en-US"/>
          </a:p>
        </p:txBody>
      </p:sp>
      <p:sp>
        <p:nvSpPr>
          <p:cNvPr id="8"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9" y="638502"/>
            <a:ext cx="4010891" cy="30218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762" y="638502"/>
            <a:ext cx="3838902" cy="30218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9" y="3657600"/>
            <a:ext cx="3820391" cy="2836277"/>
          </a:xfrm>
          <a:prstGeom prst="rect">
            <a:avLst/>
          </a:prstGeom>
        </p:spPr>
      </p:pic>
      <p:sp>
        <p:nvSpPr>
          <p:cNvPr id="12" name="TextBox 11"/>
          <p:cNvSpPr txBox="1"/>
          <p:nvPr/>
        </p:nvSpPr>
        <p:spPr>
          <a:xfrm>
            <a:off x="161930" y="0"/>
            <a:ext cx="8905870" cy="584775"/>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B abs (PASS-3)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FF0000"/>
                </a:solidFill>
                <a:latin typeface="Arial" panose="020B0604020202020204" pitchFamily="34" charset="0"/>
                <a:cs typeface="Arial" panose="020B0604020202020204" pitchFamily="34" charset="0"/>
              </a:rPr>
              <a:t>HOA</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Clear-event </a:t>
            </a:r>
            <a:endParaRPr lang="en-US" sz="3200" b="1"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6172200" y="3505200"/>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
        <p:nvSpPr>
          <p:cNvPr id="14" name="TextBox 13"/>
          <p:cNvSpPr txBox="1"/>
          <p:nvPr/>
        </p:nvSpPr>
        <p:spPr>
          <a:xfrm rot="16200000">
            <a:off x="4178471" y="1824620"/>
            <a:ext cx="639919"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HOA</a:t>
            </a:r>
            <a:endParaRPr lang="en-US" sz="1600" b="1" dirty="0">
              <a:latin typeface="Arial" panose="020B0604020202020204" pitchFamily="34" charset="0"/>
              <a:cs typeface="Arial" panose="020B0604020202020204" pitchFamily="34" charset="0"/>
            </a:endParaRPr>
          </a:p>
        </p:txBody>
      </p:sp>
      <p:sp>
        <p:nvSpPr>
          <p:cNvPr id="15" name="TextBox 14"/>
          <p:cNvSpPr txBox="1"/>
          <p:nvPr/>
        </p:nvSpPr>
        <p:spPr>
          <a:xfrm>
            <a:off x="1447800" y="6324600"/>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
        <p:nvSpPr>
          <p:cNvPr id="16" name="TextBox 15"/>
          <p:cNvSpPr txBox="1"/>
          <p:nvPr/>
        </p:nvSpPr>
        <p:spPr>
          <a:xfrm rot="16200000">
            <a:off x="-211116" y="1900821"/>
            <a:ext cx="639919"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HOA</a:t>
            </a:r>
            <a:endParaRPr lang="en-US" sz="1600" b="1" dirty="0">
              <a:latin typeface="Arial" panose="020B0604020202020204" pitchFamily="34" charset="0"/>
              <a:cs typeface="Arial" panose="020B0604020202020204" pitchFamily="34" charset="0"/>
            </a:endParaRPr>
          </a:p>
        </p:txBody>
      </p:sp>
      <p:sp>
        <p:nvSpPr>
          <p:cNvPr id="17" name="TextBox 16"/>
          <p:cNvSpPr txBox="1"/>
          <p:nvPr/>
        </p:nvSpPr>
        <p:spPr>
          <a:xfrm rot="16200000">
            <a:off x="-179584" y="4968093"/>
            <a:ext cx="639919"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HOA</a:t>
            </a:r>
            <a:endParaRPr lang="en-US" sz="1600" b="1" dirty="0">
              <a:latin typeface="Arial" panose="020B0604020202020204" pitchFamily="34" charset="0"/>
              <a:cs typeface="Arial" panose="020B0604020202020204" pitchFamily="34" charset="0"/>
            </a:endParaRPr>
          </a:p>
        </p:txBody>
      </p:sp>
      <p:sp>
        <p:nvSpPr>
          <p:cNvPr id="18" name="TextBox 17"/>
          <p:cNvSpPr txBox="1"/>
          <p:nvPr/>
        </p:nvSpPr>
        <p:spPr>
          <a:xfrm>
            <a:off x="1663264" y="3442136"/>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
        <p:nvSpPr>
          <p:cNvPr id="19" name="TextBox 18"/>
          <p:cNvSpPr txBox="1"/>
          <p:nvPr/>
        </p:nvSpPr>
        <p:spPr>
          <a:xfrm>
            <a:off x="4667708" y="4048600"/>
            <a:ext cx="4476292"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Good correlation is observed at all 3 wavelengths. </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2235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6E48C0-D05D-408B-AE98-C4A21F8A71A4}" type="datetime1">
              <a:rPr lang="en-US" smtClean="0"/>
              <a:t>11/11/13</a:t>
            </a:fld>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27</a:t>
            </a:fld>
            <a:endParaRPr lang="en-US"/>
          </a:p>
        </p:txBody>
      </p:sp>
      <p:sp>
        <p:nvSpPr>
          <p:cNvPr id="8"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3810000" cy="30218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578068"/>
            <a:ext cx="4572000" cy="30218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3607594"/>
            <a:ext cx="3800475" cy="2776329"/>
          </a:xfrm>
          <a:prstGeom prst="rect">
            <a:avLst/>
          </a:prstGeom>
        </p:spPr>
      </p:pic>
      <p:sp>
        <p:nvSpPr>
          <p:cNvPr id="11" name="TextBox 10"/>
          <p:cNvSpPr txBox="1"/>
          <p:nvPr/>
        </p:nvSpPr>
        <p:spPr>
          <a:xfrm>
            <a:off x="4329152" y="3841502"/>
            <a:ext cx="4662447" cy="2246769"/>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smtClean="0">
                <a:solidFill>
                  <a:srgbClr val="FF0000"/>
                </a:solidFill>
              </a:rPr>
              <a:t>Bad correlation is observed due to branching of data points. </a:t>
            </a:r>
          </a:p>
          <a:p>
            <a:pPr marL="342900" indent="-342900" algn="just">
              <a:buFont typeface="Wingdings" panose="05000000000000000000" pitchFamily="2" charset="2"/>
              <a:buChar char="Ø"/>
            </a:pPr>
            <a:endParaRPr lang="en-US" sz="2000" dirty="0">
              <a:solidFill>
                <a:srgbClr val="FF0000"/>
              </a:solidFill>
            </a:endParaRPr>
          </a:p>
          <a:p>
            <a:pPr marL="342900" indent="-342900" algn="just">
              <a:buFont typeface="Wingdings" panose="05000000000000000000" pitchFamily="2" charset="2"/>
              <a:buChar char="Ø"/>
            </a:pPr>
            <a:r>
              <a:rPr lang="en-US" sz="2000" b="1" dirty="0">
                <a:solidFill>
                  <a:srgbClr val="FF0000"/>
                </a:solidFill>
              </a:rPr>
              <a:t>B</a:t>
            </a:r>
            <a:r>
              <a:rPr lang="en-US" sz="2000" b="1" dirty="0" smtClean="0">
                <a:solidFill>
                  <a:srgbClr val="FF0000"/>
                </a:solidFill>
              </a:rPr>
              <a:t>ranching of data is due to presence of sunlight. </a:t>
            </a:r>
            <a:r>
              <a:rPr lang="en-US" sz="2000" b="1" dirty="0">
                <a:solidFill>
                  <a:srgbClr val="FF0000"/>
                </a:solidFill>
              </a:rPr>
              <a:t>D</a:t>
            </a:r>
            <a:r>
              <a:rPr lang="en-US" sz="2000" b="1" dirty="0" smtClean="0">
                <a:solidFill>
                  <a:srgbClr val="FF0000"/>
                </a:solidFill>
              </a:rPr>
              <a:t>ay time </a:t>
            </a:r>
            <a:r>
              <a:rPr lang="en-US" sz="2000" b="1" dirty="0" err="1" smtClean="0">
                <a:solidFill>
                  <a:srgbClr val="FF0000"/>
                </a:solidFill>
              </a:rPr>
              <a:t>photochemically</a:t>
            </a:r>
            <a:r>
              <a:rPr lang="en-US" sz="2000" b="1" dirty="0" smtClean="0">
                <a:solidFill>
                  <a:srgbClr val="FF0000"/>
                </a:solidFill>
              </a:rPr>
              <a:t>- produced OOA absorbs less light as compared to night time OOA</a:t>
            </a:r>
            <a:endParaRPr lang="en-US" sz="2000" b="1" dirty="0">
              <a:solidFill>
                <a:srgbClr val="FF0000"/>
              </a:solidFill>
            </a:endParaRPr>
          </a:p>
        </p:txBody>
      </p:sp>
      <p:sp>
        <p:nvSpPr>
          <p:cNvPr id="12" name="TextBox 11"/>
          <p:cNvSpPr txBox="1"/>
          <p:nvPr/>
        </p:nvSpPr>
        <p:spPr>
          <a:xfrm>
            <a:off x="161930" y="0"/>
            <a:ext cx="8905870" cy="584775"/>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B abs (PASS-3)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a:solidFill>
                  <a:srgbClr val="0000FF"/>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O</a:t>
            </a:r>
            <a:r>
              <a:rPr lang="en-US" sz="3200" b="1" dirty="0" smtClean="0">
                <a:solidFill>
                  <a:srgbClr val="FF0000"/>
                </a:solidFill>
                <a:latin typeface="Arial" panose="020B0604020202020204" pitchFamily="34" charset="0"/>
                <a:cs typeface="Arial" panose="020B0604020202020204" pitchFamily="34" charset="0"/>
              </a:rPr>
              <a:t>OA</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Clear-event </a:t>
            </a:r>
            <a:endParaRPr lang="en-US" sz="3200" b="1"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6172200" y="3352800"/>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
        <p:nvSpPr>
          <p:cNvPr id="14" name="TextBox 13"/>
          <p:cNvSpPr txBox="1"/>
          <p:nvPr/>
        </p:nvSpPr>
        <p:spPr>
          <a:xfrm rot="16200000">
            <a:off x="4172059" y="1824620"/>
            <a:ext cx="652743"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OOA</a:t>
            </a:r>
            <a:endParaRPr lang="en-US" sz="1600" b="1" dirty="0">
              <a:latin typeface="Arial" panose="020B0604020202020204" pitchFamily="34" charset="0"/>
              <a:cs typeface="Arial" panose="020B0604020202020204" pitchFamily="34" charset="0"/>
            </a:endParaRPr>
          </a:p>
        </p:txBody>
      </p:sp>
      <p:sp>
        <p:nvSpPr>
          <p:cNvPr id="15" name="TextBox 14"/>
          <p:cNvSpPr txBox="1"/>
          <p:nvPr/>
        </p:nvSpPr>
        <p:spPr>
          <a:xfrm rot="16200000">
            <a:off x="-217528" y="1900821"/>
            <a:ext cx="652743"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OOA</a:t>
            </a:r>
            <a:endParaRPr lang="en-US" sz="1600" b="1" dirty="0">
              <a:latin typeface="Arial" panose="020B0604020202020204" pitchFamily="34" charset="0"/>
              <a:cs typeface="Arial" panose="020B0604020202020204" pitchFamily="34" charset="0"/>
            </a:endParaRPr>
          </a:p>
        </p:txBody>
      </p:sp>
      <p:sp>
        <p:nvSpPr>
          <p:cNvPr id="16" name="TextBox 15"/>
          <p:cNvSpPr txBox="1"/>
          <p:nvPr/>
        </p:nvSpPr>
        <p:spPr>
          <a:xfrm rot="16200000">
            <a:off x="-185996" y="4968093"/>
            <a:ext cx="652743"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OOA</a:t>
            </a:r>
            <a:endParaRPr lang="en-US" sz="1600" b="1" dirty="0">
              <a:latin typeface="Arial" panose="020B0604020202020204" pitchFamily="34" charset="0"/>
              <a:cs typeface="Arial" panose="020B0604020202020204" pitchFamily="34" charset="0"/>
            </a:endParaRPr>
          </a:p>
        </p:txBody>
      </p:sp>
      <p:sp>
        <p:nvSpPr>
          <p:cNvPr id="17" name="TextBox 16"/>
          <p:cNvSpPr txBox="1"/>
          <p:nvPr/>
        </p:nvSpPr>
        <p:spPr>
          <a:xfrm>
            <a:off x="1663264" y="3442136"/>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
        <p:nvSpPr>
          <p:cNvPr id="18" name="TextBox 17"/>
          <p:cNvSpPr txBox="1"/>
          <p:nvPr/>
        </p:nvSpPr>
        <p:spPr>
          <a:xfrm>
            <a:off x="1600200" y="6214646"/>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2235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6E48C0-D05D-408B-AE98-C4A21F8A71A4}" type="datetime1">
              <a:rPr lang="en-US" smtClean="0"/>
              <a:t>11/11/13</a:t>
            </a:fld>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28</a:t>
            </a:fld>
            <a:endParaRPr lang="en-US"/>
          </a:p>
        </p:txBody>
      </p:sp>
      <p:sp>
        <p:nvSpPr>
          <p:cNvPr id="8"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484" y="663864"/>
            <a:ext cx="7361516" cy="26889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84" y="3352800"/>
            <a:ext cx="7361516" cy="2895600"/>
          </a:xfrm>
          <a:prstGeom prst="rect">
            <a:avLst/>
          </a:prstGeom>
        </p:spPr>
      </p:pic>
      <p:sp>
        <p:nvSpPr>
          <p:cNvPr id="12" name="TextBox 11"/>
          <p:cNvSpPr txBox="1"/>
          <p:nvPr/>
        </p:nvSpPr>
        <p:spPr>
          <a:xfrm>
            <a:off x="161930" y="0"/>
            <a:ext cx="8905870" cy="584775"/>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B abs (PASS-3)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a:solidFill>
                  <a:srgbClr val="0000FF"/>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O</a:t>
            </a:r>
            <a:r>
              <a:rPr lang="en-US" sz="3200" b="1" dirty="0" smtClean="0">
                <a:solidFill>
                  <a:srgbClr val="FF0000"/>
                </a:solidFill>
                <a:latin typeface="Arial" panose="020B0604020202020204" pitchFamily="34" charset="0"/>
                <a:cs typeface="Arial" panose="020B0604020202020204" pitchFamily="34" charset="0"/>
              </a:rPr>
              <a:t>OA</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Day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smtClean="0">
                <a:solidFill>
                  <a:srgbClr val="0000FF"/>
                </a:solidFill>
                <a:latin typeface="Arial" panose="020B0604020202020204" pitchFamily="34" charset="0"/>
                <a:cs typeface="Arial" panose="020B0604020202020204" pitchFamily="34" charset="0"/>
              </a:rPr>
              <a:t> Night</a:t>
            </a:r>
            <a:endParaRPr lang="en-US"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2235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6E48C0-D05D-408B-AE98-C4A21F8A71A4}" type="datetime1">
              <a:rPr lang="en-US" smtClean="0"/>
              <a:t>11/11/13</a:t>
            </a:fld>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29</a:t>
            </a:fld>
            <a:endParaRPr lang="en-US"/>
          </a:p>
        </p:txBody>
      </p:sp>
      <p:sp>
        <p:nvSpPr>
          <p:cNvPr id="8"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762000"/>
            <a:ext cx="8153400" cy="3810000"/>
          </a:xfrm>
          <a:prstGeom prst="rect">
            <a:avLst/>
          </a:prstGeom>
        </p:spPr>
      </p:pic>
      <p:sp>
        <p:nvSpPr>
          <p:cNvPr id="6" name="TextBox 5"/>
          <p:cNvSpPr txBox="1"/>
          <p:nvPr/>
        </p:nvSpPr>
        <p:spPr>
          <a:xfrm>
            <a:off x="0" y="4724400"/>
            <a:ext cx="9144000" cy="1631216"/>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branching in the data points indicates the </a:t>
            </a:r>
            <a:r>
              <a:rPr lang="en-US" sz="2000" dirty="0" smtClean="0">
                <a:solidFill>
                  <a:srgbClr val="FF0000"/>
                </a:solidFill>
                <a:latin typeface="Arial" panose="020B0604020202020204" pitchFamily="34" charset="0"/>
                <a:cs typeface="Arial" panose="020B0604020202020204" pitchFamily="34" charset="0"/>
              </a:rPr>
              <a:t>difference in OOA’s optical properties in the presence and absence of sunlight</a:t>
            </a:r>
            <a:r>
              <a:rPr lang="en-US" sz="20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OOA produced in the sunlight absorbs less light as compared to OOA in the absence of sunlight. </a:t>
            </a:r>
            <a:endParaRPr lang="en-US" sz="2000" dirty="0">
              <a:latin typeface="Arial" panose="020B0604020202020204" pitchFamily="34" charset="0"/>
              <a:cs typeface="Arial" panose="020B0604020202020204" pitchFamily="34" charset="0"/>
            </a:endParaRPr>
          </a:p>
        </p:txBody>
      </p:sp>
      <p:sp>
        <p:nvSpPr>
          <p:cNvPr id="9" name="TextBox 8"/>
          <p:cNvSpPr txBox="1"/>
          <p:nvPr/>
        </p:nvSpPr>
        <p:spPr>
          <a:xfrm rot="16200000">
            <a:off x="185259" y="2030047"/>
            <a:ext cx="652743"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OOA</a:t>
            </a:r>
            <a:endParaRPr lang="en-US" sz="1600" b="1" dirty="0">
              <a:latin typeface="Arial" panose="020B0604020202020204" pitchFamily="34" charset="0"/>
              <a:cs typeface="Arial" panose="020B0604020202020204" pitchFamily="34" charset="0"/>
            </a:endParaRPr>
          </a:p>
        </p:txBody>
      </p:sp>
      <p:sp>
        <p:nvSpPr>
          <p:cNvPr id="10" name="TextBox 9"/>
          <p:cNvSpPr txBox="1"/>
          <p:nvPr/>
        </p:nvSpPr>
        <p:spPr>
          <a:xfrm>
            <a:off x="3733800" y="4267200"/>
            <a:ext cx="74251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B abs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2235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156" y="533400"/>
            <a:ext cx="571221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6"/>
          <p:cNvSpPr>
            <a:spLocks noGrp="1"/>
          </p:cNvSpPr>
          <p:nvPr>
            <p:ph type="ftr" sz="quarter" idx="11"/>
          </p:nvPr>
        </p:nvSpPr>
        <p:spPr>
          <a:xfrm>
            <a:off x="2667000" y="6400800"/>
            <a:ext cx="3657600" cy="365125"/>
          </a:xfrm>
        </p:spPr>
        <p:txBody>
          <a:bodyPr/>
          <a:lstStyle/>
          <a:p>
            <a:r>
              <a:rPr lang="en-US" dirty="0" smtClean="0"/>
              <a:t>India-California Air-Pollution Mitigation Program</a:t>
            </a:r>
            <a:endParaRPr lang="en-US" dirty="0"/>
          </a:p>
        </p:txBody>
      </p:sp>
      <p:sp>
        <p:nvSpPr>
          <p:cNvPr id="6" name="TextBox 5"/>
          <p:cNvSpPr txBox="1"/>
          <p:nvPr/>
        </p:nvSpPr>
        <p:spPr>
          <a:xfrm>
            <a:off x="161930" y="0"/>
            <a:ext cx="7968848" cy="523220"/>
          </a:xfrm>
          <a:prstGeom prst="rect">
            <a:avLst/>
          </a:prstGeom>
          <a:noFill/>
        </p:spPr>
        <p:txBody>
          <a:bodyPr wrap="none" rtlCol="0">
            <a:spAutoFit/>
          </a:bodyPr>
          <a:lstStyle/>
          <a:p>
            <a:r>
              <a:rPr lang="en-US" sz="2800" b="1" dirty="0" smtClean="0">
                <a:solidFill>
                  <a:srgbClr val="0000FF"/>
                </a:solidFill>
                <a:latin typeface="Arial" panose="020B0604020202020204" pitchFamily="34" charset="0"/>
                <a:cs typeface="Arial" panose="020B0604020202020204" pitchFamily="34" charset="0"/>
              </a:rPr>
              <a:t>Decadal Trend in Aerosols: ARFINET Network</a:t>
            </a:r>
            <a:endParaRPr lang="en-US" sz="2800" b="1" dirty="0">
              <a:solidFill>
                <a:srgbClr val="0000FF"/>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027" y="3886201"/>
            <a:ext cx="5125773" cy="198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8600" y="3337679"/>
            <a:ext cx="3429000" cy="2800767"/>
          </a:xfrm>
          <a:prstGeom prst="rect">
            <a:avLst/>
          </a:prstGeom>
        </p:spPr>
        <p:txBody>
          <a:bodyPr wrap="square">
            <a:spAutoFit/>
          </a:bodyPr>
          <a:lstStyle/>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AFRINET is a </a:t>
            </a:r>
            <a:r>
              <a:rPr lang="en-US" sz="1600" dirty="0">
                <a:latin typeface="Arial" panose="020B0604020202020204" pitchFamily="34" charset="0"/>
                <a:cs typeface="Arial" panose="020B0604020202020204" pitchFamily="34" charset="0"/>
              </a:rPr>
              <a:t>network of 35 aerosol observatories over </a:t>
            </a:r>
            <a:r>
              <a:rPr lang="en-US" sz="1600" dirty="0" smtClean="0">
                <a:latin typeface="Arial" panose="020B0604020202020204" pitchFamily="34" charset="0"/>
                <a:cs typeface="Arial" panose="020B0604020202020204" pitchFamily="34" charset="0"/>
              </a:rPr>
              <a:t>the Indian </a:t>
            </a:r>
            <a:r>
              <a:rPr lang="en-US" sz="1600" dirty="0">
                <a:latin typeface="Arial" panose="020B0604020202020204" pitchFamily="34" charset="0"/>
                <a:cs typeface="Arial" panose="020B0604020202020204" pitchFamily="34" charset="0"/>
              </a:rPr>
              <a:t>region to generate the first time regional </a:t>
            </a:r>
            <a:r>
              <a:rPr lang="en-US" sz="1600" dirty="0" smtClean="0">
                <a:latin typeface="Arial" panose="020B0604020202020204" pitchFamily="34" charset="0"/>
                <a:cs typeface="Arial" panose="020B0604020202020204" pitchFamily="34" charset="0"/>
              </a:rPr>
              <a:t>synthesis using </a:t>
            </a:r>
            <a:r>
              <a:rPr lang="en-US" sz="1600" dirty="0">
                <a:latin typeface="Arial" panose="020B0604020202020204" pitchFamily="34" charset="0"/>
                <a:cs typeface="Arial" panose="020B0604020202020204" pitchFamily="34" charset="0"/>
              </a:rPr>
              <a:t>primary data and estimate the aerosol </a:t>
            </a:r>
            <a:r>
              <a:rPr lang="en-US" sz="1600" dirty="0" smtClean="0">
                <a:latin typeface="Arial" panose="020B0604020202020204" pitchFamily="34" charset="0"/>
                <a:cs typeface="Arial" panose="020B0604020202020204" pitchFamily="34" charset="0"/>
              </a:rPr>
              <a:t>trends.</a:t>
            </a:r>
          </a:p>
          <a:p>
            <a:pPr marL="285750" indent="-285750">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AOD </a:t>
            </a:r>
            <a:r>
              <a:rPr lang="en-US" sz="1600" dirty="0">
                <a:latin typeface="Arial" panose="020B0604020202020204" pitchFamily="34" charset="0"/>
                <a:cs typeface="Arial" panose="020B0604020202020204" pitchFamily="34" charset="0"/>
              </a:rPr>
              <a:t>was </a:t>
            </a:r>
            <a:r>
              <a:rPr lang="en-US" sz="1600" dirty="0" smtClean="0">
                <a:latin typeface="Arial" panose="020B0604020202020204" pitchFamily="34" charset="0"/>
                <a:cs typeface="Arial" panose="020B0604020202020204" pitchFamily="34" charset="0"/>
              </a:rPr>
              <a:t>found to be increasing </a:t>
            </a:r>
            <a:r>
              <a:rPr lang="en-US" sz="1600" dirty="0">
                <a:latin typeface="Arial" panose="020B0604020202020204" pitchFamily="34" charset="0"/>
                <a:cs typeface="Arial" panose="020B0604020202020204" pitchFamily="34" charset="0"/>
              </a:rPr>
              <a:t>at a rate of 2.3% (of its value in 1985) per </a:t>
            </a:r>
            <a:r>
              <a:rPr lang="en-US" sz="1600" dirty="0" smtClean="0">
                <a:latin typeface="Arial" panose="020B0604020202020204" pitchFamily="34" charset="0"/>
                <a:cs typeface="Arial" panose="020B0604020202020204" pitchFamily="34" charset="0"/>
              </a:rPr>
              <a:t>year and </a:t>
            </a:r>
            <a:r>
              <a:rPr lang="en-US" sz="1600" dirty="0">
                <a:latin typeface="Arial" panose="020B0604020202020204" pitchFamily="34" charset="0"/>
                <a:cs typeface="Arial" panose="020B0604020202020204" pitchFamily="34" charset="0"/>
              </a:rPr>
              <a:t>more rapidly (~4%) during the last </a:t>
            </a:r>
            <a:r>
              <a:rPr lang="en-US" sz="1600" dirty="0" smtClean="0">
                <a:latin typeface="Arial" panose="020B0604020202020204" pitchFamily="34" charset="0"/>
                <a:cs typeface="Arial" panose="020B0604020202020204" pitchFamily="34" charset="0"/>
              </a:rPr>
              <a:t>decade.</a:t>
            </a:r>
            <a:endParaRPr lang="en-US" sz="1600" dirty="0">
              <a:latin typeface="Arial" panose="020B0604020202020204" pitchFamily="34" charset="0"/>
              <a:cs typeface="Arial" panose="020B0604020202020204" pitchFamily="34" charset="0"/>
            </a:endParaRPr>
          </a:p>
        </p:txBody>
      </p:sp>
      <p:sp>
        <p:nvSpPr>
          <p:cNvPr id="9" name="TextBox 2"/>
          <p:cNvSpPr txBox="1">
            <a:spLocks noChangeArrowheads="1"/>
          </p:cNvSpPr>
          <p:nvPr/>
        </p:nvSpPr>
        <p:spPr bwMode="auto">
          <a:xfrm>
            <a:off x="5591081" y="5883350"/>
            <a:ext cx="3095719" cy="369332"/>
          </a:xfrm>
          <a:prstGeom prst="rect">
            <a:avLst/>
          </a:prstGeom>
          <a:noFill/>
          <a:ln w="9525">
            <a:noFill/>
            <a:miter lim="800000"/>
            <a:headEnd/>
            <a:tailEnd/>
          </a:ln>
        </p:spPr>
        <p:txBody>
          <a:bodyPr wrap="none">
            <a:spAutoFit/>
          </a:bodyPr>
          <a:lstStyle/>
          <a:p>
            <a:r>
              <a:rPr lang="en-US" b="1" i="1" dirty="0" err="1" smtClean="0">
                <a:solidFill>
                  <a:srgbClr val="0000CC"/>
                </a:solidFill>
                <a:latin typeface="Arial" panose="020B0604020202020204" pitchFamily="34" charset="0"/>
                <a:cs typeface="Arial" panose="020B0604020202020204" pitchFamily="34" charset="0"/>
              </a:rPr>
              <a:t>Moorthy</a:t>
            </a:r>
            <a:r>
              <a:rPr lang="en-US" b="1" i="1" dirty="0" smtClean="0">
                <a:solidFill>
                  <a:srgbClr val="0000CC"/>
                </a:solidFill>
                <a:latin typeface="Arial" panose="020B0604020202020204" pitchFamily="34" charset="0"/>
                <a:cs typeface="Arial" panose="020B0604020202020204" pitchFamily="34" charset="0"/>
              </a:rPr>
              <a:t> et </a:t>
            </a:r>
            <a:r>
              <a:rPr lang="en-US" b="1" i="1" dirty="0">
                <a:solidFill>
                  <a:srgbClr val="0000CC"/>
                </a:solidFill>
                <a:latin typeface="Arial" panose="020B0604020202020204" pitchFamily="34" charset="0"/>
                <a:cs typeface="Arial" panose="020B0604020202020204" pitchFamily="34" charset="0"/>
              </a:rPr>
              <a:t>al., </a:t>
            </a:r>
            <a:r>
              <a:rPr lang="en-US" b="1" i="1" dirty="0" smtClean="0">
                <a:solidFill>
                  <a:srgbClr val="0000CC"/>
                </a:solidFill>
                <a:latin typeface="Arial" panose="020B0604020202020204" pitchFamily="34" charset="0"/>
                <a:cs typeface="Arial" panose="020B0604020202020204" pitchFamily="34" charset="0"/>
              </a:rPr>
              <a:t>GRL, (2013)</a:t>
            </a:r>
            <a:endParaRPr lang="en-US" b="1" i="1" dirty="0">
              <a:solidFill>
                <a:srgbClr val="0000CC"/>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627"/>
          <a:stretch/>
        </p:blipFill>
        <p:spPr bwMode="auto">
          <a:xfrm>
            <a:off x="533400" y="478553"/>
            <a:ext cx="2590799" cy="279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8227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30</a:t>
            </a:fld>
            <a:endParaRPr lang="en-US"/>
          </a:p>
        </p:txBody>
      </p:sp>
      <p:sp>
        <p:nvSpPr>
          <p:cNvPr id="4" name="Rectangle 3"/>
          <p:cNvSpPr/>
          <p:nvPr/>
        </p:nvSpPr>
        <p:spPr>
          <a:xfrm>
            <a:off x="304800" y="685800"/>
            <a:ext cx="8839200" cy="6217086"/>
          </a:xfrm>
          <a:prstGeom prst="rect">
            <a:avLst/>
          </a:prstGeom>
        </p:spPr>
        <p:txBody>
          <a:bodyPr wrap="square">
            <a:spAutoFit/>
          </a:bodyPr>
          <a:lstStyle/>
          <a:p>
            <a:pPr marL="285750" indent="-285750">
              <a:buFont typeface="Wingdings" panose="05000000000000000000" pitchFamily="2" charset="2"/>
              <a:buChar char="q"/>
            </a:pPr>
            <a:r>
              <a:rPr lang="en-US" sz="2800" b="1" dirty="0" smtClean="0">
                <a:solidFill>
                  <a:srgbClr val="FF0000"/>
                </a:solidFill>
                <a:latin typeface="Arial" panose="020B0604020202020204" pitchFamily="34" charset="0"/>
                <a:cs typeface="Arial" panose="020B0604020202020204" pitchFamily="34" charset="0"/>
              </a:rPr>
              <a:t>Increasing trend in aerosol burden over sub continent</a:t>
            </a: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Increased anthropogenic sources </a:t>
            </a: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Decrease in dust</a:t>
            </a:r>
            <a:endParaRPr lang="en-US" sz="2400" b="1"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800" b="1" dirty="0" smtClean="0">
                <a:solidFill>
                  <a:srgbClr val="FF0000"/>
                </a:solidFill>
                <a:latin typeface="Arial" panose="020B0604020202020204" pitchFamily="34" charset="0"/>
                <a:cs typeface="Arial" panose="020B0604020202020204" pitchFamily="34" charset="0"/>
              </a:rPr>
              <a:t>Fog processing of Secondary Organic Aerosol</a:t>
            </a: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Implications to Cloud Condensation Nuclei</a:t>
            </a: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800" b="1" dirty="0" smtClean="0">
                <a:solidFill>
                  <a:srgbClr val="FF0000"/>
                </a:solidFill>
                <a:latin typeface="Arial" panose="020B0604020202020204" pitchFamily="34" charset="0"/>
                <a:cs typeface="Arial" panose="020B0604020202020204" pitchFamily="34" charset="0"/>
              </a:rPr>
              <a:t>Enhancement in aerosol absorption </a:t>
            </a:r>
            <a:endParaRPr lang="en-US" sz="2800" b="1" dirty="0">
              <a:solidFill>
                <a:srgbClr val="FF0000"/>
              </a:solidFill>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Mixing state </a:t>
            </a: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Brown Carbon </a:t>
            </a:r>
            <a:endParaRPr lang="en-US" sz="2400" b="1"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Aqueous processing</a:t>
            </a:r>
            <a:endParaRPr lang="en-US" sz="2400" b="1"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2000" b="1" dirty="0" smtClean="0">
              <a:solidFill>
                <a:srgbClr val="FF0000"/>
              </a:solidFill>
              <a:latin typeface="Arial" panose="020B0604020202020204" pitchFamily="34" charset="0"/>
              <a:cs typeface="Arial" panose="020B0604020202020204" pitchFamily="34" charset="0"/>
            </a:endParaRPr>
          </a:p>
        </p:txBody>
      </p:sp>
      <p:sp>
        <p:nvSpPr>
          <p:cNvPr id="5"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6" name="TextBox 5"/>
          <p:cNvSpPr txBox="1"/>
          <p:nvPr/>
        </p:nvSpPr>
        <p:spPr>
          <a:xfrm>
            <a:off x="161930" y="0"/>
            <a:ext cx="2300630" cy="646331"/>
          </a:xfrm>
          <a:prstGeom prst="rect">
            <a:avLst/>
          </a:prstGeom>
          <a:noFill/>
        </p:spPr>
        <p:txBody>
          <a:bodyPr wrap="none" rtlCol="0">
            <a:spAutoFit/>
          </a:bodyPr>
          <a:lstStyle/>
          <a:p>
            <a:r>
              <a:rPr lang="en-US" sz="3600" b="1" dirty="0" smtClean="0">
                <a:solidFill>
                  <a:srgbClr val="0000FF"/>
                </a:solidFill>
                <a:latin typeface="Arial" panose="020B0604020202020204" pitchFamily="34" charset="0"/>
                <a:cs typeface="Arial" panose="020B0604020202020204" pitchFamily="34" charset="0"/>
              </a:rPr>
              <a:t>Summary </a:t>
            </a:r>
            <a:endParaRPr 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3838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31</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2" descr="C:\Users\user\Desktop\adreoc_ocbc_karachi_lahore_kanpur_gc.png"/>
          <p:cNvPicPr>
            <a:picLocks noChangeAspect="1" noChangeArrowheads="1"/>
          </p:cNvPicPr>
          <p:nvPr/>
        </p:nvPicPr>
        <p:blipFill rotWithShape="1">
          <a:blip r:embed="rId2">
            <a:extLst>
              <a:ext uri="{28A0092B-C50C-407E-A947-70E740481C1C}">
                <a14:useLocalDpi xmlns:a14="http://schemas.microsoft.com/office/drawing/2010/main" val="0"/>
              </a:ext>
            </a:extLst>
          </a:blip>
          <a:srcRect l="8431" t="3616" r="7855" b="6015"/>
          <a:stretch/>
        </p:blipFill>
        <p:spPr bwMode="auto">
          <a:xfrm>
            <a:off x="228600" y="304799"/>
            <a:ext cx="8641080" cy="49718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276671"/>
            <a:ext cx="9067800" cy="1200329"/>
          </a:xfrm>
          <a:prstGeom prst="rect">
            <a:avLst/>
          </a:prstGeom>
          <a:solidFill>
            <a:schemeClr val="bg1"/>
          </a:solidFill>
        </p:spPr>
        <p:txBody>
          <a:bodyPr wrap="square">
            <a:spAutoFit/>
          </a:bodyPr>
          <a:lstStyle/>
          <a:p>
            <a:r>
              <a:rPr lang="en-US" b="1" dirty="0" smtClean="0">
                <a:solidFill>
                  <a:srgbClr val="C00000"/>
                </a:solidFill>
                <a:latin typeface="Arial" panose="020B0604020202020204" pitchFamily="34" charset="0"/>
                <a:cs typeface="Arial" panose="020B0604020202020204" pitchFamily="34" charset="0"/>
              </a:rPr>
              <a:t>Fig. OC </a:t>
            </a:r>
            <a:r>
              <a:rPr lang="en-US" b="1" dirty="0">
                <a:solidFill>
                  <a:srgbClr val="C00000"/>
                </a:solidFill>
                <a:latin typeface="Arial" panose="020B0604020202020204" pitchFamily="34" charset="0"/>
                <a:cs typeface="Arial" panose="020B0604020202020204" pitchFamily="34" charset="0"/>
              </a:rPr>
              <a:t>volume fraction and OC/BC volume ratio for sum of fine and coarse </a:t>
            </a:r>
            <a:r>
              <a:rPr lang="en-US" b="1" dirty="0" smtClean="0">
                <a:solidFill>
                  <a:srgbClr val="C00000"/>
                </a:solidFill>
                <a:latin typeface="Arial" panose="020B0604020202020204" pitchFamily="34" charset="0"/>
                <a:cs typeface="Arial" panose="020B0604020202020204" pitchFamily="34" charset="0"/>
              </a:rPr>
              <a:t>modes, numbers </a:t>
            </a:r>
            <a:r>
              <a:rPr lang="en-US" b="1" dirty="0">
                <a:solidFill>
                  <a:srgbClr val="C00000"/>
                </a:solidFill>
                <a:latin typeface="Arial" panose="020B0604020202020204" pitchFamily="34" charset="0"/>
                <a:cs typeface="Arial" panose="020B0604020202020204" pitchFamily="34" charset="0"/>
              </a:rPr>
              <a:t>below OC/BC ratio boxes denote number of measurements per </a:t>
            </a:r>
            <a:r>
              <a:rPr lang="en-US" b="1" dirty="0" smtClean="0">
                <a:solidFill>
                  <a:srgbClr val="C00000"/>
                </a:solidFill>
                <a:latin typeface="Arial" panose="020B0604020202020204" pitchFamily="34" charset="0"/>
                <a:cs typeface="Arial" panose="020B0604020202020204" pitchFamily="34" charset="0"/>
              </a:rPr>
              <a:t>month, Whiskers: 5th </a:t>
            </a:r>
            <a:r>
              <a:rPr lang="en-US" b="1" dirty="0">
                <a:solidFill>
                  <a:srgbClr val="C00000"/>
                </a:solidFill>
                <a:latin typeface="Arial" panose="020B0604020202020204" pitchFamily="34" charset="0"/>
                <a:cs typeface="Arial" panose="020B0604020202020204" pitchFamily="34" charset="0"/>
              </a:rPr>
              <a:t>and 95th </a:t>
            </a:r>
            <a:r>
              <a:rPr lang="en-US" b="1" dirty="0" smtClean="0">
                <a:solidFill>
                  <a:srgbClr val="C00000"/>
                </a:solidFill>
                <a:latin typeface="Arial" panose="020B0604020202020204" pitchFamily="34" charset="0"/>
                <a:cs typeface="Arial" panose="020B0604020202020204" pitchFamily="34" charset="0"/>
              </a:rPr>
              <a:t>percentiles, box </a:t>
            </a:r>
            <a:r>
              <a:rPr lang="en-US" b="1" dirty="0">
                <a:solidFill>
                  <a:srgbClr val="C00000"/>
                </a:solidFill>
                <a:latin typeface="Arial" panose="020B0604020202020204" pitchFamily="34" charset="0"/>
                <a:cs typeface="Arial" panose="020B0604020202020204" pitchFamily="34" charset="0"/>
              </a:rPr>
              <a:t>edges: 25th and 75th </a:t>
            </a:r>
            <a:r>
              <a:rPr lang="en-US" b="1" dirty="0" smtClean="0">
                <a:solidFill>
                  <a:srgbClr val="C00000"/>
                </a:solidFill>
                <a:latin typeface="Arial" panose="020B0604020202020204" pitchFamily="34" charset="0"/>
                <a:cs typeface="Arial" panose="020B0604020202020204" pitchFamily="34" charset="0"/>
              </a:rPr>
              <a:t>percentiles, box </a:t>
            </a:r>
            <a:r>
              <a:rPr lang="en-US" b="1" dirty="0">
                <a:solidFill>
                  <a:srgbClr val="C00000"/>
                </a:solidFill>
                <a:latin typeface="Arial" panose="020B0604020202020204" pitchFamily="34" charset="0"/>
                <a:cs typeface="Arial" panose="020B0604020202020204" pitchFamily="34" charset="0"/>
              </a:rPr>
              <a:t>center notch: </a:t>
            </a:r>
            <a:r>
              <a:rPr lang="en-US" b="1" dirty="0" smtClean="0">
                <a:solidFill>
                  <a:srgbClr val="C00000"/>
                </a:solidFill>
                <a:latin typeface="Arial" panose="020B0604020202020204" pitchFamily="34" charset="0"/>
                <a:cs typeface="Arial" panose="020B0604020202020204" pitchFamily="34" charset="0"/>
              </a:rPr>
              <a:t>median, red </a:t>
            </a:r>
            <a:r>
              <a:rPr lang="en-US" b="1" dirty="0">
                <a:solidFill>
                  <a:srgbClr val="C00000"/>
                </a:solidFill>
                <a:latin typeface="Arial" panose="020B0604020202020204" pitchFamily="34" charset="0"/>
                <a:cs typeface="Arial" panose="020B0604020202020204" pitchFamily="34" charset="0"/>
              </a:rPr>
              <a:t>dots: average</a:t>
            </a:r>
          </a:p>
        </p:txBody>
      </p:sp>
    </p:spTree>
    <p:extLst>
      <p:ext uri="{BB962C8B-B14F-4D97-AF65-F5344CB8AC3E}">
        <p14:creationId xmlns:p14="http://schemas.microsoft.com/office/powerpoint/2010/main" val="30390762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32</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40107002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33</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37095426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34</a:t>
            </a:fld>
            <a:endParaRPr lang="en-US"/>
          </a:p>
        </p:txBody>
      </p:sp>
      <p:sp>
        <p:nvSpPr>
          <p:cNvPr id="5"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128789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35</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202"/>
          <a:stretch/>
        </p:blipFill>
        <p:spPr bwMode="auto">
          <a:xfrm>
            <a:off x="152400" y="519229"/>
            <a:ext cx="3429000" cy="477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1000" y="5327032"/>
            <a:ext cx="3429000" cy="830997"/>
          </a:xfrm>
          <a:prstGeom prst="rect">
            <a:avLst/>
          </a:prstGeom>
        </p:spPr>
        <p:txBody>
          <a:bodyPr wrap="square">
            <a:spAutoFit/>
          </a:bodyPr>
          <a:lstStyle/>
          <a:p>
            <a:r>
              <a:rPr lang="en-US" sz="1200" b="1" i="1" dirty="0" smtClean="0">
                <a:latin typeface="Arial" panose="020B0604020202020204" pitchFamily="34" charset="0"/>
                <a:cs typeface="Arial" panose="020B0604020202020204" pitchFamily="34" charset="0"/>
              </a:rPr>
              <a:t>Fig. The </a:t>
            </a:r>
            <a:r>
              <a:rPr lang="en-US" sz="1200" b="1" i="1" dirty="0">
                <a:latin typeface="Arial" panose="020B0604020202020204" pitchFamily="34" charset="0"/>
                <a:cs typeface="Arial" panose="020B0604020202020204" pitchFamily="34" charset="0"/>
              </a:rPr>
              <a:t>temporal variations of (a) AOD at 500 nm</a:t>
            </a:r>
            <a:r>
              <a:rPr lang="en-US" sz="1200" b="1" i="1" dirty="0" smtClean="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b) Angstrom exponent </a:t>
            </a:r>
            <a:r>
              <a:rPr lang="el-GR" sz="1200" b="1" i="1" dirty="0" smtClean="0">
                <a:latin typeface="Arial" panose="020B0604020202020204" pitchFamily="34" charset="0"/>
                <a:cs typeface="Arial" panose="020B0604020202020204" pitchFamily="34" charset="0"/>
              </a:rPr>
              <a:t>α</a:t>
            </a:r>
            <a:r>
              <a:rPr lang="en-US" sz="1200" b="1" i="1" dirty="0" smtClean="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and (c) turbidity coefficient </a:t>
            </a:r>
            <a:r>
              <a:rPr lang="el-GR" sz="1200" b="1" i="1" dirty="0" smtClean="0">
                <a:latin typeface="Arial" panose="020B0604020202020204" pitchFamily="34" charset="0"/>
                <a:cs typeface="Arial" panose="020B0604020202020204" pitchFamily="34" charset="0"/>
              </a:rPr>
              <a:t>β</a:t>
            </a:r>
            <a:r>
              <a:rPr lang="en-US" sz="1200" b="1" i="1" dirty="0" smtClean="0">
                <a:latin typeface="Arial" panose="020B0604020202020204" pitchFamily="34" charset="0"/>
                <a:cs typeface="Arial" panose="020B0604020202020204" pitchFamily="34" charset="0"/>
              </a:rPr>
              <a:t> during Dec. 2001- May 2012 </a:t>
            </a:r>
            <a:r>
              <a:rPr lang="en-US" sz="1200" b="1" i="1" dirty="0">
                <a:latin typeface="Arial" panose="020B0604020202020204" pitchFamily="34" charset="0"/>
                <a:cs typeface="Arial" panose="020B0604020202020204" pitchFamily="34" charset="0"/>
              </a:rPr>
              <a:t>at Delhi</a:t>
            </a: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3788"/>
          <a:stretch/>
        </p:blipFill>
        <p:spPr bwMode="auto">
          <a:xfrm>
            <a:off x="3657600" y="2119429"/>
            <a:ext cx="3810000" cy="340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733800" y="5472229"/>
            <a:ext cx="5410200" cy="1077218"/>
          </a:xfrm>
          <a:prstGeom prst="rect">
            <a:avLst/>
          </a:prstGeom>
        </p:spPr>
        <p:txBody>
          <a:bodyPr wrap="square">
            <a:spAutoFit/>
          </a:bodyPr>
          <a:lstStyle/>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climatological monthly </a:t>
            </a:r>
            <a:r>
              <a:rPr lang="en-US" sz="1600" dirty="0" smtClean="0">
                <a:latin typeface="Arial" panose="020B0604020202020204" pitchFamily="34" charset="0"/>
                <a:cs typeface="Arial" panose="020B0604020202020204" pitchFamily="34" charset="0"/>
              </a:rPr>
              <a:t>mean AOD </a:t>
            </a:r>
            <a:r>
              <a:rPr lang="en-US" sz="1600" dirty="0">
                <a:latin typeface="Arial" panose="020B0604020202020204" pitchFamily="34" charset="0"/>
                <a:cs typeface="Arial" panose="020B0604020202020204" pitchFamily="34" charset="0"/>
              </a:rPr>
              <a:t>at shorter wavelengths peaks twice, during June and November, while at </a:t>
            </a:r>
            <a:r>
              <a:rPr lang="en-US" sz="1600" dirty="0" smtClean="0">
                <a:latin typeface="Arial" panose="020B0604020202020204" pitchFamily="34" charset="0"/>
                <a:cs typeface="Arial" panose="020B0604020202020204" pitchFamily="34" charset="0"/>
              </a:rPr>
              <a:t>longer wavelengths </a:t>
            </a:r>
            <a:r>
              <a:rPr lang="en-US" sz="1600" dirty="0">
                <a:latin typeface="Arial" panose="020B0604020202020204" pitchFamily="34" charset="0"/>
                <a:cs typeface="Arial" panose="020B0604020202020204" pitchFamily="34" charset="0"/>
              </a:rPr>
              <a:t>it shows only one peak in June.</a:t>
            </a:r>
          </a:p>
        </p:txBody>
      </p:sp>
      <p:pic>
        <p:nvPicPr>
          <p:cNvPr id="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135"/>
          <a:stretch/>
        </p:blipFill>
        <p:spPr bwMode="auto">
          <a:xfrm>
            <a:off x="3581400" y="416448"/>
            <a:ext cx="3429000" cy="1626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934199" y="519230"/>
            <a:ext cx="2209801" cy="138499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The AODs show a weak </a:t>
            </a:r>
            <a:r>
              <a:rPr lang="en-US" sz="1400" dirty="0" smtClean="0">
                <a:latin typeface="Arial" panose="020B0604020202020204" pitchFamily="34" charset="0"/>
                <a:cs typeface="Arial" panose="020B0604020202020204" pitchFamily="34" charset="0"/>
              </a:rPr>
              <a:t> but </a:t>
            </a:r>
            <a:r>
              <a:rPr lang="en-US" sz="1400" dirty="0">
                <a:latin typeface="Arial" panose="020B0604020202020204" pitchFamily="34" charset="0"/>
                <a:cs typeface="Arial" panose="020B0604020202020204" pitchFamily="34" charset="0"/>
              </a:rPr>
              <a:t>statistically significant (in 95% confidence level) </a:t>
            </a:r>
            <a:r>
              <a:rPr lang="en-US" sz="1400" dirty="0" smtClean="0">
                <a:solidFill>
                  <a:srgbClr val="FF0000"/>
                </a:solidFill>
                <a:latin typeface="Arial" panose="020B0604020202020204" pitchFamily="34" charset="0"/>
                <a:cs typeface="Arial" panose="020B0604020202020204" pitchFamily="34" charset="0"/>
              </a:rPr>
              <a:t>decreasing trend ~0.02/year </a:t>
            </a:r>
            <a:r>
              <a:rPr lang="en-US" sz="1400" dirty="0">
                <a:solidFill>
                  <a:srgbClr val="FF0000"/>
                </a:solidFill>
                <a:latin typeface="Arial" panose="020B0604020202020204" pitchFamily="34" charset="0"/>
                <a:cs typeface="Arial" panose="020B0604020202020204" pitchFamily="34" charset="0"/>
              </a:rPr>
              <a:t>at 500 nm</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sp>
        <p:nvSpPr>
          <p:cNvPr id="11" name="Rectangle 10"/>
          <p:cNvSpPr/>
          <p:nvPr/>
        </p:nvSpPr>
        <p:spPr>
          <a:xfrm>
            <a:off x="7010400" y="2415564"/>
            <a:ext cx="2133600" cy="830997"/>
          </a:xfrm>
          <a:prstGeom prst="rect">
            <a:avLst/>
          </a:prstGeom>
        </p:spPr>
        <p:txBody>
          <a:bodyPr wrap="square">
            <a:spAutoFit/>
          </a:bodyPr>
          <a:lstStyle/>
          <a:p>
            <a:r>
              <a:rPr lang="en-US" sz="1200" b="1" i="1" dirty="0" smtClean="0">
                <a:latin typeface="Arial" panose="020B0604020202020204" pitchFamily="34" charset="0"/>
                <a:cs typeface="Arial" panose="020B0604020202020204" pitchFamily="34" charset="0"/>
              </a:rPr>
              <a:t>Fig. </a:t>
            </a:r>
            <a:r>
              <a:rPr lang="en-US" sz="1200" b="1" i="1" dirty="0">
                <a:latin typeface="Arial" panose="020B0604020202020204" pitchFamily="34" charset="0"/>
                <a:cs typeface="Arial" panose="020B0604020202020204" pitchFamily="34" charset="0"/>
              </a:rPr>
              <a:t>The monthly mean climatology of (a) </a:t>
            </a:r>
            <a:r>
              <a:rPr lang="en-US" sz="1200" b="1" i="1" dirty="0" smtClean="0">
                <a:latin typeface="Arial" panose="020B0604020202020204" pitchFamily="34" charset="0"/>
                <a:cs typeface="Arial" panose="020B0604020202020204" pitchFamily="34" charset="0"/>
              </a:rPr>
              <a:t>spectral AODs </a:t>
            </a:r>
            <a:r>
              <a:rPr lang="en-US" sz="1200" b="1" i="1" dirty="0">
                <a:latin typeface="Arial" panose="020B0604020202020204" pitchFamily="34" charset="0"/>
                <a:cs typeface="Arial" panose="020B0604020202020204" pitchFamily="34" charset="0"/>
              </a:rPr>
              <a:t>and (b) Angstrom parameters.</a:t>
            </a:r>
          </a:p>
        </p:txBody>
      </p:sp>
      <p:sp>
        <p:nvSpPr>
          <p:cNvPr id="12" name="TextBox 2"/>
          <p:cNvSpPr txBox="1">
            <a:spLocks noChangeArrowheads="1"/>
          </p:cNvSpPr>
          <p:nvPr/>
        </p:nvSpPr>
        <p:spPr bwMode="auto">
          <a:xfrm>
            <a:off x="6324600" y="6204099"/>
            <a:ext cx="2800767" cy="369332"/>
          </a:xfrm>
          <a:prstGeom prst="rect">
            <a:avLst/>
          </a:prstGeom>
          <a:noFill/>
          <a:ln w="9525">
            <a:noFill/>
            <a:miter lim="800000"/>
            <a:headEnd/>
            <a:tailEnd/>
          </a:ln>
        </p:spPr>
        <p:txBody>
          <a:bodyPr wrap="none">
            <a:spAutoFit/>
          </a:bodyPr>
          <a:lstStyle/>
          <a:p>
            <a:r>
              <a:rPr lang="en-US" b="1" i="1" dirty="0" err="1" smtClean="0">
                <a:solidFill>
                  <a:srgbClr val="0000CC"/>
                </a:solidFill>
                <a:latin typeface="Arial" panose="020B0604020202020204" pitchFamily="34" charset="0"/>
                <a:cs typeface="Arial" panose="020B0604020202020204" pitchFamily="34" charset="0"/>
              </a:rPr>
              <a:t>Lodhi</a:t>
            </a:r>
            <a:r>
              <a:rPr lang="en-US" b="1" i="1" dirty="0" smtClean="0">
                <a:solidFill>
                  <a:srgbClr val="0000CC"/>
                </a:solidFill>
                <a:latin typeface="Arial" panose="020B0604020202020204" pitchFamily="34" charset="0"/>
                <a:cs typeface="Arial" panose="020B0604020202020204" pitchFamily="34" charset="0"/>
              </a:rPr>
              <a:t> et </a:t>
            </a:r>
            <a:r>
              <a:rPr lang="en-US" b="1" i="1" dirty="0">
                <a:solidFill>
                  <a:srgbClr val="0000CC"/>
                </a:solidFill>
                <a:latin typeface="Arial" panose="020B0604020202020204" pitchFamily="34" charset="0"/>
                <a:cs typeface="Arial" panose="020B0604020202020204" pitchFamily="34" charset="0"/>
              </a:rPr>
              <a:t>al., </a:t>
            </a:r>
            <a:r>
              <a:rPr lang="en-US" b="1" i="1" dirty="0" smtClean="0">
                <a:solidFill>
                  <a:srgbClr val="0000CC"/>
                </a:solidFill>
                <a:latin typeface="Arial" panose="020B0604020202020204" pitchFamily="34" charset="0"/>
                <a:cs typeface="Arial" panose="020B0604020202020204" pitchFamily="34" charset="0"/>
              </a:rPr>
              <a:t>JGR, (2013)</a:t>
            </a:r>
            <a:endParaRPr lang="en-US" b="1" i="1" dirty="0">
              <a:solidFill>
                <a:srgbClr val="0000CC"/>
              </a:solidFill>
              <a:latin typeface="Arial" panose="020B0604020202020204" pitchFamily="34" charset="0"/>
              <a:cs typeface="Arial" panose="020B0604020202020204" pitchFamily="34" charset="0"/>
            </a:endParaRPr>
          </a:p>
        </p:txBody>
      </p:sp>
      <p:sp>
        <p:nvSpPr>
          <p:cNvPr id="13" name="TextBox 12"/>
          <p:cNvSpPr txBox="1"/>
          <p:nvPr/>
        </p:nvSpPr>
        <p:spPr>
          <a:xfrm>
            <a:off x="161930" y="0"/>
            <a:ext cx="5915402" cy="523220"/>
          </a:xfrm>
          <a:prstGeom prst="rect">
            <a:avLst/>
          </a:prstGeom>
          <a:noFill/>
        </p:spPr>
        <p:txBody>
          <a:bodyPr wrap="none" rtlCol="0">
            <a:spAutoFit/>
          </a:bodyPr>
          <a:lstStyle/>
          <a:p>
            <a:r>
              <a:rPr lang="en-US" sz="2800" b="1" dirty="0" smtClean="0">
                <a:solidFill>
                  <a:srgbClr val="0000FF"/>
                </a:solidFill>
                <a:latin typeface="Arial" panose="020B0604020202020204" pitchFamily="34" charset="0"/>
                <a:cs typeface="Arial" panose="020B0604020202020204" pitchFamily="34" charset="0"/>
              </a:rPr>
              <a:t>Aerosol Climatology at New Delhi</a:t>
            </a:r>
            <a:endParaRPr lang="en-US" sz="28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7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36</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161930" y="0"/>
            <a:ext cx="8512267"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Kanpur in Indo-</a:t>
            </a:r>
            <a:r>
              <a:rPr lang="en-US" sz="3200" b="1" dirty="0" err="1" smtClean="0">
                <a:solidFill>
                  <a:srgbClr val="0000FF"/>
                </a:solidFill>
                <a:latin typeface="Arial" panose="020B0604020202020204" pitchFamily="34" charset="0"/>
                <a:cs typeface="Arial" panose="020B0604020202020204" pitchFamily="34" charset="0"/>
              </a:rPr>
              <a:t>Gangetic</a:t>
            </a:r>
            <a:r>
              <a:rPr lang="en-US" sz="3200" b="1" dirty="0" smtClean="0">
                <a:solidFill>
                  <a:srgbClr val="0000FF"/>
                </a:solidFill>
                <a:latin typeface="Arial" panose="020B0604020202020204" pitchFamily="34" charset="0"/>
                <a:cs typeface="Arial" panose="020B0604020202020204" pitchFamily="34" charset="0"/>
              </a:rPr>
              <a:t> plain – at glance</a:t>
            </a:r>
            <a:endParaRPr lang="en-US" sz="3200" b="1" dirty="0">
              <a:solidFill>
                <a:srgbClr val="0000FF"/>
              </a:solidFill>
              <a:latin typeface="Arial" panose="020B0604020202020204" pitchFamily="34" charset="0"/>
              <a:cs typeface="Arial" panose="020B0604020202020204" pitchFamily="34" charset="0"/>
            </a:endParaRPr>
          </a:p>
        </p:txBody>
      </p:sp>
      <p:sp>
        <p:nvSpPr>
          <p:cNvPr id="6" name="Rectangle 5"/>
          <p:cNvSpPr/>
          <p:nvPr/>
        </p:nvSpPr>
        <p:spPr>
          <a:xfrm>
            <a:off x="161930" y="685800"/>
            <a:ext cx="8982070" cy="5816977"/>
          </a:xfrm>
          <a:prstGeom prst="rect">
            <a:avLst/>
          </a:prstGeom>
        </p:spPr>
        <p:txBody>
          <a:bodyPr wrap="square">
            <a:spAutoFit/>
          </a:bodyPr>
          <a:lstStyle/>
          <a:p>
            <a:pPr marL="285750" indent="-28575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Physical, chemical, optical, and morphological properties of atmospheric aerosols.</a:t>
            </a:r>
          </a:p>
          <a:p>
            <a:pPr marL="285750" indent="-2857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dirty="0" err="1" smtClean="0">
                <a:latin typeface="Arial" panose="020B0604020202020204" pitchFamily="34" charset="0"/>
                <a:cs typeface="Arial" panose="020B0604020202020204" pitchFamily="34" charset="0"/>
              </a:rPr>
              <a:t>Radiative</a:t>
            </a:r>
            <a:r>
              <a:rPr lang="en-US" sz="2000" dirty="0" smtClean="0">
                <a:latin typeface="Arial" panose="020B0604020202020204" pitchFamily="34" charset="0"/>
                <a:cs typeface="Arial" panose="020B0604020202020204" pitchFamily="34" charset="0"/>
              </a:rPr>
              <a:t> forcing due to </a:t>
            </a:r>
            <a:r>
              <a:rPr lang="en-US" sz="2000" dirty="0">
                <a:latin typeface="Arial" panose="020B0604020202020204" pitchFamily="34" charset="0"/>
                <a:cs typeface="Arial" panose="020B0604020202020204" pitchFamily="34" charset="0"/>
              </a:rPr>
              <a:t>Carbonaceous</a:t>
            </a:r>
            <a:r>
              <a:rPr lang="en-US" sz="2000" b="1"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aerosols (e.g. BC)</a:t>
            </a:r>
          </a:p>
          <a:p>
            <a:pPr marL="285750" indent="-285750">
              <a:buFont typeface="Wingdings" panose="05000000000000000000" pitchFamily="2" charset="2"/>
              <a:buChar char="q"/>
            </a:pPr>
            <a:endParaRPr lang="en-US"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Laboratory experiments of aerosols</a:t>
            </a:r>
          </a:p>
          <a:p>
            <a:pPr marL="801688" indent="-2857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Spectral absorption and Mixing state</a:t>
            </a:r>
          </a:p>
          <a:p>
            <a:pPr marL="801688" indent="-28575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Hygroscopicity</a:t>
            </a:r>
            <a:r>
              <a:rPr lang="en-US" sz="2000" dirty="0" smtClean="0">
                <a:latin typeface="Arial" panose="020B0604020202020204" pitchFamily="34" charset="0"/>
                <a:cs typeface="Arial" panose="020B0604020202020204" pitchFamily="34" charset="0"/>
              </a:rPr>
              <a:t> and aging, and their influence on CCN properties</a:t>
            </a:r>
          </a:p>
          <a:p>
            <a:pPr marL="801688" indent="-2857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SOA formation</a:t>
            </a:r>
          </a:p>
          <a:p>
            <a:pPr marL="515938"/>
            <a:endParaRPr lang="en-US"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dirty="0">
                <a:latin typeface="Arial" panose="020B0604020202020204" pitchFamily="34" charset="0"/>
                <a:cs typeface="Arial" panose="020B0604020202020204" pitchFamily="34" charset="0"/>
              </a:rPr>
              <a:t>Microphysical properties of aerosols (e.g. new atmospheric aerosol formation)</a:t>
            </a:r>
          </a:p>
          <a:p>
            <a:pPr marL="285750" indent="-285750">
              <a:buFont typeface="Wingdings" panose="05000000000000000000" pitchFamily="2" charset="2"/>
              <a:buChar char="q"/>
            </a:pPr>
            <a:endParaRPr lang="en-US"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Development of modeling tools to improve process-level understanding</a:t>
            </a:r>
          </a:p>
          <a:p>
            <a:pPr marL="285750" indent="-2857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Local- to regional-scale modeling in conjunction with ground-based and space-borne instruments</a:t>
            </a:r>
          </a:p>
          <a:p>
            <a:pPr marL="285750" indent="-2857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algn="just"/>
            <a:r>
              <a:rPr lang="en-US" sz="2000" i="1" dirty="0" smtClean="0">
                <a:solidFill>
                  <a:srgbClr val="C00000"/>
                </a:solidFill>
                <a:latin typeface="Arial" panose="020B0604020202020204" pitchFamily="34" charset="0"/>
                <a:cs typeface="Arial" panose="020B0604020202020204" pitchFamily="34" charset="0"/>
              </a:rPr>
              <a:t>To  accurately represent aerosol </a:t>
            </a:r>
            <a:r>
              <a:rPr lang="en-US" sz="2000" i="1" dirty="0">
                <a:solidFill>
                  <a:srgbClr val="C00000"/>
                </a:solidFill>
                <a:latin typeface="Arial" panose="020B0604020202020204" pitchFamily="34" charset="0"/>
                <a:cs typeface="Arial" panose="020B0604020202020204" pitchFamily="34" charset="0"/>
              </a:rPr>
              <a:t>effects in the regional climate-chemistry models that are used to estimate the climate and health impacts of aerosols over the Indo-</a:t>
            </a:r>
            <a:r>
              <a:rPr lang="en-US" sz="2000" i="1" dirty="0" err="1">
                <a:solidFill>
                  <a:srgbClr val="C00000"/>
                </a:solidFill>
                <a:latin typeface="Arial" panose="020B0604020202020204" pitchFamily="34" charset="0"/>
                <a:cs typeface="Arial" panose="020B0604020202020204" pitchFamily="34" charset="0"/>
              </a:rPr>
              <a:t>Gangetic</a:t>
            </a:r>
            <a:r>
              <a:rPr lang="en-US" sz="2000" i="1" dirty="0">
                <a:solidFill>
                  <a:srgbClr val="C00000"/>
                </a:solidFill>
                <a:latin typeface="Arial" panose="020B0604020202020204" pitchFamily="34" charset="0"/>
                <a:cs typeface="Arial" panose="020B0604020202020204" pitchFamily="34" charset="0"/>
              </a:rPr>
              <a:t> </a:t>
            </a:r>
            <a:r>
              <a:rPr lang="en-US" sz="2000" i="1" dirty="0" smtClean="0">
                <a:solidFill>
                  <a:srgbClr val="C00000"/>
                </a:solidFill>
                <a:latin typeface="Arial" panose="020B0604020202020204" pitchFamily="34" charset="0"/>
                <a:cs typeface="Arial" panose="020B0604020202020204" pitchFamily="34" charset="0"/>
              </a:rPr>
              <a:t>Basin.</a:t>
            </a:r>
            <a:endParaRPr lang="en-US" sz="20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035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37</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2"/>
          <p:cNvPicPr>
            <a:picLocks noChangeAspect="1" noChangeArrowheads="1"/>
          </p:cNvPicPr>
          <p:nvPr/>
        </p:nvPicPr>
        <p:blipFill>
          <a:blip r:embed="rId2"/>
          <a:srcRect/>
          <a:stretch>
            <a:fillRect/>
          </a:stretch>
        </p:blipFill>
        <p:spPr bwMode="auto">
          <a:xfrm>
            <a:off x="40481" y="971550"/>
            <a:ext cx="3000375" cy="27432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3124200" y="990600"/>
            <a:ext cx="3129547" cy="2743200"/>
          </a:xfrm>
          <a:prstGeom prst="rect">
            <a:avLst/>
          </a:prstGeom>
          <a:noFill/>
          <a:ln w="9525">
            <a:noFill/>
            <a:miter lim="800000"/>
            <a:headEnd/>
            <a:tailEnd/>
          </a:ln>
        </p:spPr>
      </p:pic>
      <p:pic>
        <p:nvPicPr>
          <p:cNvPr id="7" name="Picture 4"/>
          <p:cNvPicPr>
            <a:picLocks noChangeAspect="1" noChangeArrowheads="1"/>
          </p:cNvPicPr>
          <p:nvPr/>
        </p:nvPicPr>
        <p:blipFill>
          <a:blip r:embed="rId4"/>
          <a:srcRect/>
          <a:stretch>
            <a:fillRect/>
          </a:stretch>
        </p:blipFill>
        <p:spPr bwMode="auto">
          <a:xfrm>
            <a:off x="38833" y="3705225"/>
            <a:ext cx="3094892" cy="2743200"/>
          </a:xfrm>
          <a:prstGeom prst="rect">
            <a:avLst/>
          </a:prstGeom>
          <a:noFill/>
          <a:ln w="9525">
            <a:noFill/>
            <a:miter lim="800000"/>
            <a:headEnd/>
            <a:tailEnd/>
          </a:ln>
        </p:spPr>
      </p:pic>
      <p:pic>
        <p:nvPicPr>
          <p:cNvPr id="8" name="Picture 5"/>
          <p:cNvPicPr>
            <a:picLocks noChangeAspect="1" noChangeArrowheads="1"/>
          </p:cNvPicPr>
          <p:nvPr/>
        </p:nvPicPr>
        <p:blipFill>
          <a:blip r:embed="rId5"/>
          <a:srcRect/>
          <a:stretch>
            <a:fillRect/>
          </a:stretch>
        </p:blipFill>
        <p:spPr bwMode="auto">
          <a:xfrm>
            <a:off x="3090970" y="3705225"/>
            <a:ext cx="3196005" cy="2743200"/>
          </a:xfrm>
          <a:prstGeom prst="rect">
            <a:avLst/>
          </a:prstGeom>
          <a:noFill/>
          <a:ln w="9525">
            <a:noFill/>
            <a:miter lim="800000"/>
            <a:headEnd/>
            <a:tailEnd/>
          </a:ln>
        </p:spPr>
      </p:pic>
      <p:sp>
        <p:nvSpPr>
          <p:cNvPr id="9" name="TextBox 2"/>
          <p:cNvSpPr txBox="1">
            <a:spLocks noChangeArrowheads="1"/>
          </p:cNvSpPr>
          <p:nvPr/>
        </p:nvSpPr>
        <p:spPr bwMode="auto">
          <a:xfrm>
            <a:off x="0" y="0"/>
            <a:ext cx="9067800" cy="1246495"/>
          </a:xfrm>
          <a:prstGeom prst="rect">
            <a:avLst/>
          </a:prstGeom>
          <a:noFill/>
          <a:ln w="9525">
            <a:noFill/>
            <a:miter lim="800000"/>
            <a:headEnd/>
            <a:tailEnd/>
          </a:ln>
        </p:spPr>
        <p:txBody>
          <a:bodyPr>
            <a:spAutoFit/>
          </a:bodyPr>
          <a:lstStyle/>
          <a:p>
            <a:pPr algn="just" fontAlgn="auto">
              <a:spcBef>
                <a:spcPts val="0"/>
              </a:spcBef>
              <a:spcAft>
                <a:spcPts val="0"/>
              </a:spcAft>
              <a:defRPr/>
            </a:pPr>
            <a:r>
              <a:rPr lang="en-US" sz="1500" b="1" dirty="0">
                <a:solidFill>
                  <a:schemeClr val="accent6">
                    <a:lumMod val="50000"/>
                  </a:schemeClr>
                </a:solidFill>
                <a:latin typeface="Arial" panose="020B0604020202020204" pitchFamily="34" charset="0"/>
                <a:cs typeface="Arial" panose="020B0604020202020204" pitchFamily="34" charset="0"/>
              </a:rPr>
              <a:t>Absorption </a:t>
            </a:r>
            <a:r>
              <a:rPr lang="en-US" sz="1500" b="1" dirty="0" err="1">
                <a:solidFill>
                  <a:schemeClr val="accent6">
                    <a:lumMod val="50000"/>
                  </a:schemeClr>
                </a:solidFill>
                <a:latin typeface="Arial" panose="020B0604020202020204" pitchFamily="34" charset="0"/>
                <a:cs typeface="Arial" panose="020B0604020202020204" pitchFamily="34" charset="0"/>
              </a:rPr>
              <a:t>Ångström</a:t>
            </a:r>
            <a:r>
              <a:rPr lang="en-US" sz="1500" b="1" dirty="0">
                <a:solidFill>
                  <a:schemeClr val="accent6">
                    <a:lumMod val="50000"/>
                  </a:schemeClr>
                </a:solidFill>
                <a:latin typeface="Arial" panose="020B0604020202020204" pitchFamily="34" charset="0"/>
                <a:cs typeface="Arial" panose="020B0604020202020204" pitchFamily="34" charset="0"/>
              </a:rPr>
              <a:t> exponent (</a:t>
            </a:r>
            <a:r>
              <a:rPr lang="en-US" sz="1500" b="1" dirty="0" err="1">
                <a:solidFill>
                  <a:schemeClr val="accent6">
                    <a:lumMod val="50000"/>
                  </a:schemeClr>
                </a:solidFill>
                <a:latin typeface="Arial" panose="020B0604020202020204" pitchFamily="34" charset="0"/>
                <a:cs typeface="Arial" panose="020B0604020202020204" pitchFamily="34" charset="0"/>
              </a:rPr>
              <a:t>αabs</a:t>
            </a:r>
            <a:r>
              <a:rPr lang="en-US" sz="1500" b="1" dirty="0">
                <a:solidFill>
                  <a:schemeClr val="accent6">
                    <a:lumMod val="50000"/>
                  </a:schemeClr>
                </a:solidFill>
                <a:latin typeface="Arial" panose="020B0604020202020204" pitchFamily="34" charset="0"/>
                <a:cs typeface="Arial" panose="020B0604020202020204" pitchFamily="34" charset="0"/>
              </a:rPr>
              <a:t>) and </a:t>
            </a:r>
            <a:r>
              <a:rPr lang="en-US" sz="1500" b="1" dirty="0" err="1">
                <a:solidFill>
                  <a:schemeClr val="accent6">
                    <a:lumMod val="50000"/>
                  </a:schemeClr>
                </a:solidFill>
                <a:latin typeface="Arial" panose="020B0604020202020204" pitchFamily="34" charset="0"/>
                <a:cs typeface="Arial" panose="020B0604020202020204" pitchFamily="34" charset="0"/>
              </a:rPr>
              <a:t>sphericity</a:t>
            </a:r>
            <a:r>
              <a:rPr lang="en-US" sz="1500" b="1" dirty="0">
                <a:solidFill>
                  <a:schemeClr val="accent6">
                    <a:lumMod val="50000"/>
                  </a:schemeClr>
                </a:solidFill>
                <a:latin typeface="Arial" panose="020B0604020202020204" pitchFamily="34" charset="0"/>
                <a:cs typeface="Arial" panose="020B0604020202020204" pitchFamily="34" charset="0"/>
              </a:rPr>
              <a:t> fraction as a function of  extinction </a:t>
            </a:r>
            <a:r>
              <a:rPr lang="en-US" sz="1500" b="1" dirty="0" err="1">
                <a:solidFill>
                  <a:schemeClr val="accent6">
                    <a:lumMod val="50000"/>
                  </a:schemeClr>
                </a:solidFill>
                <a:latin typeface="Arial" panose="020B0604020202020204" pitchFamily="34" charset="0"/>
                <a:cs typeface="Arial" panose="020B0604020202020204" pitchFamily="34" charset="0"/>
              </a:rPr>
              <a:t>Ångström</a:t>
            </a:r>
            <a:r>
              <a:rPr lang="en-US" sz="1500" b="1" dirty="0">
                <a:solidFill>
                  <a:schemeClr val="accent6">
                    <a:lumMod val="50000"/>
                  </a:schemeClr>
                </a:solidFill>
                <a:latin typeface="Arial" panose="020B0604020202020204" pitchFamily="34" charset="0"/>
                <a:cs typeface="Arial" panose="020B0604020202020204" pitchFamily="34" charset="0"/>
              </a:rPr>
              <a:t> exponent (</a:t>
            </a:r>
            <a:r>
              <a:rPr lang="en-US" sz="1500" b="1" dirty="0" err="1">
                <a:solidFill>
                  <a:schemeClr val="accent6">
                    <a:lumMod val="50000"/>
                  </a:schemeClr>
                </a:solidFill>
                <a:latin typeface="Arial" panose="020B0604020202020204" pitchFamily="34" charset="0"/>
                <a:cs typeface="Arial" panose="020B0604020202020204" pitchFamily="34" charset="0"/>
              </a:rPr>
              <a:t>αext</a:t>
            </a:r>
            <a:r>
              <a:rPr lang="en-US" sz="1500" b="1" dirty="0">
                <a:solidFill>
                  <a:schemeClr val="accent6">
                    <a:lumMod val="50000"/>
                  </a:schemeClr>
                </a:solidFill>
                <a:latin typeface="Arial" panose="020B0604020202020204" pitchFamily="34" charset="0"/>
                <a:cs typeface="Arial" panose="020B0604020202020204" pitchFamily="34" charset="0"/>
              </a:rPr>
              <a:t>) and fine mode fraction of AOD at 675 nm (η675nm; from the  </a:t>
            </a:r>
            <a:r>
              <a:rPr lang="en-US" sz="1500" b="1" dirty="0" err="1">
                <a:solidFill>
                  <a:schemeClr val="accent6">
                    <a:lumMod val="50000"/>
                  </a:schemeClr>
                </a:solidFill>
                <a:latin typeface="Arial" panose="020B0604020202020204" pitchFamily="34" charset="0"/>
                <a:cs typeface="Arial" panose="020B0604020202020204" pitchFamily="34" charset="0"/>
              </a:rPr>
              <a:t>almucantar</a:t>
            </a:r>
            <a:r>
              <a:rPr lang="en-US" sz="1500" b="1" dirty="0">
                <a:solidFill>
                  <a:schemeClr val="accent6">
                    <a:lumMod val="50000"/>
                  </a:schemeClr>
                </a:solidFill>
                <a:latin typeface="Arial" panose="020B0604020202020204" pitchFamily="34" charset="0"/>
                <a:cs typeface="Arial" panose="020B0604020202020204" pitchFamily="34" charset="0"/>
              </a:rPr>
              <a:t> inversions) from the Kanpur AERONET record (2002-2008) in all seasons (</a:t>
            </a:r>
            <a:r>
              <a:rPr lang="en-US" sz="1500" b="1" dirty="0" err="1">
                <a:solidFill>
                  <a:schemeClr val="accent6">
                    <a:lumMod val="50000"/>
                  </a:schemeClr>
                </a:solidFill>
                <a:latin typeface="Arial" panose="020B0604020202020204" pitchFamily="34" charset="0"/>
                <a:cs typeface="Arial" panose="020B0604020202020204" pitchFamily="34" charset="0"/>
              </a:rPr>
              <a:t>a,c</a:t>
            </a:r>
            <a:r>
              <a:rPr lang="en-US" sz="1500" b="1" dirty="0">
                <a:solidFill>
                  <a:schemeClr val="accent6">
                    <a:lumMod val="50000"/>
                  </a:schemeClr>
                </a:solidFill>
                <a:latin typeface="Arial" panose="020B0604020202020204" pitchFamily="34" charset="0"/>
                <a:cs typeface="Arial" panose="020B0604020202020204" pitchFamily="34" charset="0"/>
              </a:rPr>
              <a:t>) and April-May-June (</a:t>
            </a:r>
            <a:r>
              <a:rPr lang="en-US" sz="1500" b="1" dirty="0" err="1">
                <a:solidFill>
                  <a:schemeClr val="accent6">
                    <a:lumMod val="50000"/>
                  </a:schemeClr>
                </a:solidFill>
                <a:latin typeface="Arial" panose="020B0604020202020204" pitchFamily="34" charset="0"/>
                <a:cs typeface="Arial" panose="020B0604020202020204" pitchFamily="34" charset="0"/>
              </a:rPr>
              <a:t>b,d</a:t>
            </a:r>
            <a:r>
              <a:rPr lang="en-US" sz="1500" b="1" dirty="0">
                <a:solidFill>
                  <a:schemeClr val="accent6">
                    <a:lumMod val="50000"/>
                  </a:schemeClr>
                </a:solidFill>
                <a:latin typeface="Arial" panose="020B0604020202020204" pitchFamily="34" charset="0"/>
                <a:cs typeface="Arial" panose="020B0604020202020204" pitchFamily="34" charset="0"/>
              </a:rPr>
              <a:t>). </a:t>
            </a:r>
            <a:endParaRPr lang="en-US" sz="1500" b="1" i="1" dirty="0">
              <a:solidFill>
                <a:schemeClr val="accent6">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en-US" sz="1500" b="1" dirty="0">
              <a:solidFill>
                <a:schemeClr val="accent6">
                  <a:lumMod val="50000"/>
                </a:schemeClr>
              </a:solidFill>
              <a:latin typeface="Arial" panose="020B0604020202020204" pitchFamily="34" charset="0"/>
              <a:cs typeface="Arial" panose="020B0604020202020204" pitchFamily="34" charset="0"/>
            </a:endParaRPr>
          </a:p>
        </p:txBody>
      </p:sp>
      <p:sp>
        <p:nvSpPr>
          <p:cNvPr id="10" name="Rectangle 7"/>
          <p:cNvSpPr>
            <a:spLocks noChangeArrowheads="1"/>
          </p:cNvSpPr>
          <p:nvPr/>
        </p:nvSpPr>
        <p:spPr bwMode="auto">
          <a:xfrm>
            <a:off x="6286975" y="5342840"/>
            <a:ext cx="2966453" cy="646331"/>
          </a:xfrm>
          <a:prstGeom prst="rect">
            <a:avLst/>
          </a:prstGeom>
          <a:noFill/>
          <a:ln w="9525">
            <a:noFill/>
            <a:miter lim="800000"/>
            <a:headEnd/>
            <a:tailEnd/>
          </a:ln>
        </p:spPr>
        <p:txBody>
          <a:bodyPr wrap="square">
            <a:spAutoFit/>
          </a:bodyPr>
          <a:lstStyle/>
          <a:p>
            <a:r>
              <a:rPr lang="en-US" b="1" i="1" dirty="0" smtClean="0">
                <a:solidFill>
                  <a:srgbClr val="0000FF"/>
                </a:solidFill>
                <a:latin typeface="Arial" panose="020B0604020202020204" pitchFamily="34" charset="0"/>
                <a:cs typeface="Arial" panose="020B0604020202020204" pitchFamily="34" charset="0"/>
              </a:rPr>
              <a:t>Giles</a:t>
            </a:r>
            <a:r>
              <a:rPr lang="en-US" b="1" i="1" dirty="0">
                <a:solidFill>
                  <a:srgbClr val="0000FF"/>
                </a:solidFill>
                <a:latin typeface="Arial" panose="020B0604020202020204" pitchFamily="34" charset="0"/>
                <a:cs typeface="Arial" panose="020B0604020202020204" pitchFamily="34" charset="0"/>
              </a:rPr>
              <a:t>, Tripathi et al., JGR, </a:t>
            </a:r>
            <a:r>
              <a:rPr lang="en-US" b="1" i="1" dirty="0" smtClean="0">
                <a:solidFill>
                  <a:srgbClr val="0000FF"/>
                </a:solidFill>
                <a:latin typeface="Arial" panose="020B0604020202020204" pitchFamily="34" charset="0"/>
                <a:cs typeface="Arial" panose="020B0604020202020204" pitchFamily="34" charset="0"/>
              </a:rPr>
              <a:t>(2011)</a:t>
            </a:r>
            <a:endParaRPr lang="en-US" b="1" dirty="0">
              <a:solidFill>
                <a:srgbClr val="0000FF"/>
              </a:solidFill>
              <a:latin typeface="Arial" panose="020B0604020202020204" pitchFamily="34" charset="0"/>
              <a:cs typeface="Arial" panose="020B0604020202020204" pitchFamily="34" charset="0"/>
            </a:endParaRPr>
          </a:p>
        </p:txBody>
      </p:sp>
      <p:sp>
        <p:nvSpPr>
          <p:cNvPr id="11" name="TextBox 15"/>
          <p:cNvSpPr txBox="1">
            <a:spLocks noChangeArrowheads="1"/>
          </p:cNvSpPr>
          <p:nvPr/>
        </p:nvSpPr>
        <p:spPr bwMode="auto">
          <a:xfrm>
            <a:off x="6253747" y="1066800"/>
            <a:ext cx="3423653" cy="1569660"/>
          </a:xfrm>
          <a:prstGeom prst="rect">
            <a:avLst/>
          </a:prstGeom>
          <a:noFill/>
          <a:ln w="0">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α ≥ 0.8-2.0: BC</a:t>
            </a:r>
          </a:p>
          <a:p>
            <a:r>
              <a:rPr lang="en-US" sz="1600" b="1" dirty="0">
                <a:solidFill>
                  <a:srgbClr val="FF0000"/>
                </a:solidFill>
                <a:latin typeface="Arial" panose="020B0604020202020204" pitchFamily="34" charset="0"/>
                <a:cs typeface="Arial" panose="020B0604020202020204" pitchFamily="34" charset="0"/>
              </a:rPr>
              <a:t>α ≤ 0.8: Dust </a:t>
            </a:r>
          </a:p>
          <a:p>
            <a:r>
              <a:rPr lang="en-US" sz="1600" b="1" dirty="0">
                <a:solidFill>
                  <a:srgbClr val="FF0000"/>
                </a:solidFill>
                <a:latin typeface="Arial" panose="020B0604020202020204" pitchFamily="34" charset="0"/>
                <a:cs typeface="Arial" panose="020B0604020202020204" pitchFamily="34" charset="0"/>
              </a:rPr>
              <a:t>Ellipses ~ Mixed BC &amp; Dust</a:t>
            </a:r>
          </a:p>
          <a:p>
            <a:endParaRPr lang="en-US" sz="1600" b="1" dirty="0">
              <a:solidFill>
                <a:srgbClr val="006600"/>
              </a:solidFill>
              <a:latin typeface="Arial" panose="020B0604020202020204" pitchFamily="34" charset="0"/>
              <a:cs typeface="Arial" panose="020B0604020202020204" pitchFamily="34" charset="0"/>
            </a:endParaRPr>
          </a:p>
          <a:p>
            <a:r>
              <a:rPr lang="en-US" sz="1600" b="1" dirty="0" err="1">
                <a:solidFill>
                  <a:srgbClr val="0000FF"/>
                </a:solidFill>
                <a:latin typeface="Arial" panose="020B0604020202020204" pitchFamily="34" charset="0"/>
                <a:cs typeface="Arial" panose="020B0604020202020204" pitchFamily="34" charset="0"/>
              </a:rPr>
              <a:t>Sphericity</a:t>
            </a:r>
            <a:r>
              <a:rPr lang="en-US" sz="1600" b="1" dirty="0">
                <a:solidFill>
                  <a:srgbClr val="0000FF"/>
                </a:solidFill>
                <a:latin typeface="Arial" panose="020B0604020202020204" pitchFamily="34" charset="0"/>
                <a:cs typeface="Arial" panose="020B0604020202020204" pitchFamily="34" charset="0"/>
              </a:rPr>
              <a:t> fraction: </a:t>
            </a:r>
          </a:p>
          <a:p>
            <a:r>
              <a:rPr lang="en-US" sz="1600" b="1" dirty="0">
                <a:solidFill>
                  <a:srgbClr val="0000FF"/>
                </a:solidFill>
                <a:latin typeface="Arial" panose="020B0604020202020204" pitchFamily="34" charset="0"/>
                <a:cs typeface="Arial" panose="020B0604020202020204" pitchFamily="34" charset="0"/>
              </a:rPr>
              <a:t>1. 0= 100% spherical particle  </a:t>
            </a:r>
          </a:p>
        </p:txBody>
      </p:sp>
    </p:spTree>
    <p:extLst>
      <p:ext uri="{BB962C8B-B14F-4D97-AF65-F5344CB8AC3E}">
        <p14:creationId xmlns:p14="http://schemas.microsoft.com/office/powerpoint/2010/main" val="23468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38</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2"/>
          <p:cNvPicPr>
            <a:picLocks noChangeAspect="1" noChangeArrowheads="1"/>
          </p:cNvPicPr>
          <p:nvPr/>
        </p:nvPicPr>
        <p:blipFill>
          <a:blip r:embed="rId2"/>
          <a:srcRect/>
          <a:stretch>
            <a:fillRect/>
          </a:stretch>
        </p:blipFill>
        <p:spPr bwMode="auto">
          <a:xfrm>
            <a:off x="152400" y="639763"/>
            <a:ext cx="3124200" cy="3094037"/>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3505200" y="622300"/>
            <a:ext cx="3352800" cy="3187700"/>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76200" y="3686175"/>
            <a:ext cx="3276600" cy="3171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3505200" y="3733800"/>
            <a:ext cx="3733800" cy="3124200"/>
          </a:xfrm>
          <a:prstGeom prst="rect">
            <a:avLst/>
          </a:prstGeom>
          <a:noFill/>
          <a:ln w="9525">
            <a:noFill/>
            <a:miter lim="800000"/>
            <a:headEnd/>
            <a:tailEnd/>
          </a:ln>
        </p:spPr>
      </p:pic>
      <p:sp>
        <p:nvSpPr>
          <p:cNvPr id="9" name="Rectangle 8"/>
          <p:cNvSpPr/>
          <p:nvPr/>
        </p:nvSpPr>
        <p:spPr>
          <a:xfrm>
            <a:off x="7772400" y="381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 name="Rectangle 9"/>
          <p:cNvSpPr/>
          <p:nvPr/>
        </p:nvSpPr>
        <p:spPr>
          <a:xfrm>
            <a:off x="3886200" y="3048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5"/>
          <p:cNvSpPr txBox="1">
            <a:spLocks noChangeArrowheads="1"/>
          </p:cNvSpPr>
          <p:nvPr/>
        </p:nvSpPr>
        <p:spPr bwMode="auto">
          <a:xfrm>
            <a:off x="6858000" y="609600"/>
            <a:ext cx="2209800" cy="3046988"/>
          </a:xfrm>
          <a:prstGeom prst="rect">
            <a:avLst/>
          </a:prstGeom>
          <a:noFill/>
          <a:ln w="0">
            <a:noFill/>
            <a:miter lim="800000"/>
            <a:headEnd/>
            <a:tailEnd/>
          </a:ln>
        </p:spPr>
        <p:txBody>
          <a:bodyPr>
            <a:spAutoFit/>
          </a:bodyPr>
          <a:lstStyle/>
          <a:p>
            <a:r>
              <a:rPr lang="en-US" sz="1600" b="1" dirty="0">
                <a:solidFill>
                  <a:srgbClr val="FF0000"/>
                </a:solidFill>
                <a:latin typeface="Arial" panose="020B0604020202020204" pitchFamily="34" charset="0"/>
                <a:cs typeface="Arial" panose="020B0604020202020204" pitchFamily="34" charset="0"/>
              </a:rPr>
              <a:t>Fine mode fraction (&lt; 1 </a:t>
            </a:r>
            <a:r>
              <a:rPr lang="en-US" sz="1600" b="1" dirty="0">
                <a:solidFill>
                  <a:srgbClr val="FF0000"/>
                </a:solidFill>
                <a:latin typeface="Arial" panose="020B0604020202020204" pitchFamily="34" charset="0"/>
                <a:cs typeface="Arial" panose="020B0604020202020204" pitchFamily="34" charset="0"/>
                <a:sym typeface="Symbol" pitchFamily="18" charset="2"/>
              </a:rPr>
              <a:t>m, peak at 0.3-0.4)</a:t>
            </a:r>
            <a:r>
              <a:rPr lang="en-US" sz="1600" b="1" dirty="0">
                <a:solidFill>
                  <a:srgbClr val="FF0000"/>
                </a:solidFill>
                <a:latin typeface="Arial" panose="020B0604020202020204" pitchFamily="34" charset="0"/>
                <a:cs typeface="Arial" panose="020B0604020202020204" pitchFamily="34" charset="0"/>
              </a:rPr>
              <a:t> decreases with wavelength because most effective scattering at </a:t>
            </a:r>
            <a:r>
              <a:rPr lang="en-US" sz="1600" b="1" dirty="0" smtClean="0">
                <a:solidFill>
                  <a:srgbClr val="FF0000"/>
                </a:solidFill>
                <a:latin typeface="Arial" panose="020B0604020202020204" pitchFamily="34" charset="0"/>
                <a:cs typeface="Arial" panose="020B0604020202020204" pitchFamily="34" charset="0"/>
              </a:rPr>
              <a:t>440</a:t>
            </a:r>
          </a:p>
          <a:p>
            <a:r>
              <a:rPr lang="en-US" sz="1600" b="1" dirty="0" smtClean="0">
                <a:solidFill>
                  <a:srgbClr val="0000FF"/>
                </a:solidFill>
                <a:latin typeface="Arial" panose="020B0604020202020204" pitchFamily="34" charset="0"/>
                <a:cs typeface="Arial" panose="020B0604020202020204" pitchFamily="34" charset="0"/>
              </a:rPr>
              <a:t> </a:t>
            </a:r>
            <a:endParaRPr lang="en-US" sz="1600" b="1" dirty="0">
              <a:solidFill>
                <a:srgbClr val="0000FF"/>
              </a:solidFill>
              <a:latin typeface="Arial" panose="020B0604020202020204" pitchFamily="34" charset="0"/>
              <a:cs typeface="Arial" panose="020B0604020202020204" pitchFamily="34" charset="0"/>
            </a:endParaRPr>
          </a:p>
          <a:p>
            <a:r>
              <a:rPr lang="en-US" sz="1600" b="1" dirty="0">
                <a:solidFill>
                  <a:srgbClr val="0000FF"/>
                </a:solidFill>
                <a:latin typeface="Arial" panose="020B0604020202020204" pitchFamily="34" charset="0"/>
                <a:cs typeface="Arial" panose="020B0604020202020204" pitchFamily="34" charset="0"/>
              </a:rPr>
              <a:t>SSA as a function of FMF shows little variation at  440 nm but large range at larger wavelengths</a:t>
            </a:r>
          </a:p>
        </p:txBody>
      </p:sp>
      <p:sp>
        <p:nvSpPr>
          <p:cNvPr id="12" name="TextBox 11"/>
          <p:cNvSpPr txBox="1"/>
          <p:nvPr/>
        </p:nvSpPr>
        <p:spPr>
          <a:xfrm>
            <a:off x="161930" y="0"/>
            <a:ext cx="5989140"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Optical properties of Mixture</a:t>
            </a:r>
            <a:endParaRPr lang="en-US" sz="3200" b="1" dirty="0">
              <a:solidFill>
                <a:srgbClr val="0000FF"/>
              </a:solidFill>
              <a:latin typeface="Arial" panose="020B0604020202020204" pitchFamily="34" charset="0"/>
              <a:cs typeface="Arial" panose="020B0604020202020204" pitchFamily="34" charset="0"/>
            </a:endParaRPr>
          </a:p>
        </p:txBody>
      </p:sp>
      <p:sp>
        <p:nvSpPr>
          <p:cNvPr id="13" name="TextBox 7"/>
          <p:cNvSpPr txBox="1">
            <a:spLocks noChangeArrowheads="1"/>
          </p:cNvSpPr>
          <p:nvPr/>
        </p:nvSpPr>
        <p:spPr bwMode="auto">
          <a:xfrm>
            <a:off x="7315200" y="5791200"/>
            <a:ext cx="2057400" cy="646331"/>
          </a:xfrm>
          <a:prstGeom prst="rect">
            <a:avLst/>
          </a:prstGeom>
          <a:noFill/>
          <a:ln w="9525">
            <a:noFill/>
            <a:miter lim="800000"/>
            <a:headEnd/>
            <a:tailEnd/>
          </a:ln>
        </p:spPr>
        <p:txBody>
          <a:bodyPr wrap="square">
            <a:spAutoFit/>
          </a:bodyPr>
          <a:lstStyle/>
          <a:p>
            <a:r>
              <a:rPr lang="en-US" b="1" i="1" dirty="0" smtClean="0">
                <a:solidFill>
                  <a:srgbClr val="0000FF"/>
                </a:solidFill>
                <a:latin typeface="Arial" panose="020B0604020202020204" pitchFamily="34" charset="0"/>
                <a:cs typeface="Arial" panose="020B0604020202020204" pitchFamily="34" charset="0"/>
              </a:rPr>
              <a:t>Eck </a:t>
            </a:r>
            <a:r>
              <a:rPr lang="en-US" b="1" i="1" dirty="0">
                <a:solidFill>
                  <a:srgbClr val="0000FF"/>
                </a:solidFill>
                <a:latin typeface="Arial" panose="020B0604020202020204" pitchFamily="34" charset="0"/>
                <a:cs typeface="Arial" panose="020B0604020202020204" pitchFamily="34" charset="0"/>
              </a:rPr>
              <a:t>, </a:t>
            </a:r>
            <a:r>
              <a:rPr lang="en-US" b="1" i="1" dirty="0" err="1">
                <a:solidFill>
                  <a:srgbClr val="0000FF"/>
                </a:solidFill>
                <a:latin typeface="Arial" panose="020B0604020202020204" pitchFamily="34" charset="0"/>
                <a:cs typeface="Arial" panose="020B0604020202020204" pitchFamily="34" charset="0"/>
              </a:rPr>
              <a:t>Tripathi</a:t>
            </a:r>
            <a:r>
              <a:rPr lang="en-US" b="1" i="1" dirty="0">
                <a:solidFill>
                  <a:srgbClr val="0000FF"/>
                </a:solidFill>
                <a:latin typeface="Arial" panose="020B0604020202020204" pitchFamily="34" charset="0"/>
                <a:cs typeface="Arial" panose="020B0604020202020204" pitchFamily="34" charset="0"/>
              </a:rPr>
              <a:t> et al</a:t>
            </a:r>
            <a:r>
              <a:rPr lang="en-US" b="1" i="1" dirty="0" smtClean="0">
                <a:solidFill>
                  <a:srgbClr val="0000FF"/>
                </a:solidFill>
                <a:latin typeface="Arial" panose="020B0604020202020204" pitchFamily="34" charset="0"/>
                <a:cs typeface="Arial" panose="020B0604020202020204" pitchFamily="34" charset="0"/>
              </a:rPr>
              <a:t>., JGR, (2010)</a:t>
            </a:r>
            <a:endParaRPr lang="en-US" b="1" i="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10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39</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207" y="1077218"/>
            <a:ext cx="2837793" cy="24874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664" y="3715520"/>
            <a:ext cx="2842110" cy="24874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077218"/>
            <a:ext cx="2881020" cy="24874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0698" y="3702268"/>
            <a:ext cx="2881020" cy="2487494"/>
          </a:xfrm>
          <a:prstGeom prst="rect">
            <a:avLst/>
          </a:prstGeom>
        </p:spPr>
      </p:pic>
      <p:sp>
        <p:nvSpPr>
          <p:cNvPr id="9" name="TextBox 8"/>
          <p:cNvSpPr txBox="1"/>
          <p:nvPr/>
        </p:nvSpPr>
        <p:spPr>
          <a:xfrm>
            <a:off x="161930" y="0"/>
            <a:ext cx="8905870" cy="1077218"/>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Transmission Electron Microscopy (TEM) images of atmospheric aerosols</a:t>
            </a:r>
            <a:endParaRPr lang="en-US"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10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4</a:t>
            </a:fld>
            <a:endParaRPr lang="en-US"/>
          </a:p>
        </p:txBody>
      </p:sp>
      <p:sp>
        <p:nvSpPr>
          <p:cNvPr id="4" name="Footer Placeholder 6"/>
          <p:cNvSpPr>
            <a:spLocks noGrp="1"/>
          </p:cNvSpPr>
          <p:nvPr>
            <p:ph type="ftr" sz="quarter" idx="11"/>
          </p:nvPr>
        </p:nvSpPr>
        <p:spPr>
          <a:xfrm>
            <a:off x="2667000" y="6400800"/>
            <a:ext cx="3657600" cy="365125"/>
          </a:xfrm>
        </p:spPr>
        <p:txBody>
          <a:bodyPr/>
          <a:lstStyle/>
          <a:p>
            <a:r>
              <a:rPr lang="en-US" dirty="0" smtClean="0"/>
              <a:t>India-California Air-Pollution Mitigation Program</a:t>
            </a:r>
            <a:endParaRPr lang="en-US" dirty="0"/>
          </a:p>
        </p:txBody>
      </p:sp>
      <p:sp>
        <p:nvSpPr>
          <p:cNvPr id="6" name="TextBox 5"/>
          <p:cNvSpPr txBox="1"/>
          <p:nvPr/>
        </p:nvSpPr>
        <p:spPr>
          <a:xfrm>
            <a:off x="161930" y="0"/>
            <a:ext cx="7917552" cy="523220"/>
          </a:xfrm>
          <a:prstGeom prst="rect">
            <a:avLst/>
          </a:prstGeom>
          <a:noFill/>
        </p:spPr>
        <p:txBody>
          <a:bodyPr wrap="none" rtlCol="0">
            <a:spAutoFit/>
          </a:bodyPr>
          <a:lstStyle/>
          <a:p>
            <a:r>
              <a:rPr lang="en-US" sz="2800" b="1" dirty="0" smtClean="0">
                <a:solidFill>
                  <a:srgbClr val="0000FF"/>
                </a:solidFill>
                <a:latin typeface="Arial" panose="020B0604020202020204" pitchFamily="34" charset="0"/>
                <a:cs typeface="Arial" panose="020B0604020202020204" pitchFamily="34" charset="0"/>
              </a:rPr>
              <a:t>Decadal Trend in aerosols: ARFINET Network</a:t>
            </a:r>
            <a:endParaRPr lang="en-US" sz="2800" b="1" dirty="0">
              <a:solidFill>
                <a:srgbClr val="0000FF"/>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04" t="3317" b="11492"/>
          <a:stretch/>
        </p:blipFill>
        <p:spPr bwMode="auto">
          <a:xfrm>
            <a:off x="94596" y="883920"/>
            <a:ext cx="2718099" cy="226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6021" y="653167"/>
            <a:ext cx="2076915" cy="276999"/>
          </a:xfrm>
          <a:prstGeom prst="rect">
            <a:avLst/>
          </a:prstGeom>
          <a:noFill/>
        </p:spPr>
        <p:txBody>
          <a:bodyPr wrap="none" rtlCol="0">
            <a:spAutoFit/>
          </a:bodyPr>
          <a:lstStyle/>
          <a:p>
            <a:r>
              <a:rPr lang="en-US" sz="1200" b="1" dirty="0" smtClean="0">
                <a:solidFill>
                  <a:srgbClr val="FF0000"/>
                </a:solidFill>
                <a:latin typeface="Arial" panose="020B0604020202020204" pitchFamily="34" charset="0"/>
                <a:cs typeface="Arial" panose="020B0604020202020204" pitchFamily="34" charset="0"/>
              </a:rPr>
              <a:t>Annual trend (yr</a:t>
            </a:r>
            <a:r>
              <a:rPr lang="en-US" sz="1200" b="1" baseline="30000" dirty="0" smtClean="0">
                <a:solidFill>
                  <a:srgbClr val="FF0000"/>
                </a:solidFill>
                <a:latin typeface="Arial" panose="020B0604020202020204" pitchFamily="34" charset="0"/>
                <a:cs typeface="Arial" panose="020B0604020202020204" pitchFamily="34" charset="0"/>
              </a:rPr>
              <a:t>-1</a:t>
            </a:r>
            <a:r>
              <a:rPr lang="en-US" sz="1200" b="1" dirty="0" smtClean="0">
                <a:solidFill>
                  <a:srgbClr val="FF0000"/>
                </a:solidFill>
                <a:latin typeface="Arial" panose="020B0604020202020204" pitchFamily="34" charset="0"/>
                <a:cs typeface="Arial" panose="020B0604020202020204" pitchFamily="34" charset="0"/>
              </a:rPr>
              <a:t>) in AOD</a:t>
            </a: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2"/>
          <p:cNvSpPr txBox="1">
            <a:spLocks noChangeArrowheads="1"/>
          </p:cNvSpPr>
          <p:nvPr/>
        </p:nvSpPr>
        <p:spPr bwMode="auto">
          <a:xfrm>
            <a:off x="6324600" y="6204099"/>
            <a:ext cx="2749471" cy="369332"/>
          </a:xfrm>
          <a:prstGeom prst="rect">
            <a:avLst/>
          </a:prstGeom>
          <a:noFill/>
          <a:ln w="9525">
            <a:noFill/>
            <a:miter lim="800000"/>
            <a:headEnd/>
            <a:tailEnd/>
          </a:ln>
        </p:spPr>
        <p:txBody>
          <a:bodyPr wrap="none">
            <a:spAutoFit/>
          </a:bodyPr>
          <a:lstStyle/>
          <a:p>
            <a:r>
              <a:rPr lang="en-US" b="1" i="1" dirty="0" err="1" smtClean="0">
                <a:solidFill>
                  <a:srgbClr val="0000CC"/>
                </a:solidFill>
                <a:latin typeface="Arial" panose="020B0604020202020204" pitchFamily="34" charset="0"/>
                <a:cs typeface="Arial" panose="020B0604020202020204" pitchFamily="34" charset="0"/>
              </a:rPr>
              <a:t>Babu</a:t>
            </a:r>
            <a:r>
              <a:rPr lang="en-US" b="1" i="1" dirty="0" smtClean="0">
                <a:solidFill>
                  <a:srgbClr val="0000CC"/>
                </a:solidFill>
                <a:latin typeface="Arial" panose="020B0604020202020204" pitchFamily="34" charset="0"/>
                <a:cs typeface="Arial" panose="020B0604020202020204" pitchFamily="34" charset="0"/>
              </a:rPr>
              <a:t> et </a:t>
            </a:r>
            <a:r>
              <a:rPr lang="en-US" b="1" i="1" dirty="0">
                <a:solidFill>
                  <a:srgbClr val="0000CC"/>
                </a:solidFill>
                <a:latin typeface="Arial" panose="020B0604020202020204" pitchFamily="34" charset="0"/>
                <a:cs typeface="Arial" panose="020B0604020202020204" pitchFamily="34" charset="0"/>
              </a:rPr>
              <a:t>al., </a:t>
            </a:r>
            <a:r>
              <a:rPr lang="en-US" b="1" i="1" dirty="0" smtClean="0">
                <a:solidFill>
                  <a:srgbClr val="0000CC"/>
                </a:solidFill>
                <a:latin typeface="Arial" panose="020B0604020202020204" pitchFamily="34" charset="0"/>
                <a:cs typeface="Arial" panose="020B0604020202020204" pitchFamily="34" charset="0"/>
              </a:rPr>
              <a:t>JGR, (2013)</a:t>
            </a:r>
            <a:endParaRPr lang="en-US" b="1" i="1" dirty="0">
              <a:solidFill>
                <a:srgbClr val="0000CC"/>
              </a:solidFill>
              <a:latin typeface="Arial" panose="020B0604020202020204" pitchFamily="34" charset="0"/>
              <a:cs typeface="Arial" panose="020B0604020202020204" pitchFamily="34" charset="0"/>
            </a:endParaRPr>
          </a:p>
        </p:txBody>
      </p:sp>
      <p:sp>
        <p:nvSpPr>
          <p:cNvPr id="10" name="Rectangle 9"/>
          <p:cNvSpPr/>
          <p:nvPr/>
        </p:nvSpPr>
        <p:spPr>
          <a:xfrm>
            <a:off x="5441730" y="3850966"/>
            <a:ext cx="3702269" cy="1754326"/>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GOCART simulation over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ARFINET stations</a:t>
            </a:r>
            <a:r>
              <a:rPr lang="en-US" dirty="0">
                <a:latin typeface="Arial" panose="020B0604020202020204" pitchFamily="34" charset="0"/>
                <a:cs typeface="Arial" panose="020B0604020202020204" pitchFamily="34" charset="0"/>
              </a:rPr>
              <a:t>, showed </a:t>
            </a:r>
            <a:r>
              <a:rPr lang="en-US" dirty="0">
                <a:solidFill>
                  <a:srgbClr val="FF0000"/>
                </a:solidFill>
                <a:latin typeface="Arial" panose="020B0604020202020204" pitchFamily="34" charset="0"/>
                <a:cs typeface="Arial" panose="020B0604020202020204" pitchFamily="34" charset="0"/>
              </a:rPr>
              <a:t>an increasing trend for all the anthropogenic components and a </a:t>
            </a:r>
            <a:r>
              <a:rPr lang="en-US" dirty="0" smtClean="0">
                <a:solidFill>
                  <a:srgbClr val="FF0000"/>
                </a:solidFill>
                <a:latin typeface="Arial" panose="020B0604020202020204" pitchFamily="34" charset="0"/>
                <a:cs typeface="Arial" panose="020B0604020202020204" pitchFamily="34" charset="0"/>
              </a:rPr>
              <a:t>decreasing trend </a:t>
            </a:r>
            <a:r>
              <a:rPr lang="en-US" dirty="0">
                <a:solidFill>
                  <a:srgbClr val="FF0000"/>
                </a:solidFill>
                <a:latin typeface="Arial" panose="020B0604020202020204" pitchFamily="34" charset="0"/>
                <a:cs typeface="Arial" panose="020B0604020202020204" pitchFamily="34" charset="0"/>
              </a:rPr>
              <a:t>for dust AOD</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369" y="805092"/>
            <a:ext cx="2970831" cy="254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68422" y="3400098"/>
            <a:ext cx="2503378" cy="338554"/>
          </a:xfrm>
          <a:prstGeom prst="rect">
            <a:avLst/>
          </a:prstGeom>
        </p:spPr>
        <p:txBody>
          <a:bodyPr wrap="none">
            <a:spAutoFit/>
          </a:bodyPr>
          <a:lstStyle/>
          <a:p>
            <a:r>
              <a:rPr lang="en-US" sz="1600" b="1" dirty="0" smtClean="0">
                <a:solidFill>
                  <a:srgbClr val="00B050"/>
                </a:solidFill>
                <a:latin typeface="Arial" panose="020B0604020202020204" pitchFamily="34" charset="0"/>
                <a:cs typeface="Arial" panose="020B0604020202020204" pitchFamily="34" charset="0"/>
              </a:rPr>
              <a:t>AERONET: KNP and GC</a:t>
            </a:r>
            <a:endParaRPr lang="en-US" sz="1600" b="1" dirty="0">
              <a:solidFill>
                <a:srgbClr val="00B050"/>
              </a:solidFill>
              <a:latin typeface="Arial" panose="020B0604020202020204" pitchFamily="34" charset="0"/>
              <a:cs typeface="Arial" panose="020B0604020202020204" pitchFamily="34" charset="0"/>
            </a:endParaRP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50966"/>
            <a:ext cx="5410200" cy="288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463183" y="3608080"/>
            <a:ext cx="4108817" cy="338554"/>
          </a:xfrm>
          <a:prstGeom prst="rect">
            <a:avLst/>
          </a:prstGeom>
        </p:spPr>
        <p:txBody>
          <a:bodyPr wrap="none">
            <a:spAutoFit/>
          </a:bodyPr>
          <a:lstStyle/>
          <a:p>
            <a:r>
              <a:rPr lang="en-US" sz="1600" b="1" dirty="0" smtClean="0">
                <a:solidFill>
                  <a:srgbClr val="FF0000"/>
                </a:solidFill>
                <a:latin typeface="Arial" panose="020B0604020202020204" pitchFamily="34" charset="0"/>
                <a:cs typeface="Arial" panose="020B0604020202020204" pitchFamily="34" charset="0"/>
              </a:rPr>
              <a:t>GOCART model: Jan. </a:t>
            </a:r>
            <a:r>
              <a:rPr lang="en-US" sz="1600" b="1" dirty="0">
                <a:solidFill>
                  <a:srgbClr val="FF0000"/>
                </a:solidFill>
                <a:latin typeface="Arial" panose="020B0604020202020204" pitchFamily="34" charset="0"/>
                <a:cs typeface="Arial" panose="020B0604020202020204" pitchFamily="34" charset="0"/>
              </a:rPr>
              <a:t>2000 to </a:t>
            </a:r>
            <a:r>
              <a:rPr lang="en-US" sz="1600" b="1" dirty="0" smtClean="0">
                <a:solidFill>
                  <a:srgbClr val="FF0000"/>
                </a:solidFill>
                <a:latin typeface="Arial" panose="020B0604020202020204" pitchFamily="34" charset="0"/>
                <a:cs typeface="Arial" panose="020B0604020202020204" pitchFamily="34" charset="0"/>
              </a:rPr>
              <a:t>Dec. </a:t>
            </a:r>
            <a:r>
              <a:rPr lang="en-US" sz="1600" b="1" dirty="0">
                <a:solidFill>
                  <a:srgbClr val="FF0000"/>
                </a:solidFill>
                <a:latin typeface="Arial" panose="020B0604020202020204" pitchFamily="34" charset="0"/>
                <a:cs typeface="Arial" panose="020B0604020202020204" pitchFamily="34" charset="0"/>
              </a:rPr>
              <a:t>2007</a:t>
            </a:r>
          </a:p>
        </p:txBody>
      </p:sp>
      <p:sp>
        <p:nvSpPr>
          <p:cNvPr id="17" name="TextBox 16"/>
          <p:cNvSpPr txBox="1"/>
          <p:nvPr/>
        </p:nvSpPr>
        <p:spPr>
          <a:xfrm>
            <a:off x="3002161" y="653167"/>
            <a:ext cx="3427541" cy="276999"/>
          </a:xfrm>
          <a:prstGeom prst="rect">
            <a:avLst/>
          </a:prstGeom>
          <a:noFill/>
        </p:spPr>
        <p:txBody>
          <a:bodyPr wrap="none" rtlCol="0">
            <a:spAutoFit/>
          </a:bodyPr>
          <a:lstStyle/>
          <a:p>
            <a:r>
              <a:rPr lang="en-US" sz="1200" b="1" dirty="0" smtClean="0">
                <a:solidFill>
                  <a:srgbClr val="FF0000"/>
                </a:solidFill>
                <a:latin typeface="Arial" panose="020B0604020202020204" pitchFamily="34" charset="0"/>
                <a:cs typeface="Arial" panose="020B0604020202020204" pitchFamily="34" charset="0"/>
              </a:rPr>
              <a:t>Annual trend (yr</a:t>
            </a:r>
            <a:r>
              <a:rPr lang="en-US" sz="1200" b="1" baseline="30000" dirty="0" smtClean="0">
                <a:solidFill>
                  <a:srgbClr val="FF0000"/>
                </a:solidFill>
                <a:latin typeface="Arial" panose="020B0604020202020204" pitchFamily="34" charset="0"/>
                <a:cs typeface="Arial" panose="020B0604020202020204" pitchFamily="34" charset="0"/>
              </a:rPr>
              <a:t>-1</a:t>
            </a:r>
            <a:r>
              <a:rPr lang="en-US" sz="1200" b="1" dirty="0" smtClean="0">
                <a:solidFill>
                  <a:srgbClr val="FF0000"/>
                </a:solidFill>
                <a:latin typeface="Arial" panose="020B0604020202020204" pitchFamily="34" charset="0"/>
                <a:cs typeface="Arial" panose="020B0604020202020204" pitchFamily="34" charset="0"/>
              </a:rPr>
              <a:t>) in Angstrom Exponent (</a:t>
            </a:r>
            <a:r>
              <a:rPr lang="el-GR" sz="1200" b="1" dirty="0" smtClean="0">
                <a:solidFill>
                  <a:srgbClr val="FF0000"/>
                </a:solidFill>
                <a:latin typeface="Arial" panose="020B0604020202020204" pitchFamily="34" charset="0"/>
                <a:cs typeface="Arial" panose="020B0604020202020204" pitchFamily="34" charset="0"/>
              </a:rPr>
              <a:t>α</a:t>
            </a:r>
            <a:r>
              <a:rPr lang="en-US" sz="1200" b="1" dirty="0" smtClean="0">
                <a:solidFill>
                  <a:srgbClr val="FF0000"/>
                </a:solidFill>
                <a:latin typeface="Arial" panose="020B0604020202020204" pitchFamily="34" charset="0"/>
                <a:cs typeface="Arial" panose="020B0604020202020204" pitchFamily="34" charset="0"/>
              </a:rPr>
              <a:t>)</a:t>
            </a:r>
            <a:endParaRPr lang="en-US" sz="1200" b="1" dirty="0">
              <a:solidFill>
                <a:srgbClr val="FF0000"/>
              </a:solidFill>
              <a:latin typeface="Arial" panose="020B0604020202020204" pitchFamily="34" charset="0"/>
              <a:cs typeface="Arial" panose="020B0604020202020204" pitchFamily="34" charset="0"/>
            </a:endParaRPr>
          </a:p>
        </p:txBody>
      </p:sp>
      <p:sp>
        <p:nvSpPr>
          <p:cNvPr id="18" name="Rectangle 17"/>
          <p:cNvSpPr/>
          <p:nvPr/>
        </p:nvSpPr>
        <p:spPr>
          <a:xfrm>
            <a:off x="5638800" y="914401"/>
            <a:ext cx="3505200" cy="1477328"/>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The trends </a:t>
            </a:r>
            <a:r>
              <a:rPr lang="en-US" dirty="0">
                <a:latin typeface="Arial" panose="020B0604020202020204" pitchFamily="34" charset="0"/>
                <a:cs typeface="Arial" panose="020B0604020202020204" pitchFamily="34" charset="0"/>
              </a:rPr>
              <a:t>in the spectral variation of AOD reveal the </a:t>
            </a:r>
            <a:r>
              <a:rPr lang="en-US" dirty="0">
                <a:solidFill>
                  <a:srgbClr val="FF0000"/>
                </a:solidFill>
                <a:latin typeface="Arial" panose="020B0604020202020204" pitchFamily="34" charset="0"/>
                <a:cs typeface="Arial" panose="020B0604020202020204" pitchFamily="34" charset="0"/>
              </a:rPr>
              <a:t>significance of anthropogenic </a:t>
            </a:r>
            <a:r>
              <a:rPr lang="en-US" dirty="0" smtClean="0">
                <a:solidFill>
                  <a:srgbClr val="FF0000"/>
                </a:solidFill>
                <a:latin typeface="Arial" panose="020B0604020202020204" pitchFamily="34" charset="0"/>
                <a:cs typeface="Arial" panose="020B0604020202020204" pitchFamily="34" charset="0"/>
              </a:rPr>
              <a:t>activities </a:t>
            </a: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increasing trend in AOD</a:t>
            </a:r>
            <a:r>
              <a:rPr lang="en-US"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30609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5909"/>
          <a:stretch/>
        </p:blipFill>
        <p:spPr>
          <a:xfrm>
            <a:off x="739539" y="714374"/>
            <a:ext cx="4791070" cy="269251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8788"/>
          <a:stretch/>
        </p:blipFill>
        <p:spPr>
          <a:xfrm>
            <a:off x="749164" y="3455043"/>
            <a:ext cx="4781445" cy="2640957"/>
          </a:xfrm>
          <a:prstGeom prst="rect">
            <a:avLst/>
          </a:prstGeom>
        </p:spPr>
      </p:pic>
      <p:sp>
        <p:nvSpPr>
          <p:cNvPr id="4" name="TextBox 3"/>
          <p:cNvSpPr txBox="1"/>
          <p:nvPr/>
        </p:nvSpPr>
        <p:spPr>
          <a:xfrm>
            <a:off x="2254009" y="748748"/>
            <a:ext cx="2044564"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Clear-event</a:t>
            </a:r>
            <a:endParaRPr lang="en-US" sz="2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4114800" y="1386062"/>
                <a:ext cx="4859787" cy="671338"/>
              </a:xfrm>
              <a:prstGeom prst="rect">
                <a:avLst/>
              </a:prstGeom>
            </p:spPr>
            <p:txBody>
              <a:bodyPr wrap="square">
                <a:spAutoFit/>
              </a:bodyPr>
              <a:lstStyle/>
              <a:p>
                <a14:m>
                  <m:oMath xmlns:m="http://schemas.openxmlformats.org/officeDocument/2006/math" xmlns="">
                    <m:sSub>
                      <m:sSubPr>
                        <m:ctrlPr>
                          <a:rPr lang="en-US" sz="2400" i="1">
                            <a:latin typeface="Cambria Math"/>
                          </a:rPr>
                        </m:ctrlPr>
                      </m:sSubPr>
                      <m:e>
                        <m:r>
                          <a:rPr lang="en-US" sz="2400" b="0" i="1">
                            <a:latin typeface="Cambria Math"/>
                          </a:rPr>
                          <m:t>𝐸</m:t>
                        </m:r>
                      </m:e>
                      <m:sub>
                        <m:r>
                          <a:rPr lang="en-US" sz="2400" b="0" i="1">
                            <a:latin typeface="Cambria Math"/>
                          </a:rPr>
                          <m:t>𝑎𝑏𝑠</m:t>
                        </m:r>
                      </m:sub>
                    </m:sSub>
                  </m:oMath>
                </a14:m>
                <a:r>
                  <a:rPr lang="en-US" sz="2400" i="1" dirty="0">
                    <a:latin typeface="Arial" panose="020B0604020202020204" pitchFamily="34" charset="0"/>
                    <a:cs typeface="Arial" panose="020B0604020202020204" pitchFamily="34" charset="0"/>
                  </a:rPr>
                  <a:t>=</a:t>
                </a:r>
                <a14:m>
                  <m:oMath xmlns:m="http://schemas.openxmlformats.org/officeDocument/2006/math" xmlns="">
                    <m:r>
                      <a:rPr lang="en-US" sz="2400" b="0" i="1" dirty="0">
                        <a:latin typeface="Cambria Math"/>
                      </a:rPr>
                      <m:t> </m:t>
                    </m:r>
                    <m:f>
                      <m:fPr>
                        <m:ctrlPr>
                          <a:rPr lang="en-US" sz="2400" i="1" dirty="0">
                            <a:latin typeface="Cambria Math"/>
                          </a:rPr>
                        </m:ctrlPr>
                      </m:fPr>
                      <m:num>
                        <m:r>
                          <a:rPr lang="en-US" sz="2400" b="0" i="1" dirty="0">
                            <a:latin typeface="Cambria Math"/>
                          </a:rPr>
                          <m:t> </m:t>
                        </m:r>
                        <m:r>
                          <a:rPr lang="en-US" sz="2400" b="0" i="1" dirty="0">
                            <a:latin typeface="Cambria Math"/>
                          </a:rPr>
                          <m:t>𝐵</m:t>
                        </m:r>
                        <m:r>
                          <a:rPr lang="en-US" sz="2400" b="0" i="1" dirty="0">
                            <a:latin typeface="Cambria Math"/>
                          </a:rPr>
                          <m:t> </m:t>
                        </m:r>
                        <m:r>
                          <a:rPr lang="en-US" sz="2400" b="0" i="1" dirty="0">
                            <a:latin typeface="Cambria Math"/>
                          </a:rPr>
                          <m:t>𝑎𝑏𝑠</m:t>
                        </m:r>
                        <m:r>
                          <a:rPr lang="en-US" sz="2400" b="0" i="1" dirty="0">
                            <a:latin typeface="Cambria Math"/>
                          </a:rPr>
                          <m:t> </m:t>
                        </m:r>
                        <m:r>
                          <a:rPr lang="en-US" sz="2400" b="0" i="1" dirty="0">
                            <a:latin typeface="Cambria Math"/>
                          </a:rPr>
                          <m:t>𝑓𝑟𝑜𝑚</m:t>
                        </m:r>
                        <m:r>
                          <a:rPr lang="en-US" sz="2400" b="0" i="1" dirty="0">
                            <a:latin typeface="Cambria Math"/>
                          </a:rPr>
                          <m:t> </m:t>
                        </m:r>
                        <m:r>
                          <a:rPr lang="en-US" sz="2400" b="0" i="1" dirty="0">
                            <a:latin typeface="Cambria Math"/>
                          </a:rPr>
                          <m:t>𝑎𝑡𝑚𝑜𝑠𝑝h𝑒𝑟𝑖𝑐</m:t>
                        </m:r>
                        <m:r>
                          <a:rPr lang="en-US" sz="2400" b="0" i="1" dirty="0">
                            <a:latin typeface="Cambria Math"/>
                          </a:rPr>
                          <m:t> </m:t>
                        </m:r>
                        <m:r>
                          <a:rPr lang="en-US" sz="2400" b="0" i="1" dirty="0">
                            <a:latin typeface="Cambria Math"/>
                          </a:rPr>
                          <m:t>𝑎𝑒𝑟𝑜𝑠𝑜𝑙𝑠</m:t>
                        </m:r>
                      </m:num>
                      <m:den>
                        <m:r>
                          <a:rPr lang="en-US" sz="2400" b="0" i="1" dirty="0">
                            <a:latin typeface="Cambria Math"/>
                          </a:rPr>
                          <m:t>𝐵</m:t>
                        </m:r>
                        <m:r>
                          <a:rPr lang="en-US" sz="2400" b="0" i="1" dirty="0">
                            <a:latin typeface="Cambria Math"/>
                          </a:rPr>
                          <m:t> </m:t>
                        </m:r>
                        <m:r>
                          <a:rPr lang="en-US" sz="2400" b="0" i="1" dirty="0">
                            <a:latin typeface="Cambria Math"/>
                          </a:rPr>
                          <m:t>𝑎𝑏𝑠</m:t>
                        </m:r>
                        <m:r>
                          <a:rPr lang="en-US" sz="2400" b="0" i="1" dirty="0">
                            <a:latin typeface="Cambria Math"/>
                          </a:rPr>
                          <m:t> </m:t>
                        </m:r>
                        <m:r>
                          <a:rPr lang="en-US" sz="2400" b="0" i="1" dirty="0">
                            <a:latin typeface="Cambria Math"/>
                          </a:rPr>
                          <m:t>𝑓𝑟𝑜𝑚</m:t>
                        </m:r>
                        <m:r>
                          <a:rPr lang="en-US" sz="2400" b="0" i="1" dirty="0">
                            <a:latin typeface="Cambria Math"/>
                          </a:rPr>
                          <m:t> </m:t>
                        </m:r>
                        <m:r>
                          <a:rPr lang="en-US" sz="2400" b="0" i="1" dirty="0">
                            <a:latin typeface="Cambria Math"/>
                          </a:rPr>
                          <m:t>𝑑𝑒𝑛𝑢𝑑𝑒𝑑</m:t>
                        </m:r>
                        <m:r>
                          <a:rPr lang="en-US" sz="2400" b="0" i="1" dirty="0">
                            <a:latin typeface="Cambria Math"/>
                          </a:rPr>
                          <m:t> </m:t>
                        </m:r>
                        <m:r>
                          <a:rPr lang="en-US" sz="2400" b="0" i="1" dirty="0">
                            <a:latin typeface="Cambria Math"/>
                          </a:rPr>
                          <m:t>𝑎𝑒𝑟𝑜𝑠𝑜𝑙𝑠</m:t>
                        </m:r>
                      </m:den>
                    </m:f>
                  </m:oMath>
                </a14:m>
                <a:endParaRPr lang="en-US" sz="2400" i="1"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14800" y="1386062"/>
                <a:ext cx="4859787" cy="671338"/>
              </a:xfrm>
              <a:prstGeom prst="rect">
                <a:avLst/>
              </a:prstGeom>
              <a:blipFill rotWithShape="1">
                <a:blip r:embed="rId4"/>
                <a:stretch>
                  <a:fillRect b="-901"/>
                </a:stretch>
              </a:blipFill>
            </p:spPr>
            <p:txBody>
              <a:bodyPr/>
              <a:lstStyle/>
              <a:p>
                <a:r>
                  <a:rPr lang="en-US">
                    <a:noFill/>
                  </a:rPr>
                  <a:t> </a:t>
                </a:r>
              </a:p>
            </p:txBody>
          </p:sp>
        </mc:Fallback>
      </mc:AlternateContent>
      <p:sp>
        <p:nvSpPr>
          <p:cNvPr id="8" name="Rectangle 7"/>
          <p:cNvSpPr/>
          <p:nvPr/>
        </p:nvSpPr>
        <p:spPr>
          <a:xfrm>
            <a:off x="5530609" y="3861137"/>
            <a:ext cx="3613389" cy="1323439"/>
          </a:xfrm>
          <a:prstGeom prst="rect">
            <a:avLst/>
          </a:prstGeom>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For biomass </a:t>
            </a:r>
            <a:r>
              <a:rPr lang="en-US" sz="2000" dirty="0" smtClean="0">
                <a:latin typeface="Arial" panose="020B0604020202020204" pitchFamily="34" charset="0"/>
                <a:cs typeface="Arial" panose="020B0604020202020204" pitchFamily="34" charset="0"/>
              </a:rPr>
              <a:t>burning </a:t>
            </a:r>
            <a:r>
              <a:rPr lang="en-US" sz="2000" dirty="0">
                <a:latin typeface="Arial" panose="020B0604020202020204" pitchFamily="34" charset="0"/>
                <a:cs typeface="Arial" panose="020B0604020202020204" pitchFamily="34" charset="0"/>
              </a:rPr>
              <a:t>days E abs shows shift in range towards higher values as compared to clear </a:t>
            </a:r>
            <a:r>
              <a:rPr lang="en-US" sz="2000" dirty="0" smtClean="0">
                <a:latin typeface="Arial" panose="020B0604020202020204" pitchFamily="34" charset="0"/>
                <a:cs typeface="Arial" panose="020B0604020202020204" pitchFamily="34" charset="0"/>
              </a:rPr>
              <a:t>days.</a:t>
            </a:r>
            <a:endParaRPr lang="en-US" sz="2000" dirty="0">
              <a:latin typeface="Arial" panose="020B0604020202020204" pitchFamily="34" charset="0"/>
              <a:cs typeface="Arial" panose="020B0604020202020204" pitchFamily="34" charset="0"/>
            </a:endParaRPr>
          </a:p>
        </p:txBody>
      </p:sp>
      <p:sp>
        <p:nvSpPr>
          <p:cNvPr id="9" name="Date Placeholder 8"/>
          <p:cNvSpPr>
            <a:spLocks noGrp="1"/>
          </p:cNvSpPr>
          <p:nvPr>
            <p:ph type="dt" sz="half" idx="10"/>
          </p:nvPr>
        </p:nvSpPr>
        <p:spPr/>
        <p:txBody>
          <a:bodyPr/>
          <a:lstStyle/>
          <a:p>
            <a:fld id="{5D7DFF1A-B7D0-4647-AE91-7838FF4396D2}" type="datetime1">
              <a:rPr lang="en-US" smtClean="0"/>
              <a:t>11/11/13</a:t>
            </a:fld>
            <a:endParaRPr lang="en-US"/>
          </a:p>
        </p:txBody>
      </p:sp>
      <p:sp>
        <p:nvSpPr>
          <p:cNvPr id="11" name="TextBox 10"/>
          <p:cNvSpPr txBox="1"/>
          <p:nvPr/>
        </p:nvSpPr>
        <p:spPr>
          <a:xfrm>
            <a:off x="161930" y="0"/>
            <a:ext cx="8244565"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Enhancement in absorption: Clear </a:t>
            </a:r>
            <a:r>
              <a:rPr lang="en-US" sz="3200" b="1" dirty="0" err="1" smtClean="0">
                <a:solidFill>
                  <a:srgbClr val="0000FF"/>
                </a:solidFill>
                <a:latin typeface="Arial" panose="020B0604020202020204" pitchFamily="34" charset="0"/>
                <a:cs typeface="Arial" panose="020B0604020202020204" pitchFamily="34" charset="0"/>
              </a:rPr>
              <a:t>vs</a:t>
            </a:r>
            <a:r>
              <a:rPr lang="en-US" sz="3200" b="1" dirty="0" smtClean="0">
                <a:solidFill>
                  <a:srgbClr val="0000FF"/>
                </a:solidFill>
                <a:latin typeface="Arial" panose="020B0604020202020204" pitchFamily="34" charset="0"/>
                <a:cs typeface="Arial" panose="020B0604020202020204" pitchFamily="34" charset="0"/>
              </a:rPr>
              <a:t> BB </a:t>
            </a:r>
            <a:endParaRPr lang="en-US" sz="3200" b="1" dirty="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2233560" y="3455042"/>
            <a:ext cx="1892164"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BB-event</a:t>
            </a:r>
            <a:endParaRPr lang="en-US" sz="2400" b="1" dirty="0">
              <a:solidFill>
                <a:srgbClr val="FF0000"/>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6553200" y="6356350"/>
            <a:ext cx="2133600" cy="365125"/>
          </a:xfrm>
        </p:spPr>
        <p:txBody>
          <a:bodyPr/>
          <a:lstStyle/>
          <a:p>
            <a:fld id="{B7859A7E-52D7-426B-A1C5-BCCD3FF31703}" type="slidenum">
              <a:rPr lang="en-US" smtClean="0"/>
              <a:pPr/>
              <a:t>40</a:t>
            </a:fld>
            <a:endParaRPr lang="en-US" dirty="0"/>
          </a:p>
        </p:txBody>
      </p:sp>
      <p:sp>
        <p:nvSpPr>
          <p:cNvPr id="1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39826998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9144000" cy="3810000"/>
          </a:xfrm>
          <a:prstGeom prst="rect">
            <a:avLst/>
          </a:prstGeom>
        </p:spPr>
      </p:pic>
      <p:sp>
        <p:nvSpPr>
          <p:cNvPr id="5" name="TextBox 4"/>
          <p:cNvSpPr txBox="1"/>
          <p:nvPr/>
        </p:nvSpPr>
        <p:spPr>
          <a:xfrm>
            <a:off x="161929" y="4572000"/>
            <a:ext cx="9024935" cy="400110"/>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During clear day OOA fraction dominates the organic aerosol species</a:t>
            </a:r>
            <a:endParaRPr lang="en-US" sz="2000"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fld id="{3CF9F90A-9D14-4ACA-ADB4-D5F9BE131B98}" type="datetime1">
              <a:rPr lang="en-US" smtClean="0"/>
              <a:t>11/11/13</a:t>
            </a:fld>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41</a:t>
            </a:fld>
            <a:endParaRPr lang="en-US"/>
          </a:p>
        </p:txBody>
      </p:sp>
      <p:sp>
        <p:nvSpPr>
          <p:cNvPr id="8" name="TextBox 7"/>
          <p:cNvSpPr txBox="1"/>
          <p:nvPr/>
        </p:nvSpPr>
        <p:spPr>
          <a:xfrm>
            <a:off x="161930" y="0"/>
            <a:ext cx="8905870" cy="584775"/>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PMF factor mass: Clear-event</a:t>
            </a:r>
            <a:endParaRPr lang="en-US" sz="3200" b="1" dirty="0">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4953000" y="5384181"/>
            <a:ext cx="4191000" cy="830997"/>
          </a:xfrm>
          <a:prstGeom prst="rect">
            <a:avLst/>
          </a:prstGeom>
          <a:noFill/>
        </p:spPr>
        <p:txBody>
          <a:bodyPr wrap="square" rtlCol="0">
            <a:spAutoFit/>
          </a:bodyPr>
          <a:lstStyle/>
          <a:p>
            <a:pPr algn="r"/>
            <a:r>
              <a:rPr lang="en-US" sz="1600" dirty="0" smtClean="0">
                <a:latin typeface="Arial" panose="020B0604020202020204" pitchFamily="34" charset="0"/>
                <a:cs typeface="Arial" panose="020B0604020202020204" pitchFamily="34" charset="0"/>
              </a:rPr>
              <a:t>OOA - Oxygenated Organic Aerosols</a:t>
            </a:r>
          </a:p>
          <a:p>
            <a:pPr algn="r"/>
            <a:r>
              <a:rPr lang="en-US" sz="1600" dirty="0" smtClean="0">
                <a:latin typeface="Arial" panose="020B0604020202020204" pitchFamily="34" charset="0"/>
                <a:cs typeface="Arial" panose="020B0604020202020204" pitchFamily="34" charset="0"/>
              </a:rPr>
              <a:t>HOA – Hydro-Carbon like Organic Aerosols</a:t>
            </a:r>
          </a:p>
          <a:p>
            <a:pPr algn="r"/>
            <a:r>
              <a:rPr lang="en-US" sz="1600" dirty="0" smtClean="0">
                <a:latin typeface="Arial" panose="020B0604020202020204" pitchFamily="34" charset="0"/>
                <a:cs typeface="Arial" panose="020B0604020202020204" pitchFamily="34" charset="0"/>
              </a:rPr>
              <a:t>BBOA - Biomass Burning Organic Aerosols</a:t>
            </a:r>
            <a:endParaRPr lang="en-US" sz="1600" dirty="0">
              <a:latin typeface="Arial" panose="020B0604020202020204" pitchFamily="34" charset="0"/>
              <a:cs typeface="Arial" panose="020B0604020202020204" pitchFamily="34" charset="0"/>
            </a:endParaRPr>
          </a:p>
        </p:txBody>
      </p:sp>
      <p:sp>
        <p:nvSpPr>
          <p:cNvPr id="9"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3681019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5</a:t>
            </a:fld>
            <a:endParaRPr lang="en-US"/>
          </a:p>
        </p:txBody>
      </p:sp>
      <p:sp>
        <p:nvSpPr>
          <p:cNvPr id="5" name="TextBox 4"/>
          <p:cNvSpPr txBox="1"/>
          <p:nvPr/>
        </p:nvSpPr>
        <p:spPr>
          <a:xfrm>
            <a:off x="161930" y="0"/>
            <a:ext cx="9070136" cy="800219"/>
          </a:xfrm>
          <a:prstGeom prst="rect">
            <a:avLst/>
          </a:prstGeom>
          <a:noFill/>
        </p:spPr>
        <p:txBody>
          <a:bodyPr wrap="none" rtlCol="0">
            <a:spAutoFit/>
          </a:bodyPr>
          <a:lstStyle/>
          <a:p>
            <a:r>
              <a:rPr lang="en-US" sz="2800" b="1" dirty="0" smtClean="0">
                <a:solidFill>
                  <a:srgbClr val="0000FF"/>
                </a:solidFill>
                <a:latin typeface="Arial" panose="020B0604020202020204" pitchFamily="34" charset="0"/>
                <a:cs typeface="Arial" panose="020B0604020202020204" pitchFamily="34" charset="0"/>
              </a:rPr>
              <a:t>National Carbonaceous Aerosol </a:t>
            </a:r>
            <a:r>
              <a:rPr lang="en-US" sz="2800" b="1" dirty="0" err="1" smtClean="0">
                <a:solidFill>
                  <a:srgbClr val="0000FF"/>
                </a:solidFill>
                <a:latin typeface="Arial" panose="020B0604020202020204" pitchFamily="34" charset="0"/>
                <a:cs typeface="Arial" panose="020B0604020202020204" pitchFamily="34" charset="0"/>
              </a:rPr>
              <a:t>Programme</a:t>
            </a:r>
            <a:r>
              <a:rPr lang="en-US" sz="2800" b="1" dirty="0" smtClean="0">
                <a:solidFill>
                  <a:srgbClr val="0000FF"/>
                </a:solidFill>
                <a:latin typeface="Arial" panose="020B0604020202020204" pitchFamily="34" charset="0"/>
                <a:cs typeface="Arial" panose="020B0604020202020204" pitchFamily="34" charset="0"/>
              </a:rPr>
              <a:t> (NCAP)</a:t>
            </a:r>
          </a:p>
          <a:p>
            <a:endParaRPr lang="en-US"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5562600" y="381000"/>
            <a:ext cx="3581400" cy="369332"/>
          </a:xfrm>
          <a:prstGeom prst="rect">
            <a:avLst/>
          </a:prstGeom>
        </p:spPr>
        <p:txBody>
          <a:bodyPr wrap="square">
            <a:spAutoFit/>
          </a:bodyPr>
          <a:lstStyle/>
          <a:p>
            <a:r>
              <a:rPr lang="en-US" i="1" dirty="0" smtClean="0">
                <a:solidFill>
                  <a:srgbClr val="FF0000"/>
                </a:solidFill>
                <a:latin typeface="Arial" panose="020B0604020202020204" pitchFamily="34" charset="0"/>
                <a:cs typeface="Arial" panose="020B0604020202020204" pitchFamily="34" charset="0"/>
              </a:rPr>
              <a:t>Black Carbon Research Initiative</a:t>
            </a:r>
            <a:endParaRPr lang="en-US" i="1" dirty="0">
              <a:solidFill>
                <a:srgbClr val="FF0000"/>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85850"/>
            <a:ext cx="5326814"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7958" y="845344"/>
            <a:ext cx="4976042" cy="338554"/>
          </a:xfrm>
          <a:prstGeom prst="rect">
            <a:avLst/>
          </a:prstGeom>
        </p:spPr>
        <p:txBody>
          <a:bodyPr wrap="none">
            <a:spAutoFit/>
          </a:bodyPr>
          <a:lstStyle/>
          <a:p>
            <a:r>
              <a:rPr lang="en-US" sz="1600" b="1" dirty="0">
                <a:solidFill>
                  <a:srgbClr val="00B050"/>
                </a:solidFill>
                <a:latin typeface="Arial" panose="020B0604020202020204" pitchFamily="34" charset="0"/>
                <a:cs typeface="Arial" panose="020B0604020202020204" pitchFamily="34" charset="0"/>
              </a:rPr>
              <a:t>Ministry of Environment and </a:t>
            </a:r>
            <a:r>
              <a:rPr lang="en-US" sz="1600" b="1" dirty="0" smtClean="0">
                <a:solidFill>
                  <a:srgbClr val="00B050"/>
                </a:solidFill>
                <a:latin typeface="Arial" panose="020B0604020202020204" pitchFamily="34" charset="0"/>
                <a:cs typeface="Arial" panose="020B0604020202020204" pitchFamily="34" charset="0"/>
              </a:rPr>
              <a:t>Forests BC Network</a:t>
            </a:r>
            <a:endParaRPr lang="en-US" sz="1600" b="1" dirty="0">
              <a:solidFill>
                <a:srgbClr val="00B050"/>
              </a:solidFill>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33" t="45395" r="9112" b="3289"/>
          <a:stretch/>
        </p:blipFill>
        <p:spPr bwMode="auto">
          <a:xfrm>
            <a:off x="5486400" y="3073569"/>
            <a:ext cx="3600450" cy="1422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12" t="2631" r="8889" b="56360"/>
          <a:stretch/>
        </p:blipFill>
        <p:spPr bwMode="auto">
          <a:xfrm>
            <a:off x="5486400" y="4495800"/>
            <a:ext cx="36004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143000" y="6172200"/>
            <a:ext cx="8001000" cy="369332"/>
          </a:xfrm>
          <a:prstGeom prst="rect">
            <a:avLst/>
          </a:prstGeom>
          <a:noFill/>
        </p:spPr>
        <p:txBody>
          <a:bodyPr wrap="square" rtlCol="0">
            <a:spAutoFit/>
          </a:bodyPr>
          <a:lstStyle/>
          <a:p>
            <a:r>
              <a:rPr lang="en-US" b="1" dirty="0" smtClean="0">
                <a:solidFill>
                  <a:srgbClr val="3333FF"/>
                </a:solidFill>
                <a:latin typeface="Arial" panose="020B0604020202020204" pitchFamily="34" charset="0"/>
                <a:cs typeface="Arial" panose="020B0604020202020204" pitchFamily="34" charset="0"/>
              </a:rPr>
              <a:t>INCCA reports: Ministry of Science ad Technology, </a:t>
            </a:r>
            <a:r>
              <a:rPr lang="en-US" b="1" dirty="0" err="1" smtClean="0">
                <a:solidFill>
                  <a:srgbClr val="3333FF"/>
                </a:solidFill>
                <a:latin typeface="Arial" panose="020B0604020202020204" pitchFamily="34" charset="0"/>
                <a:cs typeface="Arial" panose="020B0604020202020204" pitchFamily="34" charset="0"/>
              </a:rPr>
              <a:t>MoEF</a:t>
            </a:r>
            <a:r>
              <a:rPr lang="en-US" b="1" dirty="0" smtClean="0">
                <a:solidFill>
                  <a:srgbClr val="3333FF"/>
                </a:solidFill>
                <a:latin typeface="Arial" panose="020B0604020202020204" pitchFamily="34" charset="0"/>
                <a:cs typeface="Arial" panose="020B0604020202020204" pitchFamily="34" charset="0"/>
              </a:rPr>
              <a:t>, </a:t>
            </a:r>
            <a:r>
              <a:rPr lang="en-US" b="1" dirty="0" err="1" smtClean="0">
                <a:solidFill>
                  <a:srgbClr val="3333FF"/>
                </a:solidFill>
                <a:latin typeface="Arial" panose="020B0604020202020204" pitchFamily="34" charset="0"/>
                <a:cs typeface="Arial" panose="020B0604020202020204" pitchFamily="34" charset="0"/>
              </a:rPr>
              <a:t>MoES</a:t>
            </a:r>
            <a:r>
              <a:rPr lang="en-US" b="1" dirty="0" smtClean="0">
                <a:solidFill>
                  <a:srgbClr val="3333FF"/>
                </a:solidFill>
                <a:latin typeface="Arial" panose="020B0604020202020204" pitchFamily="34" charset="0"/>
                <a:cs typeface="Arial" panose="020B0604020202020204" pitchFamily="34" charset="0"/>
              </a:rPr>
              <a:t>, ISRO</a:t>
            </a:r>
            <a:endParaRPr lang="en-US" b="1" dirty="0">
              <a:solidFill>
                <a:srgbClr val="3333FF"/>
              </a:solidFill>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55" r="4610"/>
          <a:stretch/>
        </p:blipFill>
        <p:spPr bwMode="auto">
          <a:xfrm>
            <a:off x="5543551" y="914400"/>
            <a:ext cx="3614736" cy="152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924550" y="745500"/>
            <a:ext cx="3160481" cy="276999"/>
          </a:xfrm>
          <a:prstGeom prst="rect">
            <a:avLst/>
          </a:prstGeom>
          <a:noFill/>
        </p:spPr>
        <p:txBody>
          <a:bodyPr wrap="none" rtlCol="0">
            <a:spAutoFit/>
          </a:bodyPr>
          <a:lstStyle/>
          <a:p>
            <a:r>
              <a:rPr lang="en-US" sz="1200" b="1" dirty="0" smtClean="0"/>
              <a:t>BC mass concentration over different locations</a:t>
            </a:r>
            <a:endParaRPr lang="en-US" sz="1200" b="1" dirty="0"/>
          </a:p>
        </p:txBody>
      </p:sp>
      <p:sp>
        <p:nvSpPr>
          <p:cNvPr id="15" name="Rectangle 14"/>
          <p:cNvSpPr/>
          <p:nvPr/>
        </p:nvSpPr>
        <p:spPr>
          <a:xfrm>
            <a:off x="5791199" y="2371636"/>
            <a:ext cx="3352801" cy="600164"/>
          </a:xfrm>
          <a:prstGeom prst="rect">
            <a:avLst/>
          </a:prstGeom>
        </p:spPr>
        <p:txBody>
          <a:bodyPr wrap="square">
            <a:spAutoFit/>
          </a:bodyPr>
          <a:lstStyle/>
          <a:p>
            <a:r>
              <a:rPr lang="en-US" sz="1100" b="1" i="1" dirty="0" err="1" smtClean="0">
                <a:latin typeface="Arial" panose="020B0604020202020204" pitchFamily="34" charset="0"/>
                <a:cs typeface="Arial" panose="020B0604020202020204" pitchFamily="34" charset="0"/>
              </a:rPr>
              <a:t>Babu</a:t>
            </a:r>
            <a:r>
              <a:rPr lang="en-US" sz="1100" b="1" i="1" dirty="0" smtClean="0">
                <a:latin typeface="Arial" panose="020B0604020202020204" pitchFamily="34" charset="0"/>
                <a:cs typeface="Arial" panose="020B0604020202020204" pitchFamily="34" charset="0"/>
              </a:rPr>
              <a:t> </a:t>
            </a:r>
            <a:r>
              <a:rPr lang="en-US" sz="1100" b="1" i="1" dirty="0">
                <a:latin typeface="Arial" panose="020B0604020202020204" pitchFamily="34" charset="0"/>
                <a:cs typeface="Arial" panose="020B0604020202020204" pitchFamily="34" charset="0"/>
              </a:rPr>
              <a:t>et al., 2002; </a:t>
            </a:r>
            <a:r>
              <a:rPr lang="en-US" sz="1100" b="1" i="1" dirty="0" err="1">
                <a:latin typeface="Arial" panose="020B0604020202020204" pitchFamily="34" charset="0"/>
                <a:cs typeface="Arial" panose="020B0604020202020204" pitchFamily="34" charset="0"/>
              </a:rPr>
              <a:t>Satheesh</a:t>
            </a:r>
            <a:r>
              <a:rPr lang="en-US" sz="1100" b="1" i="1" dirty="0">
                <a:latin typeface="Arial" panose="020B0604020202020204" pitchFamily="34" charset="0"/>
                <a:cs typeface="Arial" panose="020B0604020202020204" pitchFamily="34" charset="0"/>
              </a:rPr>
              <a:t> et al., 2010; </a:t>
            </a:r>
            <a:r>
              <a:rPr lang="en-US" sz="1100" b="1" i="1" dirty="0" err="1">
                <a:latin typeface="Arial" panose="020B0604020202020204" pitchFamily="34" charset="0"/>
                <a:cs typeface="Arial" panose="020B0604020202020204" pitchFamily="34" charset="0"/>
              </a:rPr>
              <a:t>Safai</a:t>
            </a:r>
            <a:r>
              <a:rPr lang="en-US" sz="1100" b="1" i="1" dirty="0">
                <a:latin typeface="Arial" panose="020B0604020202020204" pitchFamily="34" charset="0"/>
                <a:cs typeface="Arial" panose="020B0604020202020204" pitchFamily="34" charset="0"/>
              </a:rPr>
              <a:t> et al., 2007; Singh et al., 2010; </a:t>
            </a:r>
            <a:r>
              <a:rPr lang="en-US" sz="1100" b="1" i="1" dirty="0" err="1" smtClean="0">
                <a:latin typeface="Arial" panose="020B0604020202020204" pitchFamily="34" charset="0"/>
                <a:cs typeface="Arial" panose="020B0604020202020204" pitchFamily="34" charset="0"/>
              </a:rPr>
              <a:t>Badrinath</a:t>
            </a:r>
            <a:r>
              <a:rPr lang="en-US" sz="1100" b="1" i="1" dirty="0" smtClean="0">
                <a:latin typeface="Arial" panose="020B0604020202020204" pitchFamily="34" charset="0"/>
                <a:cs typeface="Arial" panose="020B0604020202020204" pitchFamily="34" charset="0"/>
              </a:rPr>
              <a:t> and </a:t>
            </a:r>
            <a:r>
              <a:rPr lang="en-US" sz="1100" b="1" i="1" dirty="0" err="1">
                <a:latin typeface="Arial" panose="020B0604020202020204" pitchFamily="34" charset="0"/>
                <a:cs typeface="Arial" panose="020B0604020202020204" pitchFamily="34" charset="0"/>
              </a:rPr>
              <a:t>Latha</a:t>
            </a:r>
            <a:r>
              <a:rPr lang="en-US" sz="1100" b="1" i="1" dirty="0">
                <a:latin typeface="Arial" panose="020B0604020202020204" pitchFamily="34" charset="0"/>
                <a:cs typeface="Arial" panose="020B0604020202020204" pitchFamily="34" charset="0"/>
              </a:rPr>
              <a:t>, 2006; </a:t>
            </a:r>
            <a:r>
              <a:rPr lang="en-US" sz="1100" b="1" i="1" dirty="0" err="1">
                <a:latin typeface="Arial" panose="020B0604020202020204" pitchFamily="34" charset="0"/>
                <a:cs typeface="Arial" panose="020B0604020202020204" pitchFamily="34" charset="0"/>
              </a:rPr>
              <a:t>Dey</a:t>
            </a:r>
            <a:r>
              <a:rPr lang="en-US" sz="1100" b="1" i="1" dirty="0">
                <a:latin typeface="Arial" panose="020B0604020202020204" pitchFamily="34" charset="0"/>
                <a:cs typeface="Arial" panose="020B0604020202020204" pitchFamily="34" charset="0"/>
              </a:rPr>
              <a:t> et al., 2008, </a:t>
            </a:r>
            <a:r>
              <a:rPr lang="en-US" sz="1100" b="1" i="1" dirty="0" err="1">
                <a:latin typeface="Arial" panose="020B0604020202020204" pitchFamily="34" charset="0"/>
                <a:cs typeface="Arial" panose="020B0604020202020204" pitchFamily="34" charset="0"/>
              </a:rPr>
              <a:t>Dumka</a:t>
            </a:r>
            <a:r>
              <a:rPr lang="en-US" sz="1100" b="1" i="1" dirty="0">
                <a:latin typeface="Arial" panose="020B0604020202020204" pitchFamily="34" charset="0"/>
                <a:cs typeface="Arial" panose="020B0604020202020204" pitchFamily="34" charset="0"/>
              </a:rPr>
              <a:t> et al., 2010</a:t>
            </a:r>
          </a:p>
        </p:txBody>
      </p:sp>
      <p:sp>
        <p:nvSpPr>
          <p:cNvPr id="16" name="Footer Placeholder 6"/>
          <p:cNvSpPr>
            <a:spLocks noGrp="1"/>
          </p:cNvSpPr>
          <p:nvPr>
            <p:ph type="ftr" sz="quarter" idx="11"/>
          </p:nvPr>
        </p:nvSpPr>
        <p:spPr>
          <a:xfrm>
            <a:off x="2667000" y="640080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38190552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6</a:t>
            </a:fld>
            <a:endParaRPr lang="en-US"/>
          </a:p>
        </p:txBody>
      </p:sp>
      <p:sp>
        <p:nvSpPr>
          <p:cNvPr id="4" name="Footer Placeholder 6"/>
          <p:cNvSpPr>
            <a:spLocks noGrp="1"/>
          </p:cNvSpPr>
          <p:nvPr>
            <p:ph type="ftr" sz="quarter" idx="11"/>
          </p:nvPr>
        </p:nvSpPr>
        <p:spPr>
          <a:xfrm>
            <a:off x="2667000" y="6400800"/>
            <a:ext cx="3657600" cy="365125"/>
          </a:xfrm>
        </p:spPr>
        <p:txBody>
          <a:bodyPr/>
          <a:lstStyle/>
          <a:p>
            <a:r>
              <a:rPr lang="en-US" dirty="0" smtClean="0"/>
              <a:t>India-California Air-Pollution Mitigation Program</a:t>
            </a:r>
            <a:endParaRPr lang="en-US" dirty="0"/>
          </a:p>
        </p:txBody>
      </p:sp>
      <p:pic>
        <p:nvPicPr>
          <p:cNvPr id="5" name="Picture 4"/>
          <p:cNvPicPr>
            <a:picLocks noChangeAspect="1" noChangeArrowheads="1"/>
          </p:cNvPicPr>
          <p:nvPr/>
        </p:nvPicPr>
        <p:blipFill rotWithShape="1">
          <a:blip r:embed="rId2"/>
          <a:srcRect b="1639"/>
          <a:stretch/>
        </p:blipFill>
        <p:spPr bwMode="auto">
          <a:xfrm>
            <a:off x="100013" y="1295400"/>
            <a:ext cx="4395787" cy="4343400"/>
          </a:xfrm>
          <a:prstGeom prst="rect">
            <a:avLst/>
          </a:prstGeom>
          <a:solidFill>
            <a:srgbClr val="66FFFF">
              <a:alpha val="20000"/>
            </a:srgbClr>
          </a:solidFill>
          <a:ln w="9525">
            <a:noFill/>
            <a:miter lim="800000"/>
            <a:headEnd/>
            <a:tailEnd/>
          </a:ln>
        </p:spPr>
      </p:pic>
      <p:sp>
        <p:nvSpPr>
          <p:cNvPr id="6" name="TextBox 2"/>
          <p:cNvSpPr txBox="1">
            <a:spLocks noChangeArrowheads="1"/>
          </p:cNvSpPr>
          <p:nvPr/>
        </p:nvSpPr>
        <p:spPr bwMode="auto">
          <a:xfrm>
            <a:off x="5590783" y="6096000"/>
            <a:ext cx="3553217" cy="369332"/>
          </a:xfrm>
          <a:prstGeom prst="rect">
            <a:avLst/>
          </a:prstGeom>
          <a:noFill/>
          <a:ln w="9525">
            <a:noFill/>
            <a:miter lim="800000"/>
            <a:headEnd/>
            <a:tailEnd/>
          </a:ln>
        </p:spPr>
        <p:txBody>
          <a:bodyPr wrap="none">
            <a:spAutoFit/>
          </a:bodyPr>
          <a:lstStyle/>
          <a:p>
            <a:r>
              <a:rPr lang="en-US" b="1" i="1" dirty="0" smtClean="0">
                <a:solidFill>
                  <a:srgbClr val="0000CC"/>
                </a:solidFill>
                <a:latin typeface="Arial" panose="020B0604020202020204" pitchFamily="34" charset="0"/>
                <a:cs typeface="Arial" panose="020B0604020202020204" pitchFamily="34" charset="0"/>
              </a:rPr>
              <a:t>Eck, Tripathi et </a:t>
            </a:r>
            <a:r>
              <a:rPr lang="en-US" b="1" i="1" dirty="0">
                <a:solidFill>
                  <a:srgbClr val="0000CC"/>
                </a:solidFill>
                <a:latin typeface="Arial" panose="020B0604020202020204" pitchFamily="34" charset="0"/>
                <a:cs typeface="Arial" panose="020B0604020202020204" pitchFamily="34" charset="0"/>
              </a:rPr>
              <a:t>al., </a:t>
            </a:r>
            <a:r>
              <a:rPr lang="en-US" b="1" i="1" dirty="0" smtClean="0">
                <a:solidFill>
                  <a:srgbClr val="0000CC"/>
                </a:solidFill>
                <a:latin typeface="Arial" panose="020B0604020202020204" pitchFamily="34" charset="0"/>
                <a:cs typeface="Arial" panose="020B0604020202020204" pitchFamily="34" charset="0"/>
              </a:rPr>
              <a:t>JGR, (2010)</a:t>
            </a:r>
            <a:endParaRPr lang="en-US" b="1" i="1" dirty="0">
              <a:solidFill>
                <a:srgbClr val="0000CC"/>
              </a:solidFill>
              <a:latin typeface="Arial" panose="020B0604020202020204" pitchFamily="34" charset="0"/>
              <a:cs typeface="Arial" panose="020B0604020202020204" pitchFamily="34" charset="0"/>
            </a:endParaRPr>
          </a:p>
        </p:txBody>
      </p:sp>
      <p:pic>
        <p:nvPicPr>
          <p:cNvPr id="7" name="Picture 1027"/>
          <p:cNvPicPr>
            <a:picLocks noChangeAspect="1" noChangeArrowheads="1"/>
          </p:cNvPicPr>
          <p:nvPr/>
        </p:nvPicPr>
        <p:blipFill>
          <a:blip r:embed="rId3"/>
          <a:srcRect/>
          <a:stretch>
            <a:fillRect/>
          </a:stretch>
        </p:blipFill>
        <p:spPr bwMode="auto">
          <a:xfrm>
            <a:off x="4572000" y="914400"/>
            <a:ext cx="4457700" cy="4724400"/>
          </a:xfrm>
          <a:prstGeom prst="rect">
            <a:avLst/>
          </a:prstGeom>
          <a:solidFill>
            <a:srgbClr val="66FFFF">
              <a:alpha val="20000"/>
            </a:srgbClr>
          </a:solidFill>
          <a:ln w="9525">
            <a:noFill/>
            <a:miter lim="800000"/>
            <a:headEnd/>
            <a:tailEnd/>
          </a:ln>
        </p:spPr>
      </p:pic>
      <p:sp>
        <p:nvSpPr>
          <p:cNvPr id="8" name="TextBox 7"/>
          <p:cNvSpPr txBox="1"/>
          <p:nvPr/>
        </p:nvSpPr>
        <p:spPr>
          <a:xfrm>
            <a:off x="161930" y="0"/>
            <a:ext cx="8379217" cy="584776"/>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AERONET Decadal Climatology at Kanpur</a:t>
            </a:r>
            <a:endParaRPr lang="en-US"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9820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7</a:t>
            </a:fld>
            <a:endParaRPr lang="en-US"/>
          </a:p>
        </p:txBody>
      </p:sp>
      <p:sp>
        <p:nvSpPr>
          <p:cNvPr id="4" name="Footer Placeholder 6"/>
          <p:cNvSpPr>
            <a:spLocks noGrp="1"/>
          </p:cNvSpPr>
          <p:nvPr>
            <p:ph type="ftr" sz="quarter" idx="11"/>
          </p:nvPr>
        </p:nvSpPr>
        <p:spPr>
          <a:xfrm>
            <a:off x="2667000" y="6400800"/>
            <a:ext cx="3657600" cy="365125"/>
          </a:xfrm>
        </p:spPr>
        <p:txBody>
          <a:bodyPr/>
          <a:lstStyle/>
          <a:p>
            <a:r>
              <a:rPr lang="en-US" dirty="0" smtClean="0"/>
              <a:t>India-California Air-Pollution Mitigation Program</a:t>
            </a:r>
            <a:endParaRPr lang="en-US" dirty="0"/>
          </a:p>
        </p:txBody>
      </p:sp>
      <p:pic>
        <p:nvPicPr>
          <p:cNvPr id="5" name="Picture 2"/>
          <p:cNvPicPr>
            <a:picLocks noChangeAspect="1" noChangeArrowheads="1"/>
          </p:cNvPicPr>
          <p:nvPr/>
        </p:nvPicPr>
        <p:blipFill>
          <a:blip r:embed="rId2"/>
          <a:srcRect/>
          <a:stretch>
            <a:fillRect/>
          </a:stretch>
        </p:blipFill>
        <p:spPr bwMode="auto">
          <a:xfrm>
            <a:off x="228600" y="1143000"/>
            <a:ext cx="6934200" cy="2438400"/>
          </a:xfrm>
          <a:prstGeom prst="rect">
            <a:avLst/>
          </a:prstGeom>
          <a:noFill/>
        </p:spPr>
      </p:pic>
      <p:pic>
        <p:nvPicPr>
          <p:cNvPr id="6" name="Picture 2"/>
          <p:cNvPicPr>
            <a:picLocks noChangeAspect="1" noChangeArrowheads="1"/>
          </p:cNvPicPr>
          <p:nvPr/>
        </p:nvPicPr>
        <p:blipFill>
          <a:blip r:embed="rId3"/>
          <a:srcRect/>
          <a:stretch>
            <a:fillRect/>
          </a:stretch>
        </p:blipFill>
        <p:spPr bwMode="auto">
          <a:xfrm>
            <a:off x="609600" y="3400697"/>
            <a:ext cx="4572000" cy="2923903"/>
          </a:xfrm>
          <a:prstGeom prst="rect">
            <a:avLst/>
          </a:prstGeom>
          <a:noFill/>
        </p:spPr>
      </p:pic>
      <p:sp>
        <p:nvSpPr>
          <p:cNvPr id="7" name="ZoneTexte 4"/>
          <p:cNvSpPr txBox="1"/>
          <p:nvPr/>
        </p:nvSpPr>
        <p:spPr>
          <a:xfrm>
            <a:off x="5181600" y="5105400"/>
            <a:ext cx="4267200" cy="646331"/>
          </a:xfrm>
          <a:prstGeom prst="rect">
            <a:avLst/>
          </a:prstGeom>
          <a:noFill/>
        </p:spPr>
        <p:txBody>
          <a:bodyPr wrap="square" rtlCol="0">
            <a:spAutoFit/>
          </a:bodyPr>
          <a:lstStyle/>
          <a:p>
            <a:r>
              <a:rPr lang="en-US" b="1" i="1" dirty="0" err="1" smtClean="0">
                <a:solidFill>
                  <a:srgbClr val="0000FF"/>
                </a:solidFill>
                <a:latin typeface="Arial" panose="020B0604020202020204" pitchFamily="34" charset="0"/>
                <a:cs typeface="Arial" panose="020B0604020202020204" pitchFamily="34" charset="0"/>
              </a:rPr>
              <a:t>Kaskaoutis</a:t>
            </a:r>
            <a:r>
              <a:rPr lang="en-US" b="1" i="1" dirty="0" smtClean="0">
                <a:solidFill>
                  <a:srgbClr val="0000FF"/>
                </a:solidFill>
                <a:latin typeface="Arial" panose="020B0604020202020204" pitchFamily="34" charset="0"/>
                <a:cs typeface="Arial" panose="020B0604020202020204" pitchFamily="34" charset="0"/>
              </a:rPr>
              <a:t>, Tripathi et al., Environ. Res. </a:t>
            </a:r>
            <a:r>
              <a:rPr lang="en-US" b="1" i="1" dirty="0" err="1" smtClean="0">
                <a:solidFill>
                  <a:srgbClr val="0000FF"/>
                </a:solidFill>
                <a:latin typeface="Arial" panose="020B0604020202020204" pitchFamily="34" charset="0"/>
                <a:cs typeface="Arial" panose="020B0604020202020204" pitchFamily="34" charset="0"/>
              </a:rPr>
              <a:t>Lett</a:t>
            </a:r>
            <a:r>
              <a:rPr lang="en-US" b="1" i="1" dirty="0" smtClean="0">
                <a:solidFill>
                  <a:srgbClr val="0000FF"/>
                </a:solidFill>
                <a:latin typeface="Arial" panose="020B0604020202020204" pitchFamily="34" charset="0"/>
                <a:cs typeface="Arial" panose="020B0604020202020204" pitchFamily="34" charset="0"/>
              </a:rPr>
              <a:t>., (2012)</a:t>
            </a:r>
            <a:endParaRPr lang="fr-FR" b="1" i="1" dirty="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7239000" y="1286470"/>
            <a:ext cx="1981200"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Black-AOD</a:t>
            </a:r>
          </a:p>
          <a:p>
            <a:r>
              <a:rPr lang="en-US" dirty="0" smtClean="0">
                <a:solidFill>
                  <a:srgbClr val="7BFF33"/>
                </a:solidFill>
                <a:latin typeface="Arial" panose="020B0604020202020204" pitchFamily="34" charset="0"/>
                <a:cs typeface="Arial" panose="020B0604020202020204" pitchFamily="34" charset="0"/>
              </a:rPr>
              <a:t>Green-Angstrom </a:t>
            </a:r>
          </a:p>
          <a:p>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5410200" y="3400697"/>
            <a:ext cx="198120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Thick-2001-2005</a:t>
            </a:r>
          </a:p>
          <a:p>
            <a:r>
              <a:rPr lang="en-US" b="1" dirty="0" smtClean="0">
                <a:latin typeface="Arial" panose="020B0604020202020204" pitchFamily="34" charset="0"/>
                <a:cs typeface="Arial" panose="020B0604020202020204" pitchFamily="34" charset="0"/>
              </a:rPr>
              <a:t>Thin-  2006-2010</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161930" y="0"/>
            <a:ext cx="8982070" cy="1077218"/>
          </a:xfrm>
          <a:prstGeom prst="rect">
            <a:avLst/>
          </a:prstGeom>
          <a:noFill/>
        </p:spPr>
        <p:txBody>
          <a:bodyPr wrap="square" rtlCol="0">
            <a:spAutoFit/>
          </a:bodyPr>
          <a:lstStyle/>
          <a:p>
            <a:r>
              <a:rPr lang="en-US" sz="3200" b="1" dirty="0" smtClean="0">
                <a:solidFill>
                  <a:srgbClr val="0000FF"/>
                </a:solidFill>
                <a:latin typeface="Arial" panose="020B0604020202020204" pitchFamily="34" charset="0"/>
                <a:cs typeface="Arial" panose="020B0604020202020204" pitchFamily="34" charset="0"/>
              </a:rPr>
              <a:t>Variability and trends of aerosol properties over Kanpur, using AERONET data (2001-10)</a:t>
            </a:r>
            <a:endParaRPr lang="en-US"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4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AAE4-9B06-4703-A859-2E7471489E7D}" type="datetime1">
              <a:rPr lang="en-US" smtClean="0"/>
              <a:t>11/11/13</a:t>
            </a:fld>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8</a:t>
            </a:fld>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3276422123"/>
              </p:ext>
            </p:extLst>
          </p:nvPr>
        </p:nvGraphicFramePr>
        <p:xfrm>
          <a:off x="-309563" y="371475"/>
          <a:ext cx="9144001" cy="3133725"/>
        </p:xfrm>
        <a:graphic>
          <a:graphicData uri="http://schemas.openxmlformats.org/presentationml/2006/ole">
            <mc:AlternateContent xmlns:mc="http://schemas.openxmlformats.org/markup-compatibility/2006">
              <mc:Choice xmlns:v="urn:schemas-microsoft-com:vml" Requires="v">
                <p:oleObj spid="_x0000_s1051" r:id="rId3" imgW="4282440" imgH="2643293" progId="Origin50.Graph">
                  <p:embed/>
                </p:oleObj>
              </mc:Choice>
              <mc:Fallback>
                <p:oleObj r:id="rId3" imgW="4282440" imgH="2643293"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371475"/>
                        <a:ext cx="9144001" cy="3133725"/>
                      </a:xfrm>
                      <a:prstGeom prst="rect">
                        <a:avLst/>
                      </a:prstGeom>
                      <a:noFill/>
                      <a:ln>
                        <a:noFill/>
                      </a:ln>
                      <a:effectLs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74008099"/>
              </p:ext>
            </p:extLst>
          </p:nvPr>
        </p:nvGraphicFramePr>
        <p:xfrm>
          <a:off x="-309563" y="3124200"/>
          <a:ext cx="9144001" cy="3209925"/>
        </p:xfrm>
        <a:graphic>
          <a:graphicData uri="http://schemas.openxmlformats.org/presentationml/2006/ole">
            <mc:AlternateContent xmlns:mc="http://schemas.openxmlformats.org/markup-compatibility/2006">
              <mc:Choice xmlns:v="urn:schemas-microsoft-com:vml" Requires="v">
                <p:oleObj spid="_x0000_s1052" name="Graph" r:id="rId5" imgW="4282440" imgH="2643293" progId="Origin50.Graph">
                  <p:embed/>
                </p:oleObj>
              </mc:Choice>
              <mc:Fallback>
                <p:oleObj name="Graph" r:id="rId5" imgW="4282440" imgH="2643293"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63" y="3124200"/>
                        <a:ext cx="9144001" cy="3209925"/>
                      </a:xfrm>
                      <a:prstGeom prst="rect">
                        <a:avLst/>
                      </a:prstGeom>
                      <a:noFill/>
                      <a:ln>
                        <a:noFill/>
                      </a:ln>
                      <a:effectLst/>
                      <a:extLst/>
                    </p:spPr>
                  </p:pic>
                </p:oleObj>
              </mc:Fallback>
            </mc:AlternateContent>
          </a:graphicData>
        </a:graphic>
      </p:graphicFrame>
      <p:sp>
        <p:nvSpPr>
          <p:cNvPr id="6" name="Text Box 30"/>
          <p:cNvSpPr txBox="1">
            <a:spLocks noChangeArrowheads="1"/>
          </p:cNvSpPr>
          <p:nvPr/>
        </p:nvSpPr>
        <p:spPr bwMode="auto">
          <a:xfrm>
            <a:off x="2971800" y="654050"/>
            <a:ext cx="1143000" cy="336550"/>
          </a:xfrm>
          <a:prstGeom prst="rect">
            <a:avLst/>
          </a:prstGeom>
          <a:noFill/>
          <a:ln w="9525">
            <a:noFill/>
            <a:miter lim="800000"/>
            <a:headEnd/>
            <a:tailEnd/>
          </a:ln>
        </p:spPr>
        <p:txBody>
          <a:bodyPr>
            <a:spAutoFit/>
          </a:bodyPr>
          <a:lstStyle/>
          <a:p>
            <a:pPr algn="ctr">
              <a:spcBef>
                <a:spcPct val="50000"/>
              </a:spcBef>
            </a:pPr>
            <a:r>
              <a:rPr lang="en-US" sz="1600" b="1" dirty="0">
                <a:latin typeface="Arial" panose="020B0604020202020204" pitchFamily="34" charset="0"/>
                <a:cs typeface="Arial" panose="020B0604020202020204" pitchFamily="34" charset="0"/>
              </a:rPr>
              <a:t>Clear-sky</a:t>
            </a:r>
          </a:p>
        </p:txBody>
      </p:sp>
      <p:sp>
        <p:nvSpPr>
          <p:cNvPr id="7" name="Text Box 31"/>
          <p:cNvSpPr txBox="1">
            <a:spLocks noChangeArrowheads="1"/>
          </p:cNvSpPr>
          <p:nvPr/>
        </p:nvSpPr>
        <p:spPr bwMode="auto">
          <a:xfrm>
            <a:off x="2743200" y="3473450"/>
            <a:ext cx="1600200" cy="336550"/>
          </a:xfrm>
          <a:prstGeom prst="rect">
            <a:avLst/>
          </a:prstGeom>
          <a:noFill/>
          <a:ln w="9525">
            <a:noFill/>
            <a:miter lim="800000"/>
            <a:headEnd/>
            <a:tailEnd/>
          </a:ln>
        </p:spPr>
        <p:txBody>
          <a:bodyPr>
            <a:spAutoFit/>
          </a:bodyPr>
          <a:lstStyle/>
          <a:p>
            <a:pPr algn="ctr">
              <a:spcBef>
                <a:spcPct val="50000"/>
              </a:spcBef>
            </a:pPr>
            <a:r>
              <a:rPr lang="en-US" sz="1600" b="1" dirty="0">
                <a:latin typeface="Arial" panose="020B0604020202020204" pitchFamily="34" charset="0"/>
                <a:cs typeface="Arial" panose="020B0604020202020204" pitchFamily="34" charset="0"/>
              </a:rPr>
              <a:t>Cloudy-sky</a:t>
            </a:r>
          </a:p>
        </p:txBody>
      </p:sp>
      <p:sp>
        <p:nvSpPr>
          <p:cNvPr id="8" name="Text Box 32"/>
          <p:cNvSpPr txBox="1">
            <a:spLocks noChangeArrowheads="1"/>
          </p:cNvSpPr>
          <p:nvPr/>
        </p:nvSpPr>
        <p:spPr bwMode="auto">
          <a:xfrm>
            <a:off x="4622800" y="671513"/>
            <a:ext cx="4191000" cy="304800"/>
          </a:xfrm>
          <a:prstGeom prst="rect">
            <a:avLst/>
          </a:prstGeom>
          <a:noFill/>
          <a:ln w="9525">
            <a:noFill/>
            <a:miter lim="800000"/>
            <a:headEnd/>
            <a:tailEnd/>
          </a:ln>
        </p:spPr>
        <p:txBody>
          <a:bodyPr>
            <a:spAutoFit/>
          </a:bodyPr>
          <a:lstStyle/>
          <a:p>
            <a:pPr>
              <a:spcBef>
                <a:spcPct val="50000"/>
              </a:spcBef>
            </a:pPr>
            <a:r>
              <a:rPr lang="en-US" sz="1400" b="1">
                <a:latin typeface="Arial" panose="020B0604020202020204" pitchFamily="34" charset="0"/>
                <a:cs typeface="Arial" panose="020B0604020202020204" pitchFamily="34" charset="0"/>
              </a:rPr>
              <a:t>Annual:</a:t>
            </a:r>
            <a:r>
              <a:rPr lang="en-US" sz="1400" b="1">
                <a:solidFill>
                  <a:srgbClr val="FF0000"/>
                </a:solidFill>
                <a:latin typeface="Arial" panose="020B0604020202020204" pitchFamily="34" charset="0"/>
                <a:cs typeface="Arial" panose="020B0604020202020204" pitchFamily="34" charset="0"/>
              </a:rPr>
              <a:t> -4.1±6</a:t>
            </a:r>
            <a:r>
              <a:rPr lang="en-US" sz="1400" b="1">
                <a:solidFill>
                  <a:srgbClr val="006600"/>
                </a:solidFill>
                <a:latin typeface="Arial" panose="020B0604020202020204" pitchFamily="34" charset="0"/>
                <a:cs typeface="Arial" panose="020B0604020202020204" pitchFamily="34" charset="0"/>
              </a:rPr>
              <a:t>,-31.8±10.9</a:t>
            </a:r>
            <a:r>
              <a:rPr lang="en-US" sz="1400" b="1">
                <a:solidFill>
                  <a:srgbClr val="66FF33"/>
                </a:solidFill>
                <a:latin typeface="Arial" panose="020B0604020202020204" pitchFamily="34" charset="0"/>
                <a:cs typeface="Arial" panose="020B0604020202020204" pitchFamily="34" charset="0"/>
              </a:rPr>
              <a:t>, </a:t>
            </a:r>
            <a:r>
              <a:rPr lang="en-US" sz="1400" b="1">
                <a:solidFill>
                  <a:srgbClr val="0000FF"/>
                </a:solidFill>
                <a:latin typeface="Arial" panose="020B0604020202020204" pitchFamily="34" charset="0"/>
                <a:cs typeface="Arial" panose="020B0604020202020204" pitchFamily="34" charset="0"/>
              </a:rPr>
              <a:t>+27.7±10.4</a:t>
            </a:r>
            <a:r>
              <a:rPr lang="en-US" sz="1400" b="1">
                <a:solidFill>
                  <a:srgbClr val="FF0000"/>
                </a:solidFill>
                <a:latin typeface="Arial" panose="020B0604020202020204" pitchFamily="34" charset="0"/>
                <a:cs typeface="Arial" panose="020B0604020202020204" pitchFamily="34" charset="0"/>
              </a:rPr>
              <a:t> </a:t>
            </a:r>
          </a:p>
        </p:txBody>
      </p:sp>
      <p:sp>
        <p:nvSpPr>
          <p:cNvPr id="9" name="Text Box 33"/>
          <p:cNvSpPr txBox="1">
            <a:spLocks noChangeArrowheads="1"/>
          </p:cNvSpPr>
          <p:nvPr/>
        </p:nvSpPr>
        <p:spPr bwMode="auto">
          <a:xfrm>
            <a:off x="4648200" y="3503613"/>
            <a:ext cx="4191000" cy="304800"/>
          </a:xfrm>
          <a:prstGeom prst="rect">
            <a:avLst/>
          </a:prstGeom>
          <a:noFill/>
          <a:ln w="9525">
            <a:noFill/>
            <a:miter lim="800000"/>
            <a:headEnd/>
            <a:tailEnd/>
          </a:ln>
        </p:spPr>
        <p:txBody>
          <a:bodyPr>
            <a:spAutoFit/>
          </a:bodyPr>
          <a:lstStyle/>
          <a:p>
            <a:pPr>
              <a:spcBef>
                <a:spcPct val="50000"/>
              </a:spcBef>
            </a:pPr>
            <a:r>
              <a:rPr lang="en-US" sz="1400" b="1">
                <a:latin typeface="Arial" panose="020B0604020202020204" pitchFamily="34" charset="0"/>
                <a:cs typeface="Arial" panose="020B0604020202020204" pitchFamily="34" charset="0"/>
              </a:rPr>
              <a:t>Annual:</a:t>
            </a:r>
            <a:r>
              <a:rPr lang="en-US" sz="1400" b="1">
                <a:solidFill>
                  <a:srgbClr val="FF0000"/>
                </a:solidFill>
                <a:latin typeface="Arial" panose="020B0604020202020204" pitchFamily="34" charset="0"/>
                <a:cs typeface="Arial" panose="020B0604020202020204" pitchFamily="34" charset="0"/>
              </a:rPr>
              <a:t> -1.4±6.1</a:t>
            </a:r>
            <a:r>
              <a:rPr lang="en-US" sz="1400" b="1">
                <a:solidFill>
                  <a:srgbClr val="006600"/>
                </a:solidFill>
                <a:latin typeface="Arial" panose="020B0604020202020204" pitchFamily="34" charset="0"/>
                <a:cs typeface="Arial" panose="020B0604020202020204" pitchFamily="34" charset="0"/>
              </a:rPr>
              <a:t>,-23.3±9.3</a:t>
            </a:r>
            <a:r>
              <a:rPr lang="en-US" sz="1400" b="1">
                <a:solidFill>
                  <a:srgbClr val="66FF33"/>
                </a:solidFill>
                <a:latin typeface="Arial" panose="020B0604020202020204" pitchFamily="34" charset="0"/>
                <a:cs typeface="Arial" panose="020B0604020202020204" pitchFamily="34" charset="0"/>
              </a:rPr>
              <a:t>, </a:t>
            </a:r>
            <a:r>
              <a:rPr lang="en-US" sz="1400" b="1">
                <a:solidFill>
                  <a:srgbClr val="0000FF"/>
                </a:solidFill>
                <a:latin typeface="Arial" panose="020B0604020202020204" pitchFamily="34" charset="0"/>
                <a:cs typeface="Arial" panose="020B0604020202020204" pitchFamily="34" charset="0"/>
              </a:rPr>
              <a:t>+24.8±9.7</a:t>
            </a:r>
            <a:r>
              <a:rPr lang="en-US" sz="1400" b="1">
                <a:solidFill>
                  <a:srgbClr val="FF0000"/>
                </a:solidFill>
                <a:latin typeface="Arial" panose="020B0604020202020204" pitchFamily="34" charset="0"/>
                <a:cs typeface="Arial" panose="020B0604020202020204" pitchFamily="34" charset="0"/>
              </a:rPr>
              <a:t> </a:t>
            </a:r>
          </a:p>
        </p:txBody>
      </p:sp>
      <p:sp>
        <p:nvSpPr>
          <p:cNvPr id="10" name="TextBox 9"/>
          <p:cNvSpPr txBox="1"/>
          <p:nvPr/>
        </p:nvSpPr>
        <p:spPr>
          <a:xfrm>
            <a:off x="762000" y="6086475"/>
            <a:ext cx="3365024" cy="369332"/>
          </a:xfrm>
          <a:prstGeom prst="rect">
            <a:avLst/>
          </a:prstGeom>
          <a:solidFill>
            <a:schemeClr val="accent4">
              <a:lumMod val="40000"/>
              <a:lumOff val="60000"/>
            </a:schemeClr>
          </a:solidFill>
          <a:ln w="19050">
            <a:solidFill>
              <a:schemeClr val="tx1"/>
            </a:solidFill>
          </a:ln>
        </p:spPr>
        <p:txBody>
          <a:bodyPr wrap="none">
            <a:spAutoFit/>
          </a:bodyPr>
          <a:lstStyle/>
          <a:p>
            <a:pPr fontAlgn="auto">
              <a:spcBef>
                <a:spcPts val="0"/>
              </a:spcBef>
              <a:spcAft>
                <a:spcPts val="0"/>
              </a:spcAft>
              <a:defRPr/>
            </a:pPr>
            <a:r>
              <a:rPr lang="en-IN" b="1" i="1" dirty="0">
                <a:solidFill>
                  <a:srgbClr val="C00000"/>
                </a:solidFill>
                <a:latin typeface="Arial" panose="020B0604020202020204" pitchFamily="34" charset="0"/>
                <a:cs typeface="Arial" panose="020B0604020202020204" pitchFamily="34" charset="0"/>
              </a:rPr>
              <a:t>Columnar Cloud Parameters </a:t>
            </a:r>
          </a:p>
        </p:txBody>
      </p:sp>
      <p:sp>
        <p:nvSpPr>
          <p:cNvPr id="11" name="TextBox 12"/>
          <p:cNvSpPr txBox="1">
            <a:spLocks noChangeArrowheads="1"/>
          </p:cNvSpPr>
          <p:nvPr/>
        </p:nvSpPr>
        <p:spPr bwMode="auto">
          <a:xfrm>
            <a:off x="4430494" y="6019800"/>
            <a:ext cx="4027706" cy="369332"/>
          </a:xfrm>
          <a:prstGeom prst="rect">
            <a:avLst/>
          </a:prstGeom>
          <a:noFill/>
          <a:ln w="9525">
            <a:noFill/>
            <a:miter lim="800000"/>
            <a:headEnd/>
            <a:tailEnd/>
          </a:ln>
        </p:spPr>
        <p:txBody>
          <a:bodyPr wrap="none">
            <a:spAutoFit/>
          </a:bodyPr>
          <a:lstStyle/>
          <a:p>
            <a:r>
              <a:rPr lang="en-US" b="1" i="1" dirty="0" err="1" smtClean="0">
                <a:solidFill>
                  <a:srgbClr val="0000CC"/>
                </a:solidFill>
                <a:latin typeface="Arial" panose="020B0604020202020204" pitchFamily="34" charset="0"/>
                <a:cs typeface="Arial" panose="020B0604020202020204" pitchFamily="34" charset="0"/>
              </a:rPr>
              <a:t>Dey</a:t>
            </a:r>
            <a:r>
              <a:rPr lang="en-US" b="1" i="1" dirty="0" smtClean="0">
                <a:solidFill>
                  <a:srgbClr val="0000CC"/>
                </a:solidFill>
                <a:latin typeface="Arial" panose="020B0604020202020204" pitchFamily="34" charset="0"/>
                <a:cs typeface="Arial" panose="020B0604020202020204" pitchFamily="34" charset="0"/>
              </a:rPr>
              <a:t> </a:t>
            </a:r>
            <a:r>
              <a:rPr lang="en-US" b="1" i="1" dirty="0">
                <a:solidFill>
                  <a:srgbClr val="0000CC"/>
                </a:solidFill>
                <a:latin typeface="Arial" panose="020B0604020202020204" pitchFamily="34" charset="0"/>
                <a:cs typeface="Arial" panose="020B0604020202020204" pitchFamily="34" charset="0"/>
              </a:rPr>
              <a:t>and Tripathi, </a:t>
            </a:r>
            <a:r>
              <a:rPr lang="en-US" b="1" i="1" dirty="0" smtClean="0">
                <a:solidFill>
                  <a:srgbClr val="0000CC"/>
                </a:solidFill>
                <a:latin typeface="Arial" panose="020B0604020202020204" pitchFamily="34" charset="0"/>
                <a:cs typeface="Arial" panose="020B0604020202020204" pitchFamily="34" charset="0"/>
              </a:rPr>
              <a:t>JGR, (2007</a:t>
            </a:r>
            <a:r>
              <a:rPr lang="en-US" b="1" i="1" dirty="0">
                <a:solidFill>
                  <a:srgbClr val="0000CC"/>
                </a:solidFill>
                <a:latin typeface="Arial" panose="020B0604020202020204" pitchFamily="34" charset="0"/>
                <a:cs typeface="Arial" panose="020B0604020202020204" pitchFamily="34" charset="0"/>
              </a:rPr>
              <a:t>, </a:t>
            </a:r>
            <a:r>
              <a:rPr lang="en-US" b="1" i="1" dirty="0" smtClean="0">
                <a:solidFill>
                  <a:srgbClr val="0000CC"/>
                </a:solidFill>
                <a:latin typeface="Arial" panose="020B0604020202020204" pitchFamily="34" charset="0"/>
                <a:cs typeface="Arial" panose="020B0604020202020204" pitchFamily="34" charset="0"/>
              </a:rPr>
              <a:t>2008)</a:t>
            </a:r>
            <a:endParaRPr lang="en-US" b="1" i="1" dirty="0">
              <a:solidFill>
                <a:srgbClr val="0000CC"/>
              </a:solidFill>
              <a:latin typeface="Arial" panose="020B0604020202020204" pitchFamily="34" charset="0"/>
              <a:cs typeface="Arial" panose="020B0604020202020204" pitchFamily="34" charset="0"/>
            </a:endParaRPr>
          </a:p>
        </p:txBody>
      </p:sp>
      <p:sp>
        <p:nvSpPr>
          <p:cNvPr id="12" name="TextBox 11"/>
          <p:cNvSpPr txBox="1"/>
          <p:nvPr/>
        </p:nvSpPr>
        <p:spPr>
          <a:xfrm>
            <a:off x="161930" y="0"/>
            <a:ext cx="8365560"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SW Aerosol </a:t>
            </a:r>
            <a:r>
              <a:rPr lang="en-US" sz="3200" b="1" dirty="0" err="1" smtClean="0">
                <a:solidFill>
                  <a:srgbClr val="0000FF"/>
                </a:solidFill>
                <a:latin typeface="Arial" panose="020B0604020202020204" pitchFamily="34" charset="0"/>
                <a:cs typeface="Arial" panose="020B0604020202020204" pitchFamily="34" charset="0"/>
              </a:rPr>
              <a:t>Radiative</a:t>
            </a:r>
            <a:r>
              <a:rPr lang="en-US" sz="3200" b="1" dirty="0" smtClean="0">
                <a:solidFill>
                  <a:srgbClr val="0000FF"/>
                </a:solidFill>
                <a:latin typeface="Arial" panose="020B0604020202020204" pitchFamily="34" charset="0"/>
                <a:cs typeface="Arial" panose="020B0604020202020204" pitchFamily="34" charset="0"/>
              </a:rPr>
              <a:t> Forcing (2001-2005)</a:t>
            </a:r>
            <a:endParaRPr lang="en-US" sz="3200" b="1" dirty="0">
              <a:solidFill>
                <a:srgbClr val="0000FF"/>
              </a:solidFill>
              <a:latin typeface="Arial" panose="020B0604020202020204" pitchFamily="34" charset="0"/>
              <a:cs typeface="Arial" panose="020B0604020202020204" pitchFamily="34" charset="0"/>
            </a:endParaRPr>
          </a:p>
        </p:txBody>
      </p:sp>
      <p:sp>
        <p:nvSpPr>
          <p:cNvPr id="14" name="Footer Placeholder 6"/>
          <p:cNvSpPr>
            <a:spLocks noGrp="1"/>
          </p:cNvSpPr>
          <p:nvPr>
            <p:ph type="ftr" sz="quarter" idx="11"/>
          </p:nvPr>
        </p:nvSpPr>
        <p:spPr>
          <a:xfrm>
            <a:off x="2667000" y="640080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11662410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4005"/>
            <a:ext cx="9144000" cy="1384995"/>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Processing of Ambient </a:t>
            </a:r>
            <a:r>
              <a:rPr lang="en-US" sz="2800" b="1" dirty="0">
                <a:latin typeface="Arial" panose="020B0604020202020204" pitchFamily="34" charset="0"/>
                <a:cs typeface="Arial" panose="020B0604020202020204" pitchFamily="34" charset="0"/>
              </a:rPr>
              <a:t>A</a:t>
            </a:r>
            <a:r>
              <a:rPr lang="en-US" sz="2800" b="1" dirty="0" smtClean="0">
                <a:latin typeface="Arial" panose="020B0604020202020204" pitchFamily="34" charset="0"/>
                <a:cs typeface="Arial" panose="020B0604020202020204" pitchFamily="34" charset="0"/>
              </a:rPr>
              <a:t>erosols during Fog (F) </a:t>
            </a:r>
            <a:r>
              <a:rPr lang="en-US" sz="2800" b="1" dirty="0">
                <a:latin typeface="Arial" panose="020B0604020202020204" pitchFamily="34" charset="0"/>
                <a:cs typeface="Arial" panose="020B0604020202020204" pitchFamily="34" charset="0"/>
              </a:rPr>
              <a:t>E</a:t>
            </a:r>
            <a:r>
              <a:rPr lang="en-US" sz="2800" b="1" dirty="0" smtClean="0">
                <a:latin typeface="Arial" panose="020B0604020202020204" pitchFamily="34" charset="0"/>
                <a:cs typeface="Arial" panose="020B0604020202020204" pitchFamily="34" charset="0"/>
              </a:rPr>
              <a:t>vents: Comparison with </a:t>
            </a:r>
            <a:r>
              <a:rPr lang="en-US" sz="2800" b="1" dirty="0">
                <a:latin typeface="Arial" panose="020B0604020202020204" pitchFamily="34" charset="0"/>
                <a:cs typeface="Arial" panose="020B0604020202020204" pitchFamily="34" charset="0"/>
              </a:rPr>
              <a:t>N</a:t>
            </a:r>
            <a:r>
              <a:rPr lang="en-US" sz="2800" b="1" dirty="0" smtClean="0">
                <a:latin typeface="Arial" panose="020B0604020202020204" pitchFamily="34" charset="0"/>
                <a:cs typeface="Arial" panose="020B0604020202020204" pitchFamily="34" charset="0"/>
              </a:rPr>
              <a:t>on Foggy (NF) Periods</a:t>
            </a:r>
          </a:p>
          <a:p>
            <a:pPr algn="ctr"/>
            <a:r>
              <a:rPr lang="en-US" sz="2800" b="1" dirty="0" smtClean="0">
                <a:latin typeface="Arial" panose="020B0604020202020204" pitchFamily="34" charset="0"/>
                <a:cs typeface="Arial" panose="020B0604020202020204" pitchFamily="34" charset="0"/>
              </a:rPr>
              <a:t> and Role of Acidity</a:t>
            </a:r>
            <a:endParaRPr lang="en-US" sz="28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AD5BBC7-4F6D-445D-B3A3-F2FA29BB67CA}" type="datetime1">
              <a:rPr lang="en-US" smtClean="0"/>
              <a:t>11/11/13</a:t>
            </a:fld>
            <a:endParaRPr lang="en-US"/>
          </a:p>
        </p:txBody>
      </p:sp>
      <p:sp>
        <p:nvSpPr>
          <p:cNvPr id="4" name="Slide Number Placeholder 3"/>
          <p:cNvSpPr>
            <a:spLocks noGrp="1"/>
          </p:cNvSpPr>
          <p:nvPr>
            <p:ph type="sldNum" sz="quarter" idx="12"/>
          </p:nvPr>
        </p:nvSpPr>
        <p:spPr/>
        <p:txBody>
          <a:bodyPr/>
          <a:lstStyle/>
          <a:p>
            <a:fld id="{B7859A7E-52D7-426B-A1C5-BCCD3FF31703}" type="slidenum">
              <a:rPr lang="en-US" smtClean="0"/>
              <a:pPr/>
              <a:t>9</a:t>
            </a:fld>
            <a:endParaRPr lang="en-US"/>
          </a:p>
        </p:txBody>
      </p:sp>
      <p:sp>
        <p:nvSpPr>
          <p:cNvPr id="5" name="TextBox 4"/>
          <p:cNvSpPr txBox="1"/>
          <p:nvPr/>
        </p:nvSpPr>
        <p:spPr>
          <a:xfrm>
            <a:off x="161930" y="0"/>
            <a:ext cx="8843255" cy="584775"/>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Secondary organic aerosols: Role of Acidity</a:t>
            </a:r>
            <a:endParaRPr lang="en-US" sz="3200" b="1" dirty="0">
              <a:solidFill>
                <a:srgbClr val="0000FF"/>
              </a:solidFill>
              <a:latin typeface="Arial" panose="020B0604020202020204" pitchFamily="34" charset="0"/>
              <a:cs typeface="Arial" panose="020B0604020202020204" pitchFamily="34" charset="0"/>
            </a:endParaRPr>
          </a:p>
        </p:txBody>
      </p:sp>
      <p:sp>
        <p:nvSpPr>
          <p:cNvPr id="6"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16247535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5494</TotalTime>
  <Words>2770</Words>
  <Application>Microsoft Macintosh PowerPoint</Application>
  <PresentationFormat>On-screen Show (4:3)</PresentationFormat>
  <Paragraphs>355</Paragraphs>
  <Slides>41</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Office Theme</vt:lpstr>
      <vt:lpstr>Origin50.Graph</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Identified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vijaypk</dc:creator>
  <cp:lastModifiedBy>Rachelle Lagman</cp:lastModifiedBy>
  <cp:revision>274</cp:revision>
  <dcterms:created xsi:type="dcterms:W3CDTF">2011-05-28T05:42:12Z</dcterms:created>
  <dcterms:modified xsi:type="dcterms:W3CDTF">2013-11-11T23:23:13Z</dcterms:modified>
</cp:coreProperties>
</file>