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1164" r:id="rId2"/>
    <p:sldId id="1537" r:id="rId3"/>
    <p:sldId id="1538" r:id="rId4"/>
    <p:sldId id="1496" r:id="rId5"/>
    <p:sldId id="1560" r:id="rId6"/>
    <p:sldId id="1540" r:id="rId7"/>
    <p:sldId id="1539" r:id="rId8"/>
    <p:sldId id="1542" r:id="rId9"/>
    <p:sldId id="1549" r:id="rId10"/>
    <p:sldId id="1544" r:id="rId11"/>
    <p:sldId id="1546" r:id="rId12"/>
    <p:sldId id="1557" r:id="rId13"/>
    <p:sldId id="1552" r:id="rId14"/>
    <p:sldId id="1550" r:id="rId15"/>
    <p:sldId id="1551" r:id="rId16"/>
    <p:sldId id="1553" r:id="rId17"/>
    <p:sldId id="1554" r:id="rId18"/>
    <p:sldId id="1555" r:id="rId19"/>
    <p:sldId id="1556" r:id="rId20"/>
    <p:sldId id="1495" r:id="rId21"/>
    <p:sldId id="1522" r:id="rId22"/>
    <p:sldId id="1558" r:id="rId23"/>
    <p:sldId id="1484" r:id="rId2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66"/>
    <a:srgbClr val="14AC1B"/>
    <a:srgbClr val="FF0000"/>
    <a:srgbClr val="009999"/>
    <a:srgbClr val="006666"/>
    <a:srgbClr val="0099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49" autoAdjust="0"/>
    <p:restoredTop sz="93717" autoAdjust="0"/>
  </p:normalViewPr>
  <p:slideViewPr>
    <p:cSldViewPr>
      <p:cViewPr varScale="1">
        <p:scale>
          <a:sx n="122" d="100"/>
          <a:sy n="122" d="100"/>
        </p:scale>
        <p:origin x="-13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490D601A-6A00-4522-A149-3ADBEE6084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6798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6ECEC6-B6BE-453E-817C-4F4F7850B9F1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2355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23556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</p:spPr>
        <p:txBody>
          <a:bodyPr lIns="91440" tIns="45720" rIns="91440" bIns="45720"/>
          <a:lstStyle/>
          <a:p>
            <a:endParaRPr lang="fr-FR" smtClean="0"/>
          </a:p>
        </p:txBody>
      </p:sp>
      <p:sp>
        <p:nvSpPr>
          <p:cNvPr id="23557" name="Espace réservé du numéro de diapositive 3"/>
          <p:cNvSpPr txBox="1">
            <a:spLocks noGrp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3B863CDE-BA6E-48B9-8658-0862697710B7}" type="slidenum">
              <a:rPr lang="en-GB" sz="1200">
                <a:latin typeface="Times New Roman" pitchFamily="18" charset="0"/>
              </a:rPr>
              <a:pPr algn="r"/>
              <a:t>2</a:t>
            </a:fld>
            <a:endParaRPr lang="en-GB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6ECEC6-B6BE-453E-817C-4F4F7850B9F1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2355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23556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</p:spPr>
        <p:txBody>
          <a:bodyPr lIns="91440" tIns="45720" rIns="91440" bIns="45720"/>
          <a:lstStyle/>
          <a:p>
            <a:endParaRPr lang="fr-FR" smtClean="0"/>
          </a:p>
        </p:txBody>
      </p:sp>
      <p:sp>
        <p:nvSpPr>
          <p:cNvPr id="23557" name="Espace réservé du numéro de diapositive 3"/>
          <p:cNvSpPr txBox="1">
            <a:spLocks noGrp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3B863CDE-BA6E-48B9-8658-0862697710B7}" type="slidenum">
              <a:rPr lang="en-GB" sz="1200">
                <a:latin typeface="Times New Roman" pitchFamily="18" charset="0"/>
              </a:rPr>
              <a:pPr algn="r"/>
              <a:t>3</a:t>
            </a:fld>
            <a:endParaRPr lang="en-GB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6ECEC6-B6BE-453E-817C-4F4F7850B9F1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2355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23556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</p:spPr>
        <p:txBody>
          <a:bodyPr lIns="91440" tIns="45720" rIns="91440" bIns="45720"/>
          <a:lstStyle/>
          <a:p>
            <a:endParaRPr lang="fr-FR" smtClean="0"/>
          </a:p>
        </p:txBody>
      </p:sp>
      <p:sp>
        <p:nvSpPr>
          <p:cNvPr id="23557" name="Espace réservé du numéro de diapositive 3"/>
          <p:cNvSpPr txBox="1">
            <a:spLocks noGrp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3B863CDE-BA6E-48B9-8658-0862697710B7}" type="slidenum">
              <a:rPr lang="en-GB" sz="1200">
                <a:latin typeface="Times New Roman" pitchFamily="18" charset="0"/>
              </a:rPr>
              <a:pPr algn="r"/>
              <a:t>4</a:t>
            </a:fld>
            <a:endParaRPr lang="en-GB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6ECEC6-B6BE-453E-817C-4F4F7850B9F1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2355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23556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</p:spPr>
        <p:txBody>
          <a:bodyPr lIns="91440" tIns="45720" rIns="91440" bIns="45720"/>
          <a:lstStyle/>
          <a:p>
            <a:endParaRPr lang="fr-FR" smtClean="0"/>
          </a:p>
        </p:txBody>
      </p:sp>
      <p:sp>
        <p:nvSpPr>
          <p:cNvPr id="23557" name="Espace réservé du numéro de diapositive 3"/>
          <p:cNvSpPr txBox="1">
            <a:spLocks noGrp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3B863CDE-BA6E-48B9-8658-0862697710B7}" type="slidenum">
              <a:rPr lang="en-GB" sz="1200">
                <a:latin typeface="Times New Roman" pitchFamily="18" charset="0"/>
              </a:rPr>
              <a:pPr algn="r"/>
              <a:t>6</a:t>
            </a:fld>
            <a:endParaRPr lang="en-GB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6ECEC6-B6BE-453E-817C-4F4F7850B9F1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2355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23556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</p:spPr>
        <p:txBody>
          <a:bodyPr lIns="91440" tIns="45720" rIns="91440" bIns="45720"/>
          <a:lstStyle/>
          <a:p>
            <a:endParaRPr lang="fr-FR" smtClean="0"/>
          </a:p>
        </p:txBody>
      </p:sp>
      <p:sp>
        <p:nvSpPr>
          <p:cNvPr id="23557" name="Espace réservé du numéro de diapositive 3"/>
          <p:cNvSpPr txBox="1">
            <a:spLocks noGrp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3B863CDE-BA6E-48B9-8658-0862697710B7}" type="slidenum">
              <a:rPr lang="en-GB" sz="1200">
                <a:latin typeface="Times New Roman" pitchFamily="18" charset="0"/>
              </a:rPr>
              <a:pPr algn="r"/>
              <a:t>7</a:t>
            </a:fld>
            <a:endParaRPr lang="en-GB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B34DC8-64A0-46A1-B419-02161687C52C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290512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6ECEC6-B6BE-453E-817C-4F4F7850B9F1}" type="slidenum">
              <a:rPr lang="en-US" smtClean="0"/>
              <a:pPr eaLnBrk="1" hangingPunct="1"/>
              <a:t>21</a:t>
            </a:fld>
            <a:endParaRPr lang="en-US" smtClean="0"/>
          </a:p>
        </p:txBody>
      </p:sp>
      <p:sp>
        <p:nvSpPr>
          <p:cNvPr id="2355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23556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</p:spPr>
        <p:txBody>
          <a:bodyPr lIns="91440" tIns="45720" rIns="91440" bIns="45720"/>
          <a:lstStyle/>
          <a:p>
            <a:endParaRPr lang="fr-FR" smtClean="0"/>
          </a:p>
        </p:txBody>
      </p:sp>
      <p:sp>
        <p:nvSpPr>
          <p:cNvPr id="23557" name="Espace réservé du numéro de diapositive 3"/>
          <p:cNvSpPr txBox="1">
            <a:spLocks noGrp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3B863CDE-BA6E-48B9-8658-0862697710B7}" type="slidenum">
              <a:rPr lang="en-GB" sz="1200">
                <a:latin typeface="Times New Roman" pitchFamily="18" charset="0"/>
              </a:rPr>
              <a:pPr algn="r"/>
              <a:t>21</a:t>
            </a:fld>
            <a:endParaRPr lang="en-GB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6ECEC6-B6BE-453E-817C-4F4F7850B9F1}" type="slidenum">
              <a:rPr lang="en-US" smtClean="0"/>
              <a:pPr eaLnBrk="1" hangingPunct="1"/>
              <a:t>22</a:t>
            </a:fld>
            <a:endParaRPr lang="en-US" smtClean="0"/>
          </a:p>
        </p:txBody>
      </p:sp>
      <p:sp>
        <p:nvSpPr>
          <p:cNvPr id="2355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23556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</p:spPr>
        <p:txBody>
          <a:bodyPr lIns="91440" tIns="45720" rIns="91440" bIns="45720"/>
          <a:lstStyle/>
          <a:p>
            <a:endParaRPr lang="fr-FR" smtClean="0"/>
          </a:p>
        </p:txBody>
      </p:sp>
      <p:sp>
        <p:nvSpPr>
          <p:cNvPr id="23557" name="Espace réservé du numéro de diapositive 3"/>
          <p:cNvSpPr txBox="1">
            <a:spLocks noGrp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3B863CDE-BA6E-48B9-8658-0862697710B7}" type="slidenum">
              <a:rPr lang="en-GB" sz="1200">
                <a:latin typeface="Times New Roman" pitchFamily="18" charset="0"/>
              </a:rPr>
              <a:pPr algn="r"/>
              <a:t>22</a:t>
            </a:fld>
            <a:endParaRPr lang="en-GB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E382A-C1FF-40D8-BC9B-EF225A5A8C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979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E0D49-0564-4AB0-9DAF-66995B3BB0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356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8063E-9367-4DE0-AD1E-A317BACC4D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798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A19CB-EABF-4599-B33A-9E2C55E0AD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800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4AFD7-7FDC-43E5-95AE-130F5A005C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511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B1B36-14BB-4B53-A02C-1BF63E5AA7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526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FEFFE-A4AB-4EA6-B02A-0FB2827E1B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16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06AD7-E3EE-4D2E-8092-D07C7C6E8A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736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9222C-80DC-49B9-BFC0-454A11FB3E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704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7F432-80DA-4475-8DCF-D8CA01A9AB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453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CF0B5-F152-4A50-A0B8-8D1DE19377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123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8288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D7ED682-558F-4503-9306-666AF8F1C8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28.png"/><Relationship Id="rId7" Type="http://schemas.openxmlformats.org/officeDocument/2006/relationships/image" Target="../media/image29.jpeg"/><Relationship Id="rId8" Type="http://schemas.openxmlformats.org/officeDocument/2006/relationships/image" Target="../media/image30.png"/><Relationship Id="rId9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emf"/><Relationship Id="rId3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emf"/><Relationship Id="rId3" Type="http://schemas.openxmlformats.org/officeDocument/2006/relationships/image" Target="../media/image3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5" Type="http://schemas.openxmlformats.org/officeDocument/2006/relationships/image" Target="../media/image37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Air%20pollution%20in%20New%20Delhi%20auto-rickshaw.mp4" TargetMode="External"/><Relationship Id="rId4" Type="http://schemas.openxmlformats.org/officeDocument/2006/relationships/image" Target="../media/image39.png"/><Relationship Id="rId5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gif"/><Relationship Id="rId8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Relationship Id="rId3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120775"/>
            <a:ext cx="9144000" cy="1470025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Nature of Air Pollution in India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419600"/>
            <a:ext cx="91440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dirty="0" smtClean="0"/>
              <a:t>Dr. Sarath Guttikunda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endParaRPr lang="en-US" sz="1800" dirty="0"/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086" y="5007864"/>
            <a:ext cx="4876800" cy="402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23825"/>
            <a:ext cx="9753600" cy="661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6602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23825"/>
            <a:ext cx="9753600" cy="661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191000" y="609600"/>
            <a:ext cx="47244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Coal unloading on to the conveyor belt at</a:t>
            </a:r>
          </a:p>
          <a:p>
            <a:r>
              <a:rPr lang="en-US" sz="3600">
                <a:solidFill>
                  <a:schemeClr val="bg1"/>
                </a:solidFill>
              </a:rPr>
              <a:t>North Chennai PP</a:t>
            </a:r>
          </a:p>
        </p:txBody>
      </p:sp>
    </p:spTree>
    <p:extLst>
      <p:ext uri="{BB962C8B-B14F-4D97-AF65-F5344CB8AC3E}">
        <p14:creationId xmlns:p14="http://schemas.microsoft.com/office/powerpoint/2010/main" val="2551340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7285"/>
            <a:ext cx="3014288" cy="2042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483201" y="5558135"/>
            <a:ext cx="5584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 smtClean="0">
                <a:latin typeface="+mj-lt"/>
              </a:rPr>
              <a:t>Coal, Ore, Cement, Fertilizers, Salt, Sugar</a:t>
            </a:r>
            <a:endParaRPr lang="en-US" sz="2400" b="1" dirty="0">
              <a:latin typeface="+mj-lt"/>
            </a:endParaRPr>
          </a:p>
        </p:txBody>
      </p:sp>
      <p:pic>
        <p:nvPicPr>
          <p:cNvPr id="2050" name="Picture 2" descr="http://files.prokerala.com/maps/india/map-files/india-railw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0517"/>
            <a:ext cx="3642217" cy="419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08250"/>
            <a:ext cx="5548313" cy="305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314" y="1886"/>
            <a:ext cx="2685086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743200" y="6396335"/>
            <a:ext cx="5584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 smtClean="0">
                <a:latin typeface="+mj-lt"/>
              </a:rPr>
              <a:t>Road vs. Rail Freight Movement??</a:t>
            </a:r>
            <a:endParaRPr lang="en-US" sz="2400" b="1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4798367"/>
            <a:ext cx="26416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6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960"/>
          <a:stretch/>
        </p:blipFill>
        <p:spPr>
          <a:xfrm>
            <a:off x="348157" y="1109528"/>
            <a:ext cx="2449085" cy="2460986"/>
          </a:xfrm>
          <a:prstGeom prst="rect">
            <a:avLst/>
          </a:prstGeom>
        </p:spPr>
      </p:pic>
      <p:pic>
        <p:nvPicPr>
          <p:cNvPr id="33795" name="Picture 3" descr="Traffic_jam_on_road_to_Rohtang_Pa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95400"/>
            <a:ext cx="5761038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 descr="02a658dd-ee2c-4fbf-bc03-194fc5b6f4d8HiR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81400"/>
            <a:ext cx="4348163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4876800" y="5943600"/>
            <a:ext cx="3886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 err="1">
                <a:latin typeface="Calibri" pitchFamily="34" charset="0"/>
              </a:rPr>
              <a:t>Rohtang</a:t>
            </a:r>
            <a:r>
              <a:rPr lang="en-US" sz="2000" b="1" dirty="0">
                <a:latin typeface="Calibri" pitchFamily="34" charset="0"/>
              </a:rPr>
              <a:t> pass, Himachal Pradesh</a:t>
            </a:r>
            <a:endParaRPr lang="en-US" b="1" dirty="0">
              <a:latin typeface="Kozuka Mincho Pro M" pitchFamily="18" charset="-128"/>
              <a:ea typeface="Kozuka Mincho Pro M" pitchFamily="18" charset="-128"/>
            </a:endParaRPr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>
            <a:off x="1066800" y="1638300"/>
            <a:ext cx="2057400" cy="38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/>
          <a:lstStyle/>
          <a:p>
            <a:pPr algn="ctr"/>
            <a:r>
              <a:rPr lang="en-US" sz="4800" b="1" dirty="0" smtClean="0">
                <a:latin typeface="Calibri" pitchFamily="34" charset="0"/>
              </a:rPr>
              <a:t>Sectoral Linkages – Freight</a:t>
            </a:r>
            <a:endParaRPr lang="en-US" sz="4800" b="1" baseline="-25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911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Arcview Map - Chenn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0"/>
            <a:ext cx="2971800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76200" y="3395663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400" b="1">
                <a:latin typeface="Calibri" pitchFamily="34" charset="0"/>
                <a:ea typeface="Kozuka Mincho Pro M" pitchFamily="18" charset="-128"/>
              </a:rPr>
              <a:t>Chennai, ~550</a:t>
            </a:r>
            <a:endParaRPr lang="en-US" b="1">
              <a:latin typeface="Calibri" pitchFamily="34" charset="0"/>
              <a:ea typeface="Kozuka Mincho Pro M" pitchFamily="18" charset="-128"/>
            </a:endParaRPr>
          </a:p>
        </p:txBody>
      </p:sp>
      <p:pic>
        <p:nvPicPr>
          <p:cNvPr id="28677" name="Picture 5" descr="Arcview Map - Pu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762000"/>
            <a:ext cx="2819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3048000" y="3395663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400" b="1">
                <a:latin typeface="Calibri" pitchFamily="34" charset="0"/>
                <a:ea typeface="Kozuka Mincho Pro M" pitchFamily="18" charset="-128"/>
              </a:rPr>
              <a:t>Pune, ~400</a:t>
            </a:r>
            <a:endParaRPr lang="en-US" b="1">
              <a:latin typeface="Calibri" pitchFamily="34" charset="0"/>
              <a:ea typeface="Kozuka Mincho Pro M" pitchFamily="18" charset="-128"/>
            </a:endParaRPr>
          </a:p>
        </p:txBody>
      </p:sp>
      <p:pic>
        <p:nvPicPr>
          <p:cNvPr id="28679" name="Picture 7" descr="Arcview Map - Ahmedab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762000"/>
            <a:ext cx="3048000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6096000" y="3395663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400" b="1">
                <a:latin typeface="Calibri" pitchFamily="34" charset="0"/>
                <a:ea typeface="Kozuka Mincho Pro M" pitchFamily="18" charset="-128"/>
              </a:rPr>
              <a:t>Ahmedabad, ~400</a:t>
            </a:r>
            <a:endParaRPr lang="en-US" b="1">
              <a:latin typeface="Calibri" pitchFamily="34" charset="0"/>
              <a:ea typeface="Kozuka Mincho Pro M" pitchFamily="18" charset="-128"/>
            </a:endParaRPr>
          </a:p>
        </p:txBody>
      </p:sp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14763"/>
            <a:ext cx="29718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6096000" y="63246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400" b="1">
                <a:latin typeface="Calibri" pitchFamily="34" charset="0"/>
                <a:ea typeface="Kozuka Mincho Pro M" pitchFamily="18" charset="-128"/>
              </a:rPr>
              <a:t>Delhi, ~800</a:t>
            </a:r>
            <a:endParaRPr lang="en-US" b="1">
              <a:latin typeface="Calibri" pitchFamily="34" charset="0"/>
              <a:ea typeface="Kozuka Mincho Pro M" pitchFamily="18" charset="-128"/>
            </a:endParaRPr>
          </a:p>
        </p:txBody>
      </p:sp>
      <p:pic>
        <p:nvPicPr>
          <p:cNvPr id="28683" name="Picture 11" descr="General-brick-kiln_TNinetgian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6029"/>
            <a:ext cx="1752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757" y="5116512"/>
            <a:ext cx="1752600" cy="174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5" name="Picture 13" descr="Pune_transport_Brickkiln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357" y="4522674"/>
            <a:ext cx="2057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/>
          <a:lstStyle/>
          <a:p>
            <a:pPr algn="ctr"/>
            <a:r>
              <a:rPr lang="en-US" sz="4800" b="1" dirty="0" smtClean="0">
                <a:latin typeface="Calibri" pitchFamily="34" charset="0"/>
              </a:rPr>
              <a:t>Sectoral Linkages – Brick Kilns</a:t>
            </a:r>
            <a:endParaRPr lang="en-US" sz="4800" b="1" baseline="-25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31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418147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5105400" y="1143000"/>
            <a:ext cx="4038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5425" indent="-225425">
              <a:lnSpc>
                <a:spcPct val="80000"/>
              </a:lnSpc>
              <a:spcBef>
                <a:spcPct val="20000"/>
              </a:spcBef>
            </a:pPr>
            <a:r>
              <a:rPr lang="en-US" sz="3200" b="1" dirty="0">
                <a:latin typeface="Calibri" pitchFamily="34" charset="0"/>
              </a:rPr>
              <a:t>Indo-Gangetic Region</a:t>
            </a:r>
          </a:p>
          <a:p>
            <a:pPr marL="225425" indent="-225425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Calibri" pitchFamily="34" charset="0"/>
            </a:endParaRPr>
          </a:p>
          <a:p>
            <a:pPr marL="225425" indent="-225425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 b="1" dirty="0">
                <a:latin typeface="Calibri" pitchFamily="34" charset="0"/>
              </a:rPr>
              <a:t>Transport</a:t>
            </a:r>
          </a:p>
          <a:p>
            <a:pPr marL="225425" indent="-225425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Calibri" pitchFamily="34" charset="0"/>
              </a:rPr>
              <a:t>Rural biomass cooking</a:t>
            </a:r>
          </a:p>
          <a:p>
            <a:pPr marL="225425" indent="-225425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Calibri" pitchFamily="34" charset="0"/>
              </a:rPr>
              <a:t>Agricultural</a:t>
            </a:r>
          </a:p>
          <a:p>
            <a:pPr marL="225425" indent="-225425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Calibri" pitchFamily="34" charset="0"/>
              </a:rPr>
              <a:t>Industries</a:t>
            </a:r>
          </a:p>
          <a:p>
            <a:pPr marL="225425" indent="-225425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 b="1" dirty="0">
                <a:latin typeface="Calibri" pitchFamily="34" charset="0"/>
              </a:rPr>
              <a:t>Brick kilns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609600" y="4724400"/>
            <a:ext cx="1295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r>
              <a:rPr lang="en-US" sz="2400">
                <a:latin typeface="Calibri" pitchFamily="34" charset="0"/>
              </a:rPr>
              <a:t>PM</a:t>
            </a:r>
            <a:r>
              <a:rPr lang="en-US" sz="2400" baseline="-25000">
                <a:latin typeface="Calibri" pitchFamily="34" charset="0"/>
              </a:rPr>
              <a:t>10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400">
              <a:latin typeface="Calibri" pitchFamily="34" charset="0"/>
            </a:endParaRPr>
          </a:p>
        </p:txBody>
      </p:sp>
      <p:sp>
        <p:nvSpPr>
          <p:cNvPr id="29701" name="Oval 5"/>
          <p:cNvSpPr>
            <a:spLocks noChangeArrowheads="1"/>
          </p:cNvSpPr>
          <p:nvPr/>
        </p:nvSpPr>
        <p:spPr bwMode="auto">
          <a:xfrm rot="1659857">
            <a:off x="1524000" y="1828800"/>
            <a:ext cx="3581400" cy="1828800"/>
          </a:xfrm>
          <a:prstGeom prst="ellips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343400"/>
            <a:ext cx="268605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3" name="Oval 7"/>
          <p:cNvSpPr>
            <a:spLocks noChangeArrowheads="1"/>
          </p:cNvSpPr>
          <p:nvPr/>
        </p:nvSpPr>
        <p:spPr bwMode="auto">
          <a:xfrm rot="1659857">
            <a:off x="5867400" y="4932363"/>
            <a:ext cx="1524000" cy="706437"/>
          </a:xfrm>
          <a:prstGeom prst="ellips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/>
          <a:lstStyle/>
          <a:p>
            <a:pPr algn="ctr"/>
            <a:r>
              <a:rPr lang="en-US" sz="4800" b="1" dirty="0" smtClean="0">
                <a:latin typeface="Calibri" pitchFamily="34" charset="0"/>
              </a:rPr>
              <a:t>Sectoral Linkages – Brick Kilns</a:t>
            </a:r>
            <a:endParaRPr lang="en-US" sz="4800" b="1" baseline="-25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672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13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666432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0132" name="Line 4"/>
          <p:cNvSpPr>
            <a:spLocks noChangeShapeType="1"/>
          </p:cNvSpPr>
          <p:nvPr/>
        </p:nvSpPr>
        <p:spPr bwMode="auto">
          <a:xfrm flipH="1">
            <a:off x="5029200" y="3276600"/>
            <a:ext cx="533400" cy="914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/>
          <a:lstStyle/>
          <a:p>
            <a:pPr algn="ctr"/>
            <a:r>
              <a:rPr lang="en-US" sz="4800" b="1" dirty="0" smtClean="0">
                <a:latin typeface="Calibri" pitchFamily="34" charset="0"/>
              </a:rPr>
              <a:t>Sectoral Linkages – Urban</a:t>
            </a:r>
            <a:endParaRPr lang="en-US" sz="4800" b="1" baseline="-25000" dirty="0">
              <a:latin typeface="Calibri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6462486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5425" indent="-225425">
              <a:lnSpc>
                <a:spcPct val="80000"/>
              </a:lnSpc>
              <a:spcBef>
                <a:spcPct val="20000"/>
              </a:spcBef>
            </a:pPr>
            <a:r>
              <a:rPr lang="en-US" b="1" dirty="0" err="1" smtClean="0">
                <a:latin typeface="Calibri" pitchFamily="34" charset="0"/>
              </a:rPr>
              <a:t>MoUD</a:t>
            </a:r>
            <a:r>
              <a:rPr lang="en-US" b="1" dirty="0" smtClean="0">
                <a:latin typeface="Calibri" pitchFamily="34" charset="0"/>
              </a:rPr>
              <a:t>, 2008</a:t>
            </a:r>
            <a:endParaRPr lang="en-US" sz="16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849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18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8975"/>
            <a:ext cx="666432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218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41375"/>
            <a:ext cx="6664325" cy="548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2181" name="Line 5"/>
          <p:cNvSpPr>
            <a:spLocks noChangeShapeType="1"/>
          </p:cNvSpPr>
          <p:nvPr/>
        </p:nvSpPr>
        <p:spPr bwMode="auto">
          <a:xfrm flipH="1" flipV="1">
            <a:off x="5562600" y="2441575"/>
            <a:ext cx="838200" cy="457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/>
          <a:lstStyle/>
          <a:p>
            <a:pPr algn="ctr"/>
            <a:r>
              <a:rPr lang="en-US" sz="4800" b="1" dirty="0" smtClean="0">
                <a:latin typeface="Calibri" pitchFamily="34" charset="0"/>
              </a:rPr>
              <a:t>Sectoral Linkages – Urban</a:t>
            </a:r>
            <a:endParaRPr lang="en-US" sz="4800" b="1" baseline="-25000" dirty="0">
              <a:latin typeface="Calibri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6462486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5425" indent="-225425">
              <a:lnSpc>
                <a:spcPct val="80000"/>
              </a:lnSpc>
              <a:spcBef>
                <a:spcPct val="20000"/>
              </a:spcBef>
            </a:pPr>
            <a:r>
              <a:rPr lang="en-US" b="1" dirty="0" err="1" smtClean="0">
                <a:latin typeface="Calibri" pitchFamily="34" charset="0"/>
              </a:rPr>
              <a:t>MoUD</a:t>
            </a:r>
            <a:r>
              <a:rPr lang="en-US" b="1" dirty="0" smtClean="0">
                <a:latin typeface="Calibri" pitchFamily="34" charset="0"/>
              </a:rPr>
              <a:t>, 2008</a:t>
            </a:r>
            <a:endParaRPr lang="en-US" sz="16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34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23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8975"/>
            <a:ext cx="666432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423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41375"/>
            <a:ext cx="6664325" cy="548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4238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3775"/>
            <a:ext cx="6664325" cy="548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4231" name="Line 7"/>
          <p:cNvSpPr>
            <a:spLocks noChangeShapeType="1"/>
          </p:cNvSpPr>
          <p:nvPr/>
        </p:nvSpPr>
        <p:spPr bwMode="auto">
          <a:xfrm>
            <a:off x="3962400" y="4117975"/>
            <a:ext cx="9144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/>
          <a:lstStyle/>
          <a:p>
            <a:pPr algn="ctr"/>
            <a:r>
              <a:rPr lang="en-US" sz="4800" b="1" dirty="0" smtClean="0">
                <a:latin typeface="Calibri" pitchFamily="34" charset="0"/>
              </a:rPr>
              <a:t>Sectoral Linkages – Urban</a:t>
            </a:r>
            <a:endParaRPr lang="en-US" sz="4800" b="1" baseline="-25000" dirty="0">
              <a:latin typeface="Calibri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462486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5425" indent="-225425">
              <a:lnSpc>
                <a:spcPct val="80000"/>
              </a:lnSpc>
              <a:spcBef>
                <a:spcPct val="20000"/>
              </a:spcBef>
            </a:pPr>
            <a:r>
              <a:rPr lang="en-US" b="1" dirty="0" err="1" smtClean="0">
                <a:latin typeface="Calibri" pitchFamily="34" charset="0"/>
              </a:rPr>
              <a:t>MoUD</a:t>
            </a:r>
            <a:r>
              <a:rPr lang="en-US" b="1" dirty="0" smtClean="0">
                <a:latin typeface="Calibri" pitchFamily="34" charset="0"/>
              </a:rPr>
              <a:t>, 2008</a:t>
            </a:r>
            <a:endParaRPr lang="en-US" sz="16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065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666432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03" name="Line 3"/>
          <p:cNvSpPr>
            <a:spLocks noChangeShapeType="1"/>
          </p:cNvSpPr>
          <p:nvPr/>
        </p:nvSpPr>
        <p:spPr bwMode="auto">
          <a:xfrm flipH="1">
            <a:off x="5029200" y="2819400"/>
            <a:ext cx="533400" cy="914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5632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6664325" cy="548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05" name="Line 5"/>
          <p:cNvSpPr>
            <a:spLocks noChangeShapeType="1"/>
          </p:cNvSpPr>
          <p:nvPr/>
        </p:nvSpPr>
        <p:spPr bwMode="auto">
          <a:xfrm flipH="1" flipV="1">
            <a:off x="5638800" y="2438400"/>
            <a:ext cx="838200" cy="457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56320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0600"/>
            <a:ext cx="6664325" cy="548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07" name="Line 7"/>
          <p:cNvSpPr>
            <a:spLocks noChangeShapeType="1"/>
          </p:cNvSpPr>
          <p:nvPr/>
        </p:nvSpPr>
        <p:spPr bwMode="auto">
          <a:xfrm>
            <a:off x="4343400" y="4038600"/>
            <a:ext cx="9144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56320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146175"/>
            <a:ext cx="6664325" cy="548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09" name="Line 9"/>
          <p:cNvSpPr>
            <a:spLocks noChangeShapeType="1"/>
          </p:cNvSpPr>
          <p:nvPr/>
        </p:nvSpPr>
        <p:spPr bwMode="auto">
          <a:xfrm>
            <a:off x="4114800" y="1371600"/>
            <a:ext cx="1371600" cy="304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/>
          <a:lstStyle/>
          <a:p>
            <a:pPr algn="ctr"/>
            <a:r>
              <a:rPr lang="en-US" sz="4800" b="1" dirty="0" smtClean="0">
                <a:latin typeface="Calibri" pitchFamily="34" charset="0"/>
              </a:rPr>
              <a:t>Sectoral Linkages – Urban</a:t>
            </a:r>
            <a:endParaRPr lang="en-US" sz="4800" b="1" baseline="-25000" dirty="0">
              <a:latin typeface="Calibri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6462486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5425" indent="-225425">
              <a:lnSpc>
                <a:spcPct val="80000"/>
              </a:lnSpc>
              <a:spcBef>
                <a:spcPct val="20000"/>
              </a:spcBef>
            </a:pPr>
            <a:r>
              <a:rPr lang="en-US" b="1" dirty="0" err="1" smtClean="0">
                <a:latin typeface="Calibri" pitchFamily="34" charset="0"/>
              </a:rPr>
              <a:t>MoUD</a:t>
            </a:r>
            <a:r>
              <a:rPr lang="en-US" b="1" dirty="0" smtClean="0">
                <a:latin typeface="Calibri" pitchFamily="34" charset="0"/>
              </a:rPr>
              <a:t>, 2008</a:t>
            </a:r>
            <a:endParaRPr lang="en-US" sz="16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835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09600" y="2286000"/>
            <a:ext cx="1701390" cy="1600200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27</a:t>
            </a:r>
            <a:endParaRPr lang="en-IN" sz="7200" b="1" dirty="0">
              <a:solidFill>
                <a:srgbClr val="C00000"/>
              </a:solidFill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27761" y="4114800"/>
            <a:ext cx="231543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 smtClean="0">
                <a:latin typeface="+mj-lt"/>
              </a:rPr>
              <a:t>Cities in Top 100 with the worst air quality</a:t>
            </a:r>
            <a:endParaRPr lang="en-US" b="1" dirty="0">
              <a:latin typeface="+mj-lt"/>
            </a:endParaRPr>
          </a:p>
        </p:txBody>
      </p:sp>
      <p:pic>
        <p:nvPicPr>
          <p:cNvPr id="11266" name="Picture 2" descr="http://3.bp.blogspot.com/-de2N2AccBw8/USI9i44L3XI/AAAAAAAACTo/AwdaDqwpZL8/s1600/2-18-2013+7-54-45+P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98748" y="1062383"/>
            <a:ext cx="1746504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0" y="1066800"/>
            <a:ext cx="2686050" cy="4286936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/>
          <a:lstStyle/>
          <a:p>
            <a:pPr algn="ctr"/>
            <a:r>
              <a:rPr lang="en-US" sz="4800" b="1" dirty="0" smtClean="0">
                <a:latin typeface="Calibri" pitchFamily="34" charset="0"/>
              </a:rPr>
              <a:t>Air Pollution in Indian Cities</a:t>
            </a:r>
            <a:endParaRPr lang="en-US" sz="4800" b="1" dirty="0">
              <a:latin typeface="Calibri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404216" y="6334074"/>
            <a:ext cx="23355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 smtClean="0">
                <a:latin typeface="+mj-lt"/>
              </a:rPr>
              <a:t>WHO (2011, 2013)</a:t>
            </a:r>
          </a:p>
        </p:txBody>
      </p:sp>
    </p:spTree>
    <p:extLst>
      <p:ext uri="{BB962C8B-B14F-4D97-AF65-F5344CB8AC3E}">
        <p14:creationId xmlns:p14="http://schemas.microsoft.com/office/powerpoint/2010/main" val="14945393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71800" y="2190750"/>
            <a:ext cx="397033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latin typeface="+mj-lt"/>
              </a:rPr>
              <a:t>Car moving speeds in Delhi – km/</a:t>
            </a:r>
            <a:r>
              <a:rPr lang="en-US" sz="2000" b="1" dirty="0" err="1">
                <a:latin typeface="+mj-lt"/>
              </a:rPr>
              <a:t>hr</a:t>
            </a:r>
            <a:endParaRPr lang="en-IN" sz="2000" b="1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01980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/>
              <a:t>20 min of idling for cars = Rs. 1 crores in fuel losses (~</a:t>
            </a:r>
            <a:r>
              <a:rPr lang="en-US" b="1" dirty="0"/>
              <a:t>$</a:t>
            </a:r>
            <a:r>
              <a:rPr lang="en-US" b="1" dirty="0" smtClean="0"/>
              <a:t>200,000) per day</a:t>
            </a:r>
            <a:endParaRPr lang="en-US" b="1" dirty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374695" y="1233188"/>
            <a:ext cx="28355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 smtClean="0">
                <a:latin typeface="+mj-lt"/>
              </a:rPr>
              <a:t>Driving time is spent idling for passenger cars</a:t>
            </a:r>
            <a:endParaRPr lang="en-US" b="1" dirty="0">
              <a:latin typeface="+mj-lt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239000" y="990420"/>
            <a:ext cx="1447800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Ludhiana</a:t>
            </a:r>
          </a:p>
          <a:p>
            <a:pPr>
              <a:spcBef>
                <a:spcPts val="0"/>
              </a:spcBef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Delhi</a:t>
            </a:r>
          </a:p>
          <a:p>
            <a:pPr>
              <a:spcBef>
                <a:spcPts val="0"/>
              </a:spcBef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Vizag</a:t>
            </a:r>
            <a:endParaRPr lang="en-US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6337919" y="6429035"/>
            <a:ext cx="25515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 smtClean="0">
                <a:latin typeface="+mn-lt"/>
              </a:rPr>
              <a:t>Goel &amp; Guttikunda, 2013</a:t>
            </a:r>
            <a:endParaRPr lang="en-US" b="1" baseline="-25000" dirty="0">
              <a:latin typeface="+mn-lt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0" y="2533650"/>
            <a:ext cx="9144000" cy="344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/>
          <a:lstStyle/>
          <a:p>
            <a:pPr algn="ctr"/>
            <a:r>
              <a:rPr lang="en-US" sz="4800" b="1" dirty="0">
                <a:latin typeface="Calibri" pitchFamily="34" charset="0"/>
              </a:rPr>
              <a:t>O</a:t>
            </a:r>
            <a:r>
              <a:rPr lang="en-US" sz="4800" b="1" dirty="0" smtClean="0">
                <a:latin typeface="Calibri" pitchFamily="34" charset="0"/>
              </a:rPr>
              <a:t>n-road Idling Pollution</a:t>
            </a:r>
            <a:endParaRPr lang="en-US" sz="4800" b="1" dirty="0">
              <a:latin typeface="Calibri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52400" y="1163720"/>
            <a:ext cx="2222295" cy="2054059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</a:rPr>
              <a:t>20%</a:t>
            </a:r>
            <a:endParaRPr lang="en-IN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277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/>
          <a:lstStyle/>
          <a:p>
            <a:pPr algn="ctr"/>
            <a:r>
              <a:rPr lang="en-US" sz="4800" b="1" dirty="0">
                <a:latin typeface="Calibri" pitchFamily="34" charset="0"/>
              </a:rPr>
              <a:t>O</a:t>
            </a:r>
            <a:r>
              <a:rPr lang="en-US" sz="4800" b="1" dirty="0" smtClean="0">
                <a:latin typeface="Calibri" pitchFamily="34" charset="0"/>
              </a:rPr>
              <a:t>n-road Moving Pollution</a:t>
            </a:r>
            <a:endParaRPr lang="en-US" sz="4800" b="1" dirty="0">
              <a:latin typeface="Calibri" pitchFamily="34" charset="0"/>
            </a:endParaRPr>
          </a:p>
        </p:txBody>
      </p:sp>
      <p:pic>
        <p:nvPicPr>
          <p:cNvPr id="4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76769"/>
            <a:ext cx="4648200" cy="3840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48343" y="5334000"/>
            <a:ext cx="3766457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 smtClean="0">
                <a:latin typeface="+mj-lt"/>
              </a:rPr>
              <a:t>Apte et al., 2011</a:t>
            </a:r>
          </a:p>
          <a:p>
            <a:pPr>
              <a:spcBef>
                <a:spcPct val="50000"/>
              </a:spcBef>
              <a:defRPr/>
            </a:pPr>
            <a:r>
              <a:rPr lang="en-US" b="1" dirty="0" smtClean="0">
                <a:latin typeface="+mj-lt"/>
              </a:rPr>
              <a:t>On road measurements from 2010</a:t>
            </a:r>
            <a:endParaRPr lang="en-US" b="1" dirty="0">
              <a:latin typeface="+mj-lt"/>
            </a:endParaRPr>
          </a:p>
        </p:txBody>
      </p:sp>
      <p:pic>
        <p:nvPicPr>
          <p:cNvPr id="12290" name="Picture 2" descr="http://1.bp.blogspot.com/-R3RjNKxhKFA/UO0qkPhT9iI/AAAAAAAACRo/s_j-HrhYiso/s400/Air+Pollution+in+Delhi+-+Percentage+Contribution+of+Vehicle+Exhaus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929616"/>
            <a:ext cx="2794001" cy="237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6019800" y="990600"/>
            <a:ext cx="2222295" cy="2054059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</a:rPr>
              <a:t>25%</a:t>
            </a:r>
            <a:endParaRPr lang="en-IN" sz="6000" b="1" dirty="0">
              <a:solidFill>
                <a:srgbClr val="C00000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257800" y="6324600"/>
            <a:ext cx="37664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 smtClean="0">
                <a:latin typeface="+mj-lt"/>
              </a:rPr>
              <a:t>% vehicle pollution to PM2.5 in Delhi</a:t>
            </a:r>
            <a:endParaRPr lang="en-US" b="1" dirty="0">
              <a:latin typeface="+mj-lt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406571" y="3196918"/>
            <a:ext cx="37664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 smtClean="0">
                <a:latin typeface="+mj-lt"/>
              </a:rPr>
              <a:t>On road BC to PM2.5 ratio (in 2010)</a:t>
            </a:r>
            <a:endParaRPr lang="en-US" b="1" dirty="0">
              <a:latin typeface="+mj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97971" y="6477000"/>
            <a:ext cx="426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b="1" dirty="0" smtClean="0">
                <a:latin typeface="Calibri" pitchFamily="34" charset="0"/>
              </a:rPr>
              <a:t>More @ http://www.urbanemissions.info </a:t>
            </a:r>
            <a:endParaRPr lang="en-US" sz="1600" b="1" dirty="0">
              <a:latin typeface="Kozuka Mincho Pro M" pitchFamily="18" charset="-128"/>
              <a:ea typeface="Kozuka Mincho Pro M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371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67" y="2133600"/>
            <a:ext cx="7205663" cy="338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/>
          <a:lstStyle/>
          <a:p>
            <a:pPr algn="ctr"/>
            <a:r>
              <a:rPr lang="en-US" sz="4800" b="1" dirty="0" smtClean="0">
                <a:latin typeface="Calibri" pitchFamily="34" charset="0"/>
              </a:rPr>
              <a:t>National Transport Emissions</a:t>
            </a:r>
          </a:p>
          <a:p>
            <a:pPr algn="ctr"/>
            <a:r>
              <a:rPr lang="en-US" sz="4800" b="1" dirty="0" smtClean="0">
                <a:latin typeface="Calibri" pitchFamily="34" charset="0"/>
              </a:rPr>
              <a:t>2010-30</a:t>
            </a:r>
            <a:endParaRPr lang="en-US" sz="4800" b="1" dirty="0">
              <a:latin typeface="Calibri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362200" y="4114800"/>
            <a:ext cx="3733800" cy="533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96000" y="4294257"/>
            <a:ext cx="497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?</a:t>
            </a:r>
            <a:endParaRPr lang="en-IN" sz="4000" b="1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876800" y="6477000"/>
            <a:ext cx="426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b="1" dirty="0" smtClean="0">
                <a:latin typeface="Calibri" pitchFamily="34" charset="0"/>
              </a:rPr>
              <a:t>More @ http://www.urbanemissions.info </a:t>
            </a:r>
            <a:endParaRPr lang="en-US" sz="1600" b="1" dirty="0">
              <a:latin typeface="Kozuka Mincho Pro M" pitchFamily="18" charset="-128"/>
              <a:ea typeface="Kozuka Mincho Pro M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099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54" y="5581423"/>
            <a:ext cx="6237297" cy="514577"/>
          </a:xfrm>
          <a:prstGeom prst="rect">
            <a:avLst/>
          </a:prstGeom>
        </p:spPr>
      </p:pic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1000" y="5162491"/>
            <a:ext cx="34620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b="1" dirty="0" smtClean="0">
                <a:latin typeface="+mn-lt"/>
              </a:rPr>
              <a:t>More @ </a:t>
            </a:r>
            <a:endParaRPr lang="en-US" sz="2000" b="1" baseline="-25000" dirty="0">
              <a:latin typeface="+mn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3138714" y="1600200"/>
            <a:ext cx="2768190" cy="25908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6600"/>
                </a:solidFill>
              </a:rPr>
              <a:t>Thank you</a:t>
            </a:r>
            <a:endParaRPr lang="en-IN" sz="44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865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3.bp.blogspot.com/-de2N2AccBw8/USI9i44L3XI/AAAAAAAACTo/AwdaDqwpZL8/s1600/2-18-2013+7-54-45+P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06240" y="-4032504"/>
            <a:ext cx="3493008" cy="18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609600" y="2286000"/>
            <a:ext cx="1701390" cy="1600200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27</a:t>
            </a:r>
            <a:endParaRPr lang="en-IN" sz="7200" b="1" dirty="0">
              <a:solidFill>
                <a:srgbClr val="C00000"/>
              </a:solidFill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419600" y="1447800"/>
            <a:ext cx="1447800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Ludhiana</a:t>
            </a:r>
          </a:p>
          <a:p>
            <a:pPr>
              <a:spcBef>
                <a:spcPts val="0"/>
              </a:spcBef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Kanpur</a:t>
            </a:r>
          </a:p>
          <a:p>
            <a:pPr>
              <a:spcBef>
                <a:spcPts val="0"/>
              </a:spcBef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Delhi</a:t>
            </a:r>
          </a:p>
          <a:p>
            <a:pPr>
              <a:spcBef>
                <a:spcPts val="0"/>
              </a:spcBef>
              <a:defRPr/>
            </a:pPr>
            <a:r>
              <a:rPr lang="en-US" sz="2400" b="1" dirty="0" err="1" smtClean="0">
                <a:solidFill>
                  <a:srgbClr val="FF0000"/>
                </a:solidFill>
                <a:latin typeface="+mn-lt"/>
              </a:rPr>
              <a:t>Lucknow</a:t>
            </a:r>
            <a:endParaRPr lang="en-US" sz="2400" b="1" dirty="0" smtClean="0">
              <a:solidFill>
                <a:srgbClr val="FF0000"/>
              </a:solidFill>
              <a:latin typeface="+mn-lt"/>
            </a:endParaRPr>
          </a:p>
          <a:p>
            <a:pPr>
              <a:spcBef>
                <a:spcPts val="0"/>
              </a:spcBef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Indore</a:t>
            </a:r>
          </a:p>
          <a:p>
            <a:pPr>
              <a:spcBef>
                <a:spcPts val="0"/>
              </a:spcBef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Agra</a:t>
            </a:r>
          </a:p>
          <a:p>
            <a:pPr>
              <a:spcBef>
                <a:spcPts val="0"/>
              </a:spcBef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Kolkata</a:t>
            </a:r>
          </a:p>
          <a:p>
            <a:pPr>
              <a:spcBef>
                <a:spcPts val="0"/>
              </a:spcBef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Faridabad</a:t>
            </a:r>
          </a:p>
          <a:p>
            <a:pPr>
              <a:spcBef>
                <a:spcPts val="0"/>
              </a:spcBef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Jabalpur</a:t>
            </a:r>
            <a:endParaRPr lang="en-US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/>
          <a:lstStyle/>
          <a:p>
            <a:pPr algn="ctr"/>
            <a:r>
              <a:rPr lang="en-US" sz="4800" b="1" dirty="0" smtClean="0">
                <a:latin typeface="Calibri" pitchFamily="34" charset="0"/>
              </a:rPr>
              <a:t>Air Pollution in Indian Cities</a:t>
            </a:r>
            <a:endParaRPr lang="en-US" sz="4800" b="1" dirty="0">
              <a:latin typeface="Calibri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09800" y="1915180"/>
            <a:ext cx="23355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 smtClean="0">
                <a:latin typeface="+mj-lt"/>
              </a:rPr>
              <a:t>WHO, 2011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867400" y="1447800"/>
            <a:ext cx="1600200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Mumbai</a:t>
            </a:r>
          </a:p>
          <a:p>
            <a:pPr>
              <a:spcBef>
                <a:spcPts val="0"/>
              </a:spcBef>
              <a:defRPr/>
            </a:pPr>
            <a:r>
              <a:rPr lang="en-US" sz="2400" b="1" dirty="0" err="1" smtClean="0">
                <a:solidFill>
                  <a:srgbClr val="FF0000"/>
                </a:solidFill>
                <a:latin typeface="+mn-lt"/>
              </a:rPr>
              <a:t>Dhanbad</a:t>
            </a:r>
            <a:endParaRPr lang="en-US" sz="2400" b="1" dirty="0" smtClean="0">
              <a:solidFill>
                <a:srgbClr val="FF0000"/>
              </a:solidFill>
              <a:latin typeface="+mn-lt"/>
            </a:endParaRPr>
          </a:p>
          <a:p>
            <a:pPr>
              <a:spcBef>
                <a:spcPts val="0"/>
              </a:spcBef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Allahabad</a:t>
            </a:r>
          </a:p>
          <a:p>
            <a:pPr>
              <a:spcBef>
                <a:spcPts val="0"/>
              </a:spcBef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Patna</a:t>
            </a:r>
          </a:p>
          <a:p>
            <a:pPr>
              <a:spcBef>
                <a:spcPts val="0"/>
              </a:spcBef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Meerut</a:t>
            </a:r>
          </a:p>
          <a:p>
            <a:pPr>
              <a:spcBef>
                <a:spcPts val="0"/>
              </a:spcBef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Jaipur</a:t>
            </a:r>
          </a:p>
          <a:p>
            <a:pPr>
              <a:spcBef>
                <a:spcPts val="0"/>
              </a:spcBef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Varanasi</a:t>
            </a:r>
          </a:p>
          <a:p>
            <a:pPr>
              <a:spcBef>
                <a:spcPts val="0"/>
              </a:spcBef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Pune</a:t>
            </a:r>
          </a:p>
          <a:p>
            <a:pPr>
              <a:spcBef>
                <a:spcPts val="0"/>
              </a:spcBef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Nagpur</a:t>
            </a:r>
            <a:endParaRPr lang="en-US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391400" y="1447800"/>
            <a:ext cx="1752600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Bhopal</a:t>
            </a:r>
          </a:p>
          <a:p>
            <a:pPr>
              <a:spcBef>
                <a:spcPts val="0"/>
              </a:spcBef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Vijayawada</a:t>
            </a:r>
          </a:p>
          <a:p>
            <a:pPr>
              <a:spcBef>
                <a:spcPts val="0"/>
              </a:spcBef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Bangalore</a:t>
            </a:r>
          </a:p>
          <a:p>
            <a:pPr>
              <a:spcBef>
                <a:spcPts val="0"/>
              </a:spcBef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Rajkot</a:t>
            </a:r>
          </a:p>
          <a:p>
            <a:pPr>
              <a:spcBef>
                <a:spcPts val="0"/>
              </a:spcBef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Hyderabad</a:t>
            </a:r>
          </a:p>
          <a:p>
            <a:pPr>
              <a:spcBef>
                <a:spcPts val="0"/>
              </a:spcBef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Vizag</a:t>
            </a:r>
          </a:p>
          <a:p>
            <a:pPr>
              <a:spcBef>
                <a:spcPts val="0"/>
              </a:spcBef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Surat</a:t>
            </a:r>
          </a:p>
          <a:p>
            <a:pPr>
              <a:spcBef>
                <a:spcPts val="0"/>
              </a:spcBef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Ahmedabad</a:t>
            </a:r>
          </a:p>
          <a:p>
            <a:pPr>
              <a:spcBef>
                <a:spcPts val="0"/>
              </a:spcBef>
              <a:defRPr/>
            </a:pPr>
            <a:r>
              <a:rPr lang="en-US" sz="2400" b="1" dirty="0" err="1" smtClean="0">
                <a:solidFill>
                  <a:srgbClr val="FF0000"/>
                </a:solidFill>
                <a:latin typeface="+mn-lt"/>
              </a:rPr>
              <a:t>Nashik</a:t>
            </a:r>
            <a:endParaRPr lang="en-US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438400" y="4306456"/>
            <a:ext cx="1386587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 smtClean="0">
                <a:latin typeface="+mj-lt"/>
              </a:rPr>
              <a:t>PM</a:t>
            </a:r>
            <a:r>
              <a:rPr lang="en-US" sz="2800" b="1" baseline="-25000" dirty="0" smtClean="0">
                <a:latin typeface="+mj-lt"/>
              </a:rPr>
              <a:t>10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213548" y="6472270"/>
            <a:ext cx="37664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 smtClean="0">
                <a:latin typeface="+mj-lt"/>
              </a:rPr>
              <a:t>WHO guideline = 20</a:t>
            </a:r>
            <a:r>
              <a:rPr lang="en-US" b="1" dirty="0" smtClean="0">
                <a:latin typeface="Symbol" pitchFamily="18" charset="2"/>
              </a:rPr>
              <a:t>m</a:t>
            </a:r>
            <a:r>
              <a:rPr lang="en-US" b="1" dirty="0" smtClean="0">
                <a:latin typeface="+mj-lt"/>
              </a:rPr>
              <a:t>g/m</a:t>
            </a:r>
            <a:r>
              <a:rPr lang="en-US" b="1" baseline="30000" dirty="0" smtClean="0">
                <a:latin typeface="+mj-lt"/>
              </a:rPr>
              <a:t>3</a:t>
            </a:r>
            <a:endParaRPr lang="en-US" b="1" baseline="30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56859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/>
          <a:lstStyle/>
          <a:p>
            <a:pPr algn="ctr"/>
            <a:r>
              <a:rPr lang="en-US" sz="4800" b="1" dirty="0" smtClean="0">
                <a:latin typeface="Calibri" pitchFamily="34" charset="0"/>
              </a:rPr>
              <a:t>Air Pollution in Indian Cities</a:t>
            </a:r>
            <a:endParaRPr lang="en-US" sz="4800" b="1" dirty="0">
              <a:latin typeface="Calibri" pitchFamily="34" charset="0"/>
            </a:endParaRPr>
          </a:p>
        </p:txBody>
      </p:sp>
      <p:pic>
        <p:nvPicPr>
          <p:cNvPr id="8194" name="Picture 2" descr="http://1.bp.blogspot.com/-o7fqCX5TjUI/UMqd0DmswLI/AAAAAAAACN4/OP8im0hTwJU/s640/GBD2010+-+Top+Ten+Risk+Factors+for+Diseases+and+Deaths+in+As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719605"/>
            <a:ext cx="6096000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 rot="14381241">
            <a:off x="5623614" y="5378654"/>
            <a:ext cx="2263926" cy="3810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55233" y="2895600"/>
            <a:ext cx="233556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 smtClean="0">
                <a:latin typeface="+mj-lt"/>
              </a:rPr>
              <a:t>GBD 2010 (IHME, 2013)</a:t>
            </a:r>
          </a:p>
        </p:txBody>
      </p:sp>
      <p:sp>
        <p:nvSpPr>
          <p:cNvPr id="4" name="Oval 3"/>
          <p:cNvSpPr/>
          <p:nvPr/>
        </p:nvSpPr>
        <p:spPr>
          <a:xfrm>
            <a:off x="3721305" y="2663659"/>
            <a:ext cx="1701390" cy="1600200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6</a:t>
            </a:r>
            <a:r>
              <a:rPr lang="en-US" sz="7200" b="1" baseline="30000" dirty="0" smtClean="0">
                <a:solidFill>
                  <a:srgbClr val="C00000"/>
                </a:solidFill>
              </a:rPr>
              <a:t>th</a:t>
            </a:r>
            <a:endParaRPr lang="en-US" sz="7200" b="1" dirty="0" smtClean="0">
              <a:solidFill>
                <a:srgbClr val="C00000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5569153"/>
            <a:ext cx="5029200" cy="101566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 smtClean="0">
                <a:latin typeface="+mj-lt"/>
              </a:rPr>
              <a:t>~695,000 premature deaths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 dirty="0" smtClean="0">
                <a:latin typeface="+mj-lt"/>
              </a:rPr>
              <a:t>~100,000 from household combustion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38512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3999" cy="9144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C00000"/>
                </a:solidFill>
                <a:latin typeface="+mn-lt"/>
              </a:rPr>
              <a:t>Long List of Anthropogenic and Natural Sources</a:t>
            </a:r>
            <a:endParaRPr lang="en-US" sz="3600" b="1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147" name="AutoShape 3" descr="construction-dust"/>
          <p:cNvSpPr>
            <a:spLocks noChangeArrowheads="1"/>
          </p:cNvSpPr>
          <p:nvPr/>
        </p:nvSpPr>
        <p:spPr bwMode="auto">
          <a:xfrm>
            <a:off x="5029200" y="914400"/>
            <a:ext cx="1981200" cy="1600200"/>
          </a:xfrm>
          <a:prstGeom prst="cloudCallout">
            <a:avLst>
              <a:gd name="adj1" fmla="val -62181"/>
              <a:gd name="adj2" fmla="val 65972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FontTx/>
              <a:buChar char="•"/>
            </a:pPr>
            <a:endParaRPr lang="en-US" sz="3600">
              <a:latin typeface="+mn-lt"/>
              <a:cs typeface="Times New Roman" pitchFamily="18" charset="0"/>
            </a:endParaRPr>
          </a:p>
        </p:txBody>
      </p:sp>
      <p:sp>
        <p:nvSpPr>
          <p:cNvPr id="6148" name="AutoShape 4" descr="smokestacks"/>
          <p:cNvSpPr>
            <a:spLocks noChangeArrowheads="1"/>
          </p:cNvSpPr>
          <p:nvPr/>
        </p:nvSpPr>
        <p:spPr bwMode="auto">
          <a:xfrm flipH="1">
            <a:off x="762000" y="1295400"/>
            <a:ext cx="2286000" cy="1905000"/>
          </a:xfrm>
          <a:prstGeom prst="cloudCallout">
            <a:avLst>
              <a:gd name="adj1" fmla="val -102778"/>
              <a:gd name="adj2" fmla="val 51917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FontTx/>
              <a:buChar char="•"/>
            </a:pPr>
            <a:endParaRPr lang="en-US" sz="3600">
              <a:latin typeface="+mn-lt"/>
              <a:cs typeface="Times New Roman" pitchFamily="18" charset="0"/>
            </a:endParaRPr>
          </a:p>
        </p:txBody>
      </p:sp>
      <p:sp>
        <p:nvSpPr>
          <p:cNvPr id="6149" name="AutoShape 5" descr="Traffic-on-the-highway-in-002"/>
          <p:cNvSpPr>
            <a:spLocks noChangeArrowheads="1"/>
          </p:cNvSpPr>
          <p:nvPr/>
        </p:nvSpPr>
        <p:spPr bwMode="auto">
          <a:xfrm flipH="1">
            <a:off x="381000" y="4038600"/>
            <a:ext cx="2514600" cy="2286000"/>
          </a:xfrm>
          <a:prstGeom prst="cloudCallout">
            <a:avLst>
              <a:gd name="adj1" fmla="val -101014"/>
              <a:gd name="adj2" fmla="val -62431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FontTx/>
              <a:buChar char="•"/>
            </a:pPr>
            <a:endParaRPr lang="en-US" sz="3600">
              <a:latin typeface="+mn-lt"/>
              <a:cs typeface="Times New Roman" pitchFamily="18" charset="0"/>
            </a:endParaRPr>
          </a:p>
        </p:txBody>
      </p:sp>
      <p:sp>
        <p:nvSpPr>
          <p:cNvPr id="6150" name="AutoShape 6" descr="27032010088"/>
          <p:cNvSpPr>
            <a:spLocks noChangeArrowheads="1"/>
          </p:cNvSpPr>
          <p:nvPr/>
        </p:nvSpPr>
        <p:spPr bwMode="auto">
          <a:xfrm>
            <a:off x="6781800" y="2438400"/>
            <a:ext cx="1981200" cy="1676400"/>
          </a:xfrm>
          <a:prstGeom prst="cloudCallout">
            <a:avLst>
              <a:gd name="adj1" fmla="val -141829"/>
              <a:gd name="adj2" fmla="val 2935"/>
            </a:avLst>
          </a:prstGeom>
          <a:blipFill dpi="0" rotWithShape="1">
            <a:blip r:embed="rId5"/>
            <a:srcRect/>
            <a:stretch>
              <a:fillRect/>
            </a:stretch>
          </a:blip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FontTx/>
              <a:buChar char="•"/>
            </a:pPr>
            <a:endParaRPr lang="en-US" sz="3600">
              <a:latin typeface="+mn-lt"/>
              <a:cs typeface="Times New Roman" pitchFamily="18" charset="0"/>
            </a:endParaRPr>
          </a:p>
        </p:txBody>
      </p:sp>
      <p:sp>
        <p:nvSpPr>
          <p:cNvPr id="6151" name="AutoShape 7" descr="IMG_0604"/>
          <p:cNvSpPr>
            <a:spLocks noChangeArrowheads="1"/>
          </p:cNvSpPr>
          <p:nvPr/>
        </p:nvSpPr>
        <p:spPr bwMode="auto">
          <a:xfrm flipH="1">
            <a:off x="4267200" y="4876800"/>
            <a:ext cx="1524000" cy="1524000"/>
          </a:xfrm>
          <a:prstGeom prst="cloudCallout">
            <a:avLst>
              <a:gd name="adj1" fmla="val 30000"/>
              <a:gd name="adj2" fmla="val -96773"/>
            </a:avLst>
          </a:prstGeom>
          <a:blipFill dpi="0" rotWithShape="1">
            <a:blip r:embed="rId6"/>
            <a:srcRect/>
            <a:stretch>
              <a:fillRect/>
            </a:stretch>
          </a:blip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FontTx/>
              <a:buChar char="•"/>
            </a:pPr>
            <a:endParaRPr lang="en-US" sz="3600">
              <a:latin typeface="+mn-lt"/>
              <a:cs typeface="Times New Roman" pitchFamily="18" charset="0"/>
            </a:endParaRP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124200"/>
            <a:ext cx="9461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3" name="AutoShape 9" descr="IMG_0604"/>
          <p:cNvSpPr>
            <a:spLocks noChangeArrowheads="1"/>
          </p:cNvSpPr>
          <p:nvPr/>
        </p:nvSpPr>
        <p:spPr bwMode="auto">
          <a:xfrm>
            <a:off x="6705600" y="4495800"/>
            <a:ext cx="1981200" cy="2057400"/>
          </a:xfrm>
          <a:prstGeom prst="cloudCallout">
            <a:avLst>
              <a:gd name="adj1" fmla="val -153926"/>
              <a:gd name="adj2" fmla="val -88579"/>
            </a:avLst>
          </a:prstGeom>
          <a:blipFill dpi="0" rotWithShape="1">
            <a:blip r:embed="rId8"/>
            <a:srcRect/>
            <a:stretch>
              <a:fillRect/>
            </a:stretch>
          </a:blip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FontTx/>
              <a:buChar char="•"/>
            </a:pPr>
            <a:endParaRPr lang="en-US" sz="3600">
              <a:latin typeface="+mn-lt"/>
              <a:cs typeface="Times New Roman" pitchFamily="18" charset="0"/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0" y="2895600"/>
            <a:ext cx="2897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+mn-lt"/>
                <a:cs typeface="Arial" charset="0"/>
              </a:rPr>
              <a:t>industries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6553200" y="41148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+mn-lt"/>
                <a:cs typeface="Arial" charset="0"/>
              </a:rPr>
              <a:t>vehicle exhaust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2133600" y="990600"/>
            <a:ext cx="2897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+mn-lt"/>
                <a:cs typeface="Arial" charset="0"/>
              </a:rPr>
              <a:t>power plants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1066800" y="3657600"/>
            <a:ext cx="2897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+mn-lt"/>
                <a:cs typeface="Arial" charset="0"/>
              </a:rPr>
              <a:t>road dust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4191000" y="6248400"/>
            <a:ext cx="2897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+mn-lt"/>
                <a:cs typeface="Arial" charset="0"/>
              </a:rPr>
              <a:t>domestic fuels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6629400" y="2057400"/>
            <a:ext cx="2897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+mn-lt"/>
                <a:cs typeface="Arial" charset="0"/>
              </a:rPr>
              <a:t>garbage burning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7010400" y="1143000"/>
            <a:ext cx="2897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+mn-lt"/>
                <a:cs typeface="Arial" charset="0"/>
              </a:rPr>
              <a:t>construction</a:t>
            </a:r>
          </a:p>
        </p:txBody>
      </p:sp>
    </p:spTree>
    <p:extLst>
      <p:ext uri="{BB962C8B-B14F-4D97-AF65-F5344CB8AC3E}">
        <p14:creationId xmlns:p14="http://schemas.microsoft.com/office/powerpoint/2010/main" val="1861576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/>
          <a:lstStyle/>
          <a:p>
            <a:pPr algn="ctr"/>
            <a:r>
              <a:rPr lang="en-US" sz="4800" b="1" dirty="0" smtClean="0">
                <a:latin typeface="Calibri" pitchFamily="34" charset="0"/>
              </a:rPr>
              <a:t>National Transport Emissions</a:t>
            </a:r>
          </a:p>
          <a:p>
            <a:pPr algn="ctr"/>
            <a:r>
              <a:rPr lang="en-US" sz="4800" b="1" dirty="0" smtClean="0">
                <a:latin typeface="Calibri" pitchFamily="34" charset="0"/>
              </a:rPr>
              <a:t>2011-12</a:t>
            </a:r>
            <a:endParaRPr lang="en-US" sz="4800" b="1" dirty="0"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752600"/>
            <a:ext cx="7285037" cy="392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628900" y="5791200"/>
            <a:ext cx="3886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 smtClean="0">
                <a:latin typeface="Calibri" pitchFamily="34" charset="0"/>
              </a:rPr>
              <a:t>120 million registered vehicles</a:t>
            </a:r>
            <a:endParaRPr lang="en-US" b="1" dirty="0">
              <a:latin typeface="Kozuka Mincho Pro M" pitchFamily="18" charset="-128"/>
              <a:ea typeface="Kozuka Mincho Pro M" pitchFamily="18" charset="-128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876800" y="6477000"/>
            <a:ext cx="426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b="1" dirty="0" smtClean="0">
                <a:latin typeface="Calibri" pitchFamily="34" charset="0"/>
              </a:rPr>
              <a:t>More @ http://www.urbanemissions.info </a:t>
            </a:r>
            <a:endParaRPr lang="en-US" sz="1600" b="1" dirty="0">
              <a:latin typeface="Kozuka Mincho Pro M" pitchFamily="18" charset="-128"/>
              <a:ea typeface="Kozuka Mincho Pro M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45035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68" y="1828800"/>
            <a:ext cx="7205663" cy="338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/>
          <a:lstStyle/>
          <a:p>
            <a:pPr algn="ctr"/>
            <a:r>
              <a:rPr lang="en-US" sz="4800" b="1" dirty="0" smtClean="0">
                <a:latin typeface="Calibri" pitchFamily="34" charset="0"/>
              </a:rPr>
              <a:t>National Transport Emissions</a:t>
            </a:r>
          </a:p>
          <a:p>
            <a:pPr algn="ctr"/>
            <a:r>
              <a:rPr lang="en-US" sz="4800" b="1" dirty="0" smtClean="0">
                <a:latin typeface="Calibri" pitchFamily="34" charset="0"/>
              </a:rPr>
              <a:t>2010-30</a:t>
            </a:r>
            <a:endParaRPr lang="en-US" sz="4800" b="1" dirty="0">
              <a:latin typeface="Calibri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876800" y="6477000"/>
            <a:ext cx="426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b="1" dirty="0" smtClean="0">
                <a:latin typeface="Calibri" pitchFamily="34" charset="0"/>
              </a:rPr>
              <a:t>More @ http://www.urbanemissions.info </a:t>
            </a:r>
            <a:endParaRPr lang="en-US" sz="1600" b="1" dirty="0">
              <a:latin typeface="Kozuka Mincho Pro M" pitchFamily="18" charset="-128"/>
              <a:ea typeface="Kozuka Mincho Pro M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26713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" y="1295400"/>
            <a:ext cx="8334375" cy="5534025"/>
          </a:xfrm>
          <a:prstGeom prst="rect">
            <a:avLst/>
          </a:prstGeom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/>
          <a:lstStyle/>
          <a:p>
            <a:pPr algn="ctr"/>
            <a:r>
              <a:rPr lang="en-US" sz="4800" b="1" dirty="0" smtClean="0">
                <a:latin typeface="Calibri" pitchFamily="34" charset="0"/>
              </a:rPr>
              <a:t>National Transport Emissions</a:t>
            </a:r>
          </a:p>
          <a:p>
            <a:pPr algn="ctr"/>
            <a:r>
              <a:rPr lang="en-US" sz="4800" b="1" dirty="0" smtClean="0">
                <a:latin typeface="Calibri" pitchFamily="34" charset="0"/>
              </a:rPr>
              <a:t>2010 &amp; 2030</a:t>
            </a:r>
            <a:endParaRPr lang="en-US" sz="4800" b="1" dirty="0">
              <a:latin typeface="Calibri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 rot="16200000">
            <a:off x="-485775" y="2286000"/>
            <a:ext cx="1600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/>
          <a:lstStyle/>
          <a:p>
            <a:pPr algn="ctr"/>
            <a:r>
              <a:rPr lang="en-US" sz="3200" b="1" dirty="0" smtClean="0">
                <a:latin typeface="Calibri" pitchFamily="34" charset="0"/>
              </a:rPr>
              <a:t>2010</a:t>
            </a:r>
            <a:endParaRPr lang="en-US" sz="3200" b="1" dirty="0">
              <a:latin typeface="Calibri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 rot="16200000">
            <a:off x="-457200" y="5029200"/>
            <a:ext cx="1600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/>
          <a:lstStyle/>
          <a:p>
            <a:pPr algn="ctr"/>
            <a:r>
              <a:rPr lang="en-US" sz="3200" b="1" dirty="0" smtClean="0">
                <a:latin typeface="Calibri" pitchFamily="34" charset="0"/>
              </a:rPr>
              <a:t>2030</a:t>
            </a:r>
            <a:endParaRPr lang="en-US" sz="32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340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960"/>
          <a:stretch/>
        </p:blipFill>
        <p:spPr>
          <a:xfrm>
            <a:off x="627743" y="1752600"/>
            <a:ext cx="3586558" cy="36039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940346"/>
            <a:ext cx="3448768" cy="3393654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"/>
          <a:lstStyle/>
          <a:p>
            <a:pPr algn="ctr"/>
            <a:r>
              <a:rPr lang="en-US" sz="4800" b="1" dirty="0" smtClean="0">
                <a:latin typeface="Calibri" pitchFamily="34" charset="0"/>
              </a:rPr>
              <a:t>Sectoral Linkages – Power Plants</a:t>
            </a:r>
            <a:endParaRPr lang="en-US" sz="4800" b="1" baseline="-25000" dirty="0">
              <a:latin typeface="Calibri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105400" y="5562600"/>
            <a:ext cx="322016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 smtClean="0">
                <a:latin typeface="Calibri" pitchFamily="34" charset="0"/>
              </a:rPr>
              <a:t>112 coal-fired power plants</a:t>
            </a:r>
            <a:endParaRPr lang="en-US" b="1" dirty="0">
              <a:latin typeface="Kozuka Mincho Pro M" pitchFamily="18" charset="-128"/>
              <a:ea typeface="Kozuka Mincho Pro M" pitchFamily="18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876800" y="6477000"/>
            <a:ext cx="426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b="1" dirty="0" smtClean="0">
                <a:latin typeface="Calibri" pitchFamily="34" charset="0"/>
              </a:rPr>
              <a:t>More @ http://www.urbanemissions.info </a:t>
            </a:r>
            <a:endParaRPr lang="en-US" sz="1600" b="1" dirty="0">
              <a:latin typeface="Kozuka Mincho Pro M" pitchFamily="18" charset="-128"/>
              <a:ea typeface="Kozuka Mincho Pro M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9273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7629</TotalTime>
  <Words>405</Words>
  <Application>Microsoft Macintosh PowerPoint</Application>
  <PresentationFormat>On-screen Show (4:3)</PresentationFormat>
  <Paragraphs>131</Paragraphs>
  <Slides>23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 Design</vt:lpstr>
      <vt:lpstr>Nature of Air Pollution in India</vt:lpstr>
      <vt:lpstr>PowerPoint Presentation</vt:lpstr>
      <vt:lpstr>PowerPoint Presentation</vt:lpstr>
      <vt:lpstr>PowerPoint Presentation</vt:lpstr>
      <vt:lpstr>Long List of Anthropogenic and Natural 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Sarath G</dc:creator>
  <cp:lastModifiedBy>Rachelle Lagman</cp:lastModifiedBy>
  <cp:revision>781</cp:revision>
  <cp:lastPrinted>2012-12-04T04:03:00Z</cp:lastPrinted>
  <dcterms:created xsi:type="dcterms:W3CDTF">2009-10-18T05:17:11Z</dcterms:created>
  <dcterms:modified xsi:type="dcterms:W3CDTF">2013-11-11T23:22:13Z</dcterms:modified>
</cp:coreProperties>
</file>