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9"/>
  </p:notesMasterIdLst>
  <p:handoutMasterIdLst>
    <p:handoutMasterId r:id="rId20"/>
  </p:handoutMasterIdLst>
  <p:sldIdLst>
    <p:sldId id="487" r:id="rId2"/>
    <p:sldId id="280" r:id="rId3"/>
    <p:sldId id="400" r:id="rId4"/>
    <p:sldId id="521" r:id="rId5"/>
    <p:sldId id="522" r:id="rId6"/>
    <p:sldId id="512" r:id="rId7"/>
    <p:sldId id="501" r:id="rId8"/>
    <p:sldId id="513" r:id="rId9"/>
    <p:sldId id="470" r:id="rId10"/>
    <p:sldId id="514" r:id="rId11"/>
    <p:sldId id="510" r:id="rId12"/>
    <p:sldId id="523" r:id="rId13"/>
    <p:sldId id="499" r:id="rId14"/>
    <p:sldId id="515" r:id="rId15"/>
    <p:sldId id="490" r:id="rId16"/>
    <p:sldId id="520" r:id="rId17"/>
    <p:sldId id="517" r:id="rId18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33CC"/>
    <a:srgbClr val="0000CC"/>
    <a:srgbClr val="FF3399"/>
    <a:srgbClr val="FFFF99"/>
    <a:srgbClr val="99CCFF"/>
    <a:srgbClr val="FF99CC"/>
    <a:srgbClr val="CCFFCC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0" autoAdjust="0"/>
    <p:restoredTop sz="94539" autoAdjust="0"/>
  </p:normalViewPr>
  <p:slideViewPr>
    <p:cSldViewPr>
      <p:cViewPr varScale="1">
        <p:scale>
          <a:sx n="100" d="100"/>
          <a:sy n="100" d="100"/>
        </p:scale>
        <p:origin x="-1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PRASHANT\DRI_PRASHANT\Research_Papers_Manuscripts\Speciated_EI_Delhi\Speciated_EI_Delhi_Spreadsheet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PRASHANT\DRI_PRASHANT\Research_Papers_Manuscripts\Speciated_EI_Delhi\Speciated_EI_Delhi_Spreadsheet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PRASHANT\DRI_PRASHANT\Research_Papers_Manuscripts\Speciated_EI_Delhi\Speciated_EI_Delhi_Spreadshee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568487532808395"/>
          <c:y val="7.5595839699142089E-2"/>
          <c:w val="0.63643687117235348"/>
          <c:h val="0.71663297684804339"/>
        </c:manualLayout>
      </c:layout>
      <c:barChart>
        <c:barDir val="col"/>
        <c:grouping val="clustered"/>
        <c:ser>
          <c:idx val="3"/>
          <c:order val="3"/>
          <c:tx>
            <c:strRef>
              <c:f>Sheet1!$E$1</c:f>
              <c:strCache>
                <c:ptCount val="1"/>
                <c:pt idx="0">
                  <c:v>Vehicle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numRef>
              <c:f>Sheet1!$A$2:$A$14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3353038</c:v>
                </c:pt>
                <c:pt idx="1">
                  <c:v>3456579</c:v>
                </c:pt>
                <c:pt idx="2">
                  <c:v>3551690</c:v>
                </c:pt>
                <c:pt idx="3">
                  <c:v>3940409</c:v>
                </c:pt>
                <c:pt idx="4">
                  <c:v>4202455</c:v>
                </c:pt>
                <c:pt idx="5">
                  <c:v>4508026</c:v>
                </c:pt>
                <c:pt idx="6">
                  <c:v>4809010</c:v>
                </c:pt>
                <c:pt idx="7">
                  <c:v>5185410</c:v>
                </c:pt>
                <c:pt idx="8">
                  <c:v>5627384</c:v>
                </c:pt>
                <c:pt idx="9">
                  <c:v>6011731</c:v>
                </c:pt>
                <c:pt idx="10">
                  <c:v>6451883</c:v>
                </c:pt>
                <c:pt idx="11">
                  <c:v>6932706</c:v>
                </c:pt>
                <c:pt idx="12">
                  <c:v>7438155</c:v>
                </c:pt>
              </c:numCache>
            </c:numRef>
          </c:val>
        </c:ser>
        <c:axId val="84611840"/>
        <c:axId val="84609664"/>
      </c:barChar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Nox</c:v>
                </c:pt>
              </c:strCache>
            </c:strRef>
          </c:tx>
          <c:spPr>
            <a:ln w="50800" cmpd="sng">
              <a:solidFill>
                <a:srgbClr val="0070C0"/>
              </a:solidFill>
            </a:ln>
          </c:spPr>
          <c:cat>
            <c:numRef>
              <c:f>Sheet1!$A$2:$A$14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Sheet1!$B$2:$B$14</c:f>
              <c:numCache>
                <c:formatCode>0</c:formatCode>
                <c:ptCount val="13"/>
                <c:pt idx="0">
                  <c:v>60.083333333333336</c:v>
                </c:pt>
                <c:pt idx="1">
                  <c:v>58.916666666666494</c:v>
                </c:pt>
                <c:pt idx="2" formatCode="General">
                  <c:v>67</c:v>
                </c:pt>
                <c:pt idx="3" formatCode="General">
                  <c:v>75</c:v>
                </c:pt>
                <c:pt idx="4" formatCode="General">
                  <c:v>94</c:v>
                </c:pt>
                <c:pt idx="5" formatCode="General">
                  <c:v>89</c:v>
                </c:pt>
                <c:pt idx="6" formatCode="General">
                  <c:v>83</c:v>
                </c:pt>
                <c:pt idx="7">
                  <c:v>78</c:v>
                </c:pt>
                <c:pt idx="8">
                  <c:v>72</c:v>
                </c:pt>
                <c:pt idx="9">
                  <c:v>58.674053554939981</c:v>
                </c:pt>
                <c:pt idx="10">
                  <c:v>78.345798707294364</c:v>
                </c:pt>
                <c:pt idx="11">
                  <c:v>63.325987144169012</c:v>
                </c:pt>
                <c:pt idx="12">
                  <c:v>68.619178082191624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PM 2.5</c:v>
                </c:pt>
              </c:strCache>
            </c:strRef>
          </c:tx>
          <c:spPr>
            <a:ln w="50800" cmpd="sng"/>
          </c:spPr>
          <c:cat>
            <c:numRef>
              <c:f>Sheet1!$A$2:$A$14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8" formatCode="0">
                  <c:v>31</c:v>
                </c:pt>
                <c:pt idx="9" formatCode="0">
                  <c:v>40</c:v>
                </c:pt>
                <c:pt idx="10" formatCode="0">
                  <c:v>40</c:v>
                </c:pt>
                <c:pt idx="11" formatCode="0">
                  <c:v>33</c:v>
                </c:pt>
                <c:pt idx="12" formatCode="0">
                  <c:v>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PM10</c:v>
                </c:pt>
              </c:strCache>
            </c:strRef>
          </c:tx>
          <c:spPr>
            <a:ln w="38100" cmpd="sng">
              <a:solidFill>
                <a:srgbClr val="00B050"/>
              </a:solidFill>
            </a:ln>
          </c:spPr>
          <c:cat>
            <c:numRef>
              <c:f>Sheet1!$A$2:$A$14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Sheet1!$D$2:$D$14</c:f>
              <c:numCache>
                <c:formatCode>0</c:formatCode>
                <c:ptCount val="13"/>
                <c:pt idx="0">
                  <c:v>215.75</c:v>
                </c:pt>
                <c:pt idx="1">
                  <c:v>190.5</c:v>
                </c:pt>
                <c:pt idx="2" formatCode="General">
                  <c:v>180</c:v>
                </c:pt>
                <c:pt idx="3" formatCode="General">
                  <c:v>270</c:v>
                </c:pt>
                <c:pt idx="4" formatCode="General">
                  <c:v>244</c:v>
                </c:pt>
                <c:pt idx="5" formatCode="General">
                  <c:v>228</c:v>
                </c:pt>
                <c:pt idx="6" formatCode="General">
                  <c:v>259</c:v>
                </c:pt>
                <c:pt idx="7">
                  <c:v>220</c:v>
                </c:pt>
                <c:pt idx="8">
                  <c:v>211</c:v>
                </c:pt>
                <c:pt idx="9">
                  <c:v>211.4081255771008</c:v>
                </c:pt>
                <c:pt idx="10">
                  <c:v>212.67174515235456</c:v>
                </c:pt>
                <c:pt idx="11">
                  <c:v>231.93905817174482</c:v>
                </c:pt>
                <c:pt idx="12">
                  <c:v>196.36757990867599</c:v>
                </c:pt>
              </c:numCache>
            </c:numRef>
          </c:val>
        </c:ser>
        <c:marker val="1"/>
        <c:axId val="85117568"/>
        <c:axId val="84607744"/>
      </c:lineChart>
      <c:catAx>
        <c:axId val="85117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solidFill>
                      <a:srgbClr val="0033CC"/>
                    </a:solidFill>
                    <a:latin typeface="Arial" pitchFamily="34" charset="0"/>
                    <a:cs typeface="Arial" pitchFamily="34" charset="0"/>
                  </a:defRPr>
                </a:pPr>
                <a:r>
                  <a:rPr lang="en-IN" dirty="0" smtClean="0">
                    <a:solidFill>
                      <a:srgbClr val="0033CC"/>
                    </a:solidFill>
                    <a:latin typeface="Arial" pitchFamily="34" charset="0"/>
                    <a:cs typeface="Arial" pitchFamily="34" charset="0"/>
                  </a:rPr>
                  <a:t>Year</a:t>
                </a:r>
                <a:endParaRPr lang="en-IN" dirty="0">
                  <a:solidFill>
                    <a:srgbClr val="0033CC"/>
                  </a:solidFill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44696317257217849"/>
              <c:y val="0.939874642535354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607744"/>
        <c:crosses val="autoZero"/>
        <c:auto val="1"/>
        <c:lblAlgn val="ctr"/>
        <c:lblOffset val="100"/>
      </c:catAx>
      <c:valAx>
        <c:axId val="84607744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 b="1">
                    <a:solidFill>
                      <a:srgbClr val="0033CC"/>
                    </a:solidFill>
                    <a:latin typeface="Arial" pitchFamily="34" charset="0"/>
                    <a:cs typeface="Arial" pitchFamily="34" charset="0"/>
                  </a:defRPr>
                </a:pPr>
                <a:r>
                  <a:rPr lang="en-IN" sz="1800" b="1" dirty="0" smtClean="0">
                    <a:solidFill>
                      <a:srgbClr val="0033CC"/>
                    </a:solidFill>
                    <a:latin typeface="Arial" pitchFamily="34" charset="0"/>
                    <a:cs typeface="Arial" pitchFamily="34" charset="0"/>
                  </a:rPr>
                  <a:t>PM</a:t>
                </a:r>
                <a:r>
                  <a:rPr lang="en-IN" sz="1800" b="1" baseline="-25000" dirty="0" smtClean="0">
                    <a:solidFill>
                      <a:srgbClr val="0033CC"/>
                    </a:solidFill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IN" sz="1800" b="1" dirty="0" smtClean="0">
                    <a:solidFill>
                      <a:srgbClr val="0033CC"/>
                    </a:solidFill>
                    <a:latin typeface="Arial" pitchFamily="34" charset="0"/>
                    <a:cs typeface="Arial" pitchFamily="34" charset="0"/>
                  </a:rPr>
                  <a:t>, PM</a:t>
                </a:r>
                <a:r>
                  <a:rPr lang="en-IN" sz="1800" b="1" baseline="-25000" dirty="0" smtClean="0">
                    <a:solidFill>
                      <a:srgbClr val="0033CC"/>
                    </a:solidFill>
                    <a:latin typeface="Arial" pitchFamily="34" charset="0"/>
                    <a:cs typeface="Arial" pitchFamily="34" charset="0"/>
                  </a:rPr>
                  <a:t>2.5</a:t>
                </a:r>
                <a:r>
                  <a:rPr lang="en-IN" sz="1800" b="1" dirty="0" smtClean="0">
                    <a:solidFill>
                      <a:srgbClr val="0033CC"/>
                    </a:solidFill>
                    <a:latin typeface="Arial" pitchFamily="34" charset="0"/>
                    <a:cs typeface="Arial" pitchFamily="34" charset="0"/>
                  </a:rPr>
                  <a:t>  &amp; NO</a:t>
                </a:r>
                <a:r>
                  <a:rPr lang="en-IN" sz="1800" b="1" baseline="-25000" dirty="0" smtClean="0">
                    <a:solidFill>
                      <a:srgbClr val="0033CC"/>
                    </a:solidFill>
                    <a:latin typeface="Arial" pitchFamily="34" charset="0"/>
                    <a:cs typeface="Arial" pitchFamily="34" charset="0"/>
                  </a:rPr>
                  <a:t>x </a:t>
                </a:r>
                <a:r>
                  <a:rPr lang="en-IN" sz="1800" b="1" dirty="0" smtClean="0">
                    <a:solidFill>
                      <a:srgbClr val="0033CC"/>
                    </a:solidFill>
                    <a:latin typeface="Arial" pitchFamily="34" charset="0"/>
                    <a:cs typeface="Arial" pitchFamily="34" charset="0"/>
                  </a:rPr>
                  <a:t>(µg/m</a:t>
                </a:r>
                <a:r>
                  <a:rPr lang="en-IN" sz="1800" b="1" baseline="30000" dirty="0" smtClean="0">
                    <a:solidFill>
                      <a:srgbClr val="0033CC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IN" sz="1800" b="1" dirty="0" smtClean="0">
                    <a:solidFill>
                      <a:srgbClr val="0033CC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endParaRPr lang="en-IN" sz="1800" b="1" dirty="0">
                  <a:solidFill>
                    <a:srgbClr val="0033CC"/>
                  </a:solidFill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5696731090431881"/>
            </c:manualLayout>
          </c:layout>
        </c:title>
        <c:numFmt formatCode="0" sourceLinked="1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117568"/>
        <c:crosses val="autoZero"/>
        <c:crossBetween val="between"/>
      </c:valAx>
      <c:valAx>
        <c:axId val="8460966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b="1">
                    <a:solidFill>
                      <a:srgbClr val="0033CC"/>
                    </a:solidFill>
                    <a:latin typeface="Arial" pitchFamily="34" charset="0"/>
                    <a:cs typeface="Arial" pitchFamily="34" charset="0"/>
                  </a:defRPr>
                </a:pPr>
                <a:r>
                  <a:rPr lang="en-IN" b="1" dirty="0" smtClean="0">
                    <a:solidFill>
                      <a:srgbClr val="0033CC"/>
                    </a:solidFill>
                    <a:latin typeface="Arial" pitchFamily="34" charset="0"/>
                    <a:cs typeface="Arial" pitchFamily="34" charset="0"/>
                  </a:rPr>
                  <a:t>Vehicle Population</a:t>
                </a:r>
                <a:endParaRPr lang="en-IN" b="1" dirty="0">
                  <a:solidFill>
                    <a:srgbClr val="0033CC"/>
                  </a:solidFill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95797872340425538"/>
              <c:y val="0.2155470054879504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611840"/>
        <c:crosses val="max"/>
        <c:crossBetween val="between"/>
      </c:valAx>
      <c:catAx>
        <c:axId val="84611840"/>
        <c:scaling>
          <c:orientation val="minMax"/>
        </c:scaling>
        <c:delete val="1"/>
        <c:axPos val="b"/>
        <c:numFmt formatCode="General" sourceLinked="1"/>
        <c:tickLblPos val="none"/>
        <c:crossAx val="84609664"/>
        <c:crosses val="autoZero"/>
        <c:auto val="1"/>
        <c:lblAlgn val="ctr"/>
        <c:lblOffset val="100"/>
      </c:catAx>
    </c:plotArea>
    <c:legend>
      <c:legendPos val="t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9347675290588676"/>
          <c:y val="0.13216556946775096"/>
          <c:w val="0.52037240880604207"/>
          <c:h val="0.59122929305967897"/>
        </c:manualLayout>
      </c:layout>
      <c:barChart>
        <c:barDir val="col"/>
        <c:grouping val="percentStacked"/>
        <c:ser>
          <c:idx val="0"/>
          <c:order val="0"/>
          <c:tx>
            <c:v>Power Plant</c:v>
          </c:tx>
          <c:cat>
            <c:strRef>
              <c:f>EI_2007_Source_Contribution!$A$26:$A$32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EI_2007_Source_Contribution!$B$26:$B$32</c:f>
              <c:numCache>
                <c:formatCode>0.0</c:formatCode>
                <c:ptCount val="7"/>
                <c:pt idx="0">
                  <c:v>25296</c:v>
                </c:pt>
                <c:pt idx="1">
                  <c:v>475.17357666320805</c:v>
                </c:pt>
                <c:pt idx="2">
                  <c:v>2203.0929990015247</c:v>
                </c:pt>
                <c:pt idx="3">
                  <c:v>2678.2665756647302</c:v>
                </c:pt>
                <c:pt idx="4" formatCode="General">
                  <c:v>25.266335923849962</c:v>
                </c:pt>
                <c:pt idx="5" formatCode="General">
                  <c:v>22.755734194816746</c:v>
                </c:pt>
                <c:pt idx="6" formatCode="General">
                  <c:v>6.5363013024311529</c:v>
                </c:pt>
              </c:numCache>
            </c:numRef>
          </c:val>
        </c:ser>
        <c:ser>
          <c:idx val="1"/>
          <c:order val="1"/>
          <c:tx>
            <c:v>Industry</c:v>
          </c:tx>
          <c:cat>
            <c:strRef>
              <c:f>EI_2007_Source_Contribution!$A$26:$A$32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EI_2007_Source_Contribution!$C$26:$C$32</c:f>
              <c:numCache>
                <c:formatCode>0.0</c:formatCode>
                <c:ptCount val="7"/>
                <c:pt idx="0">
                  <c:v>2233</c:v>
                </c:pt>
                <c:pt idx="1">
                  <c:v>326.80954643558653</c:v>
                </c:pt>
                <c:pt idx="2">
                  <c:v>185.21884834463253</c:v>
                </c:pt>
                <c:pt idx="3">
                  <c:v>512.02839478021895</c:v>
                </c:pt>
                <c:pt idx="4" formatCode="General">
                  <c:v>0.63026457089454302</c:v>
                </c:pt>
                <c:pt idx="5" formatCode="General">
                  <c:v>5.740770748874727</c:v>
                </c:pt>
                <c:pt idx="6" formatCode="General">
                  <c:v>0.43060559368317092</c:v>
                </c:pt>
              </c:numCache>
            </c:numRef>
          </c:val>
        </c:ser>
        <c:ser>
          <c:idx val="2"/>
          <c:order val="2"/>
          <c:tx>
            <c:v>Domestic Cooking</c:v>
          </c:tx>
          <c:cat>
            <c:strRef>
              <c:f>EI_2007_Source_Contribution!$A$26:$A$32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EI_2007_Source_Contribution!$D$26:$D$32</c:f>
              <c:numCache>
                <c:formatCode>0.0</c:formatCode>
                <c:ptCount val="7"/>
                <c:pt idx="0">
                  <c:v>11600</c:v>
                </c:pt>
                <c:pt idx="1">
                  <c:v>937.91815623819537</c:v>
                </c:pt>
                <c:pt idx="2">
                  <c:v>5509.0959862738282</c:v>
                </c:pt>
                <c:pt idx="3">
                  <c:v>6447.0141425120246</c:v>
                </c:pt>
                <c:pt idx="4" formatCode="General">
                  <c:v>56.756131859440742</c:v>
                </c:pt>
                <c:pt idx="5" formatCode="General">
                  <c:v>3.0622963171631672</c:v>
                </c:pt>
                <c:pt idx="6" formatCode="General">
                  <c:v>13.61680485669387</c:v>
                </c:pt>
              </c:numCache>
            </c:numRef>
          </c:val>
        </c:ser>
        <c:ser>
          <c:idx val="3"/>
          <c:order val="3"/>
          <c:tx>
            <c:v>Commercial</c:v>
          </c:tx>
          <c:cat>
            <c:strRef>
              <c:f>EI_2007_Source_Contribution!$A$26:$A$32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EI_2007_Source_Contribution!$E$26:$E$32</c:f>
              <c:numCache>
                <c:formatCode>0.0</c:formatCode>
                <c:ptCount val="7"/>
                <c:pt idx="0">
                  <c:v>271.69</c:v>
                </c:pt>
                <c:pt idx="1">
                  <c:v>15.625418144027138</c:v>
                </c:pt>
                <c:pt idx="2">
                  <c:v>99.50697337571647</c:v>
                </c:pt>
                <c:pt idx="3">
                  <c:v>115.13239151974371</c:v>
                </c:pt>
                <c:pt idx="4" formatCode="General">
                  <c:v>1.2467124315221314</c:v>
                </c:pt>
                <c:pt idx="5" formatCode="General">
                  <c:v>0.10745398710779651</c:v>
                </c:pt>
                <c:pt idx="6" formatCode="General">
                  <c:v>0.57668172324616473</c:v>
                </c:pt>
              </c:numCache>
            </c:numRef>
          </c:val>
        </c:ser>
        <c:ser>
          <c:idx val="4"/>
          <c:order val="4"/>
          <c:tx>
            <c:strRef>
              <c:f>EI_2007_Source_Contribution!$F$25</c:f>
              <c:strCache>
                <c:ptCount val="1"/>
                <c:pt idx="0">
                  <c:v>Crematoria</c:v>
                </c:pt>
              </c:strCache>
            </c:strRef>
          </c:tx>
          <c:cat>
            <c:strRef>
              <c:f>EI_2007_Source_Contribution!$A$26:$A$32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EI_2007_Source_Contribution!$F$26:$F$32</c:f>
              <c:numCache>
                <c:formatCode>0.0</c:formatCode>
                <c:ptCount val="7"/>
                <c:pt idx="0">
                  <c:v>1300</c:v>
                </c:pt>
                <c:pt idx="1">
                  <c:v>103.98190813858744</c:v>
                </c:pt>
                <c:pt idx="2">
                  <c:v>629.78623396494254</c:v>
                </c:pt>
                <c:pt idx="3">
                  <c:v>733.76814210353029</c:v>
                </c:pt>
                <c:pt idx="4" formatCode="General">
                  <c:v>6.1215999819899354</c:v>
                </c:pt>
                <c:pt idx="5" formatCode="General">
                  <c:v>0.2895646259990709</c:v>
                </c:pt>
                <c:pt idx="6" formatCode="General">
                  <c:v>1.3708365919386003</c:v>
                </c:pt>
              </c:numCache>
            </c:numRef>
          </c:val>
        </c:ser>
        <c:ser>
          <c:idx val="5"/>
          <c:order val="5"/>
          <c:tx>
            <c:v>Waste Incinerator</c:v>
          </c:tx>
          <c:cat>
            <c:strRef>
              <c:f>EI_2007_Source_Contribution!$A$26:$A$32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EI_2007_Source_Contribution!$G$26:$G$32</c:f>
              <c:numCache>
                <c:formatCode>0.0</c:formatCode>
                <c:ptCount val="7"/>
                <c:pt idx="0">
                  <c:v>17</c:v>
                </c:pt>
                <c:pt idx="1">
                  <c:v>0.3127976717796217</c:v>
                </c:pt>
                <c:pt idx="2">
                  <c:v>12.926159140710613</c:v>
                </c:pt>
                <c:pt idx="3">
                  <c:v>13.238956812490233</c:v>
                </c:pt>
                <c:pt idx="4" formatCode="General">
                  <c:v>0.50083507062834953</c:v>
                </c:pt>
                <c:pt idx="5" formatCode="General">
                  <c:v>2.2891622016561163E-3</c:v>
                </c:pt>
                <c:pt idx="6" formatCode="General">
                  <c:v>1.7217255300156812E-3</c:v>
                </c:pt>
              </c:numCache>
            </c:numRef>
          </c:val>
        </c:ser>
        <c:ser>
          <c:idx val="6"/>
          <c:order val="6"/>
          <c:tx>
            <c:v>Soild Waste Burning</c:v>
          </c:tx>
          <c:cat>
            <c:strRef>
              <c:f>EI_2007_Source_Contribution!$A$26:$A$32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EI_2007_Source_Contribution!$H$26:$H$32</c:f>
              <c:numCache>
                <c:formatCode>0.0</c:formatCode>
                <c:ptCount val="7"/>
                <c:pt idx="0">
                  <c:v>1.4</c:v>
                </c:pt>
                <c:pt idx="1">
                  <c:v>0</c:v>
                </c:pt>
                <c:pt idx="2">
                  <c:v>0.72882704834446221</c:v>
                </c:pt>
                <c:pt idx="3">
                  <c:v>0.74898705890201189</c:v>
                </c:pt>
                <c:pt idx="4" formatCode="General">
                  <c:v>2.3496059384164398E-4</c:v>
                </c:pt>
                <c:pt idx="5" formatCode="General">
                  <c:v>1.1033724340176034E-5</c:v>
                </c:pt>
                <c:pt idx="6" formatCode="General">
                  <c:v>5.3352849732308741E-5</c:v>
                </c:pt>
              </c:numCache>
            </c:numRef>
          </c:val>
        </c:ser>
        <c:ser>
          <c:idx val="7"/>
          <c:order val="7"/>
          <c:tx>
            <c:v>Construction</c:v>
          </c:tx>
          <c:cat>
            <c:strRef>
              <c:f>EI_2007_Source_Contribution!$A$26:$A$32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EI_2007_Source_Contribution!$I$26:$I$32</c:f>
              <c:numCache>
                <c:formatCode>0.0</c:formatCode>
                <c:ptCount val="7"/>
                <c:pt idx="0">
                  <c:v>12290</c:v>
                </c:pt>
                <c:pt idx="1">
                  <c:v>174.94295160694656</c:v>
                </c:pt>
                <c:pt idx="2">
                  <c:v>1080.6959752493676</c:v>
                </c:pt>
                <c:pt idx="3">
                  <c:v>1255.6389268563094</c:v>
                </c:pt>
                <c:pt idx="4" formatCode="General">
                  <c:v>5.3262347922150788</c:v>
                </c:pt>
                <c:pt idx="5" formatCode="General">
                  <c:v>0.91161040334711618</c:v>
                </c:pt>
                <c:pt idx="6" formatCode="General">
                  <c:v>0.72077340916982335</c:v>
                </c:pt>
              </c:numCache>
            </c:numRef>
          </c:val>
        </c:ser>
        <c:ser>
          <c:idx val="8"/>
          <c:order val="8"/>
          <c:tx>
            <c:v>Generator Set</c:v>
          </c:tx>
          <c:cat>
            <c:strRef>
              <c:f>EI_2007_Source_Contribution!$A$26:$A$32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EI_2007_Source_Contribution!$J$26:$J$32</c:f>
              <c:numCache>
                <c:formatCode>0.0</c:formatCode>
                <c:ptCount val="7"/>
                <c:pt idx="0">
                  <c:v>534</c:v>
                </c:pt>
                <c:pt idx="1">
                  <c:v>88.854365247203063</c:v>
                </c:pt>
                <c:pt idx="2">
                  <c:v>213.30633866771154</c:v>
                </c:pt>
                <c:pt idx="3">
                  <c:v>302.16070391491462</c:v>
                </c:pt>
                <c:pt idx="4" formatCode="General">
                  <c:v>0.56353313719137721</c:v>
                </c:pt>
                <c:pt idx="5" formatCode="General">
                  <c:v>0.28088222346020703</c:v>
                </c:pt>
                <c:pt idx="6" formatCode="General">
                  <c:v>0.39681707049138393</c:v>
                </c:pt>
              </c:numCache>
            </c:numRef>
          </c:val>
        </c:ser>
        <c:ser>
          <c:idx val="9"/>
          <c:order val="9"/>
          <c:tx>
            <c:v>Paved Road</c:v>
          </c:tx>
          <c:cat>
            <c:strRef>
              <c:f>EI_2007_Source_Contribution!$A$26:$A$32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EI_2007_Source_Contribution!$K$26:$K$32</c:f>
              <c:numCache>
                <c:formatCode>0.0</c:formatCode>
                <c:ptCount val="7"/>
                <c:pt idx="0">
                  <c:v>77275</c:v>
                </c:pt>
                <c:pt idx="1">
                  <c:v>2173.084498451125</c:v>
                </c:pt>
                <c:pt idx="2">
                  <c:v>7094.5349634088752</c:v>
                </c:pt>
                <c:pt idx="3">
                  <c:v>9267.6194618600002</c:v>
                </c:pt>
                <c:pt idx="4" formatCode="General">
                  <c:v>104.56431388278344</c:v>
                </c:pt>
                <c:pt idx="5" formatCode="General">
                  <c:v>9.9053728245694597</c:v>
                </c:pt>
                <c:pt idx="6" formatCode="General">
                  <c:v>2.5102857915259968</c:v>
                </c:pt>
              </c:numCache>
            </c:numRef>
          </c:val>
        </c:ser>
        <c:ser>
          <c:idx val="10"/>
          <c:order val="10"/>
          <c:tx>
            <c:v>Vehicle</c:v>
          </c:tx>
          <c:cat>
            <c:strRef>
              <c:f>EI_2007_Source_Contribution!$A$26:$A$32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EI_2007_Source_Contribution!$L$26:$L$32</c:f>
              <c:numCache>
                <c:formatCode>0.0</c:formatCode>
                <c:ptCount val="7"/>
                <c:pt idx="0">
                  <c:v>9700</c:v>
                </c:pt>
                <c:pt idx="1">
                  <c:v>2104.2968664570808</c:v>
                </c:pt>
                <c:pt idx="2">
                  <c:v>4773.0514844644513</c:v>
                </c:pt>
                <c:pt idx="3">
                  <c:v>6877.348350921533</c:v>
                </c:pt>
                <c:pt idx="4" formatCode="General">
                  <c:v>1.7276871347231872</c:v>
                </c:pt>
                <c:pt idx="5" formatCode="General">
                  <c:v>0.1246922187900226</c:v>
                </c:pt>
                <c:pt idx="6" formatCode="General">
                  <c:v>8.138035071648661E-2</c:v>
                </c:pt>
              </c:numCache>
            </c:numRef>
          </c:val>
        </c:ser>
        <c:overlap val="100"/>
        <c:axId val="62968192"/>
        <c:axId val="64811776"/>
      </c:barChart>
      <c:catAx>
        <c:axId val="62968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rgbClr val="0033CC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811776"/>
        <c:crosses val="autoZero"/>
        <c:auto val="1"/>
        <c:lblAlgn val="ctr"/>
        <c:lblOffset val="100"/>
      </c:catAx>
      <c:valAx>
        <c:axId val="64811776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600" b="1">
                <a:solidFill>
                  <a:srgbClr val="0033CC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968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402498140501162"/>
          <c:y val="1.2807825251351785E-3"/>
          <c:w val="0.2297757487154497"/>
          <c:h val="0.99871921747486503"/>
        </c:manualLayout>
      </c:layout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ln>
      <a:solidFill>
        <a:schemeClr val="tx1"/>
      </a:solidFill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627262876544116"/>
          <c:y val="5.8914817465998567E-2"/>
          <c:w val="0.56076730643044614"/>
          <c:h val="0.69877322152913124"/>
        </c:manualLayout>
      </c:layout>
      <c:barChart>
        <c:barDir val="col"/>
        <c:grouping val="percentStacked"/>
        <c:ser>
          <c:idx val="0"/>
          <c:order val="0"/>
          <c:tx>
            <c:v>Liquified Petroleum Gas</c:v>
          </c:tx>
          <c:cat>
            <c:strRef>
              <c:f>'EI_2007_Fuel_Contribution (2)'!$B$19:$H$19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'EI_2007_Fuel_Contribution (2)'!$B$20:$H$20</c:f>
              <c:numCache>
                <c:formatCode>0.0</c:formatCode>
                <c:ptCount val="7"/>
                <c:pt idx="0" formatCode="General">
                  <c:v>790</c:v>
                </c:pt>
                <c:pt idx="1">
                  <c:v>22.285581859239429</c:v>
                </c:pt>
                <c:pt idx="2">
                  <c:v>183.38483778697517</c:v>
                </c:pt>
                <c:pt idx="3">
                  <c:v>205.67041964621484</c:v>
                </c:pt>
                <c:pt idx="4" formatCode="General">
                  <c:v>3.5220833333338781</c:v>
                </c:pt>
                <c:pt idx="5" formatCode="General">
                  <c:v>0.43909931506856231</c:v>
                </c:pt>
                <c:pt idx="6" formatCode="General">
                  <c:v>2.5895045662104574</c:v>
                </c:pt>
              </c:numCache>
            </c:numRef>
          </c:val>
        </c:ser>
        <c:ser>
          <c:idx val="1"/>
          <c:order val="1"/>
          <c:tx>
            <c:v>Compressed Natural Gas</c:v>
          </c:tx>
          <c:cat>
            <c:strRef>
              <c:f>'EI_2007_Fuel_Contribution (2)'!$B$19:$H$19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'EI_2007_Fuel_Contribution (2)'!$B$21:$H$21</c:f>
              <c:numCache>
                <c:formatCode>0.0</c:formatCode>
                <c:ptCount val="7"/>
                <c:pt idx="0" formatCode="General">
                  <c:v>1044.5999999999999</c:v>
                </c:pt>
                <c:pt idx="1">
                  <c:v>58.528840232148511</c:v>
                </c:pt>
                <c:pt idx="2">
                  <c:v>377.58903118486546</c:v>
                </c:pt>
                <c:pt idx="3">
                  <c:v>436.1178714170137</c:v>
                </c:pt>
                <c:pt idx="4" formatCode="General">
                  <c:v>0.53045602740757081</c:v>
                </c:pt>
                <c:pt idx="5" formatCode="General">
                  <c:v>0.42210167273239968</c:v>
                </c:pt>
                <c:pt idx="6" formatCode="General">
                  <c:v>2.8393137254903576E-2</c:v>
                </c:pt>
              </c:numCache>
            </c:numRef>
          </c:val>
        </c:ser>
        <c:ser>
          <c:idx val="2"/>
          <c:order val="2"/>
          <c:tx>
            <c:strRef>
              <c:f>'EI_2007_Fuel_Contribution (2)'!$A$22</c:f>
              <c:strCache>
                <c:ptCount val="1"/>
                <c:pt idx="0">
                  <c:v>Gasoline</c:v>
                </c:pt>
              </c:strCache>
            </c:strRef>
          </c:tx>
          <c:cat>
            <c:strRef>
              <c:f>'EI_2007_Fuel_Contribution (2)'!$B$19:$H$19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'EI_2007_Fuel_Contribution (2)'!$B$22:$H$22</c:f>
              <c:numCache>
                <c:formatCode>0.0</c:formatCode>
                <c:ptCount val="7"/>
                <c:pt idx="0" formatCode="General">
                  <c:v>1242</c:v>
                </c:pt>
                <c:pt idx="1">
                  <c:v>55.687075266481862</c:v>
                </c:pt>
                <c:pt idx="2">
                  <c:v>607.65037890722965</c:v>
                </c:pt>
                <c:pt idx="3">
                  <c:v>663.3374541737104</c:v>
                </c:pt>
                <c:pt idx="4" formatCode="General">
                  <c:v>0.93281807902234637</c:v>
                </c:pt>
                <c:pt idx="5" formatCode="General">
                  <c:v>3.2897583399707421E-2</c:v>
                </c:pt>
                <c:pt idx="6" formatCode="General">
                  <c:v>2.7164258865928801E-2</c:v>
                </c:pt>
              </c:numCache>
            </c:numRef>
          </c:val>
        </c:ser>
        <c:ser>
          <c:idx val="3"/>
          <c:order val="3"/>
          <c:tx>
            <c:strRef>
              <c:f>'EI_2007_Fuel_Contribution (2)'!$A$23</c:f>
              <c:strCache>
                <c:ptCount val="1"/>
                <c:pt idx="0">
                  <c:v>Diesel</c:v>
                </c:pt>
              </c:strCache>
            </c:strRef>
          </c:tx>
          <c:cat>
            <c:strRef>
              <c:f>'EI_2007_Fuel_Contribution (2)'!$B$19:$H$19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'EI_2007_Fuel_Contribution (2)'!$B$23:$H$23</c:f>
              <c:numCache>
                <c:formatCode>0.0</c:formatCode>
                <c:ptCount val="7"/>
                <c:pt idx="0" formatCode="General">
                  <c:v>7242.4</c:v>
                </c:pt>
                <c:pt idx="1">
                  <c:v>2110.8176999026605</c:v>
                </c:pt>
                <c:pt idx="2">
                  <c:v>3951.9315999124869</c:v>
                </c:pt>
                <c:pt idx="3">
                  <c:v>6062.7492998151429</c:v>
                </c:pt>
                <c:pt idx="4" formatCode="General">
                  <c:v>1.1305621636367524</c:v>
                </c:pt>
                <c:pt idx="5" formatCode="General">
                  <c:v>5.6518880991485805</c:v>
                </c:pt>
                <c:pt idx="6" formatCode="General">
                  <c:v>0.87864276995799218</c:v>
                </c:pt>
              </c:numCache>
            </c:numRef>
          </c:val>
        </c:ser>
        <c:ser>
          <c:idx val="4"/>
          <c:order val="4"/>
          <c:tx>
            <c:strRef>
              <c:f>'EI_2007_Fuel_Contribution (2)'!$A$24</c:f>
              <c:strCache>
                <c:ptCount val="1"/>
                <c:pt idx="0">
                  <c:v>Kerosene</c:v>
                </c:pt>
              </c:strCache>
            </c:strRef>
          </c:tx>
          <c:cat>
            <c:strRef>
              <c:f>'EI_2007_Fuel_Contribution (2)'!$B$19:$H$19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'EI_2007_Fuel_Contribution (2)'!$B$24:$H$24</c:f>
              <c:numCache>
                <c:formatCode>0.0</c:formatCode>
                <c:ptCount val="7"/>
                <c:pt idx="0" formatCode="General">
                  <c:v>101.4</c:v>
                </c:pt>
                <c:pt idx="1">
                  <c:v>55.395285868449832</c:v>
                </c:pt>
                <c:pt idx="2">
                  <c:v>267.54544262516606</c:v>
                </c:pt>
                <c:pt idx="3">
                  <c:v>322.94072849361521</c:v>
                </c:pt>
                <c:pt idx="4" formatCode="General">
                  <c:v>0.44418608812796068</c:v>
                </c:pt>
                <c:pt idx="5" formatCode="General">
                  <c:v>0.30766593697004435</c:v>
                </c:pt>
                <c:pt idx="6" formatCode="General">
                  <c:v>0.20976357888802374</c:v>
                </c:pt>
              </c:numCache>
            </c:numRef>
          </c:val>
        </c:ser>
        <c:ser>
          <c:idx val="5"/>
          <c:order val="5"/>
          <c:tx>
            <c:strRef>
              <c:f>'EI_2007_Fuel_Contribution (2)'!$A$25</c:f>
              <c:strCache>
                <c:ptCount val="1"/>
                <c:pt idx="0">
                  <c:v>Coal</c:v>
                </c:pt>
              </c:strCache>
            </c:strRef>
          </c:tx>
          <c:cat>
            <c:strRef>
              <c:f>'EI_2007_Fuel_Contribution (2)'!$B$19:$H$19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'EI_2007_Fuel_Contribution (2)'!$B$25:$H$25</c:f>
              <c:numCache>
                <c:formatCode>0.0</c:formatCode>
                <c:ptCount val="7"/>
                <c:pt idx="0" formatCode="General">
                  <c:v>25520.29</c:v>
                </c:pt>
                <c:pt idx="1">
                  <c:v>492.71916224588824</c:v>
                </c:pt>
                <c:pt idx="2">
                  <c:v>2320.6153760852749</c:v>
                </c:pt>
                <c:pt idx="3">
                  <c:v>2813.3345383311598</c:v>
                </c:pt>
                <c:pt idx="4" formatCode="General">
                  <c:v>28.878694283537325</c:v>
                </c:pt>
                <c:pt idx="5" formatCode="General">
                  <c:v>22.787591775151427</c:v>
                </c:pt>
                <c:pt idx="6" formatCode="General">
                  <c:v>6.5693584604388118</c:v>
                </c:pt>
              </c:numCache>
            </c:numRef>
          </c:val>
        </c:ser>
        <c:ser>
          <c:idx val="6"/>
          <c:order val="6"/>
          <c:tx>
            <c:strRef>
              <c:f>'EI_2007_Fuel_Contribution (2)'!$A$26</c:f>
              <c:strCache>
                <c:ptCount val="1"/>
                <c:pt idx="0">
                  <c:v>Wood</c:v>
                </c:pt>
              </c:strCache>
            </c:strRef>
          </c:tx>
          <c:cat>
            <c:strRef>
              <c:f>'EI_2007_Fuel_Contribution (2)'!$B$19:$H$19</c:f>
              <c:strCache>
                <c:ptCount val="7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  <c:pt idx="6">
                  <c:v>As</c:v>
                </c:pt>
              </c:strCache>
            </c:strRef>
          </c:cat>
          <c:val>
            <c:numRef>
              <c:f>'EI_2007_Fuel_Contribution (2)'!$B$26:$H$26</c:f>
              <c:numCache>
                <c:formatCode>0.0</c:formatCode>
                <c:ptCount val="7"/>
                <c:pt idx="0" formatCode="General">
                  <c:v>12050</c:v>
                </c:pt>
                <c:pt idx="1">
                  <c:v>963.83230236152201</c:v>
                </c:pt>
                <c:pt idx="2">
                  <c:v>5837.6339379058145</c:v>
                </c:pt>
                <c:pt idx="3">
                  <c:v>6801.4662402673448</c:v>
                </c:pt>
                <c:pt idx="4" formatCode="General">
                  <c:v>56.742522909983663</c:v>
                </c:pt>
                <c:pt idx="5" formatCode="General">
                  <c:v>2.6840413409913917</c:v>
                </c:pt>
                <c:pt idx="6" formatCode="General">
                  <c:v>12.70660071758472</c:v>
                </c:pt>
              </c:numCache>
            </c:numRef>
          </c:val>
        </c:ser>
        <c:overlap val="100"/>
        <c:axId val="63369984"/>
        <c:axId val="63371520"/>
      </c:barChart>
      <c:catAx>
        <c:axId val="63369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rgbClr val="0000CC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3371520"/>
        <c:crosses val="autoZero"/>
        <c:auto val="1"/>
        <c:lblAlgn val="ctr"/>
        <c:lblOffset val="100"/>
      </c:catAx>
      <c:valAx>
        <c:axId val="6337152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600" b="1">
                <a:solidFill>
                  <a:srgbClr val="0000CC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3369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61926665107592"/>
          <c:y val="5.7185079137835139E-2"/>
          <c:w val="0.24275811439411671"/>
          <c:h val="0.87119923645908315"/>
        </c:manualLayout>
      </c:layout>
      <c:txPr>
        <a:bodyPr/>
        <a:lstStyle/>
        <a:p>
          <a:pPr>
            <a:defRPr sz="16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ln w="9525"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087868824089297"/>
          <c:y val="0.12557625609298836"/>
          <c:w val="0.57069351907934585"/>
          <c:h val="0.58696686351706029"/>
        </c:manualLayout>
      </c:layout>
      <c:barChart>
        <c:barDir val="col"/>
        <c:grouping val="percentStacked"/>
        <c:ser>
          <c:idx val="0"/>
          <c:order val="0"/>
          <c:tx>
            <c:v>Diesel Vehicle</c:v>
          </c:tx>
          <c:cat>
            <c:strRef>
              <c:f>'[Speciated_EI_Delhi_Spreadsheet.xls]EI_2007_Fuel_Contribution (2)'!$B$34:$G$34</c:f>
              <c:strCache>
                <c:ptCount val="6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</c:strCache>
            </c:strRef>
          </c:cat>
          <c:val>
            <c:numRef>
              <c:f>'[Speciated_EI_Delhi_Spreadsheet.xls]EI_2007_Fuel_Contribution (2)'!$B$35:$G$35</c:f>
              <c:numCache>
                <c:formatCode>0.0</c:formatCode>
                <c:ptCount val="6"/>
                <c:pt idx="0">
                  <c:v>7866</c:v>
                </c:pt>
                <c:pt idx="1">
                  <c:v>2023.9455418439079</c:v>
                </c:pt>
                <c:pt idx="2">
                  <c:v>3907.9148339499361</c:v>
                </c:pt>
                <c:pt idx="3">
                  <c:v>5931.8603757938454</c:v>
                </c:pt>
                <c:pt idx="4" formatCode="General">
                  <c:v>0.71732706476677455</c:v>
                </c:pt>
                <c:pt idx="5" formatCode="General">
                  <c:v>8.9427244108124027E-2</c:v>
                </c:pt>
              </c:numCache>
            </c:numRef>
          </c:val>
        </c:ser>
        <c:ser>
          <c:idx val="1"/>
          <c:order val="1"/>
          <c:tx>
            <c:v>Compressed Natural Gas Vehicle</c:v>
          </c:tx>
          <c:cat>
            <c:strRef>
              <c:f>'[Speciated_EI_Delhi_Spreadsheet.xls]EI_2007_Fuel_Contribution (2)'!$B$34:$G$34</c:f>
              <c:strCache>
                <c:ptCount val="6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</c:strCache>
            </c:strRef>
          </c:cat>
          <c:val>
            <c:numRef>
              <c:f>'[Speciated_EI_Delhi_Spreadsheet.xls]EI_2007_Fuel_Contribution (2)'!$B$36:$G$36</c:f>
              <c:numCache>
                <c:formatCode>0.0</c:formatCode>
                <c:ptCount val="6"/>
                <c:pt idx="0">
                  <c:v>592</c:v>
                </c:pt>
                <c:pt idx="1">
                  <c:v>24.664249346690156</c:v>
                </c:pt>
                <c:pt idx="2">
                  <c:v>257.48627160728785</c:v>
                </c:pt>
                <c:pt idx="3">
                  <c:v>282.15052095397834</c:v>
                </c:pt>
                <c:pt idx="4" formatCode="General">
                  <c:v>7.7541990934066246E-2</c:v>
                </c:pt>
                <c:pt idx="5" formatCode="General">
                  <c:v>2.3673912821911948E-3</c:v>
                </c:pt>
              </c:numCache>
            </c:numRef>
          </c:val>
        </c:ser>
        <c:ser>
          <c:idx val="2"/>
          <c:order val="2"/>
          <c:tx>
            <c:v>Gasoline Vehicle</c:v>
          </c:tx>
          <c:cat>
            <c:strRef>
              <c:f>'[Speciated_EI_Delhi_Spreadsheet.xls]EI_2007_Fuel_Contribution (2)'!$B$34:$G$34</c:f>
              <c:strCache>
                <c:ptCount val="6"/>
                <c:pt idx="0">
                  <c:v>PM10</c:v>
                </c:pt>
                <c:pt idx="1">
                  <c:v>EC</c:v>
                </c:pt>
                <c:pt idx="2">
                  <c:v>OC</c:v>
                </c:pt>
                <c:pt idx="3">
                  <c:v>TC</c:v>
                </c:pt>
                <c:pt idx="4">
                  <c:v>Pb</c:v>
                </c:pt>
                <c:pt idx="5">
                  <c:v>Ni</c:v>
                </c:pt>
              </c:strCache>
            </c:strRef>
          </c:cat>
          <c:val>
            <c:numRef>
              <c:f>'[Speciated_EI_Delhi_Spreadsheet.xls]EI_2007_Fuel_Contribution (2)'!$B$37:$G$37</c:f>
              <c:numCache>
                <c:formatCode>0.0</c:formatCode>
                <c:ptCount val="6"/>
                <c:pt idx="0">
                  <c:v>1242</c:v>
                </c:pt>
                <c:pt idx="1">
                  <c:v>55.687075266481855</c:v>
                </c:pt>
                <c:pt idx="2">
                  <c:v>607.65037890722965</c:v>
                </c:pt>
                <c:pt idx="3">
                  <c:v>663.33745417371119</c:v>
                </c:pt>
                <c:pt idx="4" formatCode="General">
                  <c:v>0.93281807902234637</c:v>
                </c:pt>
                <c:pt idx="5" formatCode="General">
                  <c:v>3.2897583399707421E-2</c:v>
                </c:pt>
              </c:numCache>
            </c:numRef>
          </c:val>
        </c:ser>
        <c:overlap val="100"/>
        <c:axId val="63384960"/>
        <c:axId val="63415424"/>
      </c:barChart>
      <c:catAx>
        <c:axId val="633849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rgbClr val="0033CC"/>
                </a:solidFill>
                <a:latin typeface="Arial" pitchFamily="34" charset="0"/>
                <a:ea typeface="SimHei" pitchFamily="49" charset="-122"/>
                <a:cs typeface="Arial" pitchFamily="34" charset="0"/>
              </a:defRPr>
            </a:pPr>
            <a:endParaRPr lang="en-US"/>
          </a:p>
        </c:txPr>
        <c:crossAx val="63415424"/>
        <c:crosses val="autoZero"/>
        <c:auto val="1"/>
        <c:lblAlgn val="ctr"/>
        <c:lblOffset val="100"/>
      </c:catAx>
      <c:valAx>
        <c:axId val="63415424"/>
        <c:scaling>
          <c:orientation val="minMax"/>
        </c:scaling>
        <c:axPos val="l"/>
        <c:majorGridlines>
          <c:spPr>
            <a:ln>
              <a:solidFill>
                <a:sysClr val="window" lastClr="FFFFFF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600" b="1">
                <a:solidFill>
                  <a:srgbClr val="0033CC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3384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96148928129547"/>
          <c:y val="7.6767563145515944E-2"/>
          <c:w val="0.2179338640362263"/>
          <c:h val="0.80755428298735354"/>
        </c:manualLayout>
      </c:layout>
      <c:txPr>
        <a:bodyPr/>
        <a:lstStyle/>
        <a:p>
          <a:pPr>
            <a:defRPr sz="16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ln w="9525">
      <a:solidFill>
        <a:prstClr val="black"/>
      </a:solidFill>
    </a:ln>
  </c:sp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0.29897</cdr:x>
      <cdr:y>0.85</cdr:y>
    </cdr:from>
    <cdr:to>
      <cdr:x>0.54288</cdr:x>
      <cdr:y>0.93531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09800" y="3886200"/>
          <a:ext cx="1802836" cy="390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800" b="1" dirty="0">
              <a:latin typeface="Arial" pitchFamily="34" charset="0"/>
              <a:cs typeface="Arial" pitchFamily="34" charset="0"/>
            </a:rPr>
            <a:t>PM</a:t>
          </a:r>
          <a:r>
            <a:rPr lang="en-US" sz="1800" b="1" baseline="-25000" dirty="0">
              <a:latin typeface="Arial" pitchFamily="34" charset="0"/>
              <a:cs typeface="Arial" pitchFamily="34" charset="0"/>
            </a:rPr>
            <a:t>10</a:t>
          </a:r>
          <a:r>
            <a:rPr lang="en-US" sz="1100" b="1" baseline="-250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>
              <a:latin typeface="Arial" pitchFamily="34" charset="0"/>
              <a:cs typeface="Arial" pitchFamily="34" charset="0"/>
            </a:rPr>
            <a:t>Species</a:t>
          </a:r>
        </a:p>
      </cdr:txBody>
    </cdr:sp>
  </cdr:relSizeAnchor>
  <cdr:relSizeAnchor xmlns:cdr="http://schemas.openxmlformats.org/drawingml/2006/chartDrawing">
    <cdr:from>
      <cdr:x>0.01031</cdr:x>
      <cdr:y>0.08333</cdr:y>
    </cdr:from>
    <cdr:to>
      <cdr:x>0.06894</cdr:x>
      <cdr:y>0.76852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6200" y="381000"/>
          <a:ext cx="433357" cy="3132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800" b="1" dirty="0">
              <a:latin typeface="Arial" pitchFamily="34" charset="0"/>
              <a:cs typeface="Arial" pitchFamily="34" charset="0"/>
            </a:rPr>
            <a:t>Percent Contribution (%)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0.31836</cdr:x>
      <cdr:y>0.87662</cdr:y>
    </cdr:from>
    <cdr:to>
      <cdr:x>0.61856</cdr:x>
      <cdr:y>0.96596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353126" y="4007907"/>
          <a:ext cx="2218874" cy="4084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PM</a:t>
          </a:r>
          <a:r>
            <a:rPr lang="en-US" sz="2000" b="1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10</a:t>
          </a:r>
          <a:r>
            <a:rPr lang="en-US" sz="2000" b="1" baseline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Species</a:t>
          </a:r>
        </a:p>
      </cdr:txBody>
    </cdr:sp>
  </cdr:relSizeAnchor>
  <cdr:relSizeAnchor xmlns:cdr="http://schemas.openxmlformats.org/drawingml/2006/chartDrawing">
    <cdr:from>
      <cdr:x>0</cdr:x>
      <cdr:y>0.05</cdr:y>
    </cdr:from>
    <cdr:to>
      <cdr:x>0.06186</cdr:x>
      <cdr:y>0.78333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228600"/>
          <a:ext cx="457200" cy="3352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Percent 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Contribution </a:t>
          </a:r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(%)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0.36264</cdr:x>
      <cdr:y>0.82143</cdr:y>
    </cdr:from>
    <cdr:to>
      <cdr:x>0.63131</cdr:x>
      <cdr:y>0.89286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14600" y="3505200"/>
          <a:ext cx="1863012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800" b="1" dirty="0">
              <a:latin typeface="Arial" pitchFamily="34" charset="0"/>
              <a:cs typeface="Arial" pitchFamily="34" charset="0"/>
            </a:rPr>
            <a:t>PM</a:t>
          </a:r>
          <a:r>
            <a:rPr lang="en-US" sz="1800" b="1" baseline="-25000" dirty="0">
              <a:latin typeface="Arial" pitchFamily="34" charset="0"/>
              <a:cs typeface="Arial" pitchFamily="34" charset="0"/>
            </a:rPr>
            <a:t>10</a:t>
          </a:r>
          <a:r>
            <a:rPr lang="en-US" sz="1800" b="1" baseline="0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>
              <a:latin typeface="Arial" pitchFamily="34" charset="0"/>
              <a:cs typeface="Arial" pitchFamily="34" charset="0"/>
            </a:rPr>
            <a:t>Species</a:t>
          </a:r>
        </a:p>
      </cdr:txBody>
    </cdr:sp>
  </cdr:relSizeAnchor>
  <cdr:relSizeAnchor xmlns:cdr="http://schemas.openxmlformats.org/drawingml/2006/chartDrawing">
    <cdr:from>
      <cdr:x>0</cdr:x>
      <cdr:y>0.07143</cdr:y>
    </cdr:from>
    <cdr:to>
      <cdr:x>0.06904</cdr:x>
      <cdr:y>0.73214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304800"/>
          <a:ext cx="478737" cy="2819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800" b="1" dirty="0">
              <a:latin typeface="Arial" pitchFamily="34" charset="0"/>
              <a:cs typeface="Arial" pitchFamily="34" charset="0"/>
            </a:rPr>
            <a:t>Percent Contribution (%)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E7D4ADD-C9C3-4BEC-A4D8-68EAB0B3F4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7AABB2EB-9B90-4F38-AB26-A9D840745EB4}" type="datetimeFigureOut">
              <a:rPr lang="en-US"/>
              <a:pPr>
                <a:defRPr/>
              </a:pPr>
              <a:t>2/3/2014</a:t>
            </a:fld>
            <a:endParaRPr lang="en-US" dirty="0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21504FF8-1A77-48BC-B71F-A88904ABC7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ACC3D65A-B5FF-448B-9B6A-2F27F8A51913}" type="slidenum">
              <a:rPr lang="en-IN" smtClean="0"/>
              <a:pPr defTabSz="912813"/>
              <a:t>10</a:t>
            </a:fld>
            <a:endParaRPr lang="en-IN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3E486E1-BFDB-4D93-AC9D-B05D78E09B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72BC-A886-4D86-A25B-E4BF4CA12B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67C54-78FB-4E61-9522-0278E3F15C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85F66-7147-4CAD-A0F7-BF0484DB56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F453FF1-F70F-4C17-B075-16962154A7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79070-654D-4079-8E2B-6520BD81A0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0DF6ED4-A61B-4D6B-8BFC-C02982553C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C089-7FC0-435D-BCC6-4B8CDA856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96E64A-F146-4E88-BED1-24903569C9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B212113-60B0-44F4-8824-3CD52B3E48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84D61-1F15-4091-AC4A-872764375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5150" y="3009900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>
              <a:defRPr sz="1600">
                <a:solidFill>
                  <a:schemeClr val="accent3">
                    <a:shade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0CD9802F-C0CF-493B-9D99-018B7D33ED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>
              <a:defRPr sz="1400" dirty="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>
              <a:defRPr sz="1200" dirty="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epg.cpcb@nic.in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hyperlink" Target="http://www.cpcb.nic.in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Microsoft_Office_Excel_97-2003_Worksheet3.xls"/><Relationship Id="rId4" Type="http://schemas.openxmlformats.org/officeDocument/2006/relationships/oleObject" Target="../embeddings/Microsoft_Office_Excel_97-2003_Worksheet2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05800" cy="385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COMBATING VEHICULAR POLLUTION: GETTING BEYOND RECITATION</a:t>
            </a:r>
          </a:p>
          <a:p>
            <a:pPr algn="ctr">
              <a:spcBef>
                <a:spcPct val="50000"/>
              </a:spcBef>
              <a:defRPr/>
            </a:pPr>
            <a:endParaRPr lang="en-US" sz="3600" b="1" dirty="0">
              <a:latin typeface="Arial" charset="0"/>
            </a:endParaRPr>
          </a:p>
          <a:p>
            <a:pPr algn="ctr">
              <a:defRPr/>
            </a:pPr>
            <a:r>
              <a:rPr lang="en-US" b="1" dirty="0">
                <a:latin typeface="Arial" charset="0"/>
              </a:rPr>
              <a:t>Dr. Prashant </a:t>
            </a:r>
            <a:r>
              <a:rPr lang="en-US" b="1" dirty="0" smtClean="0">
                <a:latin typeface="Arial" charset="0"/>
              </a:rPr>
              <a:t>Gargava and Ms Meetu Puri</a:t>
            </a:r>
            <a:endParaRPr lang="en-US" b="1" dirty="0">
              <a:latin typeface="Arial" charset="0"/>
            </a:endParaRPr>
          </a:p>
          <a:p>
            <a:pPr algn="ctr">
              <a:defRPr/>
            </a:pPr>
            <a:r>
              <a:rPr lang="en-US" b="1" dirty="0" smtClean="0">
                <a:latin typeface="Arial" charset="0"/>
              </a:rPr>
              <a:t>Central </a:t>
            </a:r>
            <a:r>
              <a:rPr lang="en-US" b="1" dirty="0">
                <a:latin typeface="Arial" charset="0"/>
              </a:rPr>
              <a:t>Pollution Control Board</a:t>
            </a:r>
          </a:p>
          <a:p>
            <a:pPr algn="ctr">
              <a:defRPr/>
            </a:pPr>
            <a:r>
              <a:rPr lang="en-US" b="1" dirty="0" smtClean="0">
                <a:latin typeface="Arial" charset="0"/>
              </a:rPr>
              <a:t>Delhi</a:t>
            </a:r>
            <a:endParaRPr lang="en-US" b="1" dirty="0">
              <a:latin typeface="Arial" charset="0"/>
            </a:endParaRPr>
          </a:p>
          <a:p>
            <a:pPr algn="ctr">
              <a:defRPr/>
            </a:pPr>
            <a:endParaRPr lang="en-US" b="1" dirty="0">
              <a:latin typeface="Arial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US" sz="1600" b="1" dirty="0">
                <a:solidFill>
                  <a:srgbClr val="0000CC"/>
                </a:solidFill>
                <a:latin typeface="Arial" charset="0"/>
              </a:rPr>
              <a:t>(Email: </a:t>
            </a:r>
            <a:r>
              <a:rPr lang="en-US" sz="1600" b="1" dirty="0">
                <a:solidFill>
                  <a:srgbClr val="0000CC"/>
                </a:solidFill>
                <a:latin typeface="Arial" charset="0"/>
                <a:hlinkClick r:id="rId3"/>
              </a:rPr>
              <a:t>eepg.cpcb@nic.in</a:t>
            </a:r>
            <a:r>
              <a:rPr lang="en-US" sz="1600" b="1" dirty="0">
                <a:solidFill>
                  <a:srgbClr val="0000CC"/>
                </a:solidFill>
                <a:latin typeface="Arial" charset="0"/>
              </a:rPr>
              <a:t>)</a:t>
            </a:r>
          </a:p>
          <a:p>
            <a:pPr algn="ctr">
              <a:lnSpc>
                <a:spcPct val="120000"/>
              </a:lnSpc>
              <a:defRPr/>
            </a:pPr>
            <a:r>
              <a:rPr lang="en-US" sz="1600" b="1" dirty="0">
                <a:solidFill>
                  <a:srgbClr val="0000CC"/>
                </a:solidFill>
                <a:latin typeface="Arial" charset="0"/>
              </a:rPr>
              <a:t>(Web: </a:t>
            </a:r>
            <a:r>
              <a:rPr lang="en-US" sz="1600" b="1" dirty="0">
                <a:solidFill>
                  <a:srgbClr val="0000CC"/>
                </a:solidFill>
                <a:latin typeface="Arial" charset="0"/>
                <a:hlinkClick r:id="rId4"/>
              </a:rPr>
              <a:t>http://www.cpcb.nic.in</a:t>
            </a:r>
            <a:r>
              <a:rPr lang="en-US" sz="1600" b="1" dirty="0">
                <a:solidFill>
                  <a:srgbClr val="0000CC"/>
                </a:solidFill>
                <a:latin typeface="Arial" charset="0"/>
              </a:rPr>
              <a:t>)</a:t>
            </a:r>
          </a:p>
          <a:p>
            <a:pPr algn="ctr">
              <a:defRPr/>
            </a:pPr>
            <a:endParaRPr lang="en-US" sz="1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228600" y="228600"/>
            <a:ext cx="8001000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  <a:tabLst>
                <a:tab pos="0" algn="l"/>
              </a:tabLst>
              <a:defRPr/>
            </a:pPr>
            <a:r>
              <a:rPr lang="en-AU" sz="16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ICAMP: POLICY CONCLAVE ON REDUCING VEHICULAR EMISSIONS TO IMPROVE AIR QUALITY</a:t>
            </a:r>
            <a:endParaRPr lang="en-US" sz="1600" b="1" dirty="0" smtClean="0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r" eaLnBrk="0" hangingPunct="0">
              <a:spcBef>
                <a:spcPct val="50000"/>
              </a:spcBef>
              <a:tabLst>
                <a:tab pos="0" algn="l"/>
              </a:tabLst>
              <a:defRPr/>
            </a:pPr>
            <a:r>
              <a:rPr lang="en-US" sz="16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DELHI, FEBRUARY 04, 2014</a:t>
            </a:r>
            <a:endParaRPr lang="en-US" sz="1600" b="1" dirty="0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153400" y="228600"/>
          <a:ext cx="762000" cy="685800"/>
        </p:xfrm>
        <a:graphic>
          <a:graphicData uri="http://schemas.openxmlformats.org/presentationml/2006/ole">
            <p:oleObj spid="_x0000_s45058" name="Bitmap Image" r:id="rId5" imgW="1066667" imgH="99073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IN" dirty="0"/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IN" dirty="0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22098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1032" name="Text Box 14"/>
          <p:cNvSpPr txBox="1">
            <a:spLocks noChangeArrowheads="1"/>
          </p:cNvSpPr>
          <p:nvPr/>
        </p:nvSpPr>
        <p:spPr bwMode="auto">
          <a:xfrm>
            <a:off x="304800" y="228600"/>
            <a:ext cx="5638800" cy="430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914400" lvl="1" indent="-914400" algn="just">
              <a:spcBef>
                <a:spcPct val="50000"/>
              </a:spcBef>
              <a:buClr>
                <a:schemeClr val="tx1"/>
              </a:buClr>
              <a:buSzPct val="120000"/>
              <a:tabLst>
                <a:tab pos="0" algn="l"/>
                <a:tab pos="509588" algn="l"/>
              </a:tabLst>
              <a:defRPr/>
            </a:pPr>
            <a:r>
              <a:rPr lang="en-US" sz="2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EMISSION INVENTORY FOR SIX CITIES</a:t>
            </a: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381000" y="3276600"/>
          <a:ext cx="5119688" cy="2339975"/>
        </p:xfrm>
        <a:graphic>
          <a:graphicData uri="http://schemas.openxmlformats.org/presentationml/2006/ole">
            <p:oleObj spid="_x0000_s69634" name="Chart" r:id="rId4" imgW="6238959" imgH="3267051" progId="Excel.Sheet.8">
              <p:embed/>
            </p:oleObj>
          </a:graphicData>
        </a:graphic>
      </p:graphicFrame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381000" y="762000"/>
          <a:ext cx="5040313" cy="2349500"/>
        </p:xfrm>
        <a:graphic>
          <a:graphicData uri="http://schemas.openxmlformats.org/presentationml/2006/ole">
            <p:oleObj spid="_x0000_s69635" name="Chart" r:id="rId5" imgW="6257841" imgH="3181403" progId="Excel.Sheet.8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715000" y="1219200"/>
            <a:ext cx="3200400" cy="302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>
              <a:tabLst>
                <a:tab pos="266700" algn="l"/>
              </a:tabLst>
              <a:defRPr/>
            </a:pPr>
            <a:r>
              <a:rPr lang="en-US" sz="1600" b="1" dirty="0">
                <a:latin typeface="Arial" pitchFamily="34" charset="0"/>
              </a:rPr>
              <a:t>PM</a:t>
            </a:r>
            <a:r>
              <a:rPr lang="en-US" sz="1600" b="1" baseline="-25000" dirty="0">
                <a:latin typeface="Arial" pitchFamily="34" charset="0"/>
              </a:rPr>
              <a:t>10</a:t>
            </a:r>
            <a:r>
              <a:rPr lang="en-US" sz="1600" b="1" dirty="0">
                <a:latin typeface="Arial" pitchFamily="34" charset="0"/>
              </a:rPr>
              <a:t>:</a:t>
            </a:r>
          </a:p>
          <a:p>
            <a:pPr algn="just">
              <a:buFontTx/>
              <a:buChar char="o"/>
              <a:tabLst>
                <a:tab pos="266700" algn="l"/>
              </a:tabLst>
              <a:defRPr/>
            </a:pPr>
            <a:r>
              <a:rPr lang="en-US" sz="1600" b="1" dirty="0">
                <a:latin typeface="Arial" pitchFamily="34" charset="0"/>
              </a:rPr>
              <a:t> 	Major Source – Road dust 	re-suspension</a:t>
            </a:r>
          </a:p>
          <a:p>
            <a:pPr algn="just">
              <a:buFontTx/>
              <a:buChar char="o"/>
              <a:tabLst>
                <a:tab pos="266700" algn="l"/>
              </a:tabLst>
              <a:defRPr/>
            </a:pPr>
            <a:r>
              <a:rPr lang="en-US" sz="1600" b="1" dirty="0">
                <a:latin typeface="Arial" pitchFamily="34" charset="0"/>
              </a:rPr>
              <a:t> 	Significant contribution of 	industries in Kanpur, 	Mumbai and Delhi</a:t>
            </a:r>
          </a:p>
          <a:p>
            <a:pPr algn="just">
              <a:tabLst>
                <a:tab pos="266700" algn="l"/>
              </a:tabLst>
              <a:defRPr/>
            </a:pPr>
            <a:endParaRPr lang="en-US" sz="1600" b="1" dirty="0">
              <a:latin typeface="Arial" pitchFamily="34" charset="0"/>
            </a:endParaRPr>
          </a:p>
          <a:p>
            <a:pPr algn="just">
              <a:tabLst>
                <a:tab pos="266700" algn="l"/>
              </a:tabLst>
              <a:defRPr/>
            </a:pPr>
            <a:r>
              <a:rPr lang="en-US" sz="1600" b="1" dirty="0">
                <a:latin typeface="Arial" pitchFamily="34" charset="0"/>
              </a:rPr>
              <a:t>NO</a:t>
            </a:r>
            <a:r>
              <a:rPr lang="en-US" sz="1600" b="1" baseline="-25000" dirty="0">
                <a:latin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</a:rPr>
              <a:t>:</a:t>
            </a:r>
          </a:p>
          <a:p>
            <a:pPr algn="just">
              <a:buFontTx/>
              <a:buChar char="o"/>
              <a:tabLst>
                <a:tab pos="266700" algn="l"/>
              </a:tabLst>
              <a:defRPr/>
            </a:pPr>
            <a:r>
              <a:rPr lang="en-US" sz="1600" b="1" dirty="0">
                <a:latin typeface="Arial" pitchFamily="34" charset="0"/>
              </a:rPr>
              <a:t> 	Vehicles are major source</a:t>
            </a:r>
          </a:p>
          <a:p>
            <a:pPr algn="just">
              <a:buFontTx/>
              <a:buChar char="o"/>
              <a:tabLst>
                <a:tab pos="266700" algn="l"/>
              </a:tabLst>
              <a:defRPr/>
            </a:pPr>
            <a:r>
              <a:rPr lang="en-US" sz="1600" b="1" dirty="0">
                <a:latin typeface="Arial" pitchFamily="34" charset="0"/>
              </a:rPr>
              <a:t> 	Contribution of industries 	(power plants) high in Delhi, 	Mumbai and Kanpur</a:t>
            </a:r>
            <a:endParaRPr lang="en-IN" sz="1600" b="1" dirty="0">
              <a:latin typeface="Aria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15000" y="4419600"/>
            <a:ext cx="3200400" cy="10699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600" b="1" dirty="0">
                <a:latin typeface="Arial" charset="0"/>
              </a:rPr>
              <a:t>Important observation: A few prominent sources in a city can mask the contribution of the other sources. </a:t>
            </a:r>
            <a:endParaRPr lang="en-IN" sz="1600" b="1" dirty="0"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579120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3CC"/>
                </a:solidFill>
                <a:latin typeface="Arial" pitchFamily="34" charset="0"/>
              </a:rPr>
              <a:t>HEAVY DUTY DIESEL VEHICLE: 40 – 59%</a:t>
            </a:r>
            <a:endParaRPr lang="en-US" sz="2000" b="1" dirty="0">
              <a:solidFill>
                <a:srgbClr val="0033CC"/>
              </a:solidFill>
              <a:latin typeface="Arial" pitchFamily="34" charset="0"/>
            </a:endParaRP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8153400" y="228600"/>
          <a:ext cx="762000" cy="685800"/>
        </p:xfrm>
        <a:graphic>
          <a:graphicData uri="http://schemas.openxmlformats.org/presentationml/2006/ole">
            <p:oleObj spid="_x0000_s69636" name="Bitmap Image" r:id="rId6" imgW="1066667" imgH="990738" progId="PBrush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14400"/>
            <a:ext cx="840259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09600" y="304800"/>
            <a:ext cx="76200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EMISSION INVENTORY (TONS/YEAR): DELHI, 2010</a:t>
            </a:r>
            <a:br>
              <a:rPr kumimoji="0" lang="en-IN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IN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endParaRPr kumimoji="0" lang="en-IN" sz="1600" b="1" i="0" u="none" strike="noStrike" kern="1200" cap="none" spc="0" normalizeH="0" baseline="0" noProof="0" dirty="0" smtClean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4800" y="6324600"/>
            <a:ext cx="86106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Source: International Council on Clean Transportation</a:t>
            </a:r>
          </a:p>
        </p:txBody>
      </p:sp>
      <p:graphicFrame>
        <p:nvGraphicFramePr>
          <p:cNvPr id="71682" name="Object 4"/>
          <p:cNvGraphicFramePr>
            <a:graphicFrameLocks noChangeAspect="1"/>
          </p:cNvGraphicFramePr>
          <p:nvPr/>
        </p:nvGraphicFramePr>
        <p:xfrm>
          <a:off x="8153400" y="228600"/>
          <a:ext cx="762000" cy="685800"/>
        </p:xfrm>
        <a:graphic>
          <a:graphicData uri="http://schemas.openxmlformats.org/presentationml/2006/ole">
            <p:oleObj spid="_x0000_s71682" name="Bitmap Image" r:id="rId4" imgW="1066667" imgH="99073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609600" y="1371600"/>
          <a:ext cx="7467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4572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</a:rPr>
              <a:t>CARBON AND TOXIC METAL FRACTION IN PM</a:t>
            </a:r>
            <a:r>
              <a:rPr lang="en-US" sz="2000" b="1" baseline="-25000" dirty="0" smtClean="0">
                <a:solidFill>
                  <a:srgbClr val="0000CC"/>
                </a:solidFill>
                <a:latin typeface="Arial" pitchFamily="34" charset="0"/>
              </a:rPr>
              <a:t>10</a:t>
            </a: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</a:rPr>
              <a:t> EMISSIONS IN DELHI, 2007: CONTRIBUTION OF DIFFERENT SOURCES</a:t>
            </a:r>
            <a:endParaRPr lang="en-US" sz="2000" b="1" dirty="0">
              <a:solidFill>
                <a:srgbClr val="0000CC"/>
              </a:solidFill>
              <a:latin typeface="Arial" pitchFamily="34" charset="0"/>
            </a:endParaRPr>
          </a:p>
        </p:txBody>
      </p:sp>
      <p:graphicFrame>
        <p:nvGraphicFramePr>
          <p:cNvPr id="93186" name="Object 4"/>
          <p:cNvGraphicFramePr>
            <a:graphicFrameLocks noChangeAspect="1"/>
          </p:cNvGraphicFramePr>
          <p:nvPr/>
        </p:nvGraphicFramePr>
        <p:xfrm>
          <a:off x="8153400" y="228600"/>
          <a:ext cx="762000" cy="685800"/>
        </p:xfrm>
        <a:graphic>
          <a:graphicData uri="http://schemas.openxmlformats.org/presentationml/2006/ole">
            <p:oleObj spid="_x0000_s93186" name="Bitmap Image" r:id="rId4" imgW="1066667" imgH="990738" progId="PBrush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914400" y="1524000"/>
          <a:ext cx="7162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457200"/>
            <a:ext cx="8534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 smtClean="0">
                <a:solidFill>
                  <a:srgbClr val="0000CC"/>
                </a:solidFill>
                <a:latin typeface="Arial" pitchFamily="34" charset="0"/>
              </a:rPr>
              <a:t>CARBON AND TOXIC METAL FRACTION IN PM</a:t>
            </a:r>
            <a:r>
              <a:rPr lang="en-US" sz="2200" b="1" baseline="-25000" dirty="0" smtClean="0">
                <a:solidFill>
                  <a:srgbClr val="0000CC"/>
                </a:solidFill>
                <a:latin typeface="Arial" pitchFamily="34" charset="0"/>
              </a:rPr>
              <a:t>10</a:t>
            </a:r>
            <a:r>
              <a:rPr lang="en-US" sz="2200" b="1" dirty="0" smtClean="0">
                <a:solidFill>
                  <a:srgbClr val="0000CC"/>
                </a:solidFill>
                <a:latin typeface="Arial" pitchFamily="34" charset="0"/>
              </a:rPr>
              <a:t> EMISSIONS IN DELHI, 2007: CONTRIBUTION OF DIFFERENT FUELS</a:t>
            </a:r>
            <a:endParaRPr lang="en-US" sz="2200" b="1" dirty="0">
              <a:solidFill>
                <a:srgbClr val="0000CC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914400" y="1524000"/>
          <a:ext cx="6934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1"/>
          <p:cNvSpPr txBox="1"/>
          <p:nvPr/>
        </p:nvSpPr>
        <p:spPr>
          <a:xfrm>
            <a:off x="228600" y="228600"/>
            <a:ext cx="8610600" cy="1066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CONTRIBUTION OF DIESEL, GASOLINE AND CNG FUELED VEHICLES TO PM</a:t>
            </a:r>
            <a:r>
              <a:rPr lang="en-US" sz="2200" b="1" baseline="-25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CARBON AND TOXIC METAL EMISSIONS IN DELHI, 2007</a:t>
            </a: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+mn-lt"/>
              <a:ea typeface="+mn-ea"/>
              <a:cs typeface="+mn-cs"/>
            </a:endParaRP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+mn-lt"/>
              <a:ea typeface="+mn-ea"/>
              <a:cs typeface="+mn-cs"/>
            </a:endParaRP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1026"/>
          <p:cNvSpPr txBox="1">
            <a:spLocks noChangeArrowheads="1"/>
          </p:cNvSpPr>
          <p:nvPr/>
        </p:nvSpPr>
        <p:spPr bwMode="auto">
          <a:xfrm>
            <a:off x="533400" y="45720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dirty="0">
              <a:latin typeface="Arial" charset="0"/>
            </a:endParaRPr>
          </a:p>
        </p:txBody>
      </p:sp>
      <p:sp>
        <p:nvSpPr>
          <p:cNvPr id="35843" name="Text Box 1027"/>
          <p:cNvSpPr txBox="1">
            <a:spLocks noChangeArrowheads="1"/>
          </p:cNvSpPr>
          <p:nvPr/>
        </p:nvSpPr>
        <p:spPr bwMode="auto">
          <a:xfrm>
            <a:off x="533400" y="762000"/>
            <a:ext cx="8153400" cy="41549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tabLst>
                <a:tab pos="347663" algn="l"/>
                <a:tab pos="576263" algn="l"/>
              </a:tabLst>
              <a:defRPr/>
            </a:pPr>
            <a:endParaRPr lang="en-US" sz="2200" b="1" dirty="0" smtClean="0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</a:rPr>
              <a:t> 	</a:t>
            </a:r>
            <a:r>
              <a:rPr lang="en-US" sz="2200" b="1" dirty="0" smtClean="0">
                <a:latin typeface="Arial" charset="0"/>
              </a:rPr>
              <a:t>Action Dilemma – Technology v/s Management based 	</a:t>
            </a:r>
            <a:r>
              <a:rPr lang="en-US" sz="2200" b="1" dirty="0" smtClean="0">
                <a:latin typeface="Arial" charset="0"/>
              </a:rPr>
              <a:t>o</a:t>
            </a:r>
            <a:r>
              <a:rPr lang="en-US" sz="2200" b="1" dirty="0" smtClean="0">
                <a:latin typeface="Arial" charset="0"/>
              </a:rPr>
              <a:t>ptions?</a:t>
            </a:r>
            <a:endParaRPr lang="en-US" sz="2200" b="1" dirty="0" smtClean="0">
              <a:latin typeface="Arial" charset="0"/>
            </a:endParaRP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</a:rPr>
              <a:t> 	</a:t>
            </a:r>
            <a:r>
              <a:rPr lang="en-US" sz="2200" b="1" dirty="0" smtClean="0">
                <a:latin typeface="Arial" charset="0"/>
              </a:rPr>
              <a:t>No direct visible impact/correlation of the measures 	taken – many influencing factors</a:t>
            </a: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</a:rPr>
              <a:t> </a:t>
            </a:r>
            <a:r>
              <a:rPr lang="en-US" sz="2200" b="1" dirty="0" smtClean="0">
                <a:latin typeface="Arial" charset="0"/>
              </a:rPr>
              <a:t>	Many contributing sources – vehicle share not most 	prominent, but road dust could be attributed to vehicle 	movement </a:t>
            </a: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</a:rPr>
              <a:t> </a:t>
            </a:r>
            <a:r>
              <a:rPr lang="en-US" sz="2200" b="1" dirty="0" smtClean="0">
                <a:latin typeface="Arial" charset="0"/>
              </a:rPr>
              <a:t>	Higher contribution of vehicles and diesel in t</a:t>
            </a:r>
            <a:r>
              <a:rPr lang="en-US" sz="2200" b="1" dirty="0" smtClean="0">
                <a:latin typeface="Arial" charset="0"/>
              </a:rPr>
              <a:t>oxic 	carbon component of PM</a:t>
            </a:r>
            <a:endParaRPr lang="en-US" sz="2200" b="1" dirty="0" smtClean="0">
              <a:latin typeface="Arial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" y="533400"/>
            <a:ext cx="31242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CONCLUSION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8153400" y="228600"/>
          <a:ext cx="762000" cy="685800"/>
        </p:xfrm>
        <a:graphic>
          <a:graphicData uri="http://schemas.openxmlformats.org/presentationml/2006/ole">
            <p:oleObj spid="_x0000_s46082" name="Bitmap Image" r:id="rId3" imgW="1066667" imgH="99073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1026"/>
          <p:cNvSpPr txBox="1">
            <a:spLocks noChangeArrowheads="1"/>
          </p:cNvSpPr>
          <p:nvPr/>
        </p:nvSpPr>
        <p:spPr bwMode="auto">
          <a:xfrm>
            <a:off x="533400" y="45720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dirty="0">
              <a:latin typeface="Arial" charset="0"/>
            </a:endParaRPr>
          </a:p>
        </p:txBody>
      </p:sp>
      <p:sp>
        <p:nvSpPr>
          <p:cNvPr id="35843" name="Text Box 1027"/>
          <p:cNvSpPr txBox="1">
            <a:spLocks noChangeArrowheads="1"/>
          </p:cNvSpPr>
          <p:nvPr/>
        </p:nvSpPr>
        <p:spPr bwMode="auto">
          <a:xfrm>
            <a:off x="457200" y="381000"/>
            <a:ext cx="8153400" cy="517064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tabLst>
                <a:tab pos="347663" algn="l"/>
                <a:tab pos="576263" algn="l"/>
              </a:tabLst>
              <a:defRPr/>
            </a:pPr>
            <a:endParaRPr lang="en-US" sz="2200" b="1" dirty="0" smtClean="0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</a:rPr>
              <a:t> 	</a:t>
            </a:r>
            <a:r>
              <a:rPr lang="en-US" sz="2200" b="1" dirty="0" smtClean="0">
                <a:latin typeface="Arial" charset="0"/>
              </a:rPr>
              <a:t>Efficient, affordable, convenient public </a:t>
            </a:r>
            <a:r>
              <a:rPr lang="en-US" sz="2200" b="1" dirty="0" smtClean="0">
                <a:latin typeface="Arial" charset="0"/>
              </a:rPr>
              <a:t>transport</a:t>
            </a: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</a:rPr>
              <a:t> </a:t>
            </a:r>
            <a:r>
              <a:rPr lang="en-US" sz="2200" b="1" dirty="0" smtClean="0">
                <a:latin typeface="Arial" charset="0"/>
              </a:rPr>
              <a:t>	</a:t>
            </a:r>
            <a:r>
              <a:rPr lang="en-US" sz="2200" b="1" dirty="0" smtClean="0">
                <a:latin typeface="Arial" charset="0"/>
              </a:rPr>
              <a:t>Next generation norms – sooner the </a:t>
            </a:r>
            <a:r>
              <a:rPr lang="en-US" sz="2200" b="1" dirty="0" smtClean="0">
                <a:latin typeface="Arial" charset="0"/>
              </a:rPr>
              <a:t>better</a:t>
            </a: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</a:rPr>
              <a:t> </a:t>
            </a:r>
            <a:r>
              <a:rPr lang="en-US" sz="2200" b="1" dirty="0" smtClean="0">
                <a:latin typeface="Arial" charset="0"/>
              </a:rPr>
              <a:t>	</a:t>
            </a:r>
            <a:r>
              <a:rPr lang="en-US" sz="2200" b="1" dirty="0" smtClean="0">
                <a:latin typeface="Arial" charset="0"/>
              </a:rPr>
              <a:t>Get the dirty vehicles off the roads as quickly as 	</a:t>
            </a:r>
            <a:r>
              <a:rPr lang="en-US" sz="2200" b="1" dirty="0" smtClean="0">
                <a:latin typeface="Arial" charset="0"/>
              </a:rPr>
              <a:t>possible</a:t>
            </a: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</a:rPr>
              <a:t> </a:t>
            </a:r>
            <a:r>
              <a:rPr lang="en-US" sz="2200" b="1" dirty="0" smtClean="0">
                <a:latin typeface="Arial" charset="0"/>
              </a:rPr>
              <a:t>	</a:t>
            </a:r>
            <a:r>
              <a:rPr lang="en-US" sz="2200" b="1" dirty="0" smtClean="0">
                <a:latin typeface="Arial" charset="0"/>
              </a:rPr>
              <a:t>Address pollution from heavy duty diesel vehicles – 	effective freight </a:t>
            </a:r>
            <a:r>
              <a:rPr lang="en-US" sz="2200" b="1" dirty="0" smtClean="0">
                <a:latin typeface="Arial" charset="0"/>
              </a:rPr>
              <a:t>management</a:t>
            </a: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</a:rPr>
              <a:t> </a:t>
            </a:r>
            <a:r>
              <a:rPr lang="en-US" sz="2200" b="1" dirty="0" smtClean="0">
                <a:latin typeface="Arial" charset="0"/>
              </a:rPr>
              <a:t>	Policies </a:t>
            </a:r>
            <a:r>
              <a:rPr lang="en-US" sz="2200" b="1" dirty="0" smtClean="0">
                <a:latin typeface="Arial" charset="0"/>
              </a:rPr>
              <a:t>to translate in micro level actions</a:t>
            </a: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</a:rPr>
              <a:t> 	</a:t>
            </a:r>
            <a:r>
              <a:rPr lang="en-US" sz="2200" b="1" dirty="0" smtClean="0">
                <a:latin typeface="Arial" charset="0"/>
              </a:rPr>
              <a:t>Minimize </a:t>
            </a:r>
            <a:r>
              <a:rPr lang="en-US" sz="2200" b="1" dirty="0" smtClean="0">
                <a:latin typeface="Arial" charset="0"/>
              </a:rPr>
              <a:t>activities in hotspots</a:t>
            </a: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</a:rPr>
              <a:t> 	Experiment with ideas</a:t>
            </a: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</a:rPr>
              <a:t> 	Aggressive public </a:t>
            </a:r>
            <a:r>
              <a:rPr lang="en-US" sz="2200" b="1" dirty="0" smtClean="0">
                <a:latin typeface="Arial" charset="0"/>
              </a:rPr>
              <a:t>awareness</a:t>
            </a:r>
            <a:endParaRPr lang="en-US" sz="2200" b="1" dirty="0" smtClean="0">
              <a:latin typeface="Arial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33400" y="304800"/>
            <a:ext cx="3124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WAY FORWARD</a:t>
            </a:r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8153400" y="228600"/>
          <a:ext cx="762000" cy="685800"/>
        </p:xfrm>
        <a:graphic>
          <a:graphicData uri="http://schemas.openxmlformats.org/presentationml/2006/ole">
            <p:oleObj spid="_x0000_s90114" name="Bitmap Image" r:id="rId3" imgW="1066667" imgH="990738" progId="PBrush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57150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HOW AND HOW FAST??</a:t>
            </a:r>
            <a:endParaRPr lang="en-US" sz="2800" b="1" dirty="0">
              <a:solidFill>
                <a:srgbClr val="00B05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362200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33CC"/>
                </a:solidFill>
                <a:latin typeface="Arial" pitchFamily="34" charset="0"/>
              </a:rPr>
              <a:t>THANK YOU</a:t>
            </a:r>
            <a:endParaRPr lang="en-US" sz="6600" b="1" dirty="0">
              <a:solidFill>
                <a:srgbClr val="0033CC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026"/>
          <p:cNvSpPr txBox="1">
            <a:spLocks noChangeArrowheads="1"/>
          </p:cNvSpPr>
          <p:nvPr/>
        </p:nvSpPr>
        <p:spPr bwMode="auto">
          <a:xfrm>
            <a:off x="533400" y="457200"/>
            <a:ext cx="7086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dirty="0">
              <a:latin typeface="Arial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8153400" y="228600"/>
          <a:ext cx="762000" cy="685800"/>
        </p:xfrm>
        <a:graphic>
          <a:graphicData uri="http://schemas.openxmlformats.org/presentationml/2006/ole">
            <p:oleObj spid="_x0000_s2050" name="Bitmap Image" r:id="rId3" imgW="1066667" imgH="990738" progId="PBrush">
              <p:embed/>
            </p:oleObj>
          </a:graphicData>
        </a:graphic>
      </p:graphicFrame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609600" y="533400"/>
            <a:ext cx="11841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228600" y="3048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PRESENTATION OUTLINE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04800" y="1066800"/>
            <a:ext cx="84582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566738">
              <a:tabLst>
                <a:tab pos="465138" algn="l"/>
              </a:tabLst>
              <a:defRPr/>
            </a:pP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VEHICULAR POLLUTION CONTROL</a:t>
            </a:r>
            <a:endParaRPr lang="en-US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defTabSz="566738">
              <a:tabLst>
                <a:tab pos="465138" algn="l"/>
              </a:tabLst>
              <a:defRPr/>
            </a:pPr>
            <a:endParaRPr lang="en-US" sz="2400" b="1" dirty="0">
              <a:latin typeface="Arial" charset="0"/>
              <a:cs typeface="Arial" charset="0"/>
            </a:endParaRPr>
          </a:p>
          <a:p>
            <a:pPr defTabSz="566738">
              <a:buSzPct val="120000"/>
              <a:buFontTx/>
              <a:buChar char="o"/>
              <a:tabLst>
                <a:tab pos="465138" algn="l"/>
              </a:tabLst>
              <a:defRPr/>
            </a:pPr>
            <a:r>
              <a:rPr lang="en-US" sz="2400" b="1" dirty="0">
                <a:latin typeface="Arial" charset="0"/>
                <a:cs typeface="Arial" charset="0"/>
              </a:rPr>
              <a:t> 	What have been done? – </a:t>
            </a:r>
            <a:r>
              <a:rPr lang="en-US" sz="2400" b="1" dirty="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Actions</a:t>
            </a:r>
          </a:p>
          <a:p>
            <a:pPr defTabSz="566738">
              <a:buSzPct val="120000"/>
              <a:tabLst>
                <a:tab pos="465138" algn="l"/>
              </a:tabLst>
              <a:defRPr/>
            </a:pPr>
            <a:endParaRPr lang="en-US" sz="24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defTabSz="566738">
              <a:buSzPct val="120000"/>
              <a:buFontTx/>
              <a:buChar char="o"/>
              <a:tabLst>
                <a:tab pos="465138" algn="l"/>
              </a:tabLst>
              <a:defRPr/>
            </a:pPr>
            <a:r>
              <a:rPr lang="en-US" sz="2400" b="1" dirty="0">
                <a:latin typeface="Arial" charset="0"/>
                <a:cs typeface="Arial" charset="0"/>
              </a:rPr>
              <a:t> 	What have been achieved? – </a:t>
            </a:r>
            <a:r>
              <a:rPr lang="en-US" sz="2400" b="1" dirty="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Status</a:t>
            </a:r>
          </a:p>
          <a:p>
            <a:pPr defTabSz="566738">
              <a:buSzPct val="120000"/>
              <a:tabLst>
                <a:tab pos="465138" algn="l"/>
              </a:tabLst>
              <a:defRPr/>
            </a:pPr>
            <a:endParaRPr lang="en-US" sz="24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defTabSz="566738">
              <a:buSzPct val="120000"/>
              <a:buFontTx/>
              <a:buChar char="o"/>
              <a:tabLst>
                <a:tab pos="465138" algn="l"/>
              </a:tabLst>
              <a:defRPr/>
            </a:pPr>
            <a:r>
              <a:rPr lang="en-US" sz="2400" b="1" dirty="0">
                <a:latin typeface="Arial" charset="0"/>
                <a:cs typeface="Arial" charset="0"/>
              </a:rPr>
              <a:t> 	Are we on the right track? – </a:t>
            </a:r>
            <a:r>
              <a:rPr lang="en-US" sz="24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Action Dilemma</a:t>
            </a:r>
          </a:p>
          <a:p>
            <a:pPr defTabSz="566738">
              <a:buSzPct val="120000"/>
              <a:tabLst>
                <a:tab pos="465138" algn="l"/>
              </a:tabLst>
              <a:defRPr/>
            </a:pPr>
            <a:endParaRPr lang="en-US" sz="2400" b="1" dirty="0">
              <a:latin typeface="Arial" charset="0"/>
              <a:cs typeface="Arial" charset="0"/>
            </a:endParaRPr>
          </a:p>
          <a:p>
            <a:pPr defTabSz="566738">
              <a:buSzPct val="120000"/>
              <a:buFontTx/>
              <a:buChar char="o"/>
              <a:tabLst>
                <a:tab pos="465138" algn="l"/>
              </a:tabLst>
              <a:defRPr/>
            </a:pPr>
            <a:r>
              <a:rPr lang="en-US" sz="2400" b="1" dirty="0">
                <a:latin typeface="Arial" charset="0"/>
                <a:cs typeface="Arial" charset="0"/>
              </a:rPr>
              <a:t>  	</a:t>
            </a:r>
            <a:r>
              <a:rPr lang="en-US" sz="2400" b="1" dirty="0" smtClean="0">
                <a:latin typeface="Arial" charset="0"/>
                <a:cs typeface="Arial" charset="0"/>
              </a:rPr>
              <a:t>What can be done? – </a:t>
            </a:r>
            <a:r>
              <a:rPr lang="en-US" sz="24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Way Forward </a:t>
            </a:r>
            <a:endParaRPr lang="en-US" sz="2400" b="1" dirty="0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defTabSz="566738">
              <a:buSzPct val="120000"/>
              <a:tabLst>
                <a:tab pos="465138" algn="l"/>
              </a:tabLst>
              <a:defRPr/>
            </a:pPr>
            <a:endParaRPr lang="en-US" sz="14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026"/>
          <p:cNvSpPr txBox="1">
            <a:spLocks noChangeArrowheads="1"/>
          </p:cNvSpPr>
          <p:nvPr/>
        </p:nvSpPr>
        <p:spPr bwMode="auto">
          <a:xfrm>
            <a:off x="533400" y="457200"/>
            <a:ext cx="7086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dirty="0">
              <a:latin typeface="Arial" pitchFamily="34" charset="0"/>
            </a:endParaRPr>
          </a:p>
        </p:txBody>
      </p:sp>
      <p:sp>
        <p:nvSpPr>
          <p:cNvPr id="23555" name="Text Box 1027"/>
          <p:cNvSpPr txBox="1">
            <a:spLocks noChangeArrowheads="1"/>
          </p:cNvSpPr>
          <p:nvPr/>
        </p:nvSpPr>
        <p:spPr bwMode="auto">
          <a:xfrm>
            <a:off x="228600" y="762000"/>
            <a:ext cx="8534400" cy="53783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919163" eaLnBrk="0" hangingPunct="0">
              <a:spcBef>
                <a:spcPct val="50000"/>
              </a:spcBef>
              <a:tabLst>
                <a:tab pos="347663" algn="l"/>
                <a:tab pos="576263" algn="l"/>
              </a:tabLst>
              <a:defRPr/>
            </a:pPr>
            <a:r>
              <a:rPr lang="en-US" sz="2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VEHICULAR POLLUTION </a:t>
            </a:r>
            <a:r>
              <a:rPr lang="en-US" sz="2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CONTROL</a:t>
            </a:r>
          </a:p>
          <a:p>
            <a:pPr defTabSz="919163" eaLnBrk="0" hangingPunct="0">
              <a:spcBef>
                <a:spcPct val="50000"/>
              </a:spcBef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TECHNOLOGY INTERVENTIONS</a:t>
            </a:r>
            <a:endParaRPr lang="en-US" sz="2200" b="1" dirty="0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lvl="0" algn="just" defTabSz="919163" eaLnBrk="0" hangingPunct="0"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  <a:cs typeface="Arial" charset="0"/>
              </a:rPr>
              <a:t> 	</a:t>
            </a:r>
            <a:r>
              <a:rPr lang="en-US" sz="2200" b="1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Improved fuel quality </a:t>
            </a:r>
            <a:r>
              <a:rPr lang="en-US" sz="2200" b="1" dirty="0" smtClean="0">
                <a:latin typeface="Arial" charset="0"/>
                <a:cs typeface="Arial" charset="0"/>
              </a:rPr>
              <a:t>– </a:t>
            </a:r>
            <a:r>
              <a:rPr lang="en-US" sz="2200" b="1" dirty="0" smtClean="0">
                <a:latin typeface="Arial" charset="0"/>
              </a:rPr>
              <a:t>S content in Diesel: 0.5% (1996) – 	0.005% (mega cities) and 0.035% (rest of the country) 	(2010); Gasoline: 0.015% – 0.005%</a:t>
            </a:r>
          </a:p>
          <a:p>
            <a:pPr lvl="0" algn="just" defTabSz="919163" eaLnBrk="0" hangingPunct="0"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solidFill>
                  <a:srgbClr val="0000CC"/>
                </a:solidFill>
                <a:latin typeface="Arial" charset="0"/>
              </a:rPr>
              <a:t> 	</a:t>
            </a:r>
            <a:r>
              <a:rPr lang="en-US" sz="2200" b="1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Progressive emission norms for vehicles </a:t>
            </a:r>
            <a:r>
              <a:rPr lang="en-US" sz="2200" b="1" dirty="0" smtClean="0">
                <a:latin typeface="Arial" charset="0"/>
                <a:cs typeface="Arial" charset="0"/>
              </a:rPr>
              <a:t>– BS I (1999) – BS 	IV in major cities and BS III in rest of the country (2010) </a:t>
            </a:r>
          </a:p>
          <a:p>
            <a:pPr lvl="0" algn="just" defTabSz="919163" eaLnBrk="0" hangingPunct="0"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 	Alternate </a:t>
            </a:r>
            <a:r>
              <a:rPr lang="en-US" sz="2200" b="1" dirty="0">
                <a:solidFill>
                  <a:srgbClr val="0033CC"/>
                </a:solidFill>
                <a:latin typeface="Arial" charset="0"/>
                <a:cs typeface="Arial" charset="0"/>
              </a:rPr>
              <a:t>cleaner fuel (CNG/LPG</a:t>
            </a:r>
            <a:r>
              <a:rPr lang="en-US" sz="2200" b="1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) </a:t>
            </a:r>
            <a:r>
              <a:rPr lang="en-US" sz="2200" b="1" dirty="0" smtClean="0">
                <a:latin typeface="Arial" charset="0"/>
                <a:cs typeface="Arial" charset="0"/>
              </a:rPr>
              <a:t>– 1.1 million vehicles (8% 	of total fleet), 0.55 million in Delhi</a:t>
            </a:r>
            <a:endParaRPr lang="en-US" sz="2200" b="1" dirty="0">
              <a:latin typeface="Arial" charset="0"/>
              <a:cs typeface="Arial" charset="0"/>
            </a:endParaRP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	</a:t>
            </a:r>
            <a:r>
              <a:rPr lang="en-US" sz="2200" b="1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Improvement </a:t>
            </a:r>
            <a:r>
              <a:rPr lang="en-US" sz="2200" b="1" dirty="0">
                <a:solidFill>
                  <a:srgbClr val="0033CC"/>
                </a:solidFill>
                <a:latin typeface="Arial" charset="0"/>
                <a:cs typeface="Arial" charset="0"/>
              </a:rPr>
              <a:t>in public transport system (Metro</a:t>
            </a:r>
            <a:r>
              <a:rPr lang="en-US" sz="2200" b="1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) </a:t>
            </a:r>
            <a:r>
              <a:rPr lang="en-US" sz="2200" b="1" dirty="0" smtClean="0">
                <a:latin typeface="Arial" charset="0"/>
                <a:cs typeface="Arial" charset="0"/>
              </a:rPr>
              <a:t>– 2.5 	million passengers; 2500 trips covering 69,000 km</a:t>
            </a:r>
          </a:p>
          <a:p>
            <a:pPr algn="ctr" defTabSz="919163" eaLnBrk="0" hangingPunct="0">
              <a:spcBef>
                <a:spcPct val="50000"/>
              </a:spcBef>
              <a:buClr>
                <a:schemeClr val="tx1"/>
              </a:buClr>
              <a:buSzPct val="120000"/>
              <a:tabLst>
                <a:tab pos="347663" algn="l"/>
                <a:tab pos="576263" algn="l"/>
              </a:tabLst>
              <a:defRPr/>
            </a:pPr>
            <a:endParaRPr lang="en-US" sz="900" b="1" dirty="0" smtClean="0">
              <a:latin typeface="Arial" charset="0"/>
              <a:cs typeface="Arial" charset="0"/>
            </a:endParaRPr>
          </a:p>
          <a:p>
            <a:pPr algn="ctr" defTabSz="919163" eaLnBrk="0" hangingPunct="0">
              <a:spcBef>
                <a:spcPct val="50000"/>
              </a:spcBef>
              <a:buClr>
                <a:schemeClr val="tx1"/>
              </a:buClr>
              <a:buSzPct val="120000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RESOURCE </a:t>
            </a:r>
            <a:r>
              <a:rPr lang="en-US" sz="2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INTENSIVE </a:t>
            </a:r>
            <a:endParaRPr lang="en-US" sz="22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8153400" y="228600"/>
          <a:ext cx="762000" cy="685800"/>
        </p:xfrm>
        <a:graphic>
          <a:graphicData uri="http://schemas.openxmlformats.org/presentationml/2006/ole">
            <p:oleObj spid="_x0000_s5122" name="Bitmap Image" r:id="rId3" imgW="1066667" imgH="990738" progId="PBrush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5638800"/>
            <a:ext cx="4724400" cy="430887"/>
          </a:xfrm>
          <a:prstGeom prst="rect">
            <a:avLst/>
          </a:prstGeom>
          <a:noFill/>
          <a:ln w="28575">
            <a:solidFill>
              <a:srgbClr val="0033CC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n-US" sz="22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" name="Picture 3" descr="C:\Users\prashant\Desktop\troubleshooting-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5638800"/>
            <a:ext cx="638175" cy="51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9"/>
          <p:cNvGrpSpPr/>
          <p:nvPr/>
        </p:nvGrpSpPr>
        <p:grpSpPr>
          <a:xfrm>
            <a:off x="381000" y="914400"/>
            <a:ext cx="8229600" cy="4788932"/>
            <a:chOff x="381000" y="838200"/>
            <a:chExt cx="8229600" cy="4865132"/>
          </a:xfrm>
        </p:grpSpPr>
        <p:grpSp>
          <p:nvGrpSpPr>
            <p:cNvPr id="3" name="Group 67"/>
            <p:cNvGrpSpPr/>
            <p:nvPr/>
          </p:nvGrpSpPr>
          <p:grpSpPr>
            <a:xfrm>
              <a:off x="381000" y="838200"/>
              <a:ext cx="8229600" cy="4865132"/>
              <a:chOff x="381000" y="838200"/>
              <a:chExt cx="8229600" cy="48651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381000" y="1524000"/>
                <a:ext cx="1295400" cy="36933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BS-III</a:t>
                </a:r>
                <a:endParaRPr lang="en-IN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81000" y="2678668"/>
                <a:ext cx="1295400" cy="36933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BS-IV</a:t>
                </a:r>
                <a:endParaRPr lang="en-IN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81000" y="3962400"/>
                <a:ext cx="1295400" cy="36933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BS-V</a:t>
                </a:r>
                <a:endParaRPr lang="en-IN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81000" y="5334000"/>
                <a:ext cx="1295400" cy="36933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BS-VI</a:t>
                </a:r>
                <a:endParaRPr lang="en-IN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971800" y="838200"/>
                <a:ext cx="458331" cy="369332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CO</a:t>
                </a:r>
                <a:endParaRPr lang="en-IN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267200" y="838200"/>
                <a:ext cx="967188" cy="369332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HC+NOx</a:t>
                </a:r>
                <a:endParaRPr lang="en-IN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942469" y="838200"/>
                <a:ext cx="584071" cy="369332"/>
              </a:xfrm>
              <a:prstGeom prst="rect">
                <a:avLst/>
              </a:prstGeom>
              <a:ln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NOx</a:t>
                </a:r>
                <a:endParaRPr lang="en-IN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696200" y="838200"/>
                <a:ext cx="500458" cy="369332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PM</a:t>
                </a:r>
                <a:endParaRPr lang="en-IN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895600" y="1524000"/>
                <a:ext cx="59343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0.64</a:t>
                </a:r>
                <a:endParaRPr lang="en-IN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895600" y="2678668"/>
                <a:ext cx="646331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0.50 </a:t>
                </a:r>
                <a:endParaRPr lang="en-IN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895600" y="3974068"/>
                <a:ext cx="646331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0.50 </a:t>
                </a:r>
                <a:endParaRPr lang="en-IN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895600" y="5334000"/>
                <a:ext cx="59343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0.50</a:t>
                </a:r>
                <a:endParaRPr lang="en-IN" dirty="0"/>
              </a:p>
            </p:txBody>
          </p:sp>
          <p:cxnSp>
            <p:nvCxnSpPr>
              <p:cNvPr id="32" name="Straight Arrow Connector 31"/>
              <p:cNvCxnSpPr>
                <a:stCxn id="28" idx="2"/>
                <a:endCxn id="29" idx="0"/>
              </p:cNvCxnSpPr>
              <p:nvPr/>
            </p:nvCxnSpPr>
            <p:spPr>
              <a:xfrm>
                <a:off x="3192316" y="1893332"/>
                <a:ext cx="26450" cy="78533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29" idx="2"/>
              </p:cNvCxnSpPr>
              <p:nvPr/>
            </p:nvCxnSpPr>
            <p:spPr>
              <a:xfrm flipH="1">
                <a:off x="3200400" y="3048000"/>
                <a:ext cx="18366" cy="9144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>
                <a:endCxn id="31" idx="0"/>
              </p:cNvCxnSpPr>
              <p:nvPr/>
            </p:nvCxnSpPr>
            <p:spPr>
              <a:xfrm flipH="1">
                <a:off x="3192316" y="4343400"/>
                <a:ext cx="8084" cy="9906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4495800" y="1524000"/>
                <a:ext cx="593432" cy="36933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0.56</a:t>
                </a:r>
                <a:endParaRPr lang="en-IN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495800" y="2667000"/>
                <a:ext cx="593432" cy="36933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0.30</a:t>
                </a:r>
                <a:endParaRPr lang="en-IN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495800" y="4050268"/>
                <a:ext cx="593432" cy="36933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0.23</a:t>
                </a:r>
                <a:endParaRPr lang="en-IN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495800" y="5334000"/>
                <a:ext cx="593432" cy="36933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0.17</a:t>
                </a:r>
                <a:endParaRPr lang="en-IN" dirty="0"/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>
                <a:off x="4800600" y="1828800"/>
                <a:ext cx="0" cy="78533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36" idx="2"/>
                <a:endCxn id="37" idx="0"/>
              </p:cNvCxnSpPr>
              <p:nvPr/>
            </p:nvCxnSpPr>
            <p:spPr>
              <a:xfrm>
                <a:off x="4792516" y="3036332"/>
                <a:ext cx="0" cy="101393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2"/>
                <a:endCxn id="38" idx="0"/>
              </p:cNvCxnSpPr>
              <p:nvPr/>
            </p:nvCxnSpPr>
            <p:spPr>
              <a:xfrm>
                <a:off x="4792516" y="4419600"/>
                <a:ext cx="0" cy="9144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6035968" y="1524000"/>
                <a:ext cx="593432" cy="3693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0.50</a:t>
                </a:r>
                <a:endParaRPr lang="en-IN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035968" y="2743200"/>
                <a:ext cx="593432" cy="3693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0.25</a:t>
                </a:r>
                <a:endParaRPr lang="en-IN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035968" y="4038600"/>
                <a:ext cx="646331" cy="3693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0.18</a:t>
                </a:r>
                <a:endParaRPr lang="en-IN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019800" y="5334000"/>
                <a:ext cx="646331" cy="3693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0.08 </a:t>
                </a:r>
                <a:endParaRPr lang="en-IN" dirty="0"/>
              </a:p>
            </p:txBody>
          </p:sp>
          <p:cxnSp>
            <p:nvCxnSpPr>
              <p:cNvPr id="46" name="Straight Arrow Connector 45"/>
              <p:cNvCxnSpPr/>
              <p:nvPr/>
            </p:nvCxnSpPr>
            <p:spPr>
              <a:xfrm>
                <a:off x="6324600" y="1905000"/>
                <a:ext cx="0" cy="78533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6324600" y="3200400"/>
                <a:ext cx="0" cy="78533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6324600" y="4343400"/>
                <a:ext cx="0" cy="100226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7696200" y="1524000"/>
                <a:ext cx="593432" cy="3693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0.05</a:t>
                </a:r>
                <a:endParaRPr lang="en-IN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696200" y="2743200"/>
                <a:ext cx="710451" cy="3693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0.025</a:t>
                </a:r>
                <a:endParaRPr lang="en-IN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7696200" y="4038600"/>
                <a:ext cx="710451" cy="3693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0.005</a:t>
                </a:r>
                <a:endParaRPr lang="en-IN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696200" y="5334000"/>
                <a:ext cx="710451" cy="3693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0.005</a:t>
                </a:r>
                <a:endParaRPr lang="en-IN" dirty="0"/>
              </a:p>
            </p:txBody>
          </p:sp>
          <p:cxnSp>
            <p:nvCxnSpPr>
              <p:cNvPr id="53" name="Straight Arrow Connector 52"/>
              <p:cNvCxnSpPr/>
              <p:nvPr/>
            </p:nvCxnSpPr>
            <p:spPr>
              <a:xfrm>
                <a:off x="8001000" y="1981200"/>
                <a:ext cx="0" cy="78533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8001000" y="3200400"/>
                <a:ext cx="0" cy="78533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8001000" y="4495800"/>
                <a:ext cx="0" cy="78533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3127659" y="2133600"/>
                <a:ext cx="758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21.8%</a:t>
                </a:r>
                <a:endParaRPr lang="en-IN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190806" y="3200400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0%</a:t>
                </a:r>
                <a:endParaRPr lang="en-IN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124200" y="4572000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0%</a:t>
                </a:r>
                <a:endParaRPr lang="en-IN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724400" y="2057400"/>
                <a:ext cx="758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46.4%</a:t>
                </a:r>
                <a:endParaRPr lang="en-IN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727859" y="3276600"/>
                <a:ext cx="758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23.3%</a:t>
                </a:r>
                <a:endParaRPr lang="en-IN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4724400" y="4724400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26%</a:t>
                </a:r>
                <a:endParaRPr lang="en-IN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274186" y="2145268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50%</a:t>
                </a:r>
                <a:endParaRPr lang="en-IN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6248400" y="3429000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28%</a:t>
                </a:r>
                <a:endParaRPr lang="en-IN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324600" y="4724400"/>
                <a:ext cx="758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55.5%</a:t>
                </a:r>
                <a:endParaRPr lang="en-IN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8001000" y="3429000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80%</a:t>
                </a:r>
                <a:endParaRPr lang="en-IN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8026786" y="2209800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50%</a:t>
                </a:r>
                <a:endParaRPr lang="en-IN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7991406" y="4736068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0%</a:t>
                </a:r>
                <a:endParaRPr lang="en-IN" dirty="0">
                  <a:solidFill>
                    <a:srgbClr val="C00000"/>
                  </a:solidFill>
                </a:endParaRPr>
              </a:p>
            </p:txBody>
          </p:sp>
        </p:grpSp>
        <p:cxnSp>
          <p:nvCxnSpPr>
            <p:cNvPr id="4" name="Straight Connector 3"/>
            <p:cNvCxnSpPr>
              <a:stCxn id="20" idx="3"/>
              <a:endCxn id="28" idx="1"/>
            </p:cNvCxnSpPr>
            <p:nvPr/>
          </p:nvCxnSpPr>
          <p:spPr>
            <a:xfrm>
              <a:off x="1676400" y="1708666"/>
              <a:ext cx="1219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676400" y="2895600"/>
              <a:ext cx="1219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676400" y="5562600"/>
              <a:ext cx="1219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676400" y="4191000"/>
              <a:ext cx="1219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105400" y="1752600"/>
              <a:ext cx="946736" cy="0"/>
            </a:xfrm>
            <a:prstGeom prst="line">
              <a:avLst/>
            </a:prstGeom>
            <a:ln w="9525" cmpd="sng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505200" y="1752600"/>
              <a:ext cx="946736" cy="0"/>
            </a:xfrm>
            <a:prstGeom prst="line">
              <a:avLst/>
            </a:prstGeom>
            <a:ln w="9525" cmpd="sng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705600" y="1752600"/>
              <a:ext cx="946736" cy="0"/>
            </a:xfrm>
            <a:prstGeom prst="line">
              <a:avLst/>
            </a:prstGeom>
            <a:ln w="9525" cmpd="sng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81400" y="2895600"/>
              <a:ext cx="946736" cy="0"/>
            </a:xfrm>
            <a:prstGeom prst="line">
              <a:avLst/>
            </a:prstGeom>
            <a:ln w="9525" cmpd="sng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105400" y="2895600"/>
              <a:ext cx="946736" cy="0"/>
            </a:xfrm>
            <a:prstGeom prst="line">
              <a:avLst/>
            </a:prstGeom>
            <a:ln w="9525" cmpd="sng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705600" y="2971800"/>
              <a:ext cx="946736" cy="0"/>
            </a:xfrm>
            <a:prstGeom prst="line">
              <a:avLst/>
            </a:prstGeom>
            <a:ln w="9525" cmpd="sng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581400" y="4191000"/>
              <a:ext cx="946736" cy="0"/>
            </a:xfrm>
            <a:prstGeom prst="line">
              <a:avLst/>
            </a:prstGeom>
            <a:ln w="9525" cmpd="sng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105400" y="4191000"/>
              <a:ext cx="946736" cy="0"/>
            </a:xfrm>
            <a:prstGeom prst="line">
              <a:avLst/>
            </a:prstGeom>
            <a:ln w="9525" cmpd="sng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705600" y="4191000"/>
              <a:ext cx="946736" cy="0"/>
            </a:xfrm>
            <a:prstGeom prst="line">
              <a:avLst/>
            </a:prstGeom>
            <a:ln w="9525" cmpd="sng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581400" y="5562600"/>
              <a:ext cx="946736" cy="0"/>
            </a:xfrm>
            <a:prstGeom prst="line">
              <a:avLst/>
            </a:prstGeom>
            <a:ln w="9525" cmpd="sng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105400" y="5562600"/>
              <a:ext cx="946736" cy="0"/>
            </a:xfrm>
            <a:prstGeom prst="line">
              <a:avLst/>
            </a:prstGeom>
            <a:ln w="9525" cmpd="sng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781800" y="5562600"/>
              <a:ext cx="946736" cy="0"/>
            </a:xfrm>
            <a:prstGeom prst="line">
              <a:avLst/>
            </a:prstGeom>
            <a:ln w="9525" cmpd="sng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304800" y="2286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9163" eaLnBrk="0" hangingPunct="0">
              <a:spcBef>
                <a:spcPct val="50000"/>
              </a:spcBef>
              <a:tabLst>
                <a:tab pos="347663" algn="l"/>
                <a:tab pos="576263" algn="l"/>
              </a:tabLst>
              <a:defRPr/>
            </a:pP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EMISSION REDUCTIONS IN PASSENGER CARS ( DIESEL)</a:t>
            </a:r>
            <a:endParaRPr lang="en-US" sz="20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91138" name="Object 4"/>
          <p:cNvGraphicFramePr>
            <a:graphicFrameLocks noChangeAspect="1"/>
          </p:cNvGraphicFramePr>
          <p:nvPr/>
        </p:nvGraphicFramePr>
        <p:xfrm>
          <a:off x="8153400" y="228600"/>
          <a:ext cx="762000" cy="685800"/>
        </p:xfrm>
        <a:graphic>
          <a:graphicData uri="http://schemas.openxmlformats.org/presentationml/2006/ole">
            <p:oleObj spid="_x0000_s91138" name="Bitmap Image" r:id="rId3" imgW="1066667" imgH="99073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5"/>
          <p:cNvGrpSpPr/>
          <p:nvPr/>
        </p:nvGrpSpPr>
        <p:grpSpPr>
          <a:xfrm>
            <a:off x="1295400" y="1143000"/>
            <a:ext cx="6476999" cy="4953000"/>
            <a:chOff x="381000" y="838200"/>
            <a:chExt cx="6527413" cy="4865132"/>
          </a:xfrm>
        </p:grpSpPr>
        <p:sp>
          <p:nvSpPr>
            <p:cNvPr id="3" name="TextBox 2"/>
            <p:cNvSpPr txBox="1"/>
            <p:nvPr/>
          </p:nvSpPr>
          <p:spPr>
            <a:xfrm>
              <a:off x="381000" y="1524000"/>
              <a:ext cx="1295400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BS-III</a:t>
              </a:r>
              <a:endParaRPr lang="en-IN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81000" y="2678668"/>
              <a:ext cx="1295400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BS-IV</a:t>
              </a:r>
              <a:endParaRPr lang="en-IN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1000" y="3962400"/>
              <a:ext cx="1295400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BS-V</a:t>
              </a:r>
              <a:endParaRPr lang="en-IN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5334000"/>
              <a:ext cx="1295400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BS-VI</a:t>
              </a:r>
              <a:endParaRPr lang="en-IN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71800" y="838200"/>
              <a:ext cx="564129" cy="369332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CO  </a:t>
              </a:r>
              <a:endParaRPr lang="en-IN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00632" y="838200"/>
              <a:ext cx="505267" cy="369332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HC </a:t>
              </a:r>
              <a:endParaRPr lang="en-IN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42469" y="838200"/>
              <a:ext cx="584071" cy="36933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NOx</a:t>
              </a:r>
              <a:endParaRPr lang="en-IN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95600" y="1524000"/>
              <a:ext cx="582211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2.3  </a:t>
              </a:r>
              <a:endParaRPr lang="en-IN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2678668"/>
              <a:ext cx="582211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1.0  </a:t>
              </a:r>
              <a:endParaRPr lang="en-IN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3974068"/>
              <a:ext cx="529312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1.0 </a:t>
              </a:r>
              <a:endParaRPr lang="en-IN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95600" y="5334000"/>
              <a:ext cx="593432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1.0 </a:t>
              </a:r>
              <a:endParaRPr lang="en-IN" dirty="0"/>
            </a:p>
          </p:txBody>
        </p:sp>
        <p:cxnSp>
          <p:nvCxnSpPr>
            <p:cNvPr id="14" name="Straight Arrow Connector 13"/>
            <p:cNvCxnSpPr>
              <a:stCxn id="10" idx="2"/>
              <a:endCxn id="11" idx="0"/>
            </p:cNvCxnSpPr>
            <p:nvPr/>
          </p:nvCxnSpPr>
          <p:spPr>
            <a:xfrm>
              <a:off x="3186706" y="1893332"/>
              <a:ext cx="0" cy="78533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1" idx="2"/>
            </p:cNvCxnSpPr>
            <p:nvPr/>
          </p:nvCxnSpPr>
          <p:spPr>
            <a:xfrm>
              <a:off x="3186706" y="3048000"/>
              <a:ext cx="13694" cy="914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200400" y="4343400"/>
              <a:ext cx="8084" cy="914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495800" y="1524000"/>
              <a:ext cx="593432" cy="3693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0.20</a:t>
              </a:r>
              <a:endParaRPr lang="en-IN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95800" y="2667000"/>
              <a:ext cx="593432" cy="3693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0.10</a:t>
              </a:r>
              <a:endParaRPr lang="en-IN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95800" y="3962400"/>
              <a:ext cx="593432" cy="3693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0.10</a:t>
              </a:r>
              <a:endParaRPr lang="en-IN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95800" y="5334000"/>
              <a:ext cx="593432" cy="3693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0.10</a:t>
              </a:r>
              <a:endParaRPr lang="en-IN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4800600" y="1828800"/>
              <a:ext cx="0" cy="78533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800600" y="3100864"/>
              <a:ext cx="0" cy="78533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9" idx="2"/>
              <a:endCxn id="20" idx="0"/>
            </p:cNvCxnSpPr>
            <p:nvPr/>
          </p:nvCxnSpPr>
          <p:spPr>
            <a:xfrm>
              <a:off x="4792516" y="4331732"/>
              <a:ext cx="0" cy="100226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035968" y="1524000"/>
              <a:ext cx="593432" cy="36933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0.15</a:t>
              </a:r>
              <a:endParaRPr lang="en-IN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35968" y="2743200"/>
              <a:ext cx="646331" cy="36933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0.08</a:t>
              </a:r>
              <a:endParaRPr lang="en-IN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96000" y="4038600"/>
              <a:ext cx="593432" cy="36933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0.06</a:t>
              </a:r>
              <a:endParaRPr lang="en-IN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0" y="5334000"/>
              <a:ext cx="593432" cy="36933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0.06</a:t>
              </a:r>
              <a:endParaRPr lang="en-IN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6324600" y="1905000"/>
              <a:ext cx="0" cy="78533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6324600" y="3200400"/>
              <a:ext cx="0" cy="78533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324600" y="4343400"/>
              <a:ext cx="0" cy="100226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127659" y="2133600"/>
              <a:ext cx="75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21.8%</a:t>
              </a:r>
              <a:endParaRPr lang="en-IN" dirty="0">
                <a:solidFill>
                  <a:srgbClr val="C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24200" y="320040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0%</a:t>
              </a:r>
              <a:endParaRPr lang="en-IN" dirty="0">
                <a:solidFill>
                  <a:srgbClr val="C0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24200" y="457200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0%</a:t>
              </a:r>
              <a:endParaRPr lang="en-IN" dirty="0">
                <a:solidFill>
                  <a:srgbClr val="C0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04059" y="2145268"/>
              <a:ext cx="75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50.0%</a:t>
              </a:r>
              <a:endParaRPr lang="en-IN" dirty="0">
                <a:solidFill>
                  <a:srgbClr val="C0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27859" y="327660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0%</a:t>
              </a:r>
              <a:endParaRPr lang="en-IN" dirty="0">
                <a:solidFill>
                  <a:srgbClr val="C0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724400" y="472440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0%</a:t>
              </a:r>
              <a:endParaRPr lang="en-IN" dirty="0">
                <a:solidFill>
                  <a:srgbClr val="C0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74185" y="2145268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47%</a:t>
              </a:r>
              <a:endParaRPr lang="en-IN" dirty="0">
                <a:solidFill>
                  <a:srgbClr val="C0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324599" y="3429000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25%</a:t>
              </a:r>
              <a:endParaRPr lang="en-IN" dirty="0">
                <a:solidFill>
                  <a:srgbClr val="C0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00800" y="472440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0%</a:t>
              </a:r>
              <a:endParaRPr lang="en-IN" dirty="0">
                <a:solidFill>
                  <a:srgbClr val="C00000"/>
                </a:solidFill>
              </a:endParaRPr>
            </a:p>
          </p:txBody>
        </p:sp>
        <p:cxnSp>
          <p:nvCxnSpPr>
            <p:cNvPr id="40" name="Straight Connector 39"/>
            <p:cNvCxnSpPr>
              <a:stCxn id="3" idx="3"/>
              <a:endCxn id="10" idx="1"/>
            </p:cNvCxnSpPr>
            <p:nvPr/>
          </p:nvCxnSpPr>
          <p:spPr>
            <a:xfrm>
              <a:off x="1676400" y="1708666"/>
              <a:ext cx="1219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676400" y="2895600"/>
              <a:ext cx="1219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676400" y="4191000"/>
              <a:ext cx="1219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676400" y="5562600"/>
              <a:ext cx="1219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0" idx="3"/>
              <a:endCxn id="17" idx="1"/>
            </p:cNvCxnSpPr>
            <p:nvPr/>
          </p:nvCxnSpPr>
          <p:spPr>
            <a:xfrm>
              <a:off x="3477811" y="1708666"/>
              <a:ext cx="1017989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29200" y="1752600"/>
              <a:ext cx="1017989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505200" y="2895600"/>
              <a:ext cx="1017989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029200" y="2971800"/>
              <a:ext cx="1017989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429000" y="4191000"/>
              <a:ext cx="1017989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5105400" y="4191000"/>
              <a:ext cx="1017989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505200" y="5562600"/>
              <a:ext cx="1017989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181600" y="5562600"/>
              <a:ext cx="1017989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04800" y="4572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9163" eaLnBrk="0" hangingPunct="0">
              <a:spcBef>
                <a:spcPct val="50000"/>
              </a:spcBef>
              <a:tabLst>
                <a:tab pos="347663" algn="l"/>
                <a:tab pos="576263" algn="l"/>
              </a:tabLst>
              <a:defRPr/>
            </a:pP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EMISSION REDUCTIONS IN PASSENGER CARS (GASOLINE)</a:t>
            </a:r>
            <a:endParaRPr lang="en-US" sz="20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92162" name="Object 4"/>
          <p:cNvGraphicFramePr>
            <a:graphicFrameLocks noChangeAspect="1"/>
          </p:cNvGraphicFramePr>
          <p:nvPr/>
        </p:nvGraphicFramePr>
        <p:xfrm>
          <a:off x="8229600" y="228600"/>
          <a:ext cx="762000" cy="685800"/>
        </p:xfrm>
        <a:graphic>
          <a:graphicData uri="http://schemas.openxmlformats.org/presentationml/2006/ole">
            <p:oleObj spid="_x0000_s92162" name="Bitmap Image" r:id="rId3" imgW="1066667" imgH="99073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026"/>
          <p:cNvSpPr txBox="1">
            <a:spLocks noChangeArrowheads="1"/>
          </p:cNvSpPr>
          <p:nvPr/>
        </p:nvSpPr>
        <p:spPr bwMode="auto">
          <a:xfrm>
            <a:off x="533400" y="457200"/>
            <a:ext cx="7086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dirty="0">
              <a:latin typeface="Arial" pitchFamily="34" charset="0"/>
            </a:endParaRPr>
          </a:p>
        </p:txBody>
      </p:sp>
      <p:sp>
        <p:nvSpPr>
          <p:cNvPr id="23555" name="Text Box 1027"/>
          <p:cNvSpPr txBox="1">
            <a:spLocks noChangeArrowheads="1"/>
          </p:cNvSpPr>
          <p:nvPr/>
        </p:nvSpPr>
        <p:spPr bwMode="auto">
          <a:xfrm>
            <a:off x="533400" y="762000"/>
            <a:ext cx="8229600" cy="4493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919163" eaLnBrk="0" hangingPunct="0">
              <a:spcBef>
                <a:spcPct val="50000"/>
              </a:spcBef>
              <a:tabLst>
                <a:tab pos="347663" algn="l"/>
                <a:tab pos="576263" algn="l"/>
              </a:tabLst>
              <a:defRPr/>
            </a:pPr>
            <a:r>
              <a:rPr lang="en-US" sz="2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VEHICULAR POLLUTION </a:t>
            </a:r>
            <a:r>
              <a:rPr lang="en-US" sz="2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CONTROL</a:t>
            </a:r>
          </a:p>
          <a:p>
            <a:pPr defTabSz="919163" eaLnBrk="0" hangingPunct="0">
              <a:spcBef>
                <a:spcPct val="50000"/>
              </a:spcBef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MANAGEMENT INTERVENTIONS</a:t>
            </a:r>
            <a:endParaRPr lang="en-US" sz="2200" b="1" dirty="0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lvl="0" algn="just" defTabSz="919163" eaLnBrk="0" hangingPunct="0"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  <a:cs typeface="Arial" charset="0"/>
              </a:rPr>
              <a:t> 	Phasing </a:t>
            </a:r>
            <a:r>
              <a:rPr lang="en-US" sz="2200" b="1" dirty="0">
                <a:latin typeface="Arial" charset="0"/>
                <a:cs typeface="Arial" charset="0"/>
              </a:rPr>
              <a:t>out of old commercial vehicles</a:t>
            </a: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	</a:t>
            </a:r>
            <a:r>
              <a:rPr lang="en-US" sz="2200" b="1" dirty="0" smtClean="0">
                <a:latin typeface="Arial" charset="0"/>
                <a:cs typeface="Arial" charset="0"/>
              </a:rPr>
              <a:t>PUC Scheme</a:t>
            </a: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  <a:cs typeface="Arial" charset="0"/>
              </a:rPr>
              <a:t> 	Restriction </a:t>
            </a:r>
            <a:r>
              <a:rPr lang="en-US" sz="2200" b="1" dirty="0">
                <a:latin typeface="Arial" charset="0"/>
                <a:cs typeface="Arial" charset="0"/>
              </a:rPr>
              <a:t>on goods vehicles </a:t>
            </a:r>
            <a:r>
              <a:rPr lang="en-US" sz="2200" b="1" dirty="0" smtClean="0">
                <a:latin typeface="Arial" charset="0"/>
                <a:cs typeface="Arial" charset="0"/>
              </a:rPr>
              <a:t>during </a:t>
            </a:r>
            <a:r>
              <a:rPr lang="en-US" sz="2200" b="1" dirty="0">
                <a:latin typeface="Arial" charset="0"/>
                <a:cs typeface="Arial" charset="0"/>
              </a:rPr>
              <a:t>day </a:t>
            </a:r>
            <a:r>
              <a:rPr lang="en-US" sz="2200" b="1" dirty="0" smtClean="0">
                <a:latin typeface="Arial" charset="0"/>
                <a:cs typeface="Arial" charset="0"/>
              </a:rPr>
              <a:t>time</a:t>
            </a: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  <a:cs typeface="Arial" charset="0"/>
              </a:rPr>
              <a:t> 	Installation </a:t>
            </a:r>
            <a:r>
              <a:rPr lang="en-US" sz="2200" b="1" dirty="0">
                <a:latin typeface="Arial" charset="0"/>
                <a:cs typeface="Arial" charset="0"/>
              </a:rPr>
              <a:t>of time clocks at important </a:t>
            </a:r>
            <a:r>
              <a:rPr lang="en-US" sz="2200" b="1" dirty="0" smtClean="0">
                <a:latin typeface="Arial" charset="0"/>
                <a:cs typeface="Arial" charset="0"/>
              </a:rPr>
              <a:t>crossings</a:t>
            </a: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o"/>
              <a:tabLst>
                <a:tab pos="347663" algn="l"/>
                <a:tab pos="576263" algn="l"/>
              </a:tabLst>
              <a:defRPr/>
            </a:pPr>
            <a:r>
              <a:rPr lang="en-US" sz="2200" b="1" dirty="0" smtClean="0">
                <a:latin typeface="Arial" charset="0"/>
                <a:cs typeface="Arial" charset="0"/>
              </a:rPr>
              <a:t>  </a:t>
            </a:r>
            <a:r>
              <a:rPr lang="en-US" sz="2200" b="1" dirty="0">
                <a:latin typeface="Arial" charset="0"/>
                <a:cs typeface="Arial" charset="0"/>
              </a:rPr>
              <a:t>Construction of more flyovers and </a:t>
            </a:r>
            <a:r>
              <a:rPr lang="en-US" sz="2200" b="1" dirty="0" smtClean="0">
                <a:latin typeface="Arial" charset="0"/>
                <a:cs typeface="Arial" charset="0"/>
              </a:rPr>
              <a:t>subways</a:t>
            </a: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SzPct val="120000"/>
              <a:tabLst>
                <a:tab pos="347663" algn="l"/>
                <a:tab pos="576263" algn="l"/>
              </a:tabLst>
              <a:defRPr/>
            </a:pPr>
            <a:endParaRPr lang="en-US" sz="2200" b="1" dirty="0" smtClean="0">
              <a:latin typeface="Arial" charset="0"/>
              <a:cs typeface="Arial" charset="0"/>
            </a:endParaRPr>
          </a:p>
          <a:p>
            <a:pPr algn="just" defTabSz="919163" eaLnBrk="0" hangingPunct="0">
              <a:spcBef>
                <a:spcPct val="50000"/>
              </a:spcBef>
              <a:buClr>
                <a:schemeClr val="tx1"/>
              </a:buClr>
              <a:buSzPct val="120000"/>
              <a:tabLst>
                <a:tab pos="347663" algn="l"/>
                <a:tab pos="576263" algn="l"/>
              </a:tabLst>
              <a:defRPr/>
            </a:pPr>
            <a:endParaRPr lang="en-US" sz="22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8153400" y="228600"/>
          <a:ext cx="762000" cy="685800"/>
        </p:xfrm>
        <a:graphic>
          <a:graphicData uri="http://schemas.openxmlformats.org/presentationml/2006/ole">
            <p:oleObj spid="_x0000_s68610" name="Bitmap Image" r:id="rId3" imgW="1066667" imgH="990738" progId="PBrush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4572000"/>
            <a:ext cx="5867400" cy="430887"/>
          </a:xfrm>
          <a:prstGeom prst="rect">
            <a:avLst/>
          </a:prstGeom>
          <a:noFill/>
          <a:ln w="28575">
            <a:solidFill>
              <a:srgbClr val="0033CC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IMPLEMENTATION DIFFICULTIES</a:t>
            </a:r>
            <a:endParaRPr lang="en-US" sz="2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8611" name="Picture 3" descr="C:\Users\prashant\Desktop\troubleshooting-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572000"/>
            <a:ext cx="638175" cy="51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Chart 1"/>
          <p:cNvGraphicFramePr>
            <a:graphicFrameLocks/>
          </p:cNvGraphicFramePr>
          <p:nvPr/>
        </p:nvGraphicFramePr>
        <p:xfrm>
          <a:off x="457200" y="990600"/>
          <a:ext cx="7543800" cy="5181600"/>
        </p:xfrm>
        <a:graphic>
          <a:graphicData uri="http://schemas.openxmlformats.org/presentationml/2006/ole">
            <p:oleObj spid="_x0000_s62466" name="Worksheet" r:id="rId3" imgW="7991551" imgH="5105400" progId="Excel.Sheet.8">
              <p:embed/>
            </p:oleObj>
          </a:graphicData>
        </a:graphic>
      </p:graphicFrame>
      <p:sp>
        <p:nvSpPr>
          <p:cNvPr id="1027" name="TextBox 2"/>
          <p:cNvSpPr txBox="1">
            <a:spLocks noChangeArrowheads="1"/>
          </p:cNvSpPr>
          <p:nvPr/>
        </p:nvSpPr>
        <p:spPr bwMode="auto">
          <a:xfrm>
            <a:off x="4724400" y="6324600"/>
            <a:ext cx="41646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N" sz="1400" b="1" dirty="0">
                <a:latin typeface="Arial" pitchFamily="34" charset="0"/>
              </a:rPr>
              <a:t>Source : MoRTH &amp; Delhi Transport Department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457200"/>
            <a:ext cx="86106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VEHICLE</a:t>
            </a:r>
            <a:r>
              <a:rPr kumimoji="0" lang="en-IN" sz="2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GROWTH IN DELHI AND INDIA </a:t>
            </a:r>
            <a:endParaRPr kumimoji="0" lang="en-IN" sz="2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graphicFrame>
        <p:nvGraphicFramePr>
          <p:cNvPr id="62467" name="Object 4"/>
          <p:cNvGraphicFramePr>
            <a:graphicFrameLocks noChangeAspect="1"/>
          </p:cNvGraphicFramePr>
          <p:nvPr/>
        </p:nvGraphicFramePr>
        <p:xfrm>
          <a:off x="8153400" y="228600"/>
          <a:ext cx="762000" cy="685800"/>
        </p:xfrm>
        <a:graphic>
          <a:graphicData uri="http://schemas.openxmlformats.org/presentationml/2006/ole">
            <p:oleObj spid="_x0000_s62467" name="Bitmap Image" r:id="rId4" imgW="1066667" imgH="99073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79493809"/>
              </p:ext>
            </p:extLst>
          </p:nvPr>
        </p:nvGraphicFramePr>
        <p:xfrm>
          <a:off x="914400" y="1066800"/>
          <a:ext cx="7315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381000" y="381000"/>
            <a:ext cx="82296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AIR QUALITY AT ITO, DELHI</a:t>
            </a:r>
          </a:p>
        </p:txBody>
      </p:sp>
      <p:graphicFrame>
        <p:nvGraphicFramePr>
          <p:cNvPr id="70658" name="Object 4"/>
          <p:cNvGraphicFramePr>
            <a:graphicFrameLocks noChangeAspect="1"/>
          </p:cNvGraphicFramePr>
          <p:nvPr/>
        </p:nvGraphicFramePr>
        <p:xfrm>
          <a:off x="8153400" y="228600"/>
          <a:ext cx="762000" cy="685800"/>
        </p:xfrm>
        <a:graphic>
          <a:graphicData uri="http://schemas.openxmlformats.org/presentationml/2006/ole">
            <p:oleObj spid="_x0000_s70658" name="Bitmap Image" r:id="rId4" imgW="1066667" imgH="99073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304800" y="304800"/>
            <a:ext cx="8534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28600" algn="l"/>
              </a:tabLst>
              <a:defRPr/>
            </a:pPr>
            <a:r>
              <a:rPr lang="en-US" sz="22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SIX CITY STUDY: PM</a:t>
            </a:r>
            <a:r>
              <a:rPr lang="en-US" sz="2200" b="1" baseline="-2500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10</a:t>
            </a:r>
            <a:r>
              <a:rPr lang="en-US" sz="22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SOURCE </a:t>
            </a:r>
            <a:r>
              <a:rPr lang="en-US" sz="22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CONTRIBUTIONS</a:t>
            </a:r>
            <a:endParaRPr lang="en-US" sz="2200" b="1" dirty="0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7650" name="Object 10"/>
          <p:cNvGraphicFramePr>
            <a:graphicFrameLocks noChangeAspect="1"/>
          </p:cNvGraphicFramePr>
          <p:nvPr/>
        </p:nvGraphicFramePr>
        <p:xfrm>
          <a:off x="8153400" y="228600"/>
          <a:ext cx="762000" cy="685800"/>
        </p:xfrm>
        <a:graphic>
          <a:graphicData uri="http://schemas.openxmlformats.org/presentationml/2006/ole">
            <p:oleObj spid="_x0000_s27650" name="Bitmap Image" r:id="rId3" imgW="1066667" imgH="990738" progId="PBrush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914400"/>
          <a:ext cx="7543799" cy="4171969"/>
        </p:xfrm>
        <a:graphic>
          <a:graphicData uri="http://schemas.openxmlformats.org/drawingml/2006/table">
            <a:tbl>
              <a:tblPr/>
              <a:tblGrid>
                <a:gridCol w="1605319"/>
                <a:gridCol w="1290281"/>
                <a:gridCol w="1066800"/>
                <a:gridCol w="758067"/>
                <a:gridCol w="961589"/>
                <a:gridCol w="1023544"/>
                <a:gridCol w="838199"/>
              </a:tblGrid>
              <a:tr h="4255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City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Bangalore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Chennai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Delhi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Kanpur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Mumbai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Pune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solidFill>
                            <a:srgbClr val="0000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Sources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3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solidFill>
                            <a:srgbClr val="0000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Roadside Dust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 – 55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 – 27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 – 29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 – 9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 – 47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 – 64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4255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solidFill>
                            <a:srgbClr val="0000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Vehicles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– 22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 – 48</a:t>
                      </a: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 – 20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– 17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 – 26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– 10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255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solidFill>
                            <a:srgbClr val="0000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Industries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 – 9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– 19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– 7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solidFill>
                            <a:srgbClr val="0000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Construction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 – 46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 – 28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6874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solidFill>
                            <a:srgbClr val="0000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Secondary Particulates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– 11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 – 19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– 21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 smtClean="0">
                          <a:solidFill>
                            <a:srgbClr val="0000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Domestic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 – 20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– 9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– 26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– 18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1" dirty="0">
                          <a:solidFill>
                            <a:srgbClr val="0000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DG Sets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 – 18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 – 16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 – 12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– 8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– 4 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78" marR="582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486400"/>
            <a:ext cx="7620000" cy="769938"/>
          </a:xfrm>
          <a:prstGeom prst="rect">
            <a:avLst/>
          </a:prstGeom>
          <a:noFill/>
          <a:ln w="28575">
            <a:solidFill>
              <a:srgbClr val="0033CC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Roadside dust and vehicles are prominent sources in all the six cities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2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12_Civic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6196</TotalTime>
  <Words>475</Words>
  <Application>Microsoft Office PowerPoint</Application>
  <PresentationFormat>On-screen Show (4:3)</PresentationFormat>
  <Paragraphs>209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12_Civic</vt:lpstr>
      <vt:lpstr>Bitmap Image</vt:lpstr>
      <vt:lpstr>Worksheet</vt:lpstr>
      <vt:lpstr>Chart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prashant</dc:creator>
  <cp:lastModifiedBy>prashant</cp:lastModifiedBy>
  <cp:revision>757</cp:revision>
  <dcterms:created xsi:type="dcterms:W3CDTF">1601-01-01T00:00:00Z</dcterms:created>
  <dcterms:modified xsi:type="dcterms:W3CDTF">2014-02-03T10:42:41Z</dcterms:modified>
</cp:coreProperties>
</file>