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302" r:id="rId26"/>
    <p:sldId id="290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263" r:id="rId36"/>
    <p:sldId id="264" r:id="rId37"/>
    <p:sldId id="289" r:id="rId38"/>
    <p:sldId id="257" r:id="rId39"/>
    <p:sldId id="261" r:id="rId40"/>
    <p:sldId id="258" r:id="rId41"/>
    <p:sldId id="259" r:id="rId42"/>
    <p:sldId id="262" r:id="rId43"/>
    <p:sldId id="300" r:id="rId44"/>
    <p:sldId id="301" r:id="rId45"/>
    <p:sldId id="260" r:id="rId46"/>
    <p:sldId id="303" r:id="rId47"/>
    <p:sldId id="30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690AC-B1D7-8A43-B8E2-92B15EE75478}" type="datetimeFigureOut">
              <a:rPr lang="en-US" smtClean="0"/>
              <a:t>04/Feb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91CD1-BF38-B14B-8C68-483762C4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3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1C3A0-BF9C-47C4-9D36-D6B0D6C0036A}" type="slidenum">
              <a:rPr lang="en-IN"/>
              <a:pPr/>
              <a:t>4</a:t>
            </a:fld>
            <a:endParaRPr lang="en-IN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EDECA3-380A-4AC5-B37A-94D4E9CFA245}" type="slidenum">
              <a:rPr lang="en-IN"/>
              <a:pPr/>
              <a:t>13</a:t>
            </a:fld>
            <a:endParaRPr lang="en-IN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1C074-4C38-4C86-BC96-441A57CC1DAC}" type="slidenum">
              <a:rPr lang="en-IN"/>
              <a:pPr/>
              <a:t>14</a:t>
            </a:fld>
            <a:endParaRPr lang="en-IN"/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6F347F-36E7-46F8-8309-ADB24B5362CF}" type="slidenum">
              <a:rPr lang="en-IN"/>
              <a:pPr/>
              <a:t>15</a:t>
            </a:fld>
            <a:endParaRPr lang="en-IN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C7B43-F7C8-4871-908B-B74557506C9E}" type="slidenum">
              <a:rPr lang="en-IN"/>
              <a:pPr/>
              <a:t>16</a:t>
            </a:fld>
            <a:endParaRPr lang="en-IN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D4ACFA-B4B1-43DB-AB0C-5685E197A652}" type="slidenum">
              <a:rPr lang="en-IN"/>
              <a:pPr/>
              <a:t>17</a:t>
            </a:fld>
            <a:endParaRPr lang="en-IN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5A98FE-602A-4737-A261-A06BDC0EFAD9}" type="slidenum">
              <a:rPr lang="en-IN"/>
              <a:pPr/>
              <a:t>18</a:t>
            </a:fld>
            <a:endParaRPr lang="en-IN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268CC-83A0-4666-8B4A-6B990BFBDBA2}" type="slidenum">
              <a:rPr lang="en-IN"/>
              <a:pPr/>
              <a:t>19</a:t>
            </a:fld>
            <a:endParaRPr lang="en-IN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CB335-5605-4E9F-91D8-5FD737AD02DF}" type="slidenum">
              <a:rPr lang="en-IN"/>
              <a:pPr/>
              <a:t>20</a:t>
            </a:fld>
            <a:endParaRPr lang="en-IN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52F3D7-58A3-47DD-93F3-01E53014857E}" type="slidenum">
              <a:rPr lang="en-IN"/>
              <a:pPr/>
              <a:t>21</a:t>
            </a:fld>
            <a:endParaRPr lang="en-IN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134881-211B-42A5-A28F-0886CF76EE95}" type="slidenum">
              <a:rPr lang="en-IN"/>
              <a:pPr/>
              <a:t>22</a:t>
            </a:fld>
            <a:endParaRPr lang="en-IN"/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BF53F-4548-4DB0-ACB4-337CB606C60D}" type="slidenum">
              <a:rPr lang="en-IN"/>
              <a:pPr/>
              <a:t>5</a:t>
            </a:fld>
            <a:endParaRPr lang="en-IN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2F333-DFFF-436D-A226-70D5DAC5E468}" type="slidenum">
              <a:rPr lang="en-IN"/>
              <a:pPr/>
              <a:t>23</a:t>
            </a:fld>
            <a:endParaRPr lang="en-IN"/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D0C02B-5010-443D-B484-CD79214DA11A}" type="slidenum">
              <a:rPr lang="en-IN"/>
              <a:pPr/>
              <a:t>24</a:t>
            </a:fld>
            <a:endParaRPr lang="en-IN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DA337-9AEC-46A6-A355-5C51B4E1CE98}" type="slidenum">
              <a:rPr lang="en-IN" smtClean="0"/>
              <a:pPr/>
              <a:t>31</a:t>
            </a:fld>
            <a:endParaRPr lang="en-I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D0055-3F21-4562-84E9-49FAFDBF4F0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D0055-3F21-4562-84E9-49FAFDBF4F0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E80676-2A5C-4C02-8A62-5773D26DFF3E}" type="slidenum">
              <a:rPr lang="en-IN"/>
              <a:pPr/>
              <a:t>47</a:t>
            </a:fld>
            <a:endParaRPr lang="en-IN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D96A-A13D-42E2-AADA-5CC64425AFE9}" type="slidenum">
              <a:rPr lang="en-IN"/>
              <a:pPr/>
              <a:t>6</a:t>
            </a:fld>
            <a:endParaRPr lang="en-IN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A20D8-E15A-41E8-80C6-D64035C27510}" type="slidenum">
              <a:rPr lang="en-IN"/>
              <a:pPr/>
              <a:t>7</a:t>
            </a:fld>
            <a:endParaRPr lang="en-IN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28E13-D253-4286-ACDE-4AEEA46A6D5F}" type="slidenum">
              <a:rPr lang="en-IN"/>
              <a:pPr/>
              <a:t>8</a:t>
            </a:fld>
            <a:endParaRPr lang="en-IN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4FDF53-307A-491F-86B0-5E0665A23E0C}" type="slidenum">
              <a:rPr lang="en-IN"/>
              <a:pPr/>
              <a:t>9</a:t>
            </a:fld>
            <a:endParaRPr lang="en-IN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EB5DF-BA30-4E2B-B024-2D81D4893B01}" type="slidenum">
              <a:rPr lang="en-IN"/>
              <a:pPr/>
              <a:t>10</a:t>
            </a:fld>
            <a:endParaRPr lang="en-IN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A55AB-FBFB-46F6-894F-8B406AB3C1FE}" type="slidenum">
              <a:rPr lang="en-IN"/>
              <a:pPr/>
              <a:t>11</a:t>
            </a:fld>
            <a:endParaRPr lang="en-IN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F0DA91-075D-4D60-9208-E24BA43994F7}" type="slidenum">
              <a:rPr lang="en-IN"/>
              <a:pPr/>
              <a:t>12</a:t>
            </a:fld>
            <a:endParaRPr lang="en-IN"/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7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0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4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60D8775-9E64-4A1E-8AC5-E1F6ED31C3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0498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9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2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2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6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1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9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6906D-86B1-F34A-9F56-41D18E07B905}" type="datetimeFigureOut">
              <a:rPr lang="en-US" smtClean="0"/>
              <a:t>04/Feb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26C72-2982-2D40-B6E8-4A2CC20E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8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69371"/>
            <a:ext cx="7772400" cy="5591515"/>
          </a:xfrm>
        </p:spPr>
        <p:txBody>
          <a:bodyPr>
            <a:normAutofit/>
          </a:bodyPr>
          <a:lstStyle/>
          <a:p>
            <a:r>
              <a:rPr lang="en-US" dirty="0" smtClean="0"/>
              <a:t>Governance  interventions to mitigate air pollution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	Opportunities for </a:t>
            </a:r>
            <a:br>
              <a:rPr lang="en-US" b="1" dirty="0" smtClean="0"/>
            </a:br>
            <a:r>
              <a:rPr lang="en-US" sz="5400" b="1" dirty="0" smtClean="0">
                <a:solidFill>
                  <a:srgbClr val="FF0000"/>
                </a:solidFill>
              </a:rPr>
              <a:t>Action !!</a:t>
            </a:r>
            <a:br>
              <a:rPr lang="en-US" sz="5400" b="1" dirty="0" smtClean="0">
                <a:solidFill>
                  <a:srgbClr val="FF0000"/>
                </a:solidFill>
              </a:rPr>
            </a:br>
            <a:r>
              <a:rPr lang="en-US" b="1" dirty="0" smtClean="0"/>
              <a:t>in Uttarakhand state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/>
              <a:t>(</a:t>
            </a:r>
            <a:r>
              <a:rPr lang="en-US" sz="2800" b="1" dirty="0" err="1" smtClean="0"/>
              <a:t>Dr</a:t>
            </a:r>
            <a:r>
              <a:rPr lang="en-US" sz="2800" b="1" dirty="0" smtClean="0"/>
              <a:t> UK </a:t>
            </a:r>
            <a:r>
              <a:rPr lang="en-US" sz="2800" b="1" dirty="0" err="1" smtClean="0"/>
              <a:t>Panwar</a:t>
            </a:r>
            <a:r>
              <a:rPr lang="en-US" sz="2800" b="1" dirty="0" smtClean="0"/>
              <a:t>, Secretary of Transportation)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33699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 descr="VALLEY OF FLOWERS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439863"/>
            <a:ext cx="7315200" cy="4640262"/>
          </a:xfrm>
          <a:noFill/>
          <a:ln/>
        </p:spPr>
      </p:pic>
      <p:sp>
        <p:nvSpPr>
          <p:cNvPr id="455683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006600"/>
                </a:solidFill>
                <a:latin typeface="Times New Roman" pitchFamily="18" charset="0"/>
              </a:rPr>
              <a:t>Unparalleled natural beauty</a:t>
            </a:r>
          </a:p>
        </p:txBody>
      </p:sp>
      <p:sp>
        <p:nvSpPr>
          <p:cNvPr id="455684" name="Text Box 4"/>
          <p:cNvSpPr txBox="1">
            <a:spLocks noChangeArrowheads="1"/>
          </p:cNvSpPr>
          <p:nvPr/>
        </p:nvSpPr>
        <p:spPr bwMode="auto">
          <a:xfrm>
            <a:off x="6045200" y="6248400"/>
            <a:ext cx="2405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Valley of flowers</a:t>
            </a:r>
          </a:p>
        </p:txBody>
      </p:sp>
    </p:spTree>
    <p:extLst>
      <p:ext uri="{BB962C8B-B14F-4D97-AF65-F5344CB8AC3E}">
        <p14:creationId xmlns:p14="http://schemas.microsoft.com/office/powerpoint/2010/main" val="3822883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15_PANDAV_PARV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371600"/>
            <a:ext cx="7620000" cy="4625975"/>
          </a:xfrm>
          <a:prstGeom prst="rect">
            <a:avLst/>
          </a:prstGeom>
          <a:noFill/>
        </p:spPr>
      </p:pic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990000"/>
                </a:solidFill>
                <a:latin typeface="Times New Roman" pitchFamily="18" charset="0"/>
              </a:rPr>
              <a:t>Cradled in the Himalayas</a:t>
            </a:r>
          </a:p>
        </p:txBody>
      </p:sp>
      <p:sp>
        <p:nvSpPr>
          <p:cNvPr id="457732" name="Text Box 4"/>
          <p:cNvSpPr txBox="1">
            <a:spLocks noChangeArrowheads="1"/>
          </p:cNvSpPr>
          <p:nvPr/>
        </p:nvSpPr>
        <p:spPr bwMode="auto">
          <a:xfrm>
            <a:off x="6230938" y="6248400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Pandav parwat</a:t>
            </a:r>
          </a:p>
        </p:txBody>
      </p:sp>
    </p:spTree>
    <p:extLst>
      <p:ext uri="{BB962C8B-B14F-4D97-AF65-F5344CB8AC3E}">
        <p14:creationId xmlns:p14="http://schemas.microsoft.com/office/powerpoint/2010/main" val="740660759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2" descr="Highlander Pictures 2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7620000" cy="4662488"/>
          </a:xfrm>
          <a:prstGeom prst="rect">
            <a:avLst/>
          </a:prstGeom>
          <a:noFill/>
        </p:spPr>
      </p:pic>
      <p:sp>
        <p:nvSpPr>
          <p:cNvPr id="462851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990000"/>
                </a:solidFill>
                <a:latin typeface="Times New Roman" pitchFamily="18" charset="0"/>
              </a:rPr>
              <a:t>Cradled in the Himalayas</a:t>
            </a:r>
          </a:p>
        </p:txBody>
      </p:sp>
      <p:sp>
        <p:nvSpPr>
          <p:cNvPr id="462852" name="Text Box 4"/>
          <p:cNvSpPr txBox="1">
            <a:spLocks noChangeArrowheads="1"/>
          </p:cNvSpPr>
          <p:nvPr/>
        </p:nvSpPr>
        <p:spPr bwMode="auto">
          <a:xfrm>
            <a:off x="5330825" y="6248400"/>
            <a:ext cx="311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High altitude camping</a:t>
            </a:r>
          </a:p>
        </p:txBody>
      </p:sp>
    </p:spTree>
    <p:extLst>
      <p:ext uri="{BB962C8B-B14F-4D97-AF65-F5344CB8AC3E}">
        <p14:creationId xmlns:p14="http://schemas.microsoft.com/office/powerpoint/2010/main" val="2575771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6" name="Picture 2" descr="Highlander Pictures 0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28750"/>
            <a:ext cx="7620000" cy="4667250"/>
          </a:xfrm>
          <a:prstGeom prst="rect">
            <a:avLst/>
          </a:prstGeom>
          <a:noFill/>
        </p:spPr>
      </p:pic>
      <p:sp>
        <p:nvSpPr>
          <p:cNvPr id="507907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990000"/>
                </a:solidFill>
                <a:latin typeface="Times New Roman" pitchFamily="18" charset="0"/>
              </a:rPr>
              <a:t>Cradled in the Himalayas</a:t>
            </a:r>
          </a:p>
        </p:txBody>
      </p:sp>
      <p:sp>
        <p:nvSpPr>
          <p:cNvPr id="507908" name="Text Box 4"/>
          <p:cNvSpPr txBox="1">
            <a:spLocks noChangeArrowheads="1"/>
          </p:cNvSpPr>
          <p:nvPr/>
        </p:nvSpPr>
        <p:spPr bwMode="auto">
          <a:xfrm>
            <a:off x="6248400" y="6248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Terraced fields</a:t>
            </a:r>
          </a:p>
        </p:txBody>
      </p:sp>
    </p:spTree>
    <p:extLst>
      <p:ext uri="{BB962C8B-B14F-4D97-AF65-F5344CB8AC3E}">
        <p14:creationId xmlns:p14="http://schemas.microsoft.com/office/powerpoint/2010/main" val="1539182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 descr="Highlander Pictures 0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28750"/>
            <a:ext cx="7620000" cy="4667250"/>
          </a:xfrm>
          <a:prstGeom prst="rect">
            <a:avLst/>
          </a:prstGeom>
          <a:noFill/>
        </p:spPr>
      </p:pic>
      <p:pic>
        <p:nvPicPr>
          <p:cNvPr id="509955" name="Picture 3" descr="Highlander Pictures 1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428750"/>
            <a:ext cx="7620000" cy="4667250"/>
          </a:xfrm>
          <a:prstGeom prst="rect">
            <a:avLst/>
          </a:prstGeom>
          <a:noFill/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38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990000"/>
                </a:solidFill>
                <a:latin typeface="Times New Roman" pitchFamily="18" charset="0"/>
              </a:rPr>
              <a:t>Cradled in the Himalayas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6840538" y="6248400"/>
            <a:ext cx="160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…a village</a:t>
            </a:r>
          </a:p>
        </p:txBody>
      </p:sp>
    </p:spTree>
    <p:extLst>
      <p:ext uri="{BB962C8B-B14F-4D97-AF65-F5344CB8AC3E}">
        <p14:creationId xmlns:p14="http://schemas.microsoft.com/office/powerpoint/2010/main" val="3212874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2" descr="Badrinath_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7620000" cy="4619625"/>
          </a:xfrm>
          <a:prstGeom prst="rect">
            <a:avLst/>
          </a:prstGeom>
          <a:noFill/>
        </p:spPr>
      </p:pic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990000"/>
                </a:solidFill>
                <a:latin typeface="Times New Roman" pitchFamily="18" charset="0"/>
              </a:rPr>
              <a:t>Abode of Gods</a:t>
            </a:r>
          </a:p>
        </p:txBody>
      </p:sp>
      <p:sp>
        <p:nvSpPr>
          <p:cNvPr id="465924" name="Text Box 4"/>
          <p:cNvSpPr txBox="1">
            <a:spLocks noChangeArrowheads="1"/>
          </p:cNvSpPr>
          <p:nvPr/>
        </p:nvSpPr>
        <p:spPr bwMode="auto">
          <a:xfrm>
            <a:off x="5959475" y="6248400"/>
            <a:ext cx="2490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Badrinath temple</a:t>
            </a:r>
          </a:p>
        </p:txBody>
      </p:sp>
    </p:spTree>
    <p:extLst>
      <p:ext uri="{BB962C8B-B14F-4D97-AF65-F5344CB8AC3E}">
        <p14:creationId xmlns:p14="http://schemas.microsoft.com/office/powerpoint/2010/main" val="4061155856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6" name="Picture 2" descr="kedarnath_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7620000" cy="4589463"/>
          </a:xfrm>
          <a:prstGeom prst="rect">
            <a:avLst/>
          </a:prstGeom>
          <a:noFill/>
        </p:spPr>
      </p:pic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990000"/>
                </a:solidFill>
                <a:latin typeface="Times New Roman" pitchFamily="18" charset="0"/>
              </a:rPr>
              <a:t>Abode of Gods</a:t>
            </a:r>
          </a:p>
        </p:txBody>
      </p:sp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5857875" y="6248400"/>
            <a:ext cx="2592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Kedarnath temple</a:t>
            </a:r>
          </a:p>
        </p:txBody>
      </p:sp>
    </p:spTree>
    <p:extLst>
      <p:ext uri="{BB962C8B-B14F-4D97-AF65-F5344CB8AC3E}">
        <p14:creationId xmlns:p14="http://schemas.microsoft.com/office/powerpoint/2010/main" val="1197810856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 descr="56_JAGESHWAR_MAND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7620000" cy="4592638"/>
          </a:xfrm>
          <a:prstGeom prst="rect">
            <a:avLst/>
          </a:prstGeom>
          <a:noFill/>
        </p:spPr>
      </p:pic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990000"/>
                </a:solidFill>
                <a:latin typeface="Times New Roman" pitchFamily="18" charset="0"/>
              </a:rPr>
              <a:t>Abode of Gods</a:t>
            </a:r>
          </a:p>
        </p:txBody>
      </p:sp>
      <p:sp>
        <p:nvSpPr>
          <p:cNvPr id="474116" name="Text Box 4"/>
          <p:cNvSpPr txBox="1">
            <a:spLocks noChangeArrowheads="1"/>
          </p:cNvSpPr>
          <p:nvPr/>
        </p:nvSpPr>
        <p:spPr bwMode="auto">
          <a:xfrm>
            <a:off x="6162675" y="6248400"/>
            <a:ext cx="2287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Baijnath temple</a:t>
            </a:r>
          </a:p>
        </p:txBody>
      </p:sp>
    </p:spTree>
    <p:extLst>
      <p:ext uri="{BB962C8B-B14F-4D97-AF65-F5344CB8AC3E}">
        <p14:creationId xmlns:p14="http://schemas.microsoft.com/office/powerpoint/2010/main" val="106169633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 descr="Highlander Pictures 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7620000" cy="4672013"/>
          </a:xfrm>
          <a:prstGeom prst="rect">
            <a:avLst/>
          </a:prstGeom>
          <a:noFill/>
        </p:spPr>
      </p:pic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i="1">
                <a:solidFill>
                  <a:srgbClr val="000066"/>
                </a:solidFill>
                <a:latin typeface="Times New Roman" pitchFamily="18" charset="0"/>
              </a:rPr>
              <a:t>Land of Lakes</a:t>
            </a:r>
          </a:p>
        </p:txBody>
      </p:sp>
      <p:sp>
        <p:nvSpPr>
          <p:cNvPr id="481284" name="Text Box 4"/>
          <p:cNvSpPr txBox="1">
            <a:spLocks noChangeArrowheads="1"/>
          </p:cNvSpPr>
          <p:nvPr/>
        </p:nvSpPr>
        <p:spPr bwMode="auto">
          <a:xfrm>
            <a:off x="7164388" y="6248400"/>
            <a:ext cx="128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Bhim tal</a:t>
            </a:r>
          </a:p>
        </p:txBody>
      </p:sp>
    </p:spTree>
    <p:extLst>
      <p:ext uri="{BB962C8B-B14F-4D97-AF65-F5344CB8AC3E}">
        <p14:creationId xmlns:p14="http://schemas.microsoft.com/office/powerpoint/2010/main" val="37327710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2" descr="Highlander Pictures 0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7620000" cy="4716463"/>
          </a:xfrm>
          <a:prstGeom prst="rect">
            <a:avLst/>
          </a:prstGeom>
          <a:noFill/>
        </p:spPr>
      </p:pic>
      <p:sp>
        <p:nvSpPr>
          <p:cNvPr id="483331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i="1">
                <a:solidFill>
                  <a:srgbClr val="000066"/>
                </a:solidFill>
                <a:latin typeface="Times New Roman" pitchFamily="18" charset="0"/>
              </a:rPr>
              <a:t>Land of hundreds of Lakes</a:t>
            </a:r>
          </a:p>
        </p:txBody>
      </p:sp>
      <p:sp>
        <p:nvSpPr>
          <p:cNvPr id="483332" name="Text Box 4"/>
          <p:cNvSpPr txBox="1">
            <a:spLocks noChangeArrowheads="1"/>
          </p:cNvSpPr>
          <p:nvPr/>
        </p:nvSpPr>
        <p:spPr bwMode="auto">
          <a:xfrm>
            <a:off x="6875463" y="6248400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Deoria tal </a:t>
            </a:r>
          </a:p>
        </p:txBody>
      </p:sp>
    </p:spTree>
    <p:extLst>
      <p:ext uri="{BB962C8B-B14F-4D97-AF65-F5344CB8AC3E}">
        <p14:creationId xmlns:p14="http://schemas.microsoft.com/office/powerpoint/2010/main" val="3703107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state of Uttarakhand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New state </a:t>
            </a:r>
            <a:r>
              <a:rPr lang="en-US" dirty="0" smtClean="0"/>
              <a:t>(2000)</a:t>
            </a:r>
          </a:p>
          <a:p>
            <a:r>
              <a:rPr lang="en-US" b="1" dirty="0" smtClean="0"/>
              <a:t>Small state </a:t>
            </a:r>
            <a:r>
              <a:rPr lang="en-US" dirty="0" smtClean="0"/>
              <a:t>(11 million)</a:t>
            </a:r>
          </a:p>
          <a:p>
            <a:r>
              <a:rPr lang="en-US" dirty="0" smtClean="0"/>
              <a:t>Small capital city of Dehradun (700,000)</a:t>
            </a:r>
          </a:p>
          <a:p>
            <a:r>
              <a:rPr lang="en-US" dirty="0" smtClean="0"/>
              <a:t>Most ecologically fragile and important state</a:t>
            </a:r>
          </a:p>
          <a:p>
            <a:pPr lvl="1"/>
            <a:r>
              <a:rPr lang="en-US" dirty="0" smtClean="0"/>
              <a:t>13 National parks, and </a:t>
            </a:r>
            <a:r>
              <a:rPr lang="en-US" dirty="0" err="1" smtClean="0"/>
              <a:t>bioshphere</a:t>
            </a:r>
            <a:r>
              <a:rPr lang="en-US" dirty="0" smtClean="0"/>
              <a:t> reserves, 2 world heritage sites</a:t>
            </a:r>
          </a:p>
          <a:p>
            <a:pPr lvl="1"/>
            <a:r>
              <a:rPr lang="en-US" dirty="0" smtClean="0"/>
              <a:t>67% land mass covered with forest</a:t>
            </a:r>
          </a:p>
          <a:p>
            <a:pPr lvl="1"/>
            <a:r>
              <a:rPr lang="en-US" dirty="0" smtClean="0"/>
              <a:t>Fragile Himalayan ecosystem (recent floods)</a:t>
            </a:r>
          </a:p>
        </p:txBody>
      </p:sp>
    </p:spTree>
    <p:extLst>
      <p:ext uri="{BB962C8B-B14F-4D97-AF65-F5344CB8AC3E}">
        <p14:creationId xmlns:p14="http://schemas.microsoft.com/office/powerpoint/2010/main" val="1725305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 descr="20_CORBETT_P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71600"/>
            <a:ext cx="7239000" cy="4576763"/>
          </a:xfrm>
          <a:prstGeom prst="rect">
            <a:avLst/>
          </a:prstGeom>
          <a:noFill/>
        </p:spPr>
      </p:pic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381000" y="288925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rgbClr val="800000"/>
                </a:solidFill>
                <a:latin typeface="Times New Roman" pitchFamily="18" charset="0"/>
              </a:rPr>
              <a:t>Exotic wildlife</a:t>
            </a:r>
          </a:p>
        </p:txBody>
      </p:sp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3505200" y="5981700"/>
            <a:ext cx="487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i="1">
                <a:solidFill>
                  <a:srgbClr val="800000"/>
                </a:solidFill>
                <a:latin typeface="Times New Roman" pitchFamily="18" charset="0"/>
              </a:rPr>
              <a:t>Corbett National park</a:t>
            </a:r>
          </a:p>
        </p:txBody>
      </p:sp>
    </p:spTree>
    <p:extLst>
      <p:ext uri="{BB962C8B-B14F-4D97-AF65-F5344CB8AC3E}">
        <p14:creationId xmlns:p14="http://schemas.microsoft.com/office/powerpoint/2010/main" val="4182004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2" name="Picture 2" descr="23_Elephant_he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71600"/>
            <a:ext cx="7239000" cy="4572000"/>
          </a:xfrm>
          <a:prstGeom prst="rect">
            <a:avLst/>
          </a:prstGeom>
          <a:noFill/>
        </p:spPr>
      </p:pic>
      <p:sp>
        <p:nvSpPr>
          <p:cNvPr id="486403" name="Text Box 3"/>
          <p:cNvSpPr txBox="1">
            <a:spLocks noChangeArrowheads="1"/>
          </p:cNvSpPr>
          <p:nvPr/>
        </p:nvSpPr>
        <p:spPr bwMode="auto">
          <a:xfrm>
            <a:off x="381000" y="288925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rgbClr val="800000"/>
                </a:solidFill>
                <a:latin typeface="Times New Roman" pitchFamily="18" charset="0"/>
              </a:rPr>
              <a:t>Exotic wildlife</a:t>
            </a:r>
          </a:p>
        </p:txBody>
      </p:sp>
      <p:sp>
        <p:nvSpPr>
          <p:cNvPr id="486404" name="Text Box 4"/>
          <p:cNvSpPr txBox="1">
            <a:spLocks noChangeArrowheads="1"/>
          </p:cNvSpPr>
          <p:nvPr/>
        </p:nvSpPr>
        <p:spPr bwMode="auto">
          <a:xfrm>
            <a:off x="3505200" y="5981700"/>
            <a:ext cx="487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i="1">
                <a:solidFill>
                  <a:srgbClr val="800000"/>
                </a:solidFill>
                <a:latin typeface="Times New Roman" pitchFamily="18" charset="0"/>
              </a:rPr>
              <a:t>Rajaji National Park</a:t>
            </a:r>
          </a:p>
        </p:txBody>
      </p:sp>
    </p:spTree>
    <p:extLst>
      <p:ext uri="{BB962C8B-B14F-4D97-AF65-F5344CB8AC3E}">
        <p14:creationId xmlns:p14="http://schemas.microsoft.com/office/powerpoint/2010/main" val="3286543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4" name="Picture 2" descr="Har Ki Pauri at nig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92238"/>
            <a:ext cx="7239000" cy="4551362"/>
          </a:xfrm>
          <a:prstGeom prst="rect">
            <a:avLst/>
          </a:prstGeom>
          <a:noFill/>
        </p:spPr>
      </p:pic>
      <p:sp>
        <p:nvSpPr>
          <p:cNvPr id="494595" name="Text Box 3"/>
          <p:cNvSpPr txBox="1">
            <a:spLocks noChangeArrowheads="1"/>
          </p:cNvSpPr>
          <p:nvPr/>
        </p:nvSpPr>
        <p:spPr bwMode="auto">
          <a:xfrm>
            <a:off x="381000" y="288925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rgbClr val="D88100"/>
                </a:solidFill>
                <a:latin typeface="Times New Roman" pitchFamily="18" charset="0"/>
              </a:rPr>
              <a:t>Source of the mighty Ganga &amp; Yamuna</a:t>
            </a:r>
          </a:p>
        </p:txBody>
      </p:sp>
      <p:sp>
        <p:nvSpPr>
          <p:cNvPr id="494596" name="Text Box 4"/>
          <p:cNvSpPr txBox="1">
            <a:spLocks noChangeArrowheads="1"/>
          </p:cNvSpPr>
          <p:nvPr/>
        </p:nvSpPr>
        <p:spPr bwMode="auto">
          <a:xfrm>
            <a:off x="3505200" y="5981700"/>
            <a:ext cx="487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i="1">
                <a:solidFill>
                  <a:srgbClr val="D88100"/>
                </a:solidFill>
                <a:latin typeface="Times New Roman" pitchFamily="18" charset="0"/>
              </a:rPr>
              <a:t>Holy Ganga at Haridwar</a:t>
            </a:r>
          </a:p>
        </p:txBody>
      </p:sp>
    </p:spTree>
    <p:extLst>
      <p:ext uri="{BB962C8B-B14F-4D97-AF65-F5344CB8AC3E}">
        <p14:creationId xmlns:p14="http://schemas.microsoft.com/office/powerpoint/2010/main" val="41276023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 descr="Highlander Pictures 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24000"/>
            <a:ext cx="7543800" cy="4510088"/>
          </a:xfrm>
          <a:prstGeom prst="rect">
            <a:avLst/>
          </a:prstGeom>
          <a:noFill/>
        </p:spPr>
      </p:pic>
      <p:sp>
        <p:nvSpPr>
          <p:cNvPr id="529411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Cultural Tourism</a:t>
            </a:r>
          </a:p>
        </p:txBody>
      </p:sp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5730875" y="6175375"/>
            <a:ext cx="2719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Gods own people</a:t>
            </a:r>
          </a:p>
        </p:txBody>
      </p:sp>
    </p:spTree>
    <p:extLst>
      <p:ext uri="{BB962C8B-B14F-4D97-AF65-F5344CB8AC3E}">
        <p14:creationId xmlns:p14="http://schemas.microsoft.com/office/powerpoint/2010/main" val="660584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4" name="Picture 2" descr="Highlander Pictures 1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24000"/>
            <a:ext cx="7543800" cy="4525963"/>
          </a:xfrm>
          <a:prstGeom prst="rect">
            <a:avLst/>
          </a:prstGeom>
          <a:noFill/>
        </p:spPr>
      </p:pic>
      <p:sp>
        <p:nvSpPr>
          <p:cNvPr id="530435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Cultural Tourism</a:t>
            </a:r>
          </a:p>
        </p:txBody>
      </p:sp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5730875" y="6175375"/>
            <a:ext cx="2719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Gods own people</a:t>
            </a:r>
          </a:p>
        </p:txBody>
      </p:sp>
    </p:spTree>
    <p:extLst>
      <p:ext uri="{BB962C8B-B14F-4D97-AF65-F5344CB8AC3E}">
        <p14:creationId xmlns:p14="http://schemas.microsoft.com/office/powerpoint/2010/main" val="20604616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2960" y="1767302"/>
            <a:ext cx="65853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The Natural disaster of June 2013</a:t>
            </a:r>
          </a:p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Massive floods </a:t>
            </a:r>
          </a:p>
          <a:p>
            <a:pPr algn="ctr"/>
            <a:r>
              <a:rPr lang="en-US" sz="3600" b="1" dirty="0" smtClean="0"/>
              <a:t>caused by sudden excessive rain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 “cloud burst”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6810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857232"/>
          </a:xfrm>
          <a:solidFill>
            <a:srgbClr val="FFFFFF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solidFill>
                  <a:srgbClr val="FF4747"/>
                </a:solidFill>
              </a:rPr>
              <a:t>Kedarnath</a:t>
            </a:r>
            <a:endParaRPr lang="en-US" sz="4000" b="1" dirty="0">
              <a:solidFill>
                <a:srgbClr val="FF4747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817217-A219-4F0D-A522-EA0ECF4E7CB0}" type="slidenum">
              <a:rPr lang="en-IN" smtClean="0"/>
              <a:pPr/>
              <a:t>26</a:t>
            </a:fld>
            <a:endParaRPr lang="en-IN"/>
          </a:p>
        </p:txBody>
      </p:sp>
      <p:sp>
        <p:nvSpPr>
          <p:cNvPr id="5" name="Rounded Rectangle 4"/>
          <p:cNvSpPr/>
          <p:nvPr/>
        </p:nvSpPr>
        <p:spPr>
          <a:xfrm>
            <a:off x="1" y="928670"/>
            <a:ext cx="107153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Before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43438" y="928670"/>
            <a:ext cx="128588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After</a:t>
            </a:r>
            <a:endParaRPr lang="en-I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:\planning disaster\2 Disaster Uttarakhand\kedarnath-flood-uttrakhand-after-in-flood-pics-images-photos-picture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817217-A219-4F0D-A522-EA0ECF4E7CB0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860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17-7-2013\748860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817217-A219-4F0D-A522-EA0ECF4E7CB0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237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Disaster in Kedarnath Valley\Govindgha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GOVINDGHAT IN ALAKNANDA VALLEY  SEVERELY DAMAGED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817217-A219-4F0D-A522-EA0ECF4E7CB0}" type="slidenum">
              <a:rPr lang="en-IN" smtClean="0"/>
              <a:pPr/>
              <a:t>29</a:t>
            </a:fld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0" y="500042"/>
            <a:ext cx="1500166" cy="500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Before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00438"/>
            <a:ext cx="1628748" cy="428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After</a:t>
            </a:r>
            <a:endParaRPr lang="en-IN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4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Uttarakhand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environmental consciousness</a:t>
            </a:r>
          </a:p>
          <a:p>
            <a:r>
              <a:rPr lang="en-US" dirty="0" smtClean="0"/>
              <a:t>High literacy (&gt; 70%)</a:t>
            </a:r>
          </a:p>
          <a:p>
            <a:r>
              <a:rPr lang="en-US" dirty="0" smtClean="0"/>
              <a:t>Economy based on tourism</a:t>
            </a:r>
          </a:p>
          <a:p>
            <a:pPr lvl="1"/>
            <a:r>
              <a:rPr lang="en-US" dirty="0" smtClean="0"/>
              <a:t>High influx of vehicular traffic</a:t>
            </a:r>
          </a:p>
          <a:p>
            <a:r>
              <a:rPr lang="en-US" dirty="0" smtClean="0"/>
              <a:t>Most beautiful state</a:t>
            </a:r>
          </a:p>
          <a:p>
            <a:pPr lvl="1"/>
            <a:r>
              <a:rPr lang="en-US" dirty="0" smtClean="0"/>
              <a:t>simply heaven</a:t>
            </a:r>
          </a:p>
        </p:txBody>
      </p:sp>
    </p:spTree>
    <p:extLst>
      <p:ext uri="{BB962C8B-B14F-4D97-AF65-F5344CB8AC3E}">
        <p14:creationId xmlns:p14="http://schemas.microsoft.com/office/powerpoint/2010/main" val="689669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DAMAGE TO SSB ACADEMY in SRINAGAR BY ALAKNANDA</a:t>
            </a:r>
            <a:br>
              <a:rPr lang="en-US" sz="2800" b="1" dirty="0" smtClean="0"/>
            </a:br>
            <a:endParaRPr lang="en-IN" sz="2800" b="1" dirty="0"/>
          </a:p>
        </p:txBody>
      </p:sp>
      <p:pic>
        <p:nvPicPr>
          <p:cNvPr id="2050" name="Picture 2" descr="G:\17-7-2013\03090_501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817217-A219-4F0D-A522-EA0ECF4E7CB0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508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planning disaster\2 Disaster Uttarakhand\2ZUadjC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Bridge at </a:t>
            </a:r>
            <a:r>
              <a:rPr lang="en-US" sz="3200" b="1" dirty="0" err="1" smtClean="0">
                <a:solidFill>
                  <a:schemeClr val="tx1"/>
                </a:solidFill>
              </a:rPr>
              <a:t>Rudra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Prayag</a:t>
            </a:r>
            <a:endParaRPr lang="en-US" sz="32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 (Unprecedented Flow of Water)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71800" y="6324600"/>
            <a:ext cx="990600" cy="381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16 June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817217-A219-4F0D-A522-EA0ECF4E7CB0}" type="slidenum">
              <a:rPr lang="en-IN" smtClean="0"/>
              <a:pPr/>
              <a:t>31</a:t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0" y="6357958"/>
            <a:ext cx="1000132" cy="500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2012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488" y="6286520"/>
            <a:ext cx="2143140" cy="571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16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  <a:r>
              <a:rPr lang="en-US" b="1" dirty="0" smtClean="0">
                <a:solidFill>
                  <a:schemeClr val="tx1"/>
                </a:solidFill>
              </a:rPr>
              <a:t> June 2013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72264" y="6357958"/>
            <a:ext cx="2071702" cy="500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17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  <a:r>
              <a:rPr lang="en-US" b="1" dirty="0" smtClean="0">
                <a:solidFill>
                  <a:schemeClr val="tx1"/>
                </a:solidFill>
              </a:rPr>
              <a:t> June 2013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3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"/>
            <a:ext cx="9144000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ADB assisted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Kaliganga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Small Hydro Project (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SWITCHYARD)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27629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		BEFORE			       AFTER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SC048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2209800"/>
            <a:ext cx="41386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3" name="Picture 1" descr="DSC059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209800"/>
            <a:ext cx="457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5400000">
            <a:off x="1143000" y="3048000"/>
            <a:ext cx="2133600" cy="152400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05400" y="1676401"/>
            <a:ext cx="289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TEMPLE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4533900" y="2095500"/>
            <a:ext cx="1295400" cy="762000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1676401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TEMPLE  BEHIND POWER HOUSE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817217-A219-4F0D-A522-EA0ECF4E7CB0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897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12954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	       BEFORE 				 AFTER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079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(DIVERSION STRUCTURE)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DSC063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1" y="2057400"/>
            <a:ext cx="4394200" cy="430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DSC008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2057400"/>
            <a:ext cx="4489450" cy="430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ADB assisted Small Hydro Project ,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Madhyamaheshwar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817217-A219-4F0D-A522-EA0ECF4E7CB0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91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4747"/>
                </a:solidFill>
              </a:rPr>
              <a:t>JCBs and Trucks being washed away in the  </a:t>
            </a:r>
            <a:r>
              <a:rPr lang="en-US" sz="3200" b="1" dirty="0" err="1" smtClean="0">
                <a:solidFill>
                  <a:srgbClr val="FF4747"/>
                </a:solidFill>
              </a:rPr>
              <a:t>Asiganga</a:t>
            </a:r>
            <a:r>
              <a:rPr lang="en-US" sz="3200" b="1" dirty="0" smtClean="0">
                <a:solidFill>
                  <a:srgbClr val="FF4747"/>
                </a:solidFill>
              </a:rPr>
              <a:t> torrent-</a:t>
            </a:r>
            <a:r>
              <a:rPr lang="en-US" sz="3200" b="1" dirty="0" err="1" smtClean="0">
                <a:solidFill>
                  <a:srgbClr val="FF4747"/>
                </a:solidFill>
              </a:rPr>
              <a:t>Uttarkashi</a:t>
            </a:r>
            <a:endParaRPr lang="en-US" sz="3200" b="1" dirty="0">
              <a:solidFill>
                <a:srgbClr val="FF474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Documents and Settings\Shahnawaz\Desktop\planning disaster\disaster 2013 Uttarakhand\9bulldoz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8203"/>
            <a:ext cx="9144000" cy="580526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817217-A219-4F0D-A522-EA0ECF4E7CB0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710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0346"/>
            <a:ext cx="8229600" cy="24992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ICAMP/WB</a:t>
            </a:r>
            <a:br>
              <a:rPr lang="en-US" dirty="0" smtClean="0"/>
            </a:br>
            <a:r>
              <a:rPr lang="en-US" dirty="0" smtClean="0"/>
              <a:t> Pilot Project</a:t>
            </a:r>
            <a:br>
              <a:rPr lang="en-US" dirty="0" smtClean="0"/>
            </a:br>
            <a:r>
              <a:rPr lang="en-US" dirty="0" smtClean="0"/>
              <a:t>in </a:t>
            </a:r>
            <a:br>
              <a:rPr lang="en-US" dirty="0" smtClean="0"/>
            </a:br>
            <a:r>
              <a:rPr lang="en-US" dirty="0" smtClean="0"/>
              <a:t>Uttarakhand state</a:t>
            </a:r>
            <a:br>
              <a:rPr lang="en-US" dirty="0" smtClean="0"/>
            </a:br>
            <a:r>
              <a:rPr lang="en-US" dirty="0" smtClean="0"/>
              <a:t>(capital city of Dehradun)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21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Dehradun (Uttarakhand)?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807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Newly created state </a:t>
            </a:r>
          </a:p>
          <a:p>
            <a:pPr lvl="1"/>
            <a:r>
              <a:rPr lang="en-US" dirty="0" smtClean="0"/>
              <a:t>closer focus on governance</a:t>
            </a:r>
          </a:p>
          <a:p>
            <a:r>
              <a:rPr lang="en-US" dirty="0" smtClean="0"/>
              <a:t>Small state</a:t>
            </a:r>
          </a:p>
          <a:p>
            <a:pPr lvl="1"/>
            <a:r>
              <a:rPr lang="en-US" dirty="0" smtClean="0"/>
              <a:t>easy to effect change and see results</a:t>
            </a:r>
          </a:p>
          <a:p>
            <a:pPr lvl="1"/>
            <a:r>
              <a:rPr lang="en-US" dirty="0" smtClean="0"/>
              <a:t>Pilot will cost less</a:t>
            </a:r>
            <a:endParaRPr lang="en-US" dirty="0" smtClean="0"/>
          </a:p>
          <a:p>
            <a:r>
              <a:rPr lang="en-US" dirty="0" smtClean="0"/>
              <a:t>Tourist state</a:t>
            </a:r>
          </a:p>
          <a:p>
            <a:pPr lvl="1"/>
            <a:r>
              <a:rPr lang="en-US" dirty="0" smtClean="0"/>
              <a:t>High influ</a:t>
            </a:r>
            <a:r>
              <a:rPr lang="en-US" dirty="0" smtClean="0"/>
              <a:t>x of tourist vehicles</a:t>
            </a:r>
            <a:endParaRPr lang="en-US" dirty="0" smtClean="0"/>
          </a:p>
          <a:p>
            <a:r>
              <a:rPr lang="en-US" dirty="0" smtClean="0"/>
              <a:t>Himalayan state</a:t>
            </a:r>
          </a:p>
          <a:p>
            <a:pPr lvl="1"/>
            <a:r>
              <a:rPr lang="en-US" dirty="0" smtClean="0"/>
              <a:t>Ecologically fragile (recent disaster)</a:t>
            </a:r>
          </a:p>
          <a:p>
            <a:pPr lvl="1"/>
            <a:r>
              <a:rPr lang="en-US" dirty="0" smtClean="0"/>
              <a:t>High environmental consciousness among public</a:t>
            </a:r>
          </a:p>
          <a:p>
            <a:pPr lvl="1"/>
            <a:r>
              <a:rPr lang="en-US" dirty="0" smtClean="0"/>
              <a:t>We can save the beautiful valley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38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b="1" dirty="0" smtClean="0"/>
              <a:t>Avoid</a:t>
            </a:r>
          </a:p>
          <a:p>
            <a:pPr marL="0" indent="0">
              <a:buNone/>
            </a:pPr>
            <a:r>
              <a:rPr lang="en-US" dirty="0" smtClean="0"/>
              <a:t>	(avoid the need for transit)</a:t>
            </a:r>
          </a:p>
          <a:p>
            <a:pPr algn="ctr"/>
            <a:r>
              <a:rPr lang="en-US" sz="4000" b="1" dirty="0" smtClean="0"/>
              <a:t>Shift</a:t>
            </a:r>
          </a:p>
          <a:p>
            <a:pPr marL="0" indent="0">
              <a:buNone/>
            </a:pPr>
            <a:r>
              <a:rPr lang="en-US" dirty="0" smtClean="0"/>
              <a:t>	(Shift to public transport)</a:t>
            </a:r>
          </a:p>
          <a:p>
            <a:pPr algn="ctr"/>
            <a:r>
              <a:rPr lang="en-US" sz="4000" b="1" dirty="0" smtClean="0"/>
              <a:t>Improve</a:t>
            </a:r>
          </a:p>
          <a:p>
            <a:pPr marL="0" indent="0">
              <a:buNone/>
            </a:pPr>
            <a:r>
              <a:rPr lang="en-US" dirty="0" smtClean="0"/>
              <a:t>	(standards, technology, governance)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80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 capital infrastructure in under development</a:t>
            </a:r>
          </a:p>
          <a:p>
            <a:r>
              <a:rPr lang="en-US" dirty="0" smtClean="0"/>
              <a:t>The new state assembly complex</a:t>
            </a:r>
          </a:p>
          <a:p>
            <a:r>
              <a:rPr lang="en-US" dirty="0" smtClean="0"/>
              <a:t>The new secretariat complex</a:t>
            </a:r>
          </a:p>
          <a:p>
            <a:r>
              <a:rPr lang="en-US" dirty="0" smtClean="0"/>
              <a:t>State government offices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Opportunity to in-build TOD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(transit oriented development)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11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Uttarakhand Pilot Project..1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	Avoid</a:t>
            </a:r>
          </a:p>
          <a:p>
            <a:pPr lvl="1"/>
            <a:r>
              <a:rPr lang="en-US" b="1" dirty="0" smtClean="0"/>
              <a:t>ICAMP/ WB can support :</a:t>
            </a:r>
          </a:p>
          <a:p>
            <a:pPr lvl="2"/>
            <a:r>
              <a:rPr lang="en-US" dirty="0" smtClean="0"/>
              <a:t>TOD </a:t>
            </a:r>
          </a:p>
          <a:p>
            <a:pPr lvl="2"/>
            <a:r>
              <a:rPr lang="en-US" dirty="0" smtClean="0"/>
              <a:t>Intervene now to help design better layout of new urban infrastructure</a:t>
            </a:r>
          </a:p>
          <a:p>
            <a:pPr lvl="2"/>
            <a:r>
              <a:rPr lang="en-US" dirty="0" smtClean="0"/>
              <a:t>Bus shelters, lay by areas, parking spaces, inter-modal transit exchange terminals</a:t>
            </a:r>
          </a:p>
          <a:p>
            <a:pPr lvl="2"/>
            <a:r>
              <a:rPr lang="en-US" dirty="0" smtClean="0"/>
              <a:t>Residential facilities for workers</a:t>
            </a:r>
          </a:p>
          <a:p>
            <a:pPr lvl="2"/>
            <a:r>
              <a:rPr lang="en-US" dirty="0" smtClean="0"/>
              <a:t>Ancillary services will develop around  the capital complex. Make it TOD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3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2" descr="Highlander Pictures 1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24000"/>
            <a:ext cx="7391400" cy="4699000"/>
          </a:xfrm>
          <a:prstGeom prst="rect">
            <a:avLst/>
          </a:prstGeom>
          <a:noFill/>
        </p:spPr>
      </p:pic>
      <p:sp>
        <p:nvSpPr>
          <p:cNvPr id="447491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006600"/>
                </a:solidFill>
                <a:latin typeface="Times New Roman" pitchFamily="18" charset="0"/>
              </a:rPr>
              <a:t>Unparalleled natural beauty</a:t>
            </a:r>
          </a:p>
        </p:txBody>
      </p:sp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7010400" y="6248400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Bedini tal</a:t>
            </a:r>
          </a:p>
        </p:txBody>
      </p:sp>
    </p:spTree>
    <p:extLst>
      <p:ext uri="{BB962C8B-B14F-4D97-AF65-F5344CB8AC3E}">
        <p14:creationId xmlns:p14="http://schemas.microsoft.com/office/powerpoint/2010/main" val="2904473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Pubic transport is underdeveloped</a:t>
            </a:r>
          </a:p>
          <a:p>
            <a:r>
              <a:rPr lang="en-US" dirty="0" smtClean="0"/>
              <a:t>Retrofitting the old cities with modern public transport is difficult</a:t>
            </a:r>
          </a:p>
          <a:p>
            <a:r>
              <a:rPr lang="en-US" dirty="0" smtClean="0"/>
              <a:t>Geo-morphology of old towns is a challenge</a:t>
            </a:r>
          </a:p>
          <a:p>
            <a:r>
              <a:rPr lang="en-US" dirty="0" smtClean="0"/>
              <a:t>Government resource crunch- constrains Investment in public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52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		</a:t>
            </a:r>
            <a:r>
              <a:rPr lang="en-US" b="1" dirty="0" smtClean="0"/>
              <a:t>			Shift</a:t>
            </a:r>
            <a:r>
              <a:rPr lang="en-US" dirty="0" smtClean="0"/>
              <a:t>																				</a:t>
            </a:r>
            <a:r>
              <a:rPr lang="en-US" sz="3200" dirty="0" smtClean="0"/>
              <a:t>…2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Solutions/ Opportunities: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eplace auto rickshaws with mini buses (Euro – IV compliant), electric vehicles</a:t>
            </a:r>
          </a:p>
          <a:p>
            <a:pPr lvl="1"/>
            <a:r>
              <a:rPr lang="en-US" dirty="0" smtClean="0"/>
              <a:t>Replace </a:t>
            </a:r>
            <a:r>
              <a:rPr lang="en-US" dirty="0" err="1" smtClean="0"/>
              <a:t>Vikrams</a:t>
            </a:r>
            <a:r>
              <a:rPr lang="en-US" dirty="0" smtClean="0"/>
              <a:t> (the most polluting </a:t>
            </a:r>
            <a:r>
              <a:rPr lang="en-US" dirty="0" err="1" smtClean="0"/>
              <a:t>vehichle</a:t>
            </a:r>
            <a:r>
              <a:rPr lang="en-US" dirty="0" smtClean="0"/>
              <a:t> on roads) with mini vans/</a:t>
            </a:r>
            <a:r>
              <a:rPr lang="en-US" dirty="0" smtClean="0"/>
              <a:t>buses (Euro – IV compliant)</a:t>
            </a:r>
          </a:p>
          <a:p>
            <a:pPr lvl="1"/>
            <a:r>
              <a:rPr lang="en-US" dirty="0" smtClean="0"/>
              <a:t>City buse</a:t>
            </a:r>
            <a:r>
              <a:rPr lang="en-US" dirty="0"/>
              <a:t>s</a:t>
            </a:r>
            <a:r>
              <a:rPr lang="en-US" dirty="0" smtClean="0"/>
              <a:t> are being funded by JNNRUM but not suitable for cities with narrow streets- use them as inter-city/ suburban transport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52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Uttarakhand Pilot Project..2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Shift</a:t>
            </a:r>
          </a:p>
          <a:p>
            <a:r>
              <a:rPr lang="en-US" b="1" dirty="0" smtClean="0"/>
              <a:t>ICMP/ WB can support:</a:t>
            </a:r>
          </a:p>
          <a:p>
            <a:pPr lvl="1"/>
            <a:r>
              <a:rPr lang="en-US" dirty="0" smtClean="0"/>
              <a:t>One time replacement of existing </a:t>
            </a:r>
            <a:r>
              <a:rPr lang="en-US" dirty="0" err="1" smtClean="0"/>
              <a:t>Vikrams</a:t>
            </a:r>
            <a:r>
              <a:rPr lang="en-US" dirty="0" smtClean="0"/>
              <a:t> and Auto rickshaws</a:t>
            </a:r>
          </a:p>
          <a:p>
            <a:pPr lvl="1"/>
            <a:r>
              <a:rPr lang="en-US" dirty="0" smtClean="0"/>
              <a:t>We can ban registration of new vehicle in the state</a:t>
            </a:r>
          </a:p>
          <a:p>
            <a:pPr lvl="1"/>
            <a:r>
              <a:rPr lang="en-US" dirty="0" smtClean="0"/>
              <a:t>Build/ facilitate shifting by providing waiting areas, parking spaces, bus shelters, bus stops</a:t>
            </a:r>
          </a:p>
          <a:p>
            <a:pPr lvl="1"/>
            <a:r>
              <a:rPr lang="en-US" dirty="0" smtClean="0"/>
              <a:t>Subsidized fares in the </a:t>
            </a:r>
            <a:r>
              <a:rPr lang="en-US" dirty="0" err="1" smtClean="0"/>
              <a:t>begining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24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77" y="1308020"/>
            <a:ext cx="8063023" cy="4253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927" y="444279"/>
            <a:ext cx="690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Vikaram</a:t>
            </a:r>
            <a:r>
              <a:rPr lang="en-US" sz="2800" b="1" dirty="0" smtClean="0"/>
              <a:t> ( a type of </a:t>
            </a:r>
            <a:r>
              <a:rPr lang="en-US" sz="2800" b="1" dirty="0" err="1" smtClean="0"/>
              <a:t>autorickshow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99124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rickshaw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90" y="2007244"/>
            <a:ext cx="6337300" cy="39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3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Euro-4, 5 standards to be regulated by </a:t>
            </a:r>
            <a:r>
              <a:rPr lang="en-US" dirty="0" err="1" smtClean="0"/>
              <a:t>GoI</a:t>
            </a:r>
            <a:endParaRPr lang="en-US" dirty="0" smtClean="0"/>
          </a:p>
          <a:p>
            <a:r>
              <a:rPr lang="en-US" dirty="0" smtClean="0"/>
              <a:t>Fuel supply – not controlled by state govt.</a:t>
            </a:r>
          </a:p>
          <a:p>
            <a:r>
              <a:rPr lang="en-US" dirty="0" smtClean="0"/>
              <a:t>Monitoring/ checks</a:t>
            </a:r>
          </a:p>
          <a:p>
            <a:pPr lvl="1"/>
            <a:r>
              <a:rPr lang="en-US" dirty="0" smtClean="0"/>
              <a:t>We can upgrade monitoring and testing</a:t>
            </a:r>
          </a:p>
          <a:p>
            <a:pPr lvl="1"/>
            <a:r>
              <a:rPr lang="en-US" dirty="0" smtClean="0"/>
              <a:t>Stricter enforcement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0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Pilot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Start a 3 year pilot (</a:t>
            </a:r>
            <a:r>
              <a:rPr lang="en-US" dirty="0" err="1" smtClean="0"/>
              <a:t>GoUK</a:t>
            </a:r>
            <a:r>
              <a:rPr lang="en-US" dirty="0" smtClean="0"/>
              <a:t> + </a:t>
            </a:r>
            <a:r>
              <a:rPr lang="en-US" smtClean="0"/>
              <a:t>CARB +TERI + </a:t>
            </a:r>
            <a:r>
              <a:rPr lang="en-US" dirty="0" smtClean="0"/>
              <a:t>WB)</a:t>
            </a:r>
          </a:p>
          <a:p>
            <a:r>
              <a:rPr lang="en-US" dirty="0" smtClean="0"/>
              <a:t>With a small cost ($ &lt; 5 m)</a:t>
            </a:r>
          </a:p>
          <a:p>
            <a:r>
              <a:rPr lang="en-US" dirty="0" smtClean="0"/>
              <a:t>Intervention</a:t>
            </a:r>
          </a:p>
          <a:p>
            <a:pPr lvl="1"/>
            <a:r>
              <a:rPr lang="en-US" dirty="0" smtClean="0"/>
              <a:t>Measurements (monitoring facilities)</a:t>
            </a:r>
          </a:p>
          <a:p>
            <a:pPr lvl="1"/>
            <a:r>
              <a:rPr lang="en-US" dirty="0" smtClean="0"/>
              <a:t>Vehicle replacement (intra-city service)</a:t>
            </a:r>
          </a:p>
          <a:p>
            <a:pPr lvl="1"/>
            <a:r>
              <a:rPr lang="en-US" dirty="0" smtClean="0"/>
              <a:t>Supporting </a:t>
            </a:r>
            <a:r>
              <a:rPr lang="en-US" dirty="0" err="1" smtClean="0"/>
              <a:t>infrastrucutre</a:t>
            </a:r>
            <a:r>
              <a:rPr lang="en-US" dirty="0" smtClean="0"/>
              <a:t> (shelters, parking etc.)</a:t>
            </a:r>
          </a:p>
          <a:p>
            <a:pPr lvl="1"/>
            <a:r>
              <a:rPr lang="en-US" dirty="0" smtClean="0"/>
              <a:t>Urban design technical support</a:t>
            </a:r>
          </a:p>
          <a:p>
            <a:pPr lvl="1"/>
            <a:r>
              <a:rPr lang="en-US" dirty="0" smtClean="0"/>
              <a:t>Technical support for enforcement (testing/ checking)</a:t>
            </a:r>
          </a:p>
          <a:p>
            <a:pPr lvl="1"/>
            <a:r>
              <a:rPr lang="en-US" dirty="0" smtClean="0"/>
              <a:t>Technology support</a:t>
            </a:r>
          </a:p>
        </p:txBody>
      </p:sp>
    </p:spTree>
    <p:extLst>
      <p:ext uri="{BB962C8B-B14F-4D97-AF65-F5344CB8AC3E}">
        <p14:creationId xmlns:p14="http://schemas.microsoft.com/office/powerpoint/2010/main" val="832541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 descr="Highlander Pictures 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71600"/>
            <a:ext cx="7239000" cy="4560888"/>
          </a:xfrm>
          <a:prstGeom prst="rect">
            <a:avLst/>
          </a:prstGeom>
          <a:noFill/>
        </p:spPr>
      </p:pic>
      <p:sp>
        <p:nvSpPr>
          <p:cNvPr id="493571" name="Text Box 3"/>
          <p:cNvSpPr txBox="1">
            <a:spLocks noChangeArrowheads="1"/>
          </p:cNvSpPr>
          <p:nvPr/>
        </p:nvSpPr>
        <p:spPr bwMode="auto">
          <a:xfrm>
            <a:off x="381000" y="288925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 smtClean="0">
                <a:solidFill>
                  <a:srgbClr val="D88100"/>
                </a:solidFill>
                <a:latin typeface="Times New Roman" pitchFamily="18" charset="0"/>
              </a:rPr>
              <a:t>Thank you</a:t>
            </a:r>
            <a:endParaRPr lang="en-US" sz="4000" b="1" i="1" dirty="0">
              <a:solidFill>
                <a:srgbClr val="D88100"/>
              </a:solidFill>
              <a:latin typeface="Times New Roman" pitchFamily="18" charset="0"/>
            </a:endParaRPr>
          </a:p>
        </p:txBody>
      </p:sp>
      <p:sp>
        <p:nvSpPr>
          <p:cNvPr id="493572" name="Text Box 4"/>
          <p:cNvSpPr txBox="1">
            <a:spLocks noChangeArrowheads="1"/>
          </p:cNvSpPr>
          <p:nvPr/>
        </p:nvSpPr>
        <p:spPr bwMode="auto">
          <a:xfrm>
            <a:off x="3505200" y="5981700"/>
            <a:ext cx="487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i="1">
                <a:solidFill>
                  <a:srgbClr val="D88100"/>
                </a:solidFill>
                <a:latin typeface="Times New Roman" pitchFamily="18" charset="0"/>
              </a:rPr>
              <a:t>Devprayag</a:t>
            </a:r>
          </a:p>
        </p:txBody>
      </p:sp>
    </p:spTree>
    <p:extLst>
      <p:ext uri="{BB962C8B-B14F-4D97-AF65-F5344CB8AC3E}">
        <p14:creationId xmlns:p14="http://schemas.microsoft.com/office/powerpoint/2010/main" val="7432410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4" name="Picture 2" descr="Bins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24000"/>
            <a:ext cx="7391400" cy="4724400"/>
          </a:xfrm>
          <a:prstGeom prst="rect">
            <a:avLst/>
          </a:prstGeom>
          <a:noFill/>
        </p:spPr>
      </p:pic>
      <p:sp>
        <p:nvSpPr>
          <p:cNvPr id="448515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006600"/>
                </a:solidFill>
                <a:latin typeface="Times New Roman" pitchFamily="18" charset="0"/>
              </a:rPr>
              <a:t>Unparalleled natural beauty</a:t>
            </a:r>
          </a:p>
        </p:txBody>
      </p:sp>
      <p:sp>
        <p:nvSpPr>
          <p:cNvPr id="448516" name="Text Box 4"/>
          <p:cNvSpPr txBox="1">
            <a:spLocks noChangeArrowheads="1"/>
          </p:cNvSpPr>
          <p:nvPr/>
        </p:nvSpPr>
        <p:spPr bwMode="auto">
          <a:xfrm>
            <a:off x="5961063" y="6248400"/>
            <a:ext cx="248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View from Binsar</a:t>
            </a:r>
          </a:p>
        </p:txBody>
      </p:sp>
    </p:spTree>
    <p:extLst>
      <p:ext uri="{BB962C8B-B14F-4D97-AF65-F5344CB8AC3E}">
        <p14:creationId xmlns:p14="http://schemas.microsoft.com/office/powerpoint/2010/main" val="270124404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 descr="19_PANCH_PEAKS-DAR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24000"/>
            <a:ext cx="7391400" cy="4703763"/>
          </a:xfrm>
          <a:prstGeom prst="rect">
            <a:avLst/>
          </a:prstGeom>
          <a:noFill/>
        </p:spPr>
      </p:pic>
      <p:sp>
        <p:nvSpPr>
          <p:cNvPr id="449539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006600"/>
                </a:solidFill>
                <a:latin typeface="Times New Roman" pitchFamily="18" charset="0"/>
              </a:rPr>
              <a:t>Unparalleled natural beauty</a:t>
            </a: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5856288" y="6248400"/>
            <a:ext cx="259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Panchachuli peak</a:t>
            </a:r>
          </a:p>
        </p:txBody>
      </p:sp>
    </p:spTree>
    <p:extLst>
      <p:ext uri="{BB962C8B-B14F-4D97-AF65-F5344CB8AC3E}">
        <p14:creationId xmlns:p14="http://schemas.microsoft.com/office/powerpoint/2010/main" val="3600864462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Highlander Pictures 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24000"/>
            <a:ext cx="7391400" cy="4668838"/>
          </a:xfrm>
          <a:prstGeom prst="rect">
            <a:avLst/>
          </a:prstGeom>
          <a:noFill/>
        </p:spPr>
      </p:pic>
      <p:sp>
        <p:nvSpPr>
          <p:cNvPr id="451587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006600"/>
                </a:solidFill>
                <a:latin typeface="Times New Roman" pitchFamily="18" charset="0"/>
              </a:rPr>
              <a:t>Unparalleled natural beauty</a:t>
            </a:r>
          </a:p>
        </p:txBody>
      </p:sp>
      <p:sp>
        <p:nvSpPr>
          <p:cNvPr id="451588" name="Text Box 4"/>
          <p:cNvSpPr txBox="1">
            <a:spLocks noChangeArrowheads="1"/>
          </p:cNvSpPr>
          <p:nvPr/>
        </p:nvSpPr>
        <p:spPr bwMode="auto">
          <a:xfrm>
            <a:off x="7485063" y="6248400"/>
            <a:ext cx="96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Harsil</a:t>
            </a:r>
          </a:p>
        </p:txBody>
      </p:sp>
    </p:spTree>
    <p:extLst>
      <p:ext uri="{BB962C8B-B14F-4D97-AF65-F5344CB8AC3E}">
        <p14:creationId xmlns:p14="http://schemas.microsoft.com/office/powerpoint/2010/main" val="3883696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 descr="16_NARAYAN_ASH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24000"/>
            <a:ext cx="7315200" cy="4543425"/>
          </a:xfrm>
          <a:prstGeom prst="rect">
            <a:avLst/>
          </a:prstGeom>
          <a:noFill/>
        </p:spPr>
      </p:pic>
      <p:sp>
        <p:nvSpPr>
          <p:cNvPr id="452611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006600"/>
                </a:solidFill>
                <a:latin typeface="Times New Roman" pitchFamily="18" charset="0"/>
              </a:rPr>
              <a:t>Unparalleled natural beauty</a:t>
            </a:r>
          </a:p>
        </p:txBody>
      </p:sp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5976938" y="6248400"/>
            <a:ext cx="247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Narayan Ashram</a:t>
            </a:r>
          </a:p>
        </p:txBody>
      </p:sp>
    </p:spTree>
    <p:extLst>
      <p:ext uri="{BB962C8B-B14F-4D97-AF65-F5344CB8AC3E}">
        <p14:creationId xmlns:p14="http://schemas.microsoft.com/office/powerpoint/2010/main" val="3393479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24_NAINITAL_SN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84325"/>
            <a:ext cx="7315200" cy="4511675"/>
          </a:xfrm>
          <a:prstGeom prst="rect">
            <a:avLst/>
          </a:prstGeom>
          <a:noFill/>
        </p:spPr>
      </p:pic>
      <p:sp>
        <p:nvSpPr>
          <p:cNvPr id="453635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006600"/>
                </a:solidFill>
                <a:latin typeface="Times New Roman" pitchFamily="18" charset="0"/>
              </a:rPr>
              <a:t>Unparalleled natural beauty</a:t>
            </a:r>
          </a:p>
        </p:txBody>
      </p:sp>
      <p:sp>
        <p:nvSpPr>
          <p:cNvPr id="453636" name="Text Box 4"/>
          <p:cNvSpPr txBox="1">
            <a:spLocks noChangeArrowheads="1"/>
          </p:cNvSpPr>
          <p:nvPr/>
        </p:nvSpPr>
        <p:spPr bwMode="auto">
          <a:xfrm>
            <a:off x="5414963" y="6248400"/>
            <a:ext cx="303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/>
              <a:t>Nainital during winter</a:t>
            </a:r>
          </a:p>
        </p:txBody>
      </p:sp>
    </p:spTree>
    <p:extLst>
      <p:ext uri="{BB962C8B-B14F-4D97-AF65-F5344CB8AC3E}">
        <p14:creationId xmlns:p14="http://schemas.microsoft.com/office/powerpoint/2010/main" val="770123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692</Words>
  <Application>Microsoft Macintosh PowerPoint</Application>
  <PresentationFormat>On-screen Show (4:3)</PresentationFormat>
  <Paragraphs>191</Paragraphs>
  <Slides>47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Governance  interventions to mitigate air pollution   Opportunities for  Action !! in Uttarakhand state  (Dr UK Panwar, Secretary of Transportation)</vt:lpstr>
      <vt:lpstr>The state of Uttarakhand</vt:lpstr>
      <vt:lpstr>Uttarakhand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Kedarnath</vt:lpstr>
      <vt:lpstr>PowerPoint Presentation</vt:lpstr>
      <vt:lpstr>PowerPoint Presentation</vt:lpstr>
      <vt:lpstr>PowerPoint Presentation</vt:lpstr>
      <vt:lpstr>DAMAGE TO SSB ACADEMY in SRINAGAR BY ALAKNANDA </vt:lpstr>
      <vt:lpstr>PowerPoint Presentation</vt:lpstr>
      <vt:lpstr>PowerPoint Presentation</vt:lpstr>
      <vt:lpstr>PowerPoint Presentation</vt:lpstr>
      <vt:lpstr>JCBs and Trucks being washed away in the  Asiganga torrent-Uttarkashi</vt:lpstr>
      <vt:lpstr>An ICAMP/WB  Pilot Project in  Uttarakhand state (capital city of Dehradun)</vt:lpstr>
      <vt:lpstr>Why Dehradun (Uttarakhand)?</vt:lpstr>
      <vt:lpstr>PowerPoint Presentation</vt:lpstr>
      <vt:lpstr>Avoid</vt:lpstr>
      <vt:lpstr>The Uttarakhand Pilot Project..1</vt:lpstr>
      <vt:lpstr>Shift</vt:lpstr>
      <vt:lpstr>         Shift                    …2</vt:lpstr>
      <vt:lpstr>The Uttarakhand Pilot Project..2</vt:lpstr>
      <vt:lpstr>PowerPoint Presentation</vt:lpstr>
      <vt:lpstr>Auto rickshaw</vt:lpstr>
      <vt:lpstr>Improve </vt:lpstr>
      <vt:lpstr>Summary of Pilot Project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Possibilities in Governance  to mitigate air pollution in Uttarakhand state</dc:title>
  <dc:creator>MAC AIR</dc:creator>
  <cp:lastModifiedBy>MAC AIR</cp:lastModifiedBy>
  <cp:revision>21</cp:revision>
  <dcterms:created xsi:type="dcterms:W3CDTF">2014-02-04T02:05:54Z</dcterms:created>
  <dcterms:modified xsi:type="dcterms:W3CDTF">2014-02-04T07:03:44Z</dcterms:modified>
</cp:coreProperties>
</file>