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9" r:id="rId3"/>
    <p:sldId id="293" r:id="rId4"/>
    <p:sldId id="280" r:id="rId5"/>
    <p:sldId id="288" r:id="rId6"/>
    <p:sldId id="287" r:id="rId7"/>
    <p:sldId id="258" r:id="rId8"/>
    <p:sldId id="257" r:id="rId9"/>
    <p:sldId id="259" r:id="rId10"/>
    <p:sldId id="283" r:id="rId11"/>
    <p:sldId id="284" r:id="rId12"/>
    <p:sldId id="290" r:id="rId13"/>
    <p:sldId id="285" r:id="rId14"/>
    <p:sldId id="296" r:id="rId15"/>
    <p:sldId id="269" r:id="rId16"/>
    <p:sldId id="261" r:id="rId17"/>
    <p:sldId id="267" r:id="rId18"/>
    <p:sldId id="266" r:id="rId19"/>
    <p:sldId id="297" r:id="rId20"/>
    <p:sldId id="298" r:id="rId21"/>
    <p:sldId id="292" r:id="rId22"/>
    <p:sldId id="265" r:id="rId23"/>
    <p:sldId id="274" r:id="rId24"/>
    <p:sldId id="268" r:id="rId25"/>
    <p:sldId id="277" r:id="rId26"/>
    <p:sldId id="29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982" autoAdjust="0"/>
  </p:normalViewPr>
  <p:slideViewPr>
    <p:cSldViewPr>
      <p:cViewPr>
        <p:scale>
          <a:sx n="100" d="100"/>
          <a:sy n="100" d="100"/>
        </p:scale>
        <p:origin x="-1952" y="-7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HQCSCE\Branch\EO\SHARED\Office%20of%20Climate%20Change\Allgood_D\assign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chen\AppData\Local\Microsoft\Windows\Temporary%20Internet%20Files\Content.Outlook\85QEQ6GK\ACC%20vehicle%20cos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Greenhouse</a:t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/>
              <a:t>Gas </a:t>
            </a:r>
            <a:r>
              <a:rPr lang="en-US" b="0" dirty="0" smtClean="0"/>
              <a:t>Emissions</a:t>
            </a:r>
            <a:endParaRPr lang="en-US" b="0" dirty="0"/>
          </a:p>
        </c:rich>
      </c:tx>
      <c:layout>
        <c:manualLayout>
          <c:xMode val="edge"/>
          <c:yMode val="edge"/>
          <c:x val="0.00925590073331424"/>
          <c:y val="0.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ln>
                <a:noFill/>
              </a:ln>
            </c:spPr>
          </c:dPt>
          <c:dLbls>
            <c:dLbl>
              <c:idx val="0"/>
              <c:layout>
                <c:manualLayout>
                  <c:x val="-0.101126620765881"/>
                  <c:y val="-0.189937849190973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 dirty="0" smtClean="0"/>
                      <a:t>Transportation</a:t>
                    </a:r>
                    <a:r>
                      <a:rPr lang="en-US" b="0" dirty="0"/>
                      <a:t>
</a:t>
                    </a:r>
                    <a:r>
                      <a:rPr lang="en-US" b="0" dirty="0" smtClean="0"/>
                      <a:t>38%</a:t>
                    </a:r>
                    <a:endParaRPr lang="en-US" b="0" dirty="0"/>
                  </a:p>
                </c:rich>
              </c:tx>
              <c:spPr>
                <a:ln w="28575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8910118171636"/>
                  <c:y val="-0.0190820165537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41736799933155"/>
                  <c:y val="-0.0442269659859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174527388318458"/>
                  <c:y val="-0.01303211816355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184854788518317"/>
                  <c:y val="-0.005690383510187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314822699077453"/>
                  <c:y val="-0.01458227428117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5627335528334"/>
                  <c:y val="-0.09235432478389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GHG_Inventory!$A$1:$A$7</c:f>
              <c:strCache>
                <c:ptCount val="7"/>
                <c:pt idx="0">
                  <c:v>Transportation</c:v>
                </c:pt>
                <c:pt idx="1">
                  <c:v>Electric Power</c:v>
                </c:pt>
                <c:pt idx="2">
                  <c:v>Commercial and Residential</c:v>
                </c:pt>
                <c:pt idx="3">
                  <c:v>Industrial</c:v>
                </c:pt>
                <c:pt idx="4">
                  <c:v>High GWP</c:v>
                </c:pt>
                <c:pt idx="5">
                  <c:v>Agriculture</c:v>
                </c:pt>
                <c:pt idx="6">
                  <c:v>Recycling and Waste</c:v>
                </c:pt>
              </c:strCache>
            </c:strRef>
          </c:cat>
          <c:val>
            <c:numRef>
              <c:f>GHG_Inventory!$B$1:$B$7</c:f>
              <c:numCache>
                <c:formatCode>General</c:formatCode>
                <c:ptCount val="7"/>
                <c:pt idx="0">
                  <c:v>174.99</c:v>
                </c:pt>
                <c:pt idx="1">
                  <c:v>116.35</c:v>
                </c:pt>
                <c:pt idx="2">
                  <c:v>43.13</c:v>
                </c:pt>
                <c:pt idx="3">
                  <c:v>92.66</c:v>
                </c:pt>
                <c:pt idx="4">
                  <c:v>15.65</c:v>
                </c:pt>
                <c:pt idx="5">
                  <c:v>28.06</c:v>
                </c:pt>
                <c:pt idx="6">
                  <c:v>6.71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00647922134733155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551181102362"/>
          <c:y val="0.156640159429776"/>
          <c:w val="0.729786526684164"/>
          <c:h val="0.7494798810206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Nox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explosion val="14"/>
            <c:spPr>
              <a:solidFill>
                <a:srgbClr val="00CC99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7456255468067"/>
                  <c:y val="-0.0951535827897785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278048993875766"/>
                  <c:y val="-0.0087644147420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159459755030621"/>
                  <c:y val="0.263615077363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898587051618548"/>
                  <c:y val="-0.05512160518757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224498031496063"/>
                  <c:y val="-0.05968598336068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LD Vehicles</c:v>
                </c:pt>
                <c:pt idx="1">
                  <c:v>HD Vehicles</c:v>
                </c:pt>
                <c:pt idx="2">
                  <c:v>Off-Road Veh.</c:v>
                </c:pt>
                <c:pt idx="3">
                  <c:v>Stationary</c:v>
                </c:pt>
                <c:pt idx="4">
                  <c:v>Area</c:v>
                </c:pt>
                <c:pt idx="5">
                  <c:v>Natural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172.0</c:v>
                </c:pt>
                <c:pt idx="1">
                  <c:v>278.0</c:v>
                </c:pt>
                <c:pt idx="2">
                  <c:v>288.0</c:v>
                </c:pt>
                <c:pt idx="3">
                  <c:v>56.0</c:v>
                </c:pt>
                <c:pt idx="4">
                  <c:v>25.8</c:v>
                </c:pt>
                <c:pt idx="5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LD Vehicles</c:v>
                </c:pt>
                <c:pt idx="1">
                  <c:v>HD Vehicles</c:v>
                </c:pt>
                <c:pt idx="2">
                  <c:v>Off-Road Veh.</c:v>
                </c:pt>
                <c:pt idx="3">
                  <c:v>Stationary</c:v>
                </c:pt>
                <c:pt idx="4">
                  <c:v>Area</c:v>
                </c:pt>
                <c:pt idx="5">
                  <c:v>Natural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100241757944922"/>
          <c:w val="0.914527900525906"/>
          <c:h val="0.754356370119258"/>
        </c:manualLayout>
      </c:layout>
      <c:ofPieChart>
        <c:ofPieType val="bar"/>
        <c:varyColors val="1"/>
        <c:ser>
          <c:idx val="0"/>
          <c:order val="0"/>
          <c:explosion val="15"/>
          <c:dPt>
            <c:idx val="0"/>
            <c:bubble3D val="0"/>
            <c:explosion val="21"/>
            <c:spPr>
              <a:solidFill>
                <a:srgbClr val="5993DA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42DD61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elete val="1"/>
          </c:dLbls>
          <c:cat>
            <c:strRef>
              <c:f>'[ACC vehicle costs.xlsx]pie'!$A$1:$A$4</c:f>
              <c:strCache>
                <c:ptCount val="4"/>
                <c:pt idx="0">
                  <c:v>MY2016 Reference Vehicle</c:v>
                </c:pt>
                <c:pt idx="1">
                  <c:v>Criteria Compliance</c:v>
                </c:pt>
                <c:pt idx="2">
                  <c:v>GHG Compliance</c:v>
                </c:pt>
                <c:pt idx="3">
                  <c:v>ZEV Compliance</c:v>
                </c:pt>
              </c:strCache>
            </c:strRef>
          </c:cat>
          <c:val>
            <c:numRef>
              <c:f>'[ACC vehicle costs.xlsx]pie'!$B$1:$B$4</c:f>
              <c:numCache>
                <c:formatCode>_("$"* #,##0_);_("$"* \(#,##0\);_("$"* "-"??_);_(@_)</c:formatCode>
                <c:ptCount val="4"/>
                <c:pt idx="0">
                  <c:v>24484.0</c:v>
                </c:pt>
                <c:pt idx="1">
                  <c:v>80.0</c:v>
                </c:pt>
                <c:pt idx="2">
                  <c:v>1340.0</c:v>
                </c:pt>
                <c:pt idx="3">
                  <c:v>500.0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1"/>
          <c:secondPiePt val="2"/>
          <c:secondPiePt val="3"/>
        </c:custSplit>
        <c:secondPieSize val="75"/>
        <c:serLines/>
      </c:of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01653-056D-4F23-AB0A-AEFCB266AA46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</dgm:pt>
    <dgm:pt modelId="{65205D59-FD22-440A-9FC2-D1885C49E3A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dirty="0" smtClean="0"/>
            <a:t>ZEV</a:t>
          </a:r>
        </a:p>
        <a:p>
          <a:pPr>
            <a:spcAft>
              <a:spcPts val="0"/>
            </a:spcAft>
          </a:pPr>
          <a:r>
            <a:rPr lang="en-US" sz="1600" b="1" dirty="0" smtClean="0"/>
            <a:t>Future </a:t>
          </a:r>
        </a:p>
        <a:p>
          <a:pPr>
            <a:spcAft>
              <a:spcPts val="0"/>
            </a:spcAft>
          </a:pPr>
          <a:r>
            <a:rPr lang="en-US" sz="1600" b="1" dirty="0" smtClean="0"/>
            <a:t>Technology advancement</a:t>
          </a:r>
        </a:p>
        <a:p>
          <a:pPr>
            <a:spcAft>
              <a:spcPct val="35000"/>
            </a:spcAft>
          </a:pPr>
          <a:endParaRPr lang="en-US" sz="1600" dirty="0"/>
        </a:p>
      </dgm:t>
    </dgm:pt>
    <dgm:pt modelId="{BDA72CF0-9CEE-449A-9E4A-7F27CFA0BB01}" type="parTrans" cxnId="{ABB16F28-6CEC-450E-8F2F-261D10FD7D67}">
      <dgm:prSet/>
      <dgm:spPr/>
      <dgm:t>
        <a:bodyPr/>
        <a:lstStyle/>
        <a:p>
          <a:endParaRPr lang="en-US"/>
        </a:p>
      </dgm:t>
    </dgm:pt>
    <dgm:pt modelId="{BEE44152-F03C-4194-AB2A-15BE8EABBB34}" type="sibTrans" cxnId="{ABB16F28-6CEC-450E-8F2F-261D10FD7D67}">
      <dgm:prSet/>
      <dgm:spPr/>
      <dgm:t>
        <a:bodyPr/>
        <a:lstStyle/>
        <a:p>
          <a:endParaRPr lang="en-US"/>
        </a:p>
      </dgm:t>
    </dgm:pt>
    <dgm:pt modelId="{9FBC509E-C196-49C3-B6CB-0BB767CC830F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b="1" dirty="0" smtClean="0"/>
            <a:t>Infrastructure development</a:t>
          </a:r>
          <a:endParaRPr lang="en-US" sz="1600" b="1" dirty="0"/>
        </a:p>
      </dgm:t>
    </dgm:pt>
    <dgm:pt modelId="{C367E027-41ED-4651-9E7D-D03894A450A8}" type="parTrans" cxnId="{8596802D-EC17-46F4-A406-47103B9D6796}">
      <dgm:prSet/>
      <dgm:spPr/>
      <dgm:t>
        <a:bodyPr/>
        <a:lstStyle/>
        <a:p>
          <a:endParaRPr lang="en-US"/>
        </a:p>
      </dgm:t>
    </dgm:pt>
    <dgm:pt modelId="{9BE09440-8B1D-4A97-8412-0F54F20A0317}" type="sibTrans" cxnId="{8596802D-EC17-46F4-A406-47103B9D6796}">
      <dgm:prSet/>
      <dgm:spPr/>
      <dgm:t>
        <a:bodyPr/>
        <a:lstStyle/>
        <a:p>
          <a:endParaRPr lang="en-US"/>
        </a:p>
      </dgm:t>
    </dgm:pt>
    <dgm:pt modelId="{F6AA0EE5-CBF8-4D59-A617-07ED42FBF83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 smtClean="0"/>
            <a:t>LEV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dirty="0" smtClean="0"/>
            <a:t>Conventional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dirty="0" smtClean="0"/>
            <a:t>Vehicle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1" dirty="0" smtClean="0"/>
            <a:t>Advancement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800" dirty="0"/>
        </a:p>
      </dgm:t>
    </dgm:pt>
    <dgm:pt modelId="{A4FB1787-4B56-473C-BC12-D9C8A6487A73}" type="parTrans" cxnId="{3AD57F56-1A7F-42F1-995C-CBF31D0555E2}">
      <dgm:prSet/>
      <dgm:spPr/>
      <dgm:t>
        <a:bodyPr/>
        <a:lstStyle/>
        <a:p>
          <a:endParaRPr lang="en-US"/>
        </a:p>
      </dgm:t>
    </dgm:pt>
    <dgm:pt modelId="{D1F13147-DB61-49BD-AD16-718808161C32}" type="sibTrans" cxnId="{3AD57F56-1A7F-42F1-995C-CBF31D0555E2}">
      <dgm:prSet/>
      <dgm:spPr/>
      <dgm:t>
        <a:bodyPr/>
        <a:lstStyle/>
        <a:p>
          <a:endParaRPr lang="en-US"/>
        </a:p>
      </dgm:t>
    </dgm:pt>
    <dgm:pt modelId="{AD258320-EAED-4182-8BE7-96922CBD6FAA}" type="pres">
      <dgm:prSet presAssocID="{43B01653-056D-4F23-AB0A-AEFCB266AA46}" presName="compositeShape" presStyleCnt="0">
        <dgm:presLayoutVars>
          <dgm:chMax val="7"/>
          <dgm:dir/>
          <dgm:resizeHandles val="exact"/>
        </dgm:presLayoutVars>
      </dgm:prSet>
      <dgm:spPr/>
    </dgm:pt>
    <dgm:pt modelId="{A3BE5034-DA7B-408B-8576-192CCB4518F1}" type="pres">
      <dgm:prSet presAssocID="{43B01653-056D-4F23-AB0A-AEFCB266AA46}" presName="wedge1" presStyleLbl="node1" presStyleIdx="0" presStyleCnt="3"/>
      <dgm:spPr/>
      <dgm:t>
        <a:bodyPr/>
        <a:lstStyle/>
        <a:p>
          <a:endParaRPr lang="en-US"/>
        </a:p>
      </dgm:t>
    </dgm:pt>
    <dgm:pt modelId="{1A1DA838-E6DB-4098-8218-70B340FEFBC0}" type="pres">
      <dgm:prSet presAssocID="{43B01653-056D-4F23-AB0A-AEFCB266AA46}" presName="dummy1a" presStyleCnt="0"/>
      <dgm:spPr/>
    </dgm:pt>
    <dgm:pt modelId="{32EFB1DF-628B-4C0E-9815-027EB831F533}" type="pres">
      <dgm:prSet presAssocID="{43B01653-056D-4F23-AB0A-AEFCB266AA46}" presName="dummy1b" presStyleCnt="0"/>
      <dgm:spPr/>
    </dgm:pt>
    <dgm:pt modelId="{3BFD4FA4-D33F-4412-B45C-F487A0A35BD0}" type="pres">
      <dgm:prSet presAssocID="{43B01653-056D-4F23-AB0A-AEFCB266AA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2D5AB-23BE-4D33-A7B6-95A89B2B82BC}" type="pres">
      <dgm:prSet presAssocID="{43B01653-056D-4F23-AB0A-AEFCB266AA46}" presName="wedge2" presStyleLbl="node1" presStyleIdx="1" presStyleCnt="3"/>
      <dgm:spPr/>
      <dgm:t>
        <a:bodyPr/>
        <a:lstStyle/>
        <a:p>
          <a:endParaRPr lang="en-US"/>
        </a:p>
      </dgm:t>
    </dgm:pt>
    <dgm:pt modelId="{5D4BCEEC-B604-41D6-9AF2-86329EE120A4}" type="pres">
      <dgm:prSet presAssocID="{43B01653-056D-4F23-AB0A-AEFCB266AA46}" presName="dummy2a" presStyleCnt="0"/>
      <dgm:spPr/>
    </dgm:pt>
    <dgm:pt modelId="{7976EE8A-4699-475C-9DA4-2AFCD76FAA03}" type="pres">
      <dgm:prSet presAssocID="{43B01653-056D-4F23-AB0A-AEFCB266AA46}" presName="dummy2b" presStyleCnt="0"/>
      <dgm:spPr/>
    </dgm:pt>
    <dgm:pt modelId="{3B5944F4-5A4C-4341-8417-FE778ACBD6E6}" type="pres">
      <dgm:prSet presAssocID="{43B01653-056D-4F23-AB0A-AEFCB266AA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32AC3-AECF-4030-BA65-FB4147AA275C}" type="pres">
      <dgm:prSet presAssocID="{43B01653-056D-4F23-AB0A-AEFCB266AA46}" presName="wedge3" presStyleLbl="node1" presStyleIdx="2" presStyleCnt="3"/>
      <dgm:spPr/>
      <dgm:t>
        <a:bodyPr/>
        <a:lstStyle/>
        <a:p>
          <a:endParaRPr lang="en-US"/>
        </a:p>
      </dgm:t>
    </dgm:pt>
    <dgm:pt modelId="{3730EA1D-8AB0-4A37-B250-785C257332D3}" type="pres">
      <dgm:prSet presAssocID="{43B01653-056D-4F23-AB0A-AEFCB266AA46}" presName="dummy3a" presStyleCnt="0"/>
      <dgm:spPr/>
    </dgm:pt>
    <dgm:pt modelId="{5D226415-2AF6-48AA-A8E6-E9A577C7D60A}" type="pres">
      <dgm:prSet presAssocID="{43B01653-056D-4F23-AB0A-AEFCB266AA46}" presName="dummy3b" presStyleCnt="0"/>
      <dgm:spPr/>
    </dgm:pt>
    <dgm:pt modelId="{423C9352-BEC9-442A-84AA-446F609E09B3}" type="pres">
      <dgm:prSet presAssocID="{43B01653-056D-4F23-AB0A-AEFCB266AA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7D9CB-36B1-442F-AED7-01A142BD0DAB}" type="pres">
      <dgm:prSet presAssocID="{BEE44152-F03C-4194-AB2A-15BE8EABBB34}" presName="arrowWedge1" presStyleLbl="fgSibTrans2D1" presStyleIdx="0" presStyleCnt="3"/>
      <dgm:spPr/>
    </dgm:pt>
    <dgm:pt modelId="{57DBB86D-10CA-4328-A321-D15D4DFC39BA}" type="pres">
      <dgm:prSet presAssocID="{9BE09440-8B1D-4A97-8412-0F54F20A0317}" presName="arrowWedge2" presStyleLbl="fgSibTrans2D1" presStyleIdx="1" presStyleCnt="3"/>
      <dgm:spPr/>
    </dgm:pt>
    <dgm:pt modelId="{5C638346-B303-4EC4-8ABA-E42204B2AFE0}" type="pres">
      <dgm:prSet presAssocID="{D1F13147-DB61-49BD-AD16-718808161C32}" presName="arrowWedge3" presStyleLbl="fgSibTrans2D1" presStyleIdx="2" presStyleCnt="3"/>
      <dgm:spPr/>
    </dgm:pt>
  </dgm:ptLst>
  <dgm:cxnLst>
    <dgm:cxn modelId="{85F29143-ED2F-4475-9056-ED8A2EE5C3D2}" type="presOf" srcId="{F6AA0EE5-CBF8-4D59-A617-07ED42FBF830}" destId="{B8B32AC3-AECF-4030-BA65-FB4147AA275C}" srcOrd="0" destOrd="0" presId="urn:microsoft.com/office/officeart/2005/8/layout/cycle8"/>
    <dgm:cxn modelId="{ABB16F28-6CEC-450E-8F2F-261D10FD7D67}" srcId="{43B01653-056D-4F23-AB0A-AEFCB266AA46}" destId="{65205D59-FD22-440A-9FC2-D1885C49E3A2}" srcOrd="0" destOrd="0" parTransId="{BDA72CF0-9CEE-449A-9E4A-7F27CFA0BB01}" sibTransId="{BEE44152-F03C-4194-AB2A-15BE8EABBB34}"/>
    <dgm:cxn modelId="{CFEC2DBF-A77C-4CC6-A388-0B0872B918EC}" type="presOf" srcId="{65205D59-FD22-440A-9FC2-D1885C49E3A2}" destId="{A3BE5034-DA7B-408B-8576-192CCB4518F1}" srcOrd="0" destOrd="0" presId="urn:microsoft.com/office/officeart/2005/8/layout/cycle8"/>
    <dgm:cxn modelId="{12E2C9FF-F7E7-45CA-912D-5BD966564AB3}" type="presOf" srcId="{43B01653-056D-4F23-AB0A-AEFCB266AA46}" destId="{AD258320-EAED-4182-8BE7-96922CBD6FAA}" srcOrd="0" destOrd="0" presId="urn:microsoft.com/office/officeart/2005/8/layout/cycle8"/>
    <dgm:cxn modelId="{59055F45-96BA-4A42-8FDB-69684123B8F4}" type="presOf" srcId="{9FBC509E-C196-49C3-B6CB-0BB767CC830F}" destId="{A682D5AB-23BE-4D33-A7B6-95A89B2B82BC}" srcOrd="0" destOrd="0" presId="urn:microsoft.com/office/officeart/2005/8/layout/cycle8"/>
    <dgm:cxn modelId="{B3A70301-D286-4AF5-9F18-A3768AA66508}" type="presOf" srcId="{65205D59-FD22-440A-9FC2-D1885C49E3A2}" destId="{3BFD4FA4-D33F-4412-B45C-F487A0A35BD0}" srcOrd="1" destOrd="0" presId="urn:microsoft.com/office/officeart/2005/8/layout/cycle8"/>
    <dgm:cxn modelId="{C80399DB-D9CA-4EC7-9576-0C7A30FC915D}" type="presOf" srcId="{F6AA0EE5-CBF8-4D59-A617-07ED42FBF830}" destId="{423C9352-BEC9-442A-84AA-446F609E09B3}" srcOrd="1" destOrd="0" presId="urn:microsoft.com/office/officeart/2005/8/layout/cycle8"/>
    <dgm:cxn modelId="{3AD57F56-1A7F-42F1-995C-CBF31D0555E2}" srcId="{43B01653-056D-4F23-AB0A-AEFCB266AA46}" destId="{F6AA0EE5-CBF8-4D59-A617-07ED42FBF830}" srcOrd="2" destOrd="0" parTransId="{A4FB1787-4B56-473C-BC12-D9C8A6487A73}" sibTransId="{D1F13147-DB61-49BD-AD16-718808161C32}"/>
    <dgm:cxn modelId="{68A23843-86C9-4F07-A5A6-600651B648BD}" type="presOf" srcId="{9FBC509E-C196-49C3-B6CB-0BB767CC830F}" destId="{3B5944F4-5A4C-4341-8417-FE778ACBD6E6}" srcOrd="1" destOrd="0" presId="urn:microsoft.com/office/officeart/2005/8/layout/cycle8"/>
    <dgm:cxn modelId="{8596802D-EC17-46F4-A406-47103B9D6796}" srcId="{43B01653-056D-4F23-AB0A-AEFCB266AA46}" destId="{9FBC509E-C196-49C3-B6CB-0BB767CC830F}" srcOrd="1" destOrd="0" parTransId="{C367E027-41ED-4651-9E7D-D03894A450A8}" sibTransId="{9BE09440-8B1D-4A97-8412-0F54F20A0317}"/>
    <dgm:cxn modelId="{4900E01B-65BF-400C-BD72-C8EAF023C5CA}" type="presParOf" srcId="{AD258320-EAED-4182-8BE7-96922CBD6FAA}" destId="{A3BE5034-DA7B-408B-8576-192CCB4518F1}" srcOrd="0" destOrd="0" presId="urn:microsoft.com/office/officeart/2005/8/layout/cycle8"/>
    <dgm:cxn modelId="{2A782947-4439-4030-939B-E82C2316BE74}" type="presParOf" srcId="{AD258320-EAED-4182-8BE7-96922CBD6FAA}" destId="{1A1DA838-E6DB-4098-8218-70B340FEFBC0}" srcOrd="1" destOrd="0" presId="urn:microsoft.com/office/officeart/2005/8/layout/cycle8"/>
    <dgm:cxn modelId="{5691CD7D-183A-4551-AAFB-B607B6405ED0}" type="presParOf" srcId="{AD258320-EAED-4182-8BE7-96922CBD6FAA}" destId="{32EFB1DF-628B-4C0E-9815-027EB831F533}" srcOrd="2" destOrd="0" presId="urn:microsoft.com/office/officeart/2005/8/layout/cycle8"/>
    <dgm:cxn modelId="{679E5492-5969-473C-A241-FA7C8DA36205}" type="presParOf" srcId="{AD258320-EAED-4182-8BE7-96922CBD6FAA}" destId="{3BFD4FA4-D33F-4412-B45C-F487A0A35BD0}" srcOrd="3" destOrd="0" presId="urn:microsoft.com/office/officeart/2005/8/layout/cycle8"/>
    <dgm:cxn modelId="{6F411746-B527-43B9-A990-CBCD91DADE04}" type="presParOf" srcId="{AD258320-EAED-4182-8BE7-96922CBD6FAA}" destId="{A682D5AB-23BE-4D33-A7B6-95A89B2B82BC}" srcOrd="4" destOrd="0" presId="urn:microsoft.com/office/officeart/2005/8/layout/cycle8"/>
    <dgm:cxn modelId="{7E550421-1638-41BC-A018-78E66C156AB7}" type="presParOf" srcId="{AD258320-EAED-4182-8BE7-96922CBD6FAA}" destId="{5D4BCEEC-B604-41D6-9AF2-86329EE120A4}" srcOrd="5" destOrd="0" presId="urn:microsoft.com/office/officeart/2005/8/layout/cycle8"/>
    <dgm:cxn modelId="{ACA5AE4D-88A5-493D-98BE-1A4A68018615}" type="presParOf" srcId="{AD258320-EAED-4182-8BE7-96922CBD6FAA}" destId="{7976EE8A-4699-475C-9DA4-2AFCD76FAA03}" srcOrd="6" destOrd="0" presId="urn:microsoft.com/office/officeart/2005/8/layout/cycle8"/>
    <dgm:cxn modelId="{FA515B49-298D-4870-9A8C-0E2FD3812D12}" type="presParOf" srcId="{AD258320-EAED-4182-8BE7-96922CBD6FAA}" destId="{3B5944F4-5A4C-4341-8417-FE778ACBD6E6}" srcOrd="7" destOrd="0" presId="urn:microsoft.com/office/officeart/2005/8/layout/cycle8"/>
    <dgm:cxn modelId="{14533644-83FC-42AE-8783-D13060201E19}" type="presParOf" srcId="{AD258320-EAED-4182-8BE7-96922CBD6FAA}" destId="{B8B32AC3-AECF-4030-BA65-FB4147AA275C}" srcOrd="8" destOrd="0" presId="urn:microsoft.com/office/officeart/2005/8/layout/cycle8"/>
    <dgm:cxn modelId="{424CE399-D50C-432B-86DB-C5FF4A14E589}" type="presParOf" srcId="{AD258320-EAED-4182-8BE7-96922CBD6FAA}" destId="{3730EA1D-8AB0-4A37-B250-785C257332D3}" srcOrd="9" destOrd="0" presId="urn:microsoft.com/office/officeart/2005/8/layout/cycle8"/>
    <dgm:cxn modelId="{2B5A2DC7-B564-4A56-B8A2-17D7892DE278}" type="presParOf" srcId="{AD258320-EAED-4182-8BE7-96922CBD6FAA}" destId="{5D226415-2AF6-48AA-A8E6-E9A577C7D60A}" srcOrd="10" destOrd="0" presId="urn:microsoft.com/office/officeart/2005/8/layout/cycle8"/>
    <dgm:cxn modelId="{69490E75-30CF-43AE-BF5D-9416E2C26145}" type="presParOf" srcId="{AD258320-EAED-4182-8BE7-96922CBD6FAA}" destId="{423C9352-BEC9-442A-84AA-446F609E09B3}" srcOrd="11" destOrd="0" presId="urn:microsoft.com/office/officeart/2005/8/layout/cycle8"/>
    <dgm:cxn modelId="{72B0F77E-93A5-4FC2-900D-5FDC731E4A96}" type="presParOf" srcId="{AD258320-EAED-4182-8BE7-96922CBD6FAA}" destId="{B937D9CB-36B1-442F-AED7-01A142BD0DAB}" srcOrd="12" destOrd="0" presId="urn:microsoft.com/office/officeart/2005/8/layout/cycle8"/>
    <dgm:cxn modelId="{CB04E70A-D359-4C19-9C31-9A84909C41AF}" type="presParOf" srcId="{AD258320-EAED-4182-8BE7-96922CBD6FAA}" destId="{57DBB86D-10CA-4328-A321-D15D4DFC39BA}" srcOrd="13" destOrd="0" presId="urn:microsoft.com/office/officeart/2005/8/layout/cycle8"/>
    <dgm:cxn modelId="{17AD9386-4B5B-4DE6-B341-B55135181BD3}" type="presParOf" srcId="{AD258320-EAED-4182-8BE7-96922CBD6FAA}" destId="{5C638346-B303-4EC4-8ABA-E42204B2AFE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E5034-DA7B-408B-8576-192CCB4518F1}">
      <dsp:nvSpPr>
        <dsp:cNvPr id="0" name=""/>
        <dsp:cNvSpPr/>
      </dsp:nvSpPr>
      <dsp:spPr>
        <a:xfrm>
          <a:off x="2365712" y="282320"/>
          <a:ext cx="3648456" cy="364845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/>
            <a:t>ZEV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Future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Technology advancement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288536" y="1055446"/>
        <a:ext cx="1303020" cy="1085850"/>
      </dsp:txXfrm>
    </dsp:sp>
    <dsp:sp modelId="{A682D5AB-23BE-4D33-A7B6-95A89B2B82BC}">
      <dsp:nvSpPr>
        <dsp:cNvPr id="0" name=""/>
        <dsp:cNvSpPr/>
      </dsp:nvSpPr>
      <dsp:spPr>
        <a:xfrm>
          <a:off x="2290571" y="412622"/>
          <a:ext cx="3648456" cy="364845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Infrastructure development</a:t>
          </a:r>
          <a:endParaRPr lang="en-US" sz="1600" b="1" kern="1200" dirty="0"/>
        </a:p>
      </dsp:txBody>
      <dsp:txXfrm>
        <a:off x="3159251" y="2779776"/>
        <a:ext cx="1954530" cy="955548"/>
      </dsp:txXfrm>
    </dsp:sp>
    <dsp:sp modelId="{B8B32AC3-AECF-4030-BA65-FB4147AA275C}">
      <dsp:nvSpPr>
        <dsp:cNvPr id="0" name=""/>
        <dsp:cNvSpPr/>
      </dsp:nvSpPr>
      <dsp:spPr>
        <a:xfrm>
          <a:off x="2215431" y="282320"/>
          <a:ext cx="3648456" cy="364845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/>
            <a:t>LEV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Conventional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Vehicle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Advancement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638043" y="1055446"/>
        <a:ext cx="1303020" cy="1085850"/>
      </dsp:txXfrm>
    </dsp:sp>
    <dsp:sp modelId="{B937D9CB-36B1-442F-AED7-01A142BD0DAB}">
      <dsp:nvSpPr>
        <dsp:cNvPr id="0" name=""/>
        <dsp:cNvSpPr/>
      </dsp:nvSpPr>
      <dsp:spPr>
        <a:xfrm>
          <a:off x="2140157" y="56464"/>
          <a:ext cx="4100169" cy="41001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BB86D-10CA-4328-A321-D15D4DFC39BA}">
      <dsp:nvSpPr>
        <dsp:cNvPr id="0" name=""/>
        <dsp:cNvSpPr/>
      </dsp:nvSpPr>
      <dsp:spPr>
        <a:xfrm>
          <a:off x="2064715" y="186535"/>
          <a:ext cx="4100169" cy="41001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38346-B303-4EC4-8ABA-E42204B2AFE0}">
      <dsp:nvSpPr>
        <dsp:cNvPr id="0" name=""/>
        <dsp:cNvSpPr/>
      </dsp:nvSpPr>
      <dsp:spPr>
        <a:xfrm>
          <a:off x="1989273" y="56464"/>
          <a:ext cx="4100169" cy="41001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0.42105</cdr:x>
      <cdr:y>0.432</cdr:y>
    </cdr:from>
    <cdr:to>
      <cdr:x>0.55853</cdr:x>
      <cdr:y>0.55721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1714500"/>
          <a:ext cx="1592347" cy="496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ACC program</a:t>
          </a:r>
        </a:p>
      </cdr:txBody>
    </cdr:sp>
  </cdr:relSizeAnchor>
  <cdr:relSizeAnchor xmlns:cdr="http://schemas.openxmlformats.org/drawingml/2006/chartDrawing">
    <cdr:from>
      <cdr:x>0.66503</cdr:x>
      <cdr:y>0.13722</cdr:y>
    </cdr:from>
    <cdr:to>
      <cdr:x>1</cdr:x>
      <cdr:y>0.23843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40651" y="544592"/>
          <a:ext cx="3898899" cy="401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1" dirty="0">
              <a:solidFill>
                <a:srgbClr val="800000"/>
              </a:solidFill>
            </a:rPr>
            <a:t>LEVIII criteria</a:t>
          </a:r>
          <a:r>
            <a:rPr lang="en-US" sz="1600" b="1" baseline="0" dirty="0">
              <a:solidFill>
                <a:srgbClr val="800000"/>
              </a:solidFill>
            </a:rPr>
            <a:t> </a:t>
          </a:r>
        </a:p>
        <a:p xmlns:a="http://schemas.openxmlformats.org/drawingml/2006/main">
          <a:pPr algn="l"/>
          <a:r>
            <a:rPr lang="en-US" sz="1600" b="1" baseline="0" dirty="0">
              <a:solidFill>
                <a:srgbClr val="800000"/>
              </a:solidFill>
            </a:rPr>
            <a:t>(70% lower smog and soot emissions)</a:t>
          </a:r>
          <a:endParaRPr lang="en-US" sz="1600" b="1" dirty="0">
            <a:solidFill>
              <a:srgbClr val="800000"/>
            </a:solidFill>
          </a:endParaRPr>
        </a:p>
      </cdr:txBody>
    </cdr:sp>
  </cdr:relSizeAnchor>
  <cdr:relSizeAnchor xmlns:cdr="http://schemas.openxmlformats.org/drawingml/2006/chartDrawing">
    <cdr:from>
      <cdr:x>0.57981</cdr:x>
      <cdr:y>0.14957</cdr:y>
    </cdr:from>
    <cdr:to>
      <cdr:x>0.65603</cdr:x>
      <cdr:y>0.23705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48728" y="593606"/>
          <a:ext cx="887148" cy="347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$80</a:t>
          </a:r>
        </a:p>
      </cdr:txBody>
    </cdr:sp>
  </cdr:relSizeAnchor>
  <cdr:relSizeAnchor xmlns:cdr="http://schemas.openxmlformats.org/drawingml/2006/chartDrawing">
    <cdr:from>
      <cdr:x>0.57733</cdr:x>
      <cdr:y>0.36364</cdr:y>
    </cdr:from>
    <cdr:to>
      <cdr:x>0.65685</cdr:x>
      <cdr:y>0.45798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19862" y="1443196"/>
          <a:ext cx="925539" cy="374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$1,340</a:t>
          </a:r>
        </a:p>
      </cdr:txBody>
    </cdr:sp>
  </cdr:relSizeAnchor>
  <cdr:relSizeAnchor xmlns:cdr="http://schemas.openxmlformats.org/drawingml/2006/chartDrawing">
    <cdr:from>
      <cdr:x>0.57704</cdr:x>
      <cdr:y>0.64151</cdr:y>
    </cdr:from>
    <cdr:to>
      <cdr:x>0.65766</cdr:x>
      <cdr:y>0.73585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16524" y="2545993"/>
          <a:ext cx="938401" cy="374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$</a:t>
          </a:r>
          <a:r>
            <a:rPr lang="en-US" sz="1600" b="1" dirty="0"/>
            <a:t>500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0.66421</cdr:x>
      <cdr:y>0.35266</cdr:y>
    </cdr:from>
    <cdr:to>
      <cdr:x>1</cdr:x>
      <cdr:y>0.45386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31127" y="1399619"/>
          <a:ext cx="3908424" cy="4016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1" dirty="0">
              <a:solidFill>
                <a:srgbClr val="008000"/>
              </a:solidFill>
            </a:rPr>
            <a:t>LEVIII GHG</a:t>
          </a:r>
          <a:r>
            <a:rPr lang="en-US" sz="1600" b="1" baseline="0" dirty="0">
              <a:solidFill>
                <a:srgbClr val="008000"/>
              </a:solidFill>
            </a:rPr>
            <a:t> </a:t>
          </a:r>
        </a:p>
        <a:p xmlns:a="http://schemas.openxmlformats.org/drawingml/2006/main">
          <a:pPr algn="l"/>
          <a:r>
            <a:rPr lang="en-US" sz="1600" b="1" baseline="0" dirty="0">
              <a:solidFill>
                <a:srgbClr val="008000"/>
              </a:solidFill>
            </a:rPr>
            <a:t>(34% lower climate emissions)</a:t>
          </a:r>
          <a:endParaRPr lang="en-US" sz="1600" b="1" dirty="0">
            <a:solidFill>
              <a:srgbClr val="008000"/>
            </a:solidFill>
          </a:endParaRPr>
        </a:p>
      </cdr:txBody>
    </cdr:sp>
  </cdr:relSizeAnchor>
  <cdr:relSizeAnchor xmlns:cdr="http://schemas.openxmlformats.org/drawingml/2006/chartDrawing">
    <cdr:from>
      <cdr:x>0.66585</cdr:x>
      <cdr:y>0.61715</cdr:y>
    </cdr:from>
    <cdr:to>
      <cdr:x>1</cdr:x>
      <cdr:y>0.71835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50176" y="2449314"/>
          <a:ext cx="3889375" cy="4016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1" dirty="0">
              <a:solidFill>
                <a:srgbClr val="660066"/>
              </a:solidFill>
            </a:rPr>
            <a:t>ZEV</a:t>
          </a:r>
          <a:r>
            <a:rPr lang="en-US" sz="1600" b="1" baseline="0" dirty="0">
              <a:solidFill>
                <a:srgbClr val="660066"/>
              </a:solidFill>
            </a:rPr>
            <a:t> </a:t>
          </a:r>
        </a:p>
        <a:p xmlns:a="http://schemas.openxmlformats.org/drawingml/2006/main">
          <a:pPr algn="l"/>
          <a:r>
            <a:rPr lang="en-US" sz="1600" b="1" baseline="0" dirty="0">
              <a:solidFill>
                <a:srgbClr val="660066"/>
              </a:solidFill>
            </a:rPr>
            <a:t>(15% </a:t>
          </a:r>
          <a:r>
            <a:rPr lang="en-US" sz="1600" b="1" baseline="0" dirty="0" smtClean="0">
              <a:solidFill>
                <a:srgbClr val="660066"/>
              </a:solidFill>
            </a:rPr>
            <a:t>electric </a:t>
          </a:r>
          <a:r>
            <a:rPr lang="en-US" sz="1600" b="1" baseline="0" dirty="0">
              <a:solidFill>
                <a:srgbClr val="660066"/>
              </a:solidFill>
            </a:rPr>
            <a:t>and fuel cell vehicles)</a:t>
          </a:r>
          <a:endParaRPr lang="en-US" sz="1600" b="1" dirty="0">
            <a:solidFill>
              <a:srgbClr val="660066"/>
            </a:solidFill>
          </a:endParaRPr>
        </a:p>
      </cdr:txBody>
    </cdr:sp>
  </cdr:relSizeAnchor>
  <cdr:relSizeAnchor xmlns:cdr="http://schemas.openxmlformats.org/drawingml/2006/chartDrawing">
    <cdr:from>
      <cdr:x>0.29236</cdr:x>
      <cdr:y>0.29846</cdr:y>
    </cdr:from>
    <cdr:to>
      <cdr:x>0.38544</cdr:x>
      <cdr:y>0.47341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90900" y="1104900"/>
          <a:ext cx="1079500" cy="647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Reference</a:t>
          </a:r>
          <a:r>
            <a:rPr lang="en-US" sz="1600" b="1" baseline="0" dirty="0"/>
            <a:t> vehicle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6638851-9DF0-450B-AC97-78F4869161A5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027EEE7-6436-4B7E-AFF2-0BFD7849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9966A0D-2407-429A-A66A-A12A17A80176}" type="datetimeFigureOut">
              <a:rPr lang="en-US" smtClean="0"/>
              <a:t>11/11/13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6A33FEE-308B-43CB-BC0A-8DC7F1FEA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9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3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0F0E-6C53-488C-AB0F-B8C57D847E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8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29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76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82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4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76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12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dirty="0" smtClean="0">
              <a:cs typeface="Tahoma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FADDA-DB17-4022-A17A-365F08DBD0B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2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72380" indent="-297069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88276" indent="-237656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63585" indent="-237656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138896" indent="-237656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614206" indent="-237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3089515" indent="-237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564825" indent="-237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4040135" indent="-237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AF52CC-EB2B-4B75-8673-BC84894849A7}" type="slidenum">
              <a:rPr lang="en-US" altLang="en-US" b="0" smtClean="0"/>
              <a:pPr/>
              <a:t>2</a:t>
            </a:fld>
            <a:endParaRPr lang="en-US" altLang="en-US" b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C96D-507F-4C17-AF9F-1A751A6654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9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24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76"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31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76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8EED-0664-4F6E-86A2-5E2D612339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1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38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7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0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3FEE-308B-43CB-BC0A-8DC7F1FEA6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3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31F2-2EE0-48F8-B05E-A2BFEF9735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8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31F2-2EE0-48F8-B05E-A2BFEF9735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7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275E9-F9A3-4F46-861C-06F88D745B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DBA-0DB6-42E4-B36F-414B369F367E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E85C-9762-46DF-8365-5460F68CEDF1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EAE6-5EF8-422C-B3EC-02C358BB1B15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50D4-10F5-4305-A701-774DAD5063C4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DBB0-1C5E-4E58-93DD-9BBAA1F2E76F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C5FA-745D-48CD-BC1E-69CC56AA1813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2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FE0-5D49-43FD-96F3-926B8D4C693D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D4F5-D64A-40F0-B52A-CD63CB7D1686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D458-B7DB-4317-A391-FA958191F02E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40C1-2841-4A40-BE4A-3969E6BF382F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1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F46F-AF62-48F1-A94B-40139CCC081C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7CC0-8D23-4D1F-AA56-EDBED38F76AB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0564-F191-45B4-8834-722FD2024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1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mccarth@arb.ca.gov" TargetMode="External"/><Relationship Id="rId4" Type="http://schemas.openxmlformats.org/officeDocument/2006/relationships/hyperlink" Target="mailto:phughes@arb.ca.gov" TargetMode="External"/><Relationship Id="rId5" Type="http://schemas.openxmlformats.org/officeDocument/2006/relationships/hyperlink" Target="http://www.arb.ca.gov/msprog/levprog/test_proc.htm" TargetMode="External"/><Relationship Id="rId6" Type="http://schemas.openxmlformats.org/officeDocument/2006/relationships/hyperlink" Target="mailto:mwaugh@arb.ca.gov" TargetMode="External"/><Relationship Id="rId7" Type="http://schemas.openxmlformats.org/officeDocument/2006/relationships/hyperlink" Target="http://www.arb.ca.gov/fuels/fuel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California’s Light-Duty Vehicle Control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India-California Air Pollution Mitigation Program</a:t>
            </a:r>
            <a:br>
              <a:rPr lang="en-US" sz="3600" dirty="0" smtClean="0"/>
            </a:br>
            <a:r>
              <a:rPr lang="en-US" sz="2200" dirty="0" smtClean="0"/>
              <a:t>October 21, 2013</a:t>
            </a:r>
            <a:br>
              <a:rPr lang="en-US" sz="2200" dirty="0" smtClean="0"/>
            </a:br>
            <a:r>
              <a:rPr lang="en-US" sz="2200" dirty="0" smtClean="0"/>
              <a:t>Oakland, California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Paul Hughes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Retired Annuitant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Mobile Source Control Division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Air Resources Board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hughes\AppData\Local\Microsoft\Windows\Temporary Internet Files\Content.Outlook\GYNC3MD0\arb_logo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07" y="6096000"/>
            <a:ext cx="2188283" cy="3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and Costs</a:t>
            </a:r>
            <a:br>
              <a:rPr lang="en-US" dirty="0" smtClean="0"/>
            </a:br>
            <a:r>
              <a:rPr lang="en-US" sz="4000" dirty="0" smtClean="0"/>
              <a:t>(Gasoline)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708921"/>
              </p:ext>
            </p:extLst>
          </p:nvPr>
        </p:nvGraphicFramePr>
        <p:xfrm>
          <a:off x="457199" y="1828801"/>
          <a:ext cx="8001000" cy="405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377"/>
                <a:gridCol w="2362377"/>
                <a:gridCol w="537751"/>
                <a:gridCol w="550186"/>
                <a:gridCol w="550186"/>
                <a:gridCol w="537751"/>
                <a:gridCol w="550186"/>
                <a:gridCol w="550186"/>
              </a:tblGrid>
              <a:tr h="27006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Technology Component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From ULEV to SULEV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PC/LDT1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LDT2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62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Systems with additional technology costs</a:t>
                      </a:r>
                      <a:endParaRPr lang="en-US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Greater catalyst loading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Optimized close-coupled catalyst(s)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Secondary air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HC adsorber (active)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$17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$17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Optimized thermal management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thermal mass turbocharger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Evaporative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equipment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6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Total incremental cost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6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Total incremental price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$161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$161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4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 Cost</a:t>
            </a:r>
            <a:br>
              <a:rPr lang="en-US" dirty="0" smtClean="0"/>
            </a:br>
            <a:r>
              <a:rPr lang="en-US" sz="4000" dirty="0" smtClean="0"/>
              <a:t>(Gasoline)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03722"/>
              </p:ext>
            </p:extLst>
          </p:nvPr>
        </p:nvGraphicFramePr>
        <p:xfrm>
          <a:off x="457200" y="1600200"/>
          <a:ext cx="8305800" cy="366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017"/>
                <a:gridCol w="1856935"/>
                <a:gridCol w="748019"/>
                <a:gridCol w="748019"/>
                <a:gridCol w="1249270"/>
                <a:gridCol w="1249270"/>
                <a:gridCol w="1249270"/>
              </a:tblGrid>
              <a:tr h="2962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Vehicle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Initial baseline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certification level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Engine size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 incremental price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 ($/vehicle)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incremental price</a:t>
                      </a:r>
                      <a:r>
                        <a:rPr lang="en-US" sz="1600" baseline="30000" dirty="0">
                          <a:effectLst/>
                        </a:rPr>
                        <a:t>b </a:t>
                      </a:r>
                      <a:r>
                        <a:rPr lang="en-US" sz="1600" dirty="0">
                          <a:effectLst/>
                        </a:rPr>
                        <a:t>($/vehicle)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8-cyl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97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PC/LDT1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$87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$142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$248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$130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$161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97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LDT2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$87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$142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$248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$159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$117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$161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$111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SULEV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334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baseline="30000" dirty="0"/>
              <a:t>a  </a:t>
            </a:r>
            <a:r>
              <a:rPr lang="en-US" sz="1200" i="1" dirty="0"/>
              <a:t>Sales-weighted average for each initial certification level</a:t>
            </a:r>
            <a:endParaRPr lang="en-US" sz="1200" dirty="0"/>
          </a:p>
          <a:p>
            <a:r>
              <a:rPr lang="en-US" i="1" baseline="30000" dirty="0" smtClean="0"/>
              <a:t>b  </a:t>
            </a:r>
            <a:r>
              <a:rPr lang="en-US" sz="1200" i="1" dirty="0"/>
              <a:t>Sales-weighted average for vehicle category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971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382001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LEV III </a:t>
            </a:r>
            <a:r>
              <a:rPr lang="en-US" b="1" dirty="0" smtClean="0"/>
              <a:t>Smog-Related Emission </a:t>
            </a:r>
            <a:r>
              <a:rPr lang="en-US" b="1" dirty="0"/>
              <a:t>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94AE-5A5C-44EF-AEA0-8BD191A3E6DB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9" y="1600200"/>
            <a:ext cx="82423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Cars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Extended emission standard durability requirement</a:t>
            </a:r>
          </a:p>
          <a:p>
            <a:pPr lvl="1"/>
            <a:r>
              <a:rPr lang="en-US" dirty="0" smtClean="0"/>
              <a:t>LEV I 100,000 miles, LEV II 120,000 miles, LEV III 150,000 miles</a:t>
            </a:r>
          </a:p>
          <a:p>
            <a:r>
              <a:rPr lang="en-US" dirty="0" smtClean="0"/>
              <a:t>Manufacturer in-use verification</a:t>
            </a:r>
          </a:p>
          <a:p>
            <a:pPr lvl="1"/>
            <a:r>
              <a:rPr lang="en-US" dirty="0" smtClean="0"/>
              <a:t>Test low and high mileage vehicles</a:t>
            </a:r>
          </a:p>
          <a:p>
            <a:r>
              <a:rPr lang="en-US" dirty="0" smtClean="0"/>
              <a:t>Agency in-</a:t>
            </a:r>
            <a:r>
              <a:rPr lang="en-US" dirty="0"/>
              <a:t>u</a:t>
            </a:r>
            <a:r>
              <a:rPr lang="en-US" dirty="0" smtClean="0"/>
              <a:t>se verification program</a:t>
            </a:r>
          </a:p>
          <a:p>
            <a:pPr lvl="1"/>
            <a:r>
              <a:rPr lang="en-US" dirty="0" smtClean="0"/>
              <a:t>Test low and high mileage vehicles</a:t>
            </a:r>
          </a:p>
          <a:p>
            <a:r>
              <a:rPr lang="en-US" dirty="0" smtClean="0"/>
              <a:t>On-Board Diagnostics</a:t>
            </a:r>
          </a:p>
          <a:p>
            <a:pPr lvl="1"/>
            <a:r>
              <a:rPr lang="en-US" dirty="0" smtClean="0"/>
              <a:t>Provides rapid diagnostics of complex emission control systems</a:t>
            </a:r>
          </a:p>
          <a:p>
            <a:pPr lvl="1"/>
            <a:r>
              <a:rPr lang="en-US" dirty="0" smtClean="0"/>
              <a:t>Enables cost-effective repair</a:t>
            </a:r>
          </a:p>
          <a:p>
            <a:pPr lvl="1"/>
            <a:r>
              <a:rPr lang="en-US" dirty="0" smtClean="0"/>
              <a:t>Ensures component robustness</a:t>
            </a:r>
          </a:p>
          <a:p>
            <a:r>
              <a:rPr lang="en-US" dirty="0" smtClean="0"/>
              <a:t>Smog Check Program</a:t>
            </a:r>
          </a:p>
          <a:p>
            <a:pPr lvl="1"/>
            <a:r>
              <a:rPr lang="en-US" dirty="0" smtClean="0"/>
              <a:t>Biennial check of in-use vehicle emissions</a:t>
            </a:r>
          </a:p>
          <a:p>
            <a:pPr lvl="1"/>
            <a:r>
              <a:rPr lang="en-US" dirty="0" smtClean="0"/>
              <a:t>Will incorporate  OBD only check for 2000+ vehicles into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0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Greenhouse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 1493 (2002) - “</a:t>
            </a:r>
            <a:r>
              <a:rPr lang="en-US" dirty="0" err="1" smtClean="0"/>
              <a:t>Pavley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Achieve maximum feasible and cost effective reduction of GHG emissions from motor vehicles </a:t>
            </a:r>
          </a:p>
          <a:p>
            <a:r>
              <a:rPr lang="en-US" dirty="0" smtClean="0"/>
              <a:t>AB 32 (2006) – California Global Warming Solutions Act</a:t>
            </a:r>
          </a:p>
          <a:p>
            <a:pPr lvl="1"/>
            <a:r>
              <a:rPr lang="en-US" dirty="0" smtClean="0"/>
              <a:t>Reduce GHG emissions to 1990 levels by 2020</a:t>
            </a:r>
          </a:p>
          <a:p>
            <a:r>
              <a:rPr lang="en-US" dirty="0" smtClean="0"/>
              <a:t>Governors Executive Order S-03-05 (2005)</a:t>
            </a:r>
          </a:p>
          <a:p>
            <a:pPr lvl="1"/>
            <a:r>
              <a:rPr lang="en-US" dirty="0" smtClean="0"/>
              <a:t>Reduce GHG emissions to 80% below 1990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480067"/>
            <a:ext cx="8915400" cy="5181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eeting Greenhouse Gas Goals</a:t>
            </a:r>
            <a:br>
              <a:rPr lang="en-US" b="1" dirty="0" smtClean="0"/>
            </a:br>
            <a:r>
              <a:rPr lang="en-US" sz="2800" b="1" dirty="0" smtClean="0"/>
              <a:t>(80% reduction from 1990 levels by 2050)</a:t>
            </a:r>
            <a:endParaRPr lang="en-US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93D613-94C7-4BD0-953A-0EB54A0DFF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1000"/>
            <a:ext cx="8001000" cy="1600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LEV III: Reducing Greenhouse Gas Emissions</a:t>
            </a:r>
            <a:endParaRPr lang="en-US" sz="4800" b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</a:rPr>
              <a:t> </a:t>
            </a:r>
            <a:endParaRPr lang="en-US" dirty="0">
              <a:latin typeface="Candar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09800"/>
            <a:ext cx="80010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itchFamily="34" charset="0"/>
              <a:buChar char="•"/>
            </a:pPr>
            <a:r>
              <a:rPr lang="en-US" sz="2800" dirty="0" smtClean="0"/>
              <a:t>Follows </a:t>
            </a:r>
            <a:r>
              <a:rPr lang="en-US" sz="2800" dirty="0" err="1" smtClean="0"/>
              <a:t>Pavley</a:t>
            </a:r>
            <a:r>
              <a:rPr lang="en-US" sz="2800" dirty="0" smtClean="0"/>
              <a:t> requirements (2009-2016)</a:t>
            </a:r>
          </a:p>
          <a:p>
            <a:pPr marL="914400" lvl="1" indent="-4572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800" dirty="0" smtClean="0"/>
              <a:t>First light-duty GHG program in US</a:t>
            </a:r>
          </a:p>
          <a:p>
            <a:pPr marL="914400" lvl="1" indent="-4572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800" dirty="0" smtClean="0"/>
              <a:t>Template for federal 2012-2016 requirements</a:t>
            </a:r>
          </a:p>
          <a:p>
            <a:pPr marL="457200" indent="-457200">
              <a:lnSpc>
                <a:spcPct val="115000"/>
              </a:lnSpc>
              <a:buFont typeface="Arial" pitchFamily="34" charset="0"/>
              <a:buChar char="•"/>
            </a:pPr>
            <a:r>
              <a:rPr lang="en-US" sz="2800" dirty="0" smtClean="0"/>
              <a:t>LEV </a:t>
            </a:r>
            <a:r>
              <a:rPr lang="en-US" sz="2800" dirty="0"/>
              <a:t>III regulations continue emission reductions for all new </a:t>
            </a:r>
            <a:r>
              <a:rPr lang="en-US" sz="2800" dirty="0" smtClean="0"/>
              <a:t>vehicles</a:t>
            </a:r>
          </a:p>
          <a:p>
            <a:pPr lvl="1">
              <a:lnSpc>
                <a:spcPct val="115000"/>
              </a:lnSpc>
            </a:pPr>
            <a:r>
              <a:rPr lang="en-US" sz="2500" dirty="0" smtClean="0"/>
              <a:t>-	Greenhouse </a:t>
            </a:r>
            <a:r>
              <a:rPr lang="en-US" sz="2500" dirty="0"/>
              <a:t>gas (GHG) standards reduce climate </a:t>
            </a:r>
            <a:r>
              <a:rPr lang="en-US" sz="2500" dirty="0" smtClean="0"/>
              <a:t>	emissions </a:t>
            </a:r>
            <a:r>
              <a:rPr lang="en-US" sz="2500" dirty="0"/>
              <a:t>by 34%</a:t>
            </a:r>
          </a:p>
        </p:txBody>
      </p:sp>
    </p:spTree>
    <p:extLst>
      <p:ext uri="{BB962C8B-B14F-4D97-AF65-F5344CB8AC3E}">
        <p14:creationId xmlns:p14="http://schemas.microsoft.com/office/powerpoint/2010/main" val="131769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latin typeface="+mn-lt"/>
              </a:rPr>
              <a:t>Federal Coordination</a:t>
            </a:r>
            <a:endParaRPr lang="en-US" sz="39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1981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900" dirty="0" smtClean="0"/>
              <a:t>ARB rulemaking paralleled federal regulation timing</a:t>
            </a:r>
          </a:p>
          <a:p>
            <a:pPr>
              <a:lnSpc>
                <a:spcPct val="110000"/>
              </a:lnSpc>
            </a:pPr>
            <a:r>
              <a:rPr lang="en-US" sz="2900" dirty="0" smtClean="0"/>
              <a:t>“Deemed to comply” provision</a:t>
            </a:r>
          </a:p>
          <a:p>
            <a:pPr lvl="1"/>
            <a:r>
              <a:rPr lang="en-US" sz="2400" dirty="0" smtClean="0"/>
              <a:t>ARB has deemed compliance with US EPA GHG regulation as sufficient for ARB GHG regulation compliance</a:t>
            </a:r>
            <a:endParaRPr lang="en-US" sz="1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4913" y="3947897"/>
            <a:ext cx="7696200" cy="176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0" dirty="0" smtClean="0">
                <a:solidFill>
                  <a:prstClr val="black"/>
                </a:solidFill>
              </a:rPr>
              <a:t>Mid-Term Review</a:t>
            </a:r>
          </a:p>
          <a:p>
            <a:pPr lvl="1"/>
            <a:r>
              <a:rPr lang="en-US" sz="2400" b="0" dirty="0" smtClean="0">
                <a:solidFill>
                  <a:prstClr val="black"/>
                </a:solidFill>
              </a:rPr>
              <a:t>ARB intends to participate in the federal agencies’ “Mid-Term Review” to review standards for model years 2022-2025 (to be completed by April 2018).</a:t>
            </a:r>
          </a:p>
        </p:txBody>
      </p:sp>
    </p:spTree>
    <p:extLst>
      <p:ext uri="{BB962C8B-B14F-4D97-AF65-F5344CB8AC3E}">
        <p14:creationId xmlns:p14="http://schemas.microsoft.com/office/powerpoint/2010/main" val="24468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5400"/>
            <a:ext cx="4197185" cy="368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85800" y="2590800"/>
            <a:ext cx="7924800" cy="373380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1800" b="0" u="sng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 dirty="0" smtClean="0">
                <a:latin typeface="+mn-lt"/>
              </a:rPr>
              <a:t>Emerging GHG Technology Solutions</a:t>
            </a:r>
            <a:endParaRPr lang="en-US" sz="39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685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Off-the-shelf low-GHG technology becomes commonplace</a:t>
            </a:r>
          </a:p>
          <a:p>
            <a:pPr lvl="1"/>
            <a:endParaRPr lang="en-US" sz="1700" dirty="0" smtClean="0"/>
          </a:p>
          <a:p>
            <a:pPr lvl="1"/>
            <a:endParaRPr lang="en-US" sz="1800" dirty="0" smtClean="0"/>
          </a:p>
        </p:txBody>
      </p:sp>
      <p:sp>
        <p:nvSpPr>
          <p:cNvPr id="5" name="Right Brace 4"/>
          <p:cNvSpPr/>
          <p:nvPr/>
        </p:nvSpPr>
        <p:spPr bwMode="auto">
          <a:xfrm flipH="1">
            <a:off x="5940557" y="2971800"/>
            <a:ext cx="155443" cy="822960"/>
          </a:xfrm>
          <a:prstGeom prst="rightBrace">
            <a:avLst>
              <a:gd name="adj1" fmla="val 8333"/>
              <a:gd name="adj2" fmla="val 692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1800" b="0" u="sng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3300" y="2819400"/>
            <a:ext cx="2451100" cy="329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Variable valve control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Direct injection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Turbocharging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Cylinder deactivation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Cooled exhaust gas recirculation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Optimized controls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8-speed transmission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Continuously variable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Dual clutch transmission</a:t>
            </a:r>
          </a:p>
          <a:p>
            <a:pPr algn="l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Engine stop-start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Hybrid power assist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Aerodynamics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Low rolling resistance tires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Advanced lightweight materials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Low-GWP refrigerant</a:t>
            </a:r>
          </a:p>
          <a:p>
            <a:pPr algn="l"/>
            <a:r>
              <a:rPr lang="en-US" sz="13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ndara"/>
              </a:rPr>
              <a:t>Electric accessories</a:t>
            </a:r>
            <a:endParaRPr lang="en-US" sz="1300" dirty="0">
              <a:solidFill>
                <a:prstClr val="black">
                  <a:lumMod val="65000"/>
                  <a:lumOff val="35000"/>
                </a:prstClr>
              </a:solidFill>
              <a:cs typeface="Candar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40300" y="3194300"/>
            <a:ext cx="0" cy="2502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864100" y="3200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864100" y="57150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ight Brace 21"/>
          <p:cNvSpPr/>
          <p:nvPr/>
        </p:nvSpPr>
        <p:spPr bwMode="auto">
          <a:xfrm flipH="1">
            <a:off x="5943600" y="3962399"/>
            <a:ext cx="152400" cy="786381"/>
          </a:xfrm>
          <a:prstGeom prst="rightBrace">
            <a:avLst>
              <a:gd name="adj1" fmla="val 8333"/>
              <a:gd name="adj2" fmla="val 488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1800" b="0" u="sng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5943600" y="4904232"/>
            <a:ext cx="152400" cy="1060704"/>
          </a:xfrm>
          <a:prstGeom prst="rightBrace">
            <a:avLst>
              <a:gd name="adj1" fmla="val 8333"/>
              <a:gd name="adj2" fmla="val 2641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1800" b="0" u="sng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9567" y="33528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ndara"/>
              </a:rPr>
              <a:t>Engine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0" y="4126468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Candara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cs typeface="Candara"/>
              </a:rPr>
              <a:t>Driveline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6500" y="4953000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ndara"/>
              </a:rPr>
              <a:t>Vehicle</a:t>
            </a:r>
          </a:p>
        </p:txBody>
      </p:sp>
    </p:spTree>
    <p:extLst>
      <p:ext uri="{BB962C8B-B14F-4D97-AF65-F5344CB8AC3E}">
        <p14:creationId xmlns:p14="http://schemas.microsoft.com/office/powerpoint/2010/main" val="164506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54938" cy="838200"/>
          </a:xfrm>
        </p:spPr>
        <p:txBody>
          <a:bodyPr/>
          <a:lstStyle/>
          <a:p>
            <a:r>
              <a:rPr lang="en-US" b="1" smtClean="0"/>
              <a:t>Public Charging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Existing Public Infrastructure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Close to 1000 Level 2 stations with over 2800 connectors </a:t>
            </a:r>
            <a:br>
              <a:rPr lang="en-US" dirty="0" smtClean="0"/>
            </a:br>
            <a:r>
              <a:rPr lang="en-US" dirty="0" smtClean="0"/>
              <a:t>67 quick chargers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Future Activities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CEC recent awards – $2.5M </a:t>
            </a:r>
            <a:br>
              <a:rPr lang="en-US" dirty="0" smtClean="0"/>
            </a:br>
            <a:r>
              <a:rPr lang="en-US" dirty="0" smtClean="0"/>
              <a:t>for 39 quick chargers in So Cal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NRG settlement: $100 million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200 combo fast charge/Level 2 station (“Freedom Stations”)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Infrastructure for 10,000 level 2 EVSEs for multi-family housing, workplace, schools and hospitals.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95400"/>
            <a:ext cx="35829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295400"/>
            <a:ext cx="2209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6629400" y="5334000"/>
            <a:ext cx="2155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Map courtesy of plugshare.com</a:t>
            </a:r>
          </a:p>
        </p:txBody>
      </p:sp>
    </p:spTree>
    <p:extLst>
      <p:ext uri="{BB962C8B-B14F-4D97-AF65-F5344CB8AC3E}">
        <p14:creationId xmlns:p14="http://schemas.microsoft.com/office/powerpoint/2010/main" val="327686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98651"/>
              </p:ext>
            </p:extLst>
          </p:nvPr>
        </p:nvGraphicFramePr>
        <p:xfrm>
          <a:off x="254000" y="2133600"/>
          <a:ext cx="4950823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28600" y="41749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" pitchFamily="34" charset="0"/>
              </a:rPr>
              <a:t>Transportation’s Contribution to California Emissions</a:t>
            </a:r>
            <a:endParaRPr lang="en-US" altLang="en-US" sz="2000" dirty="0">
              <a:latin typeface="Arial" pitchFamily="34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6685"/>
              </p:ext>
            </p:extLst>
          </p:nvPr>
        </p:nvGraphicFramePr>
        <p:xfrm>
          <a:off x="4724400" y="2057400"/>
          <a:ext cx="4572000" cy="445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3581400" y="2438400"/>
            <a:ext cx="1447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0400" y="1866900"/>
            <a:ext cx="1447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AB8/AB118 Hydrogen Infrastructure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4559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Annual requirements:</a:t>
            </a:r>
          </a:p>
          <a:p>
            <a:r>
              <a:rPr lang="en-US" dirty="0" smtClean="0"/>
              <a:t>CEC allocates $20 </a:t>
            </a:r>
            <a:br>
              <a:rPr lang="en-US" dirty="0" smtClean="0"/>
            </a:br>
            <a:r>
              <a:rPr lang="en-US" dirty="0" smtClean="0"/>
              <a:t>million/year of AB 118 </a:t>
            </a:r>
            <a:br>
              <a:rPr lang="en-US" dirty="0" smtClean="0"/>
            </a:br>
            <a:r>
              <a:rPr lang="en-US" dirty="0" smtClean="0"/>
              <a:t>funds toward hydrogen </a:t>
            </a:r>
            <a:br>
              <a:rPr lang="en-US" dirty="0" smtClean="0"/>
            </a:br>
            <a:r>
              <a:rPr lang="en-US" dirty="0" smtClean="0"/>
              <a:t>infrastructure until there </a:t>
            </a:r>
            <a:br>
              <a:rPr lang="en-US" dirty="0" smtClean="0"/>
            </a:br>
            <a:r>
              <a:rPr lang="en-US" dirty="0" smtClean="0"/>
              <a:t>are 100 public stations </a:t>
            </a:r>
          </a:p>
          <a:p>
            <a:r>
              <a:rPr lang="en-US" dirty="0" smtClean="0"/>
              <a:t>ARB collects data on </a:t>
            </a:r>
            <a:br>
              <a:rPr lang="en-US" dirty="0" smtClean="0"/>
            </a:br>
            <a:r>
              <a:rPr lang="en-US" dirty="0" smtClean="0"/>
              <a:t>FCEV numbers </a:t>
            </a:r>
          </a:p>
          <a:p>
            <a:r>
              <a:rPr lang="en-US" dirty="0" smtClean="0"/>
              <a:t>ARB assesses need for </a:t>
            </a:r>
            <a:br>
              <a:rPr lang="en-US" dirty="0" smtClean="0"/>
            </a:br>
            <a:r>
              <a:rPr lang="en-US" dirty="0" smtClean="0"/>
              <a:t>additional stations and </a:t>
            </a:r>
            <a:br>
              <a:rPr lang="en-US" dirty="0" smtClean="0"/>
            </a:br>
            <a:r>
              <a:rPr lang="en-US" dirty="0" smtClean="0"/>
              <a:t>reports findings to CEC</a:t>
            </a:r>
          </a:p>
        </p:txBody>
      </p:sp>
      <p:pic>
        <p:nvPicPr>
          <p:cNvPr id="1028" name="Picture 4" descr="http://test.cafcp.org/sites/files/20120718_68Stations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t="2722" r="2400" b="2993"/>
          <a:stretch/>
        </p:blipFill>
        <p:spPr bwMode="auto">
          <a:xfrm>
            <a:off x="4580395" y="1624084"/>
            <a:ext cx="4563605" cy="36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5726" y="5257800"/>
            <a:ext cx="325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CaFCP</a:t>
            </a:r>
            <a:r>
              <a:rPr lang="en-US" sz="1400" i="1" dirty="0" smtClean="0"/>
              <a:t>: “A California Road Map.” July 2012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662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r>
              <a:rPr lang="en-US" sz="3900" b="1" dirty="0" smtClean="0">
                <a:latin typeface="+mn-lt"/>
              </a:rPr>
              <a:t>Substantial GHG Reduction</a:t>
            </a:r>
            <a:endParaRPr lang="en-US" sz="39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43957"/>
            <a:ext cx="8001000" cy="4343400"/>
          </a:xfrm>
        </p:spPr>
        <p:txBody>
          <a:bodyPr/>
          <a:lstStyle/>
          <a:p>
            <a:r>
              <a:rPr lang="en-US" sz="2400" dirty="0" smtClean="0"/>
              <a:t>Major impact as low-GHG vehicles replace older vehicles</a:t>
            </a:r>
          </a:p>
          <a:p>
            <a:pPr lvl="1"/>
            <a:r>
              <a:rPr lang="en-US" sz="2000" dirty="0" smtClean="0"/>
              <a:t>GHG reduction in California: 27% in 2035 and 33% by 2050</a:t>
            </a:r>
          </a:p>
          <a:p>
            <a:pPr lvl="1"/>
            <a:r>
              <a:rPr lang="en-US" sz="2000" dirty="0" smtClean="0"/>
              <a:t>Cumulative: 870 million metric tons through 2050</a:t>
            </a:r>
          </a:p>
          <a:p>
            <a:pPr lvl="1"/>
            <a:endParaRPr lang="en-US" sz="1700" dirty="0" smtClean="0"/>
          </a:p>
          <a:p>
            <a:pPr lvl="1"/>
            <a:endParaRPr lang="en-US" sz="1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914400" y="2861221"/>
            <a:ext cx="7162800" cy="3276600"/>
            <a:chOff x="1143000" y="3142343"/>
            <a:chExt cx="7162800" cy="3276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143000" y="3142343"/>
              <a:ext cx="7162800" cy="32766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800" b="0" u="sng">
                <a:solidFill>
                  <a:prstClr val="black"/>
                </a:solidFill>
                <a:ea typeface="ＭＳ Ｐゴシック" charset="0"/>
              </a:endParaRPr>
            </a:p>
          </p:txBody>
        </p:sp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3"/>
            <a:srcRect l="8009" t="736" r="1040" b="6862"/>
            <a:stretch/>
          </p:blipFill>
          <p:spPr>
            <a:xfrm>
              <a:off x="1981200" y="3158299"/>
              <a:ext cx="4543540" cy="32240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600674" y="3218543"/>
              <a:ext cx="971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08080"/>
                  </a:solidFill>
                </a:rPr>
                <a:t>Baseline</a:t>
              </a:r>
              <a:endParaRPr lang="en-US" sz="1600" dirty="0">
                <a:solidFill>
                  <a:srgbClr val="80808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4760" y="4132943"/>
              <a:ext cx="174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With Regulation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0038" y="4424164"/>
              <a:ext cx="30343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Passenger Vehicle GHG Emissions 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(million metric ton CO</a:t>
              </a:r>
              <a:r>
                <a:rPr lang="en-US" sz="1600" b="1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e)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3962400" y="3861896"/>
              <a:ext cx="0" cy="353562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419600" y="3828372"/>
              <a:ext cx="0" cy="51815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876800" y="3758275"/>
              <a:ext cx="0" cy="682742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334000" y="3657600"/>
              <a:ext cx="0" cy="77418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019800" y="3505200"/>
              <a:ext cx="0" cy="85647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4678681" y="3947164"/>
              <a:ext cx="377951" cy="243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800" b="0" u="sng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8200" y="3915161"/>
              <a:ext cx="609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rgbClr val="008000"/>
                  </a:solidFill>
                </a:rPr>
                <a:t>27%</a:t>
              </a:r>
              <a:endParaRPr lang="en-US" sz="1300" dirty="0">
                <a:solidFill>
                  <a:srgbClr val="008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4191000" y="3886201"/>
              <a:ext cx="0" cy="40842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648200" y="3813058"/>
              <a:ext cx="0" cy="591302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3733800" y="3886200"/>
              <a:ext cx="0" cy="24383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105400" y="3733800"/>
              <a:ext cx="0" cy="71931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5562600" y="3657600"/>
              <a:ext cx="0" cy="77418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791200" y="3569219"/>
              <a:ext cx="0" cy="82904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248400" y="3486923"/>
              <a:ext cx="0" cy="85647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6095999" y="3739822"/>
              <a:ext cx="417574" cy="29877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B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1800" b="0" u="sng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67552" y="3709485"/>
              <a:ext cx="5331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33%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4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 dirty="0" smtClean="0">
                <a:latin typeface="+mn-lt"/>
              </a:rPr>
              <a:t>Flexibility Preserves Vehicle Choice</a:t>
            </a:r>
            <a:endParaRPr lang="en-US" sz="39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Fleet average requirement for criteria emissions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Company sales-weighted averaging for GHG emissions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Footprint-indexed targets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Separate car and truck standards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Credit banking (5-year carryforward, 3-year carryback)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Technology-specific credit opportunities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Off-cycle emission </a:t>
            </a:r>
            <a:r>
              <a:rPr lang="en-US" sz="2000" dirty="0" smtClean="0"/>
              <a:t>reductions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Recognizes reductions achieved outside of test cycles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Truck hybridization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A/C efficiency improvements and low GWP refrigerants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</a:pPr>
            <a:endParaRPr lang="en-US" sz="2000" dirty="0" smtClean="0"/>
          </a:p>
          <a:p>
            <a:pPr lvl="1">
              <a:spcBef>
                <a:spcPts val="600"/>
              </a:spcBef>
            </a:pPr>
            <a:endParaRPr lang="en-US" sz="1300" dirty="0" smtClean="0"/>
          </a:p>
          <a:p>
            <a:pPr lvl="1">
              <a:spcBef>
                <a:spcPts val="4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600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900" b="1" dirty="0" smtClean="0">
                <a:latin typeface="+mn-lt"/>
              </a:rPr>
              <a:t>ACC Program: Vehicle Technology Cost</a:t>
            </a:r>
            <a:endParaRPr lang="en-US" sz="39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732" y="1921933"/>
            <a:ext cx="7696200" cy="1295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Regulations </a:t>
            </a:r>
            <a:r>
              <a:rPr lang="en-US" sz="2200" dirty="0"/>
              <a:t>impose increasing costs from </a:t>
            </a:r>
            <a:r>
              <a:rPr lang="en-US" sz="2200" dirty="0" smtClean="0"/>
              <a:t>2015 </a:t>
            </a:r>
            <a:r>
              <a:rPr lang="en-US" sz="2200" dirty="0"/>
              <a:t>to 2025</a:t>
            </a:r>
          </a:p>
          <a:p>
            <a:pPr lvl="1"/>
            <a:r>
              <a:rPr lang="en-US" sz="1700" dirty="0"/>
              <a:t>Incremental 2025 price increase to consumers: $1,900/</a:t>
            </a:r>
            <a:r>
              <a:rPr lang="en-US" sz="1700" dirty="0" smtClean="0"/>
              <a:t>vehicle</a:t>
            </a:r>
          </a:p>
          <a:p>
            <a:pPr lvl="1"/>
            <a:r>
              <a:rPr lang="en-US" sz="1700" dirty="0" smtClean="0"/>
              <a:t>At $1,900/vehicle , vehicle prices would increase by about 8%</a:t>
            </a:r>
          </a:p>
          <a:p>
            <a:pPr lvl="1"/>
            <a:r>
              <a:rPr lang="en-US" sz="1700" dirty="0" smtClean="0"/>
              <a:t>Fuel savings are 3 times greater than cost; payback period is within 3 years</a:t>
            </a:r>
            <a:endParaRPr lang="en-US" sz="17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465711"/>
              </p:ext>
            </p:extLst>
          </p:nvPr>
        </p:nvGraphicFramePr>
        <p:xfrm>
          <a:off x="-2286000" y="3124200"/>
          <a:ext cx="11582400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1" y="3276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Average 2025 vehicle price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8458201" cy="3124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7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4506-9B5F-2A44-A7CC-90F58F7BF0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517468" cy="83820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Consumer Savings Exceed Technology Cost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781603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3" y="1905000"/>
            <a:ext cx="8060267" cy="41148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State vehicle standards main reason air quality has improved in CA</a:t>
            </a:r>
          </a:p>
          <a:p>
            <a:r>
              <a:rPr lang="en-US" altLang="en-US" dirty="0"/>
              <a:t>Regulations have been effective</a:t>
            </a:r>
          </a:p>
          <a:p>
            <a:pPr lvl="1"/>
            <a:r>
              <a:rPr lang="en-US" altLang="en-US" dirty="0"/>
              <a:t>95+% </a:t>
            </a:r>
            <a:r>
              <a:rPr lang="en-US" altLang="en-US" dirty="0" smtClean="0"/>
              <a:t>criteria emission reduction</a:t>
            </a:r>
          </a:p>
          <a:p>
            <a:pPr lvl="1"/>
            <a:r>
              <a:rPr lang="en-US" altLang="en-US" dirty="0" smtClean="0"/>
              <a:t>Significant GHG emission reductions</a:t>
            </a:r>
            <a:endParaRPr lang="en-US" altLang="en-US" dirty="0"/>
          </a:p>
          <a:p>
            <a:pPr lvl="1"/>
            <a:r>
              <a:rPr lang="en-US" altLang="en-US" dirty="0"/>
              <a:t>Full model availability</a:t>
            </a:r>
          </a:p>
          <a:p>
            <a:r>
              <a:rPr lang="en-US" altLang="en-US" dirty="0"/>
              <a:t>Costs have been reasonable - no diminishing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Advanced Clean Cars</a:t>
            </a:r>
          </a:p>
          <a:p>
            <a:pPr lvl="1"/>
            <a:r>
              <a:rPr lang="en-US" dirty="0" smtClean="0"/>
              <a:t>Staff</a:t>
            </a:r>
          </a:p>
          <a:p>
            <a:pPr lvl="2"/>
            <a:r>
              <a:rPr lang="en-US" dirty="0" smtClean="0"/>
              <a:t>Michael McCarthy - </a:t>
            </a:r>
            <a:r>
              <a:rPr lang="en-US" sz="1800" dirty="0" smtClean="0">
                <a:hlinkClick r:id="rId3"/>
              </a:rPr>
              <a:t>mmccarth@arb.ca.gov</a:t>
            </a:r>
            <a:endParaRPr lang="en-US" sz="1800" dirty="0" smtClean="0"/>
          </a:p>
          <a:p>
            <a:pPr lvl="2"/>
            <a:r>
              <a:rPr lang="en-US" dirty="0" smtClean="0"/>
              <a:t>Paul Hughes – </a:t>
            </a:r>
            <a:r>
              <a:rPr lang="en-US" dirty="0" smtClean="0">
                <a:hlinkClick r:id="rId4"/>
              </a:rPr>
              <a:t>phughes@arb.ca.gov</a:t>
            </a:r>
            <a:endParaRPr lang="en-US" dirty="0" smtClean="0"/>
          </a:p>
          <a:p>
            <a:pPr lvl="1"/>
            <a:r>
              <a:rPr lang="en-US" dirty="0" smtClean="0"/>
              <a:t>Program</a:t>
            </a:r>
          </a:p>
          <a:p>
            <a:pPr lvl="2"/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www.arb.ca.gov/msprog/levprog/test_proc.htm</a:t>
            </a:r>
            <a:endParaRPr lang="en-US" sz="1800" dirty="0" smtClean="0"/>
          </a:p>
          <a:p>
            <a:r>
              <a:rPr lang="en-US" dirty="0" smtClean="0"/>
              <a:t>Fuels</a:t>
            </a:r>
          </a:p>
          <a:p>
            <a:pPr lvl="1"/>
            <a:r>
              <a:rPr lang="en-US" dirty="0" smtClean="0"/>
              <a:t>Staff</a:t>
            </a:r>
          </a:p>
          <a:p>
            <a:pPr lvl="2"/>
            <a:r>
              <a:rPr lang="en-US" dirty="0" smtClean="0"/>
              <a:t>Michael Waugh - </a:t>
            </a:r>
            <a:r>
              <a:rPr lang="en-US" sz="1800" dirty="0" smtClean="0">
                <a:hlinkClick r:id="rId6"/>
              </a:rPr>
              <a:t>mwaugh@arb.ca.gov</a:t>
            </a:r>
            <a:endParaRPr lang="en-US" sz="1800" dirty="0" smtClean="0"/>
          </a:p>
          <a:p>
            <a:pPr lvl="1"/>
            <a:r>
              <a:rPr lang="en-US" dirty="0" smtClean="0"/>
              <a:t>Program</a:t>
            </a:r>
          </a:p>
          <a:p>
            <a:pPr lvl="2"/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</a:t>
            </a:r>
            <a:r>
              <a:rPr lang="en-US" sz="1800" dirty="0" smtClean="0">
                <a:hlinkClick r:id="rId7"/>
              </a:rPr>
              <a:t>www.arb.ca.gov/fuels/fuels.htm</a:t>
            </a:r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1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Emissions Depend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clean is the fuel</a:t>
            </a:r>
          </a:p>
          <a:p>
            <a:pPr lvl="1"/>
            <a:r>
              <a:rPr lang="en-US" dirty="0" smtClean="0"/>
              <a:t>Reduces engine out emissions</a:t>
            </a:r>
          </a:p>
          <a:p>
            <a:pPr lvl="1"/>
            <a:r>
              <a:rPr lang="en-US" dirty="0" smtClean="0"/>
              <a:t>Maximizes efficiency of </a:t>
            </a:r>
            <a:r>
              <a:rPr lang="en-US" dirty="0" err="1" smtClean="0"/>
              <a:t>aftertreatment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well the fuel is combusted</a:t>
            </a:r>
          </a:p>
          <a:p>
            <a:pPr lvl="1"/>
            <a:r>
              <a:rPr lang="en-US" dirty="0" smtClean="0"/>
              <a:t>Combustion chamber design, fuel control,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effectively the exhaust is treated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8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 Burning Gasoline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Gasoline</a:t>
            </a:r>
          </a:p>
          <a:p>
            <a:pPr lvl="1"/>
            <a:r>
              <a:rPr lang="en-US" dirty="0" smtClean="0"/>
              <a:t>1992 </a:t>
            </a:r>
            <a:r>
              <a:rPr lang="en-US" dirty="0"/>
              <a:t>Phase I </a:t>
            </a:r>
            <a:r>
              <a:rPr lang="en-US" dirty="0" smtClean="0"/>
              <a:t>Cleaner Burning </a:t>
            </a:r>
            <a:r>
              <a:rPr lang="en-US" dirty="0"/>
              <a:t>G</a:t>
            </a:r>
            <a:r>
              <a:rPr lang="en-US" dirty="0" smtClean="0"/>
              <a:t>asoline</a:t>
            </a:r>
          </a:p>
          <a:p>
            <a:pPr lvl="2"/>
            <a:r>
              <a:rPr lang="en-US" dirty="0" smtClean="0"/>
              <a:t>Eliminated lead </a:t>
            </a:r>
            <a:r>
              <a:rPr lang="en-US" dirty="0"/>
              <a:t>in gasoline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RVP reduced from 9.0 to 7.8 psi.</a:t>
            </a:r>
          </a:p>
          <a:p>
            <a:pPr lvl="3"/>
            <a:r>
              <a:rPr lang="en-US" dirty="0" smtClean="0"/>
              <a:t>Applies during warmer weather months</a:t>
            </a:r>
          </a:p>
          <a:p>
            <a:pPr lvl="3"/>
            <a:r>
              <a:rPr lang="en-US" dirty="0" smtClean="0"/>
              <a:t>Evaporative emissions benefit</a:t>
            </a:r>
          </a:p>
          <a:p>
            <a:pPr lvl="2"/>
            <a:r>
              <a:rPr lang="en-US" dirty="0" smtClean="0"/>
              <a:t>Required </a:t>
            </a:r>
            <a:r>
              <a:rPr lang="en-US" dirty="0"/>
              <a:t>the addition of </a:t>
            </a:r>
            <a:r>
              <a:rPr lang="en-US" dirty="0" smtClean="0"/>
              <a:t>10% oxygenates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1996 Phase II Cleaner Burning </a:t>
            </a:r>
            <a:r>
              <a:rPr lang="en-US" dirty="0"/>
              <a:t>G</a:t>
            </a:r>
            <a:r>
              <a:rPr lang="en-US" dirty="0" smtClean="0"/>
              <a:t>asoline</a:t>
            </a:r>
          </a:p>
          <a:p>
            <a:pPr lvl="2"/>
            <a:r>
              <a:rPr lang="en-US" dirty="0" smtClean="0"/>
              <a:t>Sulfur levels reduced from 151 </a:t>
            </a:r>
            <a:r>
              <a:rPr lang="en-US" dirty="0" err="1" smtClean="0"/>
              <a:t>ppmw</a:t>
            </a:r>
            <a:r>
              <a:rPr lang="en-US" dirty="0" smtClean="0"/>
              <a:t> to 30 </a:t>
            </a:r>
            <a:r>
              <a:rPr lang="en-US" dirty="0" err="1" smtClean="0"/>
              <a:t>ppmw</a:t>
            </a:r>
            <a:endParaRPr lang="en-US" dirty="0" smtClean="0"/>
          </a:p>
          <a:p>
            <a:pPr lvl="2"/>
            <a:r>
              <a:rPr lang="en-US" dirty="0" smtClean="0"/>
              <a:t>RVP reduced to 7.0 psi</a:t>
            </a:r>
          </a:p>
          <a:p>
            <a:pPr lvl="3"/>
            <a:r>
              <a:rPr lang="en-US" dirty="0" smtClean="0"/>
              <a:t>Evaporative emissions benefit</a:t>
            </a:r>
          </a:p>
          <a:p>
            <a:pPr lvl="2"/>
            <a:r>
              <a:rPr lang="en-US" dirty="0" smtClean="0"/>
              <a:t>Reduced </a:t>
            </a:r>
            <a:r>
              <a:rPr lang="en-US" dirty="0"/>
              <a:t>ozone precursors by 300 tons/day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Equivalent </a:t>
            </a:r>
            <a:r>
              <a:rPr lang="en-US" dirty="0"/>
              <a:t>to taking 3.5 million cars off the road. </a:t>
            </a:r>
          </a:p>
          <a:p>
            <a:pPr lvl="1"/>
            <a:r>
              <a:rPr lang="en-US" dirty="0" smtClean="0"/>
              <a:t>2002 Phase III Cleaner Burning </a:t>
            </a:r>
            <a:r>
              <a:rPr lang="en-US" dirty="0"/>
              <a:t>G</a:t>
            </a:r>
            <a:r>
              <a:rPr lang="en-US" dirty="0" smtClean="0"/>
              <a:t>asoline</a:t>
            </a:r>
          </a:p>
          <a:p>
            <a:pPr lvl="2"/>
            <a:r>
              <a:rPr lang="en-US" dirty="0" smtClean="0"/>
              <a:t>Prohibited use of MTBE as oxygenate - replaced by ethanol</a:t>
            </a:r>
          </a:p>
          <a:p>
            <a:pPr lvl="2"/>
            <a:r>
              <a:rPr lang="en-US" dirty="0" smtClean="0"/>
              <a:t>Sulfur levels reduced to 15 </a:t>
            </a:r>
            <a:r>
              <a:rPr lang="en-US" dirty="0" err="1" smtClean="0"/>
              <a:t>ppmw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CNG</a:t>
            </a:r>
          </a:p>
          <a:p>
            <a:pPr lvl="1"/>
            <a:r>
              <a:rPr lang="en-US" dirty="0" smtClean="0"/>
              <a:t>Low reactivity for ozone</a:t>
            </a:r>
          </a:p>
          <a:p>
            <a:pPr lvl="1"/>
            <a:r>
              <a:rPr lang="en-US" dirty="0" smtClean="0"/>
              <a:t>Primarily used by centrally fueled fleets</a:t>
            </a:r>
          </a:p>
          <a:p>
            <a:pPr lvl="2"/>
            <a:r>
              <a:rPr lang="en-US" dirty="0" smtClean="0"/>
              <a:t>Buses, medium-duty trucks and delivery vans, taxis</a:t>
            </a:r>
          </a:p>
          <a:p>
            <a:pPr lvl="2"/>
            <a:r>
              <a:rPr lang="en-US" dirty="0" smtClean="0"/>
              <a:t>Limited light-duty vehicle models</a:t>
            </a:r>
          </a:p>
          <a:p>
            <a:r>
              <a:rPr lang="en-US" dirty="0" smtClean="0"/>
              <a:t>Ethanol</a:t>
            </a:r>
          </a:p>
          <a:p>
            <a:pPr lvl="1"/>
            <a:r>
              <a:rPr lang="en-US" dirty="0" smtClean="0"/>
              <a:t>Used as an oxygenate in gasoline (E10)</a:t>
            </a:r>
          </a:p>
          <a:p>
            <a:pPr lvl="1"/>
            <a:r>
              <a:rPr lang="en-US" dirty="0" smtClean="0"/>
              <a:t>Flex-fuel vehicles (E0-E85)</a:t>
            </a:r>
          </a:p>
          <a:p>
            <a:r>
              <a:rPr lang="en-US" dirty="0" smtClean="0"/>
              <a:t>Propane</a:t>
            </a:r>
          </a:p>
          <a:p>
            <a:pPr lvl="1"/>
            <a:r>
              <a:rPr lang="en-US" dirty="0" smtClean="0"/>
              <a:t>Limited light-duty vehicle models</a:t>
            </a:r>
          </a:p>
          <a:p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Electric vehicles, Plug-in HEVs</a:t>
            </a:r>
          </a:p>
          <a:p>
            <a:pPr lvl="1"/>
            <a:r>
              <a:rPr lang="en-US" dirty="0" smtClean="0"/>
              <a:t>Upstream emissions dependent on power source</a:t>
            </a:r>
          </a:p>
          <a:p>
            <a:r>
              <a:rPr lang="en-US" dirty="0" smtClean="0"/>
              <a:t>Hydrogen</a:t>
            </a:r>
          </a:p>
          <a:p>
            <a:pPr lvl="1"/>
            <a:r>
              <a:rPr lang="en-US" dirty="0" smtClean="0"/>
              <a:t>Fuel Cell Vehicles</a:t>
            </a:r>
            <a:endParaRPr lang="en-US" dirty="0"/>
          </a:p>
          <a:p>
            <a:pPr lvl="1"/>
            <a:r>
              <a:rPr lang="en-US" dirty="0" smtClean="0"/>
              <a:t>Upstream emissions dependent on fuel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LEV Program 1994-2010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3199987" cy="4522723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LEV I</a:t>
            </a:r>
          </a:p>
          <a:p>
            <a:pPr lvl="1"/>
            <a:r>
              <a:rPr lang="en-US" sz="1600" dirty="0"/>
              <a:t>Adopted 1990</a:t>
            </a:r>
          </a:p>
          <a:p>
            <a:pPr lvl="1"/>
            <a:r>
              <a:rPr lang="en-US" sz="1600" dirty="0"/>
              <a:t>Implemented 1994-2003</a:t>
            </a:r>
          </a:p>
          <a:p>
            <a:pPr lvl="1"/>
            <a:r>
              <a:rPr lang="en-US" sz="1600" dirty="0"/>
              <a:t>First program to provide multiple emission standards (bins) and fleet average </a:t>
            </a:r>
            <a:r>
              <a:rPr lang="en-US" sz="1600" dirty="0" smtClean="0"/>
              <a:t>requirement</a:t>
            </a:r>
          </a:p>
          <a:p>
            <a:pPr lvl="2"/>
            <a:r>
              <a:rPr lang="en-US" sz="1200" dirty="0" smtClean="0"/>
              <a:t>Provides flexibility</a:t>
            </a:r>
          </a:p>
          <a:p>
            <a:pPr lvl="2"/>
            <a:r>
              <a:rPr lang="en-US" sz="1200" dirty="0" smtClean="0"/>
              <a:t>Assures  continued emission reductions</a:t>
            </a:r>
          </a:p>
          <a:p>
            <a:pPr lvl="1"/>
            <a:r>
              <a:rPr lang="en-US" sz="1600" dirty="0" smtClean="0"/>
              <a:t>First program to take fuel contribution to exhaust emissions into account</a:t>
            </a:r>
          </a:p>
          <a:p>
            <a:pPr lvl="2"/>
            <a:r>
              <a:rPr lang="en-US" sz="1200" dirty="0" smtClean="0"/>
              <a:t>Reactivity factors</a:t>
            </a:r>
            <a:endParaRPr lang="en-US" sz="1200" dirty="0"/>
          </a:p>
          <a:p>
            <a:r>
              <a:rPr lang="en-US" sz="1600" dirty="0"/>
              <a:t>LEV II</a:t>
            </a:r>
          </a:p>
          <a:p>
            <a:pPr lvl="1"/>
            <a:r>
              <a:rPr lang="en-US" sz="1600" dirty="0"/>
              <a:t>Adopted 1998</a:t>
            </a:r>
          </a:p>
          <a:p>
            <a:pPr lvl="1"/>
            <a:r>
              <a:rPr lang="en-US" sz="1600" dirty="0"/>
              <a:t>Implemented </a:t>
            </a:r>
            <a:r>
              <a:rPr lang="en-US" sz="1600" dirty="0" smtClean="0"/>
              <a:t>2004-2010</a:t>
            </a:r>
          </a:p>
          <a:p>
            <a:pPr lvl="1"/>
            <a:r>
              <a:rPr lang="en-US" sz="1600" dirty="0" smtClean="0"/>
              <a:t>Light trucks meet passenger car standards</a:t>
            </a:r>
          </a:p>
          <a:p>
            <a:pPr lvl="1"/>
            <a:r>
              <a:rPr lang="en-US" sz="1600" dirty="0" err="1" smtClean="0"/>
              <a:t>NOx</a:t>
            </a:r>
            <a:r>
              <a:rPr lang="en-US" sz="1600" dirty="0" smtClean="0"/>
              <a:t> focused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0564-F191-45B4-8834-722FD2024B2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" y="3565525"/>
            <a:ext cx="2716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6161388"/>
            <a:ext cx="687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Long-term programs provide certainty and lead time for manufacturers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905000"/>
            <a:ext cx="55721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31"/>
            <a:ext cx="8229600" cy="992231"/>
          </a:xfrm>
        </p:spPr>
        <p:txBody>
          <a:bodyPr/>
          <a:lstStyle/>
          <a:p>
            <a:r>
              <a:rPr lang="en-US" b="1" dirty="0" smtClean="0"/>
              <a:t>Advanced Clean Cars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3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+mj-lt"/>
              </a:rPr>
              <a:t>Multi-pronged approach to meeting mid- and long-term emission reductions from light duty 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E94-52B3-4AD9-B870-C32E1FA93D34}" type="slidenum">
              <a:rPr lang="en-US" smtClean="0">
                <a:latin typeface="+mn-lt"/>
              </a:rPr>
              <a:t>7</a:t>
            </a:fld>
            <a:endParaRPr lang="en-US" dirty="0">
              <a:latin typeface="+mn-lt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87822"/>
              </p:ext>
            </p:extLst>
          </p:nvPr>
        </p:nvGraphicFramePr>
        <p:xfrm>
          <a:off x="495300" y="234315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1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6809"/>
            <a:ext cx="8695480" cy="1037409"/>
          </a:xfrm>
        </p:spPr>
        <p:txBody>
          <a:bodyPr>
            <a:noAutofit/>
          </a:bodyPr>
          <a:lstStyle/>
          <a:p>
            <a:r>
              <a:rPr lang="en-US" b="1" dirty="0" smtClean="0"/>
              <a:t>Advanced Clean Cars Program </a:t>
            </a:r>
            <a:r>
              <a:rPr lang="en-US" sz="4000" b="1" dirty="0" smtClean="0"/>
              <a:t>Goals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18027" cy="48668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800" dirty="0" smtClean="0">
                <a:latin typeface="+mj-lt"/>
              </a:rPr>
              <a:t>Continued progress towards ozone attainment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800" dirty="0" smtClean="0">
                <a:latin typeface="+mj-lt"/>
              </a:rPr>
              <a:t>Reduce localized exposure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dirty="0" smtClean="0">
                <a:latin typeface="+mj-lt"/>
              </a:rPr>
              <a:t>PM, toxics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800" dirty="0" smtClean="0">
                <a:latin typeface="+mj-lt"/>
              </a:rPr>
              <a:t>Ensure commercialization of ultra-clean vehicles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800" dirty="0" smtClean="0">
                <a:latin typeface="+mj-lt"/>
              </a:rPr>
              <a:t>Reduce GHG emissions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dirty="0" smtClean="0">
                <a:latin typeface="+mj-lt"/>
              </a:rPr>
              <a:t>80% by 2050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6E94-52B3-4AD9-B870-C32E1FA93D34}" type="slidenum">
              <a:rPr lang="en-US" smtClean="0">
                <a:latin typeface="+mn-lt"/>
              </a:rPr>
              <a:t>8</a:t>
            </a:fld>
            <a:endParaRPr lang="en-US" dirty="0">
              <a:latin typeface="+mn-lt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32300" y="3752849"/>
            <a:ext cx="4546600" cy="2477483"/>
            <a:chOff x="3086" y="2540"/>
            <a:chExt cx="2514" cy="1422"/>
          </a:xfrm>
        </p:grpSpPr>
        <p:graphicFrame>
          <p:nvGraphicFramePr>
            <p:cNvPr id="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464821"/>
                </p:ext>
              </p:extLst>
            </p:nvPr>
          </p:nvGraphicFramePr>
          <p:xfrm>
            <a:off x="3216" y="2540"/>
            <a:ext cx="2384" cy="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Chart" r:id="rId4" imgW="6095872" imgH="4067265" progId="MSGraph.Chart.8">
                    <p:embed followColorScheme="full"/>
                  </p:oleObj>
                </mc:Choice>
                <mc:Fallback>
                  <p:oleObj name="Chart" r:id="rId4" imgW="6095872" imgH="406726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540"/>
                          <a:ext cx="2384" cy="1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086" y="3383"/>
              <a:ext cx="1186" cy="579"/>
              <a:chOff x="805" y="2976"/>
              <a:chExt cx="1883" cy="1167"/>
            </a:xfrm>
          </p:grpSpPr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805" y="3573"/>
                <a:ext cx="1054" cy="5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300" u="none" dirty="0">
                    <a:solidFill>
                      <a:schemeClr val="tx1"/>
                    </a:solidFill>
                    <a:latin typeface="+mj-lt"/>
                  </a:rPr>
                  <a:t>Transp. Sector 38%;  LDV 28%</a:t>
                </a:r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>
                <a:off x="1872" y="389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V="1">
                <a:off x="2496" y="2976"/>
                <a:ext cx="192" cy="9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447800"/>
            <a:ext cx="4114159" cy="23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52718"/>
            <a:ext cx="856488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LEV III: Reducing Criteria Emissions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44AB-CFFC-4F95-8FAC-1BA3FBDCF8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7565" y="1295400"/>
            <a:ext cx="393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150,000-mile New Vehicle Fleet Average Emissions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524000"/>
            <a:ext cx="4533900" cy="25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84" y="3962400"/>
            <a:ext cx="4267200" cy="23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4329" y="195018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75% Reduction in fleet average emissions 2015-2025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9689" y="443143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mg/mi PM standard in 2025 maintains current PM emission level of well controlled PFI engines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3664544"/>
            <a:ext cx="2826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LEV III Particulate Matter Standards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03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oudy sky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cloudy sk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1487</Words>
  <Application>Microsoft Macintosh PowerPoint</Application>
  <PresentationFormat>On-screen Show (4:3)</PresentationFormat>
  <Paragraphs>401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Chart</vt:lpstr>
      <vt:lpstr>California’s Light-Duty Vehicle Control Program  India-California Air Pollution Mitigation Program October 21, 2013 Oakland, California </vt:lpstr>
      <vt:lpstr>PowerPoint Presentation</vt:lpstr>
      <vt:lpstr>Vehicle Emissions Depend On</vt:lpstr>
      <vt:lpstr>Cleaner Burning Gasoline</vt:lpstr>
      <vt:lpstr>Alternative Fuels</vt:lpstr>
      <vt:lpstr>LEV Program 1994-2010</vt:lpstr>
      <vt:lpstr>Advanced Clean Cars</vt:lpstr>
      <vt:lpstr>Advanced Clean Cars Program Goals</vt:lpstr>
      <vt:lpstr>LEV III: Reducing Criteria Emissions</vt:lpstr>
      <vt:lpstr>Technology and Costs (Gasoline)</vt:lpstr>
      <vt:lpstr>Vehicle Cost (Gasoline)</vt:lpstr>
      <vt:lpstr>LEV III Smog-Related Emission Benefits</vt:lpstr>
      <vt:lpstr>Keeping Cars Clean</vt:lpstr>
      <vt:lpstr>California Greenhouse Goals</vt:lpstr>
      <vt:lpstr>Meeting Greenhouse Gas Goals (80% reduction from 1990 levels by 2050)</vt:lpstr>
      <vt:lpstr>LEV III: Reducing Greenhouse Gas Emissions</vt:lpstr>
      <vt:lpstr>Federal Coordination</vt:lpstr>
      <vt:lpstr>Emerging GHG Technology Solutions</vt:lpstr>
      <vt:lpstr>Public Charging Infrastructure</vt:lpstr>
      <vt:lpstr>AB8/AB118 Hydrogen Infrastructure </vt:lpstr>
      <vt:lpstr>Substantial GHG Reduction</vt:lpstr>
      <vt:lpstr>Flexibility Preserves Vehicle Choice</vt:lpstr>
      <vt:lpstr>ACC Program: Vehicle Technology Cost</vt:lpstr>
      <vt:lpstr>Consumer Savings Exceed Technology Cost</vt:lpstr>
      <vt:lpstr>Summary</vt:lpstr>
      <vt:lpstr>Contacts and References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Hughes</dc:creator>
  <cp:lastModifiedBy>Rachelle Lagman</cp:lastModifiedBy>
  <cp:revision>105</cp:revision>
  <cp:lastPrinted>2013-10-18T15:24:28Z</cp:lastPrinted>
  <dcterms:created xsi:type="dcterms:W3CDTF">2013-10-07T16:25:38Z</dcterms:created>
  <dcterms:modified xsi:type="dcterms:W3CDTF">2013-11-11T23:22:51Z</dcterms:modified>
</cp:coreProperties>
</file>