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58" r:id="rId3"/>
    <p:sldId id="260" r:id="rId4"/>
    <p:sldId id="259" r:id="rId5"/>
    <p:sldId id="269" r:id="rId6"/>
    <p:sldId id="261" r:id="rId7"/>
    <p:sldId id="262" r:id="rId8"/>
    <p:sldId id="264" r:id="rId9"/>
    <p:sldId id="263" r:id="rId10"/>
    <p:sldId id="266" r:id="rId11"/>
    <p:sldId id="267" r:id="rId12"/>
    <p:sldId id="270"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0" d="100"/>
          <a:sy n="60" d="100"/>
        </p:scale>
        <p:origin x="-2640" y="-7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CA232D-C6FC-E742-97D0-B2BF89977890}" type="datetimeFigureOut">
              <a:rPr lang="en-US" smtClean="0"/>
              <a:t>04/02/2014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C1878D-DDF6-3E4A-8297-F748DAD6AD09}" type="slidenum">
              <a:rPr lang="en-US" smtClean="0"/>
              <a:t>‹#›</a:t>
            </a:fld>
            <a:endParaRPr lang="en-US"/>
          </a:p>
        </p:txBody>
      </p:sp>
    </p:spTree>
    <p:extLst>
      <p:ext uri="{BB962C8B-B14F-4D97-AF65-F5344CB8AC3E}">
        <p14:creationId xmlns:p14="http://schemas.microsoft.com/office/powerpoint/2010/main" val="27208900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54951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10F561-1BB3-E546-8BE2-64E324E19B45}" type="datetimeFigureOut">
              <a:rPr lang="en-US" smtClean="0"/>
              <a:t>04/02/2014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394666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0F561-1BB3-E546-8BE2-64E324E19B45}" type="datetimeFigureOut">
              <a:rPr lang="en-US" smtClean="0"/>
              <a:t>04/02/2014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340589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0F561-1BB3-E546-8BE2-64E324E19B45}" type="datetimeFigureOut">
              <a:rPr lang="en-US" smtClean="0"/>
              <a:t>04/02/2014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278867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0F561-1BB3-E546-8BE2-64E324E19B45}" type="datetimeFigureOut">
              <a:rPr lang="en-US" smtClean="0"/>
              <a:t>04/02/2014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241875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10F561-1BB3-E546-8BE2-64E324E19B45}" type="datetimeFigureOut">
              <a:rPr lang="en-US" smtClean="0"/>
              <a:t>04/02/2014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57068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10F561-1BB3-E546-8BE2-64E324E19B45}" type="datetimeFigureOut">
              <a:rPr lang="en-US" smtClean="0"/>
              <a:t>04/02/2014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113122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10F561-1BB3-E546-8BE2-64E324E19B45}" type="datetimeFigureOut">
              <a:rPr lang="en-US" smtClean="0"/>
              <a:t>04/02/2014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278503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10F561-1BB3-E546-8BE2-64E324E19B45}" type="datetimeFigureOut">
              <a:rPr lang="en-US" smtClean="0"/>
              <a:t>04/02/2014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24603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0F561-1BB3-E546-8BE2-64E324E19B45}" type="datetimeFigureOut">
              <a:rPr lang="en-US" smtClean="0"/>
              <a:t>04/02/2014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87756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0F561-1BB3-E546-8BE2-64E324E19B45}" type="datetimeFigureOut">
              <a:rPr lang="en-US" smtClean="0"/>
              <a:t>04/02/2014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196834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0F561-1BB3-E546-8BE2-64E324E19B45}" type="datetimeFigureOut">
              <a:rPr lang="en-US" smtClean="0"/>
              <a:t>04/02/2014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47440-223D-C34B-99CF-055678065454}" type="slidenum">
              <a:rPr lang="en-US" smtClean="0"/>
              <a:t>‹#›</a:t>
            </a:fld>
            <a:endParaRPr lang="en-US"/>
          </a:p>
        </p:txBody>
      </p:sp>
    </p:spTree>
    <p:extLst>
      <p:ext uri="{BB962C8B-B14F-4D97-AF65-F5344CB8AC3E}">
        <p14:creationId xmlns:p14="http://schemas.microsoft.com/office/powerpoint/2010/main" val="1317235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0F561-1BB3-E546-8BE2-64E324E19B45}" type="datetimeFigureOut">
              <a:rPr lang="en-US" smtClean="0"/>
              <a:t>04/02/2014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47440-223D-C34B-99CF-055678065454}" type="slidenum">
              <a:rPr lang="en-US" smtClean="0"/>
              <a:t>‹#›</a:t>
            </a:fld>
            <a:endParaRPr lang="en-US"/>
          </a:p>
        </p:txBody>
      </p:sp>
    </p:spTree>
    <p:extLst>
      <p:ext uri="{BB962C8B-B14F-4D97-AF65-F5344CB8AC3E}">
        <p14:creationId xmlns:p14="http://schemas.microsoft.com/office/powerpoint/2010/main" val="1061775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04/02/2014</a:t>
            </a:r>
            <a:endParaRPr lang="en-US" dirty="0"/>
          </a:p>
        </p:txBody>
      </p:sp>
      <p:sp>
        <p:nvSpPr>
          <p:cNvPr id="6" name="Slide Number Placeholder 5"/>
          <p:cNvSpPr>
            <a:spLocks noGrp="1"/>
          </p:cNvSpPr>
          <p:nvPr>
            <p:ph type="sldNum" sz="quarter" idx="12"/>
          </p:nvPr>
        </p:nvSpPr>
        <p:spPr/>
        <p:txBody>
          <a:bodyPr/>
          <a:lstStyle/>
          <a:p>
            <a:fld id="{B7859A7E-52D7-426B-A1C5-BCCD3FF31703}" type="slidenum">
              <a:rPr lang="en-US" smtClean="0"/>
              <a:pPr/>
              <a:t>1</a:t>
            </a:fld>
            <a:endParaRPr lang="en-US"/>
          </a:p>
        </p:txBody>
      </p:sp>
      <p:sp>
        <p:nvSpPr>
          <p:cNvPr id="10"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sp>
        <p:nvSpPr>
          <p:cNvPr id="2" name="Rectangle 1"/>
          <p:cNvSpPr/>
          <p:nvPr/>
        </p:nvSpPr>
        <p:spPr>
          <a:xfrm>
            <a:off x="275167" y="502334"/>
            <a:ext cx="8720666" cy="1077218"/>
          </a:xfrm>
          <a:prstGeom prst="rect">
            <a:avLst/>
          </a:prstGeom>
        </p:spPr>
        <p:txBody>
          <a:bodyPr wrap="square">
            <a:spAutoFit/>
          </a:bodyPr>
          <a:lstStyle/>
          <a:p>
            <a:r>
              <a:rPr lang="en-US" sz="3200" b="1" dirty="0">
                <a:latin typeface="Arial"/>
                <a:cs typeface="Arial"/>
              </a:rPr>
              <a:t>India-California Air Pollution Mitigation Program (</a:t>
            </a:r>
            <a:r>
              <a:rPr lang="en-US" sz="3200" b="1" dirty="0" smtClean="0">
                <a:latin typeface="Arial"/>
                <a:cs typeface="Arial"/>
              </a:rPr>
              <a:t>ICAMP)</a:t>
            </a:r>
            <a:endParaRPr lang="en-US" sz="3200" dirty="0">
              <a:latin typeface="Arial"/>
              <a:cs typeface="Arial"/>
            </a:endParaRPr>
          </a:p>
        </p:txBody>
      </p:sp>
      <p:sp>
        <p:nvSpPr>
          <p:cNvPr id="11" name="Subtitle 2"/>
          <p:cNvSpPr txBox="1">
            <a:spLocks/>
          </p:cNvSpPr>
          <p:nvPr/>
        </p:nvSpPr>
        <p:spPr>
          <a:xfrm>
            <a:off x="457200" y="2362199"/>
            <a:ext cx="7924799" cy="3183467"/>
          </a:xfrm>
          <a:prstGeom prst="rect">
            <a:avLst/>
          </a:prstGeom>
        </p:spPr>
        <p:txBody>
          <a:bodyPr>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smtClean="0"/>
          </a:p>
          <a:p>
            <a:pPr marL="0" indent="0" algn="ctr">
              <a:buNone/>
            </a:pPr>
            <a:r>
              <a:rPr lang="en-US" sz="3800" b="1" dirty="0" smtClean="0">
                <a:latin typeface="Arial"/>
                <a:cs typeface="Arial"/>
              </a:rPr>
              <a:t>Knowledge Action Plan</a:t>
            </a:r>
          </a:p>
          <a:p>
            <a:pPr marL="0" indent="0" algn="ctr">
              <a:buNone/>
            </a:pPr>
            <a:r>
              <a:rPr lang="en-US" b="1" dirty="0" smtClean="0">
                <a:latin typeface="Arial"/>
                <a:cs typeface="Arial"/>
              </a:rPr>
              <a:t>Science</a:t>
            </a:r>
          </a:p>
          <a:p>
            <a:pPr marL="0" indent="0" algn="ctr">
              <a:buNone/>
            </a:pPr>
            <a:endParaRPr lang="en-IN" b="1" dirty="0" smtClean="0">
              <a:latin typeface="Arial"/>
              <a:cs typeface="Arial"/>
            </a:endParaRPr>
          </a:p>
          <a:p>
            <a:pPr marL="0" indent="0" algn="ctr">
              <a:buNone/>
            </a:pPr>
            <a:r>
              <a:rPr lang="en-IN" b="1" dirty="0" smtClean="0">
                <a:latin typeface="Arial"/>
                <a:cs typeface="Arial"/>
              </a:rPr>
              <a:t>S. Sharma, S. Tripathi, S. Guttikunda, N. Ramanathan, R. Bahadur, T. Kirchstetter, T.K. Joshi, W. Al-Delaimy, A. Dutta, M. Panwar, J.Burney, G. Beig, V. Ramanathan. </a:t>
            </a:r>
            <a:endParaRPr lang="en-US" b="1" dirty="0">
              <a:solidFill>
                <a:srgbClr val="00B050"/>
              </a:solidFill>
              <a:latin typeface="Arial"/>
              <a:cs typeface="Arial"/>
            </a:endParaRPr>
          </a:p>
        </p:txBody>
      </p:sp>
      <p:sp>
        <p:nvSpPr>
          <p:cNvPr id="7" name="TextBox 6"/>
          <p:cNvSpPr txBox="1"/>
          <p:nvPr/>
        </p:nvSpPr>
        <p:spPr>
          <a:xfrm>
            <a:off x="5058833" y="18415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074122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10</a:t>
            </a:fld>
            <a:endParaRPr lang="en-US"/>
          </a:p>
        </p:txBody>
      </p:sp>
      <p:sp>
        <p:nvSpPr>
          <p:cNvPr id="7" name="Rectangle 6"/>
          <p:cNvSpPr/>
          <p:nvPr/>
        </p:nvSpPr>
        <p:spPr>
          <a:xfrm>
            <a:off x="76200" y="685800"/>
            <a:ext cx="8982070" cy="4401205"/>
          </a:xfrm>
          <a:prstGeom prst="rect">
            <a:avLst/>
          </a:prstGeom>
        </p:spPr>
        <p:txBody>
          <a:bodyPr wrap="square">
            <a:spAutoFit/>
          </a:bodyPr>
          <a:lstStyle/>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India plays a key role in Global Food Security.</a:t>
            </a:r>
          </a:p>
          <a:p>
            <a:pPr marL="285750"/>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O</a:t>
            </a:r>
            <a:r>
              <a:rPr lang="en-US" sz="2800" b="1" baseline="-25000" dirty="0" smtClean="0">
                <a:solidFill>
                  <a:srgbClr val="0000FF"/>
                </a:solidFill>
                <a:latin typeface="Arial" panose="020B0604020202020204" pitchFamily="34" charset="0"/>
                <a:cs typeface="Arial" panose="020B0604020202020204" pitchFamily="34" charset="0"/>
              </a:rPr>
              <a:t>3</a:t>
            </a:r>
            <a:r>
              <a:rPr lang="en-US" sz="2800" b="1" dirty="0" smtClean="0">
                <a:solidFill>
                  <a:srgbClr val="0000FF"/>
                </a:solidFill>
                <a:latin typeface="Arial" panose="020B0604020202020204" pitchFamily="34" charset="0"/>
                <a:cs typeface="Arial" panose="020B0604020202020204" pitchFamily="34" charset="0"/>
              </a:rPr>
              <a:t> is toxic to plants damaging through </a:t>
            </a:r>
            <a:r>
              <a:rPr lang="en-US" sz="2800" b="1" dirty="0" err="1" smtClean="0">
                <a:solidFill>
                  <a:srgbClr val="0000FF"/>
                </a:solidFill>
                <a:latin typeface="Arial" panose="020B0604020202020204" pitchFamily="34" charset="0"/>
                <a:cs typeface="Arial" panose="020B0604020202020204" pitchFamily="34" charset="0"/>
              </a:rPr>
              <a:t>stomatal</a:t>
            </a:r>
            <a:r>
              <a:rPr lang="en-US" sz="2800" b="1" dirty="0" smtClean="0">
                <a:solidFill>
                  <a:srgbClr val="0000FF"/>
                </a:solidFill>
                <a:latin typeface="Arial" panose="020B0604020202020204" pitchFamily="34" charset="0"/>
                <a:cs typeface="Arial" panose="020B0604020202020204" pitchFamily="34" charset="0"/>
              </a:rPr>
              <a:t> exchange. Significant loss to cotton, soybean, rice and bean due to O</a:t>
            </a:r>
            <a:r>
              <a:rPr lang="en-US" sz="2800" b="1" baseline="-25000" dirty="0" smtClean="0">
                <a:solidFill>
                  <a:srgbClr val="0000FF"/>
                </a:solidFill>
                <a:latin typeface="Arial" panose="020B0604020202020204" pitchFamily="34" charset="0"/>
                <a:cs typeface="Arial" panose="020B0604020202020204" pitchFamily="34" charset="0"/>
              </a:rPr>
              <a:t>3 </a:t>
            </a:r>
            <a:r>
              <a:rPr lang="en-US" sz="2800" b="1" dirty="0" smtClean="0">
                <a:solidFill>
                  <a:srgbClr val="0000FF"/>
                </a:solidFill>
                <a:latin typeface="Arial" panose="020B0604020202020204" pitchFamily="34" charset="0"/>
                <a:cs typeface="Arial" panose="020B0604020202020204" pitchFamily="34" charset="0"/>
              </a:rPr>
              <a:t>exposure in India. Total loss of 5.5 million tons of wheat and rice in 2005 sufficient to feed </a:t>
            </a:r>
            <a:r>
              <a:rPr lang="en-US" sz="2800" b="1" i="1" dirty="0" smtClean="0">
                <a:solidFill>
                  <a:srgbClr val="0000FF"/>
                </a:solidFill>
                <a:latin typeface="Arial" panose="020B0604020202020204" pitchFamily="34" charset="0"/>
                <a:cs typeface="Arial" panose="020B0604020202020204" pitchFamily="34" charset="0"/>
              </a:rPr>
              <a:t>94 million people. </a:t>
            </a:r>
            <a:endParaRPr lang="en-US" sz="2800" b="1" i="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Black Carbon aerosols can impact plants by shielding the sun light reaching to them.</a:t>
            </a:r>
            <a:endParaRPr lang="en-US" sz="2000" dirty="0">
              <a:latin typeface="Arial" panose="020B0604020202020204" pitchFamily="34" charset="0"/>
              <a:cs typeface="Arial" panose="020B0604020202020204" pitchFamily="34" charset="0"/>
            </a:endParaRPr>
          </a:p>
        </p:txBody>
      </p:sp>
      <p:sp>
        <p:nvSpPr>
          <p:cNvPr id="8" name="TextBox 7"/>
          <p:cNvSpPr txBox="1"/>
          <p:nvPr/>
        </p:nvSpPr>
        <p:spPr>
          <a:xfrm>
            <a:off x="76200" y="0"/>
            <a:ext cx="5907587" cy="584776"/>
          </a:xfrm>
          <a:prstGeom prst="rect">
            <a:avLst/>
          </a:prstGeom>
          <a:noFill/>
        </p:spPr>
        <p:txBody>
          <a:bodyPr wrap="none" rtlCol="0">
            <a:spAutoFit/>
          </a:bodyPr>
          <a:lstStyle/>
          <a:p>
            <a:r>
              <a:rPr lang="en-US" sz="3200" b="1" dirty="0" smtClean="0">
                <a:solidFill>
                  <a:srgbClr val="CC0099"/>
                </a:solidFill>
                <a:latin typeface="Arial" panose="020B0604020202020204" pitchFamily="34" charset="0"/>
                <a:cs typeface="Arial" panose="020B0604020202020204" pitchFamily="34" charset="0"/>
              </a:rPr>
              <a:t>Agriculture and air pollutants</a:t>
            </a:r>
            <a:endParaRPr lang="en-US" sz="3200" b="1" dirty="0">
              <a:solidFill>
                <a:srgbClr val="CC0099"/>
              </a:solidFill>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spTree>
    <p:extLst>
      <p:ext uri="{BB962C8B-B14F-4D97-AF65-F5344CB8AC3E}">
        <p14:creationId xmlns:p14="http://schemas.microsoft.com/office/powerpoint/2010/main" val="5184537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11</a:t>
            </a:fld>
            <a:endParaRPr lang="en-US"/>
          </a:p>
        </p:txBody>
      </p:sp>
      <p:sp>
        <p:nvSpPr>
          <p:cNvPr id="7" name="Rectangle 6"/>
          <p:cNvSpPr/>
          <p:nvPr/>
        </p:nvSpPr>
        <p:spPr>
          <a:xfrm>
            <a:off x="76200" y="685800"/>
            <a:ext cx="8982070" cy="5119351"/>
          </a:xfrm>
          <a:prstGeom prst="rect">
            <a:avLst/>
          </a:prstGeom>
        </p:spPr>
        <p:txBody>
          <a:bodyPr wrap="square">
            <a:spAutoFit/>
          </a:bodyPr>
          <a:lstStyle/>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Within transport sector trucks are largest emitters of PM (therefore BC) and </a:t>
            </a:r>
            <a:r>
              <a:rPr lang="en-US" sz="2800" b="1" dirty="0" err="1" smtClean="0">
                <a:solidFill>
                  <a:srgbClr val="0000FF"/>
                </a:solidFill>
                <a:latin typeface="Arial" panose="020B0604020202020204" pitchFamily="34" charset="0"/>
                <a:cs typeface="Arial" panose="020B0604020202020204" pitchFamily="34" charset="0"/>
              </a:rPr>
              <a:t>NO</a:t>
            </a:r>
            <a:r>
              <a:rPr lang="en-US" sz="2800" b="1" baseline="-25000" dirty="0" err="1" smtClean="0">
                <a:solidFill>
                  <a:srgbClr val="0000FF"/>
                </a:solidFill>
                <a:latin typeface="Arial" panose="020B0604020202020204" pitchFamily="34" charset="0"/>
                <a:cs typeface="Arial" panose="020B0604020202020204" pitchFamily="34" charset="0"/>
              </a:rPr>
              <a:t>x</a:t>
            </a:r>
            <a:r>
              <a:rPr lang="en-US" sz="2800" b="1" baseline="-25000" dirty="0" smtClean="0">
                <a:solidFill>
                  <a:srgbClr val="0000FF"/>
                </a:solidFill>
                <a:latin typeface="Arial" panose="020B0604020202020204" pitchFamily="34" charset="0"/>
                <a:cs typeface="Arial" panose="020B0604020202020204" pitchFamily="34" charset="0"/>
              </a:rPr>
              <a:t>.</a:t>
            </a:r>
          </a:p>
          <a:p>
            <a:pPr marL="285750" indent="-285750">
              <a:buFont typeface="Wingdings" panose="05000000000000000000" pitchFamily="2" charset="2"/>
              <a:buChar char="q"/>
            </a:pPr>
            <a:endParaRPr lang="en-US" sz="2800" b="1" baseline="-25000"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800" b="1" dirty="0" smtClean="0">
                <a:solidFill>
                  <a:srgbClr val="0000FF"/>
                </a:solidFill>
                <a:latin typeface="Arial"/>
                <a:cs typeface="Arial"/>
              </a:rPr>
              <a:t> The </a:t>
            </a:r>
            <a:r>
              <a:rPr lang="en-US" sz="2800" b="1" dirty="0">
                <a:solidFill>
                  <a:srgbClr val="0000FF"/>
                </a:solidFill>
                <a:latin typeface="Arial"/>
                <a:cs typeface="Arial"/>
              </a:rPr>
              <a:t>climate forcing from on- and off-road diesel is positive (with high confidence) leading to climate warming with largest contribution from heavy-duty trucks. The control of BC from on-road diesel engine </a:t>
            </a:r>
            <a:r>
              <a:rPr lang="en-US" sz="2800" b="1" dirty="0" smtClean="0">
                <a:solidFill>
                  <a:srgbClr val="0000FF"/>
                </a:solidFill>
                <a:latin typeface="Arial"/>
                <a:cs typeface="Arial"/>
              </a:rPr>
              <a:t>(truck and buses) thus </a:t>
            </a:r>
            <a:r>
              <a:rPr lang="en-US" sz="2800" b="1" dirty="0">
                <a:solidFill>
                  <a:srgbClr val="0000FF"/>
                </a:solidFill>
                <a:latin typeface="Arial"/>
                <a:cs typeface="Arial"/>
              </a:rPr>
              <a:t>offers an effective means of mitigating near-term climate change. </a:t>
            </a:r>
            <a:r>
              <a:rPr lang="en-US" sz="2800" b="1" dirty="0" smtClean="0">
                <a:solidFill>
                  <a:srgbClr val="0000FF"/>
                </a:solidFill>
                <a:latin typeface="Arial"/>
                <a:cs typeface="Arial"/>
              </a:rPr>
              <a:t>Next target is 2-wheeler. </a:t>
            </a: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This will have co-benefits in terms of health.</a:t>
            </a:r>
            <a:endParaRPr lang="en-US" sz="2000" dirty="0">
              <a:latin typeface="Arial" panose="020B0604020202020204" pitchFamily="34" charset="0"/>
              <a:cs typeface="Arial" panose="020B0604020202020204" pitchFamily="34" charset="0"/>
            </a:endParaRPr>
          </a:p>
        </p:txBody>
      </p:sp>
      <p:sp>
        <p:nvSpPr>
          <p:cNvPr id="8" name="TextBox 7"/>
          <p:cNvSpPr txBox="1"/>
          <p:nvPr/>
        </p:nvSpPr>
        <p:spPr>
          <a:xfrm>
            <a:off x="76200" y="0"/>
            <a:ext cx="5337319" cy="584776"/>
          </a:xfrm>
          <a:prstGeom prst="rect">
            <a:avLst/>
          </a:prstGeom>
          <a:noFill/>
        </p:spPr>
        <p:txBody>
          <a:bodyPr wrap="none" rtlCol="0">
            <a:spAutoFit/>
          </a:bodyPr>
          <a:lstStyle/>
          <a:p>
            <a:r>
              <a:rPr lang="en-US" sz="3200" b="1" dirty="0" smtClean="0">
                <a:solidFill>
                  <a:srgbClr val="CC0099"/>
                </a:solidFill>
                <a:latin typeface="Arial" panose="020B0604020202020204" pitchFamily="34" charset="0"/>
                <a:cs typeface="Arial" panose="020B0604020202020204" pitchFamily="34" charset="0"/>
              </a:rPr>
              <a:t>Climate Change Mitigation </a:t>
            </a:r>
            <a:endParaRPr lang="en-US" sz="3200" b="1" dirty="0">
              <a:solidFill>
                <a:srgbClr val="CC0099"/>
              </a:solidFill>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spTree>
    <p:extLst>
      <p:ext uri="{BB962C8B-B14F-4D97-AF65-F5344CB8AC3E}">
        <p14:creationId xmlns:p14="http://schemas.microsoft.com/office/powerpoint/2010/main" val="12479877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12</a:t>
            </a:fld>
            <a:endParaRPr lang="en-US"/>
          </a:p>
        </p:txBody>
      </p:sp>
      <p:sp>
        <p:nvSpPr>
          <p:cNvPr id="7" name="Rectangle 6"/>
          <p:cNvSpPr/>
          <p:nvPr/>
        </p:nvSpPr>
        <p:spPr>
          <a:xfrm>
            <a:off x="76200" y="622299"/>
            <a:ext cx="8982070" cy="6309419"/>
          </a:xfrm>
          <a:prstGeom prst="rect">
            <a:avLst/>
          </a:prstGeom>
        </p:spPr>
        <p:txBody>
          <a:bodyPr wrap="square">
            <a:spAutoFit/>
          </a:bodyPr>
          <a:lstStyle/>
          <a:p>
            <a:pPr marL="285750" lvl="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a:t>
            </a:r>
            <a:r>
              <a:rPr lang="en-US" sz="2400" b="1" dirty="0">
                <a:solidFill>
                  <a:srgbClr val="0000FF"/>
                </a:solidFill>
                <a:latin typeface="Arial"/>
                <a:cs typeface="Arial"/>
              </a:rPr>
              <a:t>Overall, drastic reduction of PM (and hence BC) and </a:t>
            </a:r>
            <a:r>
              <a:rPr lang="en-US" sz="2400" b="1" dirty="0" err="1">
                <a:solidFill>
                  <a:srgbClr val="0000FF"/>
                </a:solidFill>
                <a:latin typeface="Arial"/>
                <a:cs typeface="Arial"/>
              </a:rPr>
              <a:t>NOx</a:t>
            </a:r>
            <a:r>
              <a:rPr lang="en-US" sz="2400" b="1" dirty="0">
                <a:solidFill>
                  <a:srgbClr val="0000FF"/>
                </a:solidFill>
                <a:latin typeface="Arial"/>
                <a:cs typeface="Arial"/>
              </a:rPr>
              <a:t> from trucks and buses, would have the largest beneficial impact on human health, food availability, and regional climate change. Next in priority is the reduction of PM and </a:t>
            </a:r>
            <a:r>
              <a:rPr lang="en-US" sz="2400" b="1" dirty="0" err="1">
                <a:solidFill>
                  <a:srgbClr val="0000FF"/>
                </a:solidFill>
                <a:latin typeface="Arial"/>
                <a:cs typeface="Arial"/>
              </a:rPr>
              <a:t>NOx</a:t>
            </a:r>
            <a:r>
              <a:rPr lang="en-US" sz="2400" b="1" dirty="0">
                <a:solidFill>
                  <a:srgbClr val="0000FF"/>
                </a:solidFill>
                <a:latin typeface="Arial"/>
                <a:cs typeface="Arial"/>
              </a:rPr>
              <a:t> emissions from two wheelers</a:t>
            </a:r>
            <a:r>
              <a:rPr lang="en-US" sz="2400" b="1" dirty="0" smtClean="0">
                <a:solidFill>
                  <a:srgbClr val="0000FF"/>
                </a:solidFill>
                <a:latin typeface="Arial"/>
                <a:cs typeface="Arial"/>
              </a:rPr>
              <a:t>.</a:t>
            </a:r>
          </a:p>
          <a:p>
            <a:pPr lvl="0"/>
            <a:r>
              <a:rPr lang="en-US" sz="2400" b="1" dirty="0" smtClean="0">
                <a:solidFill>
                  <a:srgbClr val="0000FF"/>
                </a:solidFill>
                <a:latin typeface="Arial"/>
                <a:cs typeface="Arial"/>
              </a:rPr>
              <a:t> </a:t>
            </a:r>
            <a:endParaRPr lang="en-US" sz="2400" dirty="0">
              <a:solidFill>
                <a:srgbClr val="0000FF"/>
              </a:solidFill>
              <a:latin typeface="Arial"/>
              <a:cs typeface="Arial"/>
            </a:endParaRPr>
          </a:p>
          <a:p>
            <a:pPr marL="285750" lvl="0" indent="-285750">
              <a:buFont typeface="Wingdings" panose="05000000000000000000" pitchFamily="2" charset="2"/>
              <a:buChar char="q"/>
            </a:pPr>
            <a:r>
              <a:rPr lang="en-US" sz="2400" b="1" dirty="0">
                <a:solidFill>
                  <a:srgbClr val="0000FF"/>
                </a:solidFill>
                <a:latin typeface="Arial"/>
                <a:cs typeface="Arial"/>
              </a:rPr>
              <a:t>The California example demonstrates that technologies are available to accomplish such massive reductions (&gt;90%) in air pollution. </a:t>
            </a:r>
          </a:p>
          <a:p>
            <a:pPr marL="285750" indent="-285750">
              <a:buFont typeface="Wingdings" panose="05000000000000000000" pitchFamily="2" charset="2"/>
              <a:buChar char="q"/>
            </a:pPr>
            <a:endParaRPr lang="en-US" sz="2400" b="1" baseline="-25000"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400" b="1" dirty="0" smtClean="0">
                <a:solidFill>
                  <a:srgbClr val="0000FF"/>
                </a:solidFill>
                <a:latin typeface="Arial"/>
                <a:cs typeface="Arial"/>
              </a:rPr>
              <a:t> </a:t>
            </a:r>
            <a:r>
              <a:rPr lang="en-US" sz="2400" b="1" dirty="0">
                <a:solidFill>
                  <a:srgbClr val="0000FF"/>
                </a:solidFill>
                <a:latin typeface="Arial"/>
                <a:cs typeface="Arial"/>
              </a:rPr>
              <a:t>A coordinated (between academia and government) observational and modeling effort is required to develop Science Based Policy directives. Observations should include field measurements to improve emission inventories and tail pipe emission factors; </a:t>
            </a:r>
            <a:r>
              <a:rPr lang="en-US" sz="2400" b="1" dirty="0" smtClean="0">
                <a:solidFill>
                  <a:srgbClr val="0000FF"/>
                </a:solidFill>
                <a:latin typeface="Arial"/>
                <a:cs typeface="Arial"/>
              </a:rPr>
              <a:t>Cell</a:t>
            </a:r>
            <a:r>
              <a:rPr lang="en-US" sz="2400" b="1" dirty="0">
                <a:solidFill>
                  <a:srgbClr val="0000FF"/>
                </a:solidFill>
                <a:latin typeface="Arial"/>
                <a:cs typeface="Arial"/>
              </a:rPr>
              <a:t>-phone based soot monitors can revolutionize data collections at massive </a:t>
            </a:r>
            <a:r>
              <a:rPr lang="en-US" sz="2400" b="1" dirty="0" smtClean="0">
                <a:solidFill>
                  <a:srgbClr val="0000FF"/>
                </a:solidFill>
                <a:latin typeface="Arial"/>
                <a:cs typeface="Arial"/>
              </a:rPr>
              <a:t>scales~ few hundreds or </a:t>
            </a:r>
            <a:r>
              <a:rPr lang="en-US" sz="2400" b="1" dirty="0">
                <a:solidFill>
                  <a:srgbClr val="0000FF"/>
                </a:solidFill>
                <a:latin typeface="Arial"/>
                <a:cs typeface="Arial"/>
              </a:rPr>
              <a:t>more per city</a:t>
            </a:r>
            <a:r>
              <a:rPr lang="en-US" sz="2000" b="1" dirty="0">
                <a:solidFill>
                  <a:srgbClr val="0000FF"/>
                </a:solidFill>
                <a:latin typeface="Arial"/>
                <a:cs typeface="Arial"/>
              </a:rPr>
              <a:t>. </a:t>
            </a:r>
          </a:p>
        </p:txBody>
      </p:sp>
      <p:sp>
        <p:nvSpPr>
          <p:cNvPr id="8" name="TextBox 7"/>
          <p:cNvSpPr txBox="1"/>
          <p:nvPr/>
        </p:nvSpPr>
        <p:spPr>
          <a:xfrm>
            <a:off x="76200" y="0"/>
            <a:ext cx="5064407" cy="584776"/>
          </a:xfrm>
          <a:prstGeom prst="rect">
            <a:avLst/>
          </a:prstGeom>
          <a:noFill/>
        </p:spPr>
        <p:txBody>
          <a:bodyPr wrap="none" rtlCol="0">
            <a:spAutoFit/>
          </a:bodyPr>
          <a:lstStyle/>
          <a:p>
            <a:r>
              <a:rPr lang="en-US" sz="3200" b="1" dirty="0" smtClean="0">
                <a:solidFill>
                  <a:srgbClr val="CC0099"/>
                </a:solidFill>
                <a:latin typeface="Arial" panose="020B0604020202020204" pitchFamily="34" charset="0"/>
                <a:cs typeface="Arial" panose="020B0604020202020204" pitchFamily="34" charset="0"/>
              </a:rPr>
              <a:t>Major Recommendations </a:t>
            </a:r>
            <a:endParaRPr lang="en-US" sz="3200" b="1" dirty="0">
              <a:solidFill>
                <a:srgbClr val="CC0099"/>
              </a:solidFill>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spTree>
    <p:extLst>
      <p:ext uri="{BB962C8B-B14F-4D97-AF65-F5344CB8AC3E}">
        <p14:creationId xmlns:p14="http://schemas.microsoft.com/office/powerpoint/2010/main" val="25740496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92875"/>
            <a:ext cx="2133600" cy="365125"/>
          </a:xfrm>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13</a:t>
            </a:fld>
            <a:endParaRPr lang="en-US"/>
          </a:p>
        </p:txBody>
      </p:sp>
      <p:sp>
        <p:nvSpPr>
          <p:cNvPr id="4" name="Footer Placeholder 6"/>
          <p:cNvSpPr>
            <a:spLocks noGrp="1"/>
          </p:cNvSpPr>
          <p:nvPr>
            <p:ph type="ftr" sz="quarter" idx="11"/>
          </p:nvPr>
        </p:nvSpPr>
        <p:spPr>
          <a:xfrm>
            <a:off x="2667000" y="6416675"/>
            <a:ext cx="3657600" cy="365125"/>
          </a:xfrm>
        </p:spPr>
        <p:txBody>
          <a:bodyPr/>
          <a:lstStyle/>
          <a:p>
            <a:r>
              <a:rPr lang="en-US" dirty="0" smtClean="0"/>
              <a:t>India-California Air-Pollution Mitigation Program</a:t>
            </a:r>
            <a:endParaRPr lang="en-US" dirty="0"/>
          </a:p>
        </p:txBody>
      </p:sp>
      <p:sp>
        <p:nvSpPr>
          <p:cNvPr id="5" name="TextBox 4"/>
          <p:cNvSpPr txBox="1"/>
          <p:nvPr/>
        </p:nvSpPr>
        <p:spPr>
          <a:xfrm>
            <a:off x="76200" y="0"/>
            <a:ext cx="9372600" cy="577081"/>
          </a:xfrm>
          <a:prstGeom prst="rect">
            <a:avLst/>
          </a:prstGeom>
          <a:noFill/>
        </p:spPr>
        <p:txBody>
          <a:bodyPr wrap="square" rtlCol="0">
            <a:spAutoFit/>
          </a:bodyPr>
          <a:lstStyle/>
          <a:p>
            <a:r>
              <a:rPr lang="en-US" sz="3150" b="1" dirty="0" smtClean="0">
                <a:solidFill>
                  <a:srgbClr val="CC0099"/>
                </a:solidFill>
                <a:latin typeface="Arial" panose="020B0604020202020204" pitchFamily="34" charset="0"/>
                <a:cs typeface="Arial" panose="020B0604020202020204" pitchFamily="34" charset="0"/>
              </a:rPr>
              <a:t>Proposed Monitoring Networks (Delhi)</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7080"/>
            <a:ext cx="6436027" cy="4745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436026" y="586606"/>
            <a:ext cx="2707973" cy="2585323"/>
          </a:xfrm>
          <a:prstGeom prst="rect">
            <a:avLst/>
          </a:prstGeom>
        </p:spPr>
        <p:txBody>
          <a:bodyPr wrap="square">
            <a:spAutoFit/>
          </a:bodyPr>
          <a:lstStyle/>
          <a:p>
            <a:r>
              <a:rPr lang="en-US" dirty="0">
                <a:latin typeface="Arial" panose="020B0604020202020204" pitchFamily="34" charset="0"/>
                <a:cs typeface="Arial" panose="020B0604020202020204" pitchFamily="34" charset="0"/>
              </a:rPr>
              <a:t>Map of Delhi National Capital Region (NCR) and the proposed observations overlain with existing air quality measurements networks (some well-known places are marked for reference). </a:t>
            </a:r>
          </a:p>
        </p:txBody>
      </p:sp>
      <p:sp>
        <p:nvSpPr>
          <p:cNvPr id="7" name="Rectangle 6"/>
          <p:cNvSpPr/>
          <p:nvPr/>
        </p:nvSpPr>
        <p:spPr>
          <a:xfrm>
            <a:off x="0" y="5475238"/>
            <a:ext cx="9162007" cy="1154162"/>
          </a:xfrm>
          <a:prstGeom prst="rect">
            <a:avLst/>
          </a:prstGeom>
        </p:spPr>
        <p:txBody>
          <a:bodyPr wrap="square">
            <a:spAutoFit/>
          </a:bodyPr>
          <a:lstStyle/>
          <a:p>
            <a:pPr marL="285750" indent="-285750">
              <a:buFont typeface="Wingdings" panose="05000000000000000000" pitchFamily="2" charset="2"/>
              <a:buChar char="q"/>
            </a:pPr>
            <a:r>
              <a:rPr lang="en-US" dirty="0" smtClean="0">
                <a:latin typeface="Arial" panose="020B0604020202020204" pitchFamily="34" charset="0"/>
                <a:cs typeface="Arial" panose="020B0604020202020204" pitchFamily="34" charset="0"/>
              </a:rPr>
              <a:t>Propose to </a:t>
            </a:r>
            <a:r>
              <a:rPr lang="en-US" dirty="0">
                <a:latin typeface="Arial" panose="020B0604020202020204" pitchFamily="34" charset="0"/>
                <a:cs typeface="Arial" panose="020B0604020202020204" pitchFamily="34" charset="0"/>
              </a:rPr>
              <a:t>monitor PM</a:t>
            </a:r>
            <a:r>
              <a:rPr lang="en-US" baseline="-25000"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O</a:t>
            </a:r>
            <a:r>
              <a:rPr lang="en-US" baseline="-25000" dirty="0" smtClean="0">
                <a:latin typeface="Arial" panose="020B0604020202020204" pitchFamily="34" charset="0"/>
                <a:cs typeface="Arial" panose="020B0604020202020204" pitchFamily="34" charset="0"/>
              </a:rPr>
              <a:t>3</a:t>
            </a:r>
            <a:r>
              <a:rPr lang="en-US" dirty="0" smtClean="0">
                <a:latin typeface="Arial" panose="020B0604020202020204" pitchFamily="34" charset="0"/>
                <a:cs typeface="Arial" panose="020B0604020202020204" pitchFamily="34" charset="0"/>
              </a:rPr>
              <a:t>), BC, chemical composition for </a:t>
            </a:r>
            <a:r>
              <a:rPr lang="en-US" b="1" dirty="0" smtClean="0">
                <a:latin typeface="Arial" panose="020B0604020202020204" pitchFamily="34" charset="0"/>
                <a:cs typeface="Arial" panose="020B0604020202020204" pitchFamily="34" charset="0"/>
              </a:rPr>
              <a:t>ambient air quality. </a:t>
            </a:r>
          </a:p>
          <a:p>
            <a:endParaRPr lang="en-US" sz="7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b="1" dirty="0" smtClean="0">
                <a:latin typeface="Arial" panose="020B0604020202020204" pitchFamily="34" charset="0"/>
                <a:cs typeface="Arial" panose="020B0604020202020204" pitchFamily="34" charset="0"/>
              </a:rPr>
              <a:t>Cell phone based</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Aethalometer</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(AE 42</a:t>
            </a:r>
            <a:r>
              <a:rPr lang="en-US" dirty="0" smtClean="0">
                <a:latin typeface="Arial" panose="020B0604020202020204" pitchFamily="34" charset="0"/>
                <a:cs typeface="Arial" panose="020B0604020202020204" pitchFamily="34" charset="0"/>
              </a:rPr>
              <a:t>), Gas-analyzer, EBAM </a:t>
            </a:r>
            <a:r>
              <a:rPr lang="en-US" dirty="0">
                <a:latin typeface="Arial" panose="020B0604020202020204" pitchFamily="34" charset="0"/>
                <a:cs typeface="Arial" panose="020B0604020202020204" pitchFamily="34" charset="0"/>
              </a:rPr>
              <a:t>PM </a:t>
            </a:r>
            <a:r>
              <a:rPr lang="en-US" dirty="0" smtClean="0">
                <a:latin typeface="Arial" panose="020B0604020202020204" pitchFamily="34" charset="0"/>
                <a:cs typeface="Arial" panose="020B0604020202020204" pitchFamily="34" charset="0"/>
              </a:rPr>
              <a:t>sampler</a:t>
            </a:r>
          </a:p>
          <a:p>
            <a:endParaRPr lang="en-US" sz="7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dirty="0" smtClean="0">
                <a:latin typeface="Arial" panose="020B0604020202020204" pitchFamily="34" charset="0"/>
                <a:cs typeface="Arial" panose="020B0604020202020204" pitchFamily="34" charset="0"/>
              </a:rPr>
              <a:t>Bulk </a:t>
            </a:r>
            <a:r>
              <a:rPr lang="en-US" dirty="0">
                <a:latin typeface="Arial" panose="020B0604020202020204" pitchFamily="34" charset="0"/>
                <a:cs typeface="Arial" panose="020B0604020202020204" pitchFamily="34" charset="0"/>
              </a:rPr>
              <a:t>filter </a:t>
            </a:r>
            <a:r>
              <a:rPr lang="en-US" dirty="0" smtClean="0">
                <a:latin typeface="Arial" panose="020B0604020202020204" pitchFamily="34" charset="0"/>
                <a:cs typeface="Arial" panose="020B0604020202020204" pitchFamily="34" charset="0"/>
              </a:rPr>
              <a:t>sampler, EC-OC analyzer, 7-wavelength </a:t>
            </a:r>
            <a:r>
              <a:rPr lang="en-US" dirty="0" err="1" smtClean="0">
                <a:latin typeface="Arial" panose="020B0604020202020204" pitchFamily="34" charset="0"/>
                <a:cs typeface="Arial" panose="020B0604020202020204" pitchFamily="34" charset="0"/>
              </a:rPr>
              <a:t>Aethalometer</a:t>
            </a:r>
            <a:endParaRPr lang="en-US" dirty="0">
              <a:latin typeface="Arial" panose="020B0604020202020204" pitchFamily="34" charset="0"/>
              <a:cs typeface="Arial" panose="020B0604020202020204" pitchFamily="34" charset="0"/>
            </a:endParaRPr>
          </a:p>
        </p:txBody>
      </p:sp>
      <p:sp>
        <p:nvSpPr>
          <p:cNvPr id="8" name="TextBox 7"/>
          <p:cNvSpPr txBox="1"/>
          <p:nvPr/>
        </p:nvSpPr>
        <p:spPr>
          <a:xfrm>
            <a:off x="5105400" y="4495800"/>
            <a:ext cx="3886200" cy="646331"/>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Vehicular emission</a:t>
            </a:r>
          </a:p>
          <a:p>
            <a:r>
              <a:rPr lang="en-US" dirty="0" smtClean="0">
                <a:latin typeface="Arial" panose="020B0604020202020204" pitchFamily="34" charset="0"/>
                <a:cs typeface="Arial" panose="020B0604020202020204" pitchFamily="34" charset="0"/>
              </a:rPr>
              <a:t>BC, CO,CO</a:t>
            </a:r>
            <a:r>
              <a:rPr lang="en-US" baseline="-25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vehicle and model  </a:t>
            </a:r>
            <a:endParaRPr lang="en-US" dirty="0"/>
          </a:p>
        </p:txBody>
      </p:sp>
    </p:spTree>
    <p:extLst>
      <p:ext uri="{BB962C8B-B14F-4D97-AF65-F5344CB8AC3E}">
        <p14:creationId xmlns:p14="http://schemas.microsoft.com/office/powerpoint/2010/main" val="1162056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2</a:t>
            </a:fld>
            <a:endParaRPr lang="en-US"/>
          </a:p>
        </p:txBody>
      </p:sp>
      <p:sp>
        <p:nvSpPr>
          <p:cNvPr id="7" name="Rectangle 6"/>
          <p:cNvSpPr/>
          <p:nvPr/>
        </p:nvSpPr>
        <p:spPr>
          <a:xfrm>
            <a:off x="76200" y="685800"/>
            <a:ext cx="8982070" cy="5386090"/>
          </a:xfrm>
          <a:prstGeom prst="rect">
            <a:avLst/>
          </a:prstGeom>
        </p:spPr>
        <p:txBody>
          <a:bodyPr wrap="square">
            <a:spAutoFit/>
          </a:bodyPr>
          <a:lstStyle/>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r>
              <a:rPr lang="en-US" sz="2800" b="1" dirty="0" smtClean="0">
                <a:solidFill>
                  <a:srgbClr val="0000FF"/>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a:r>
              <a:rPr lang="en-US" sz="2000" dirty="0" smtClean="0">
                <a:latin typeface="Arial" panose="020B0604020202020204" pitchFamily="34" charset="0"/>
                <a:cs typeface="Arial" panose="020B0604020202020204" pitchFamily="34" charset="0"/>
              </a:rPr>
              <a:t> </a:t>
            </a:r>
          </a:p>
          <a:p>
            <a:pPr marL="457200" indent="-17145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1"/>
            <a:ext cx="7922215" cy="5386090"/>
          </a:xfrm>
          <a:prstGeom prst="rect">
            <a:avLst/>
          </a:prstGeom>
          <a:noFill/>
          <a:ln>
            <a:noFill/>
          </a:ln>
        </p:spPr>
      </p:pic>
    </p:spTree>
    <p:extLst>
      <p:ext uri="{BB962C8B-B14F-4D97-AF65-F5344CB8AC3E}">
        <p14:creationId xmlns:p14="http://schemas.microsoft.com/office/powerpoint/2010/main" val="41850979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3</a:t>
            </a:fld>
            <a:endParaRPr lang="en-US"/>
          </a:p>
        </p:txBody>
      </p:sp>
      <p:sp>
        <p:nvSpPr>
          <p:cNvPr id="7" name="Rectangle 6"/>
          <p:cNvSpPr/>
          <p:nvPr/>
        </p:nvSpPr>
        <p:spPr>
          <a:xfrm>
            <a:off x="76200" y="685800"/>
            <a:ext cx="8982070" cy="3970318"/>
          </a:xfrm>
          <a:prstGeom prst="rect">
            <a:avLst/>
          </a:prstGeom>
        </p:spPr>
        <p:txBody>
          <a:bodyPr wrap="square">
            <a:spAutoFit/>
          </a:bodyPr>
          <a:lstStyle/>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Health impacts</a:t>
            </a:r>
          </a:p>
          <a:p>
            <a:pPr marL="285750"/>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Emission Scenarios</a:t>
            </a: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Impacts on agriculture</a:t>
            </a: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Monitoring</a:t>
            </a: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800" b="1" dirty="0" smtClean="0">
                <a:solidFill>
                  <a:srgbClr val="0000FF"/>
                </a:solidFill>
                <a:latin typeface="Arial" panose="020B0604020202020204" pitchFamily="34" charset="0"/>
                <a:cs typeface="Arial" panose="020B0604020202020204" pitchFamily="34" charset="0"/>
              </a:rPr>
              <a:t> Mitigation </a:t>
            </a:r>
            <a:endParaRPr lang="en-US" sz="2000" dirty="0">
              <a:latin typeface="Arial" panose="020B0604020202020204" pitchFamily="34" charset="0"/>
              <a:cs typeface="Arial" panose="020B0604020202020204" pitchFamily="34" charset="0"/>
            </a:endParaRPr>
          </a:p>
        </p:txBody>
      </p:sp>
      <p:sp>
        <p:nvSpPr>
          <p:cNvPr id="8" name="TextBox 7"/>
          <p:cNvSpPr txBox="1"/>
          <p:nvPr/>
        </p:nvSpPr>
        <p:spPr>
          <a:xfrm>
            <a:off x="76200" y="0"/>
            <a:ext cx="4495942" cy="584776"/>
          </a:xfrm>
          <a:prstGeom prst="rect">
            <a:avLst/>
          </a:prstGeom>
          <a:noFill/>
        </p:spPr>
        <p:txBody>
          <a:bodyPr wrap="none" rtlCol="0">
            <a:spAutoFit/>
          </a:bodyPr>
          <a:lstStyle/>
          <a:p>
            <a:r>
              <a:rPr lang="en-US" sz="3200" b="1" dirty="0" smtClean="0">
                <a:solidFill>
                  <a:srgbClr val="CC0099"/>
                </a:solidFill>
                <a:latin typeface="Arial" panose="020B0604020202020204" pitchFamily="34" charset="0"/>
                <a:cs typeface="Arial" panose="020B0604020202020204" pitchFamily="34" charset="0"/>
              </a:rPr>
              <a:t>Key issues addressed  </a:t>
            </a:r>
            <a:endParaRPr lang="en-US" sz="3200" b="1" dirty="0">
              <a:solidFill>
                <a:srgbClr val="CC0099"/>
              </a:solidFill>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spTree>
    <p:extLst>
      <p:ext uri="{BB962C8B-B14F-4D97-AF65-F5344CB8AC3E}">
        <p14:creationId xmlns:p14="http://schemas.microsoft.com/office/powerpoint/2010/main" val="39322415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4</a:t>
            </a:fld>
            <a:endParaRPr lang="en-US"/>
          </a:p>
        </p:txBody>
      </p:sp>
      <p:sp>
        <p:nvSpPr>
          <p:cNvPr id="7" name="Rectangle 6"/>
          <p:cNvSpPr/>
          <p:nvPr/>
        </p:nvSpPr>
        <p:spPr>
          <a:xfrm>
            <a:off x="76200" y="685800"/>
            <a:ext cx="8982070" cy="5016758"/>
          </a:xfrm>
          <a:prstGeom prst="rect">
            <a:avLst/>
          </a:prstGeom>
        </p:spPr>
        <p:txBody>
          <a:bodyPr wrap="square">
            <a:spAutoFit/>
          </a:bodyPr>
          <a:lstStyle/>
          <a:p>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a:endParaRPr lang="en-US" sz="2000" dirty="0">
              <a:latin typeface="Arial" panose="020B0604020202020204" pitchFamily="34" charset="0"/>
              <a:cs typeface="Arial" panose="020B0604020202020204" pitchFamily="34" charset="0"/>
            </a:endParaRPr>
          </a:p>
          <a:p>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r>
              <a:rPr lang="en-US" sz="2000" b="1" dirty="0" smtClean="0">
                <a:solidFill>
                  <a:srgbClr val="0000FF"/>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a:r>
              <a:rPr lang="en-US" sz="2000" dirty="0" smtClean="0">
                <a:latin typeface="Arial" panose="020B0604020202020204" pitchFamily="34" charset="0"/>
                <a:cs typeface="Arial" panose="020B0604020202020204" pitchFamily="34" charset="0"/>
              </a:rPr>
              <a:t> </a:t>
            </a:r>
          </a:p>
          <a:p>
            <a:pPr marL="457200" indent="-17145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8" name="TextBox 7"/>
          <p:cNvSpPr txBox="1"/>
          <p:nvPr/>
        </p:nvSpPr>
        <p:spPr>
          <a:xfrm>
            <a:off x="76200" y="0"/>
            <a:ext cx="6295514" cy="584776"/>
          </a:xfrm>
          <a:prstGeom prst="rect">
            <a:avLst/>
          </a:prstGeom>
          <a:noFill/>
        </p:spPr>
        <p:txBody>
          <a:bodyPr wrap="none" rtlCol="0">
            <a:spAutoFit/>
          </a:bodyPr>
          <a:lstStyle/>
          <a:p>
            <a:r>
              <a:rPr lang="en-US" sz="3200" b="1" dirty="0" smtClean="0">
                <a:solidFill>
                  <a:srgbClr val="CC0099"/>
                </a:solidFill>
                <a:latin typeface="Arial" panose="020B0604020202020204" pitchFamily="34" charset="0"/>
                <a:cs typeface="Arial" panose="020B0604020202020204" pitchFamily="34" charset="0"/>
              </a:rPr>
              <a:t>Health impacts of air pollutants</a:t>
            </a:r>
            <a:endParaRPr lang="en-US" sz="3200" b="1" dirty="0">
              <a:solidFill>
                <a:srgbClr val="CC0099"/>
              </a:solidFill>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189779" y="685800"/>
            <a:ext cx="5422746" cy="5400040"/>
          </a:xfrm>
          <a:prstGeom prst="rect">
            <a:avLst/>
          </a:prstGeom>
          <a:noFill/>
          <a:ln>
            <a:noFill/>
          </a:ln>
        </p:spPr>
      </p:pic>
      <p:sp>
        <p:nvSpPr>
          <p:cNvPr id="11" name="Rectangle 10"/>
          <p:cNvSpPr/>
          <p:nvPr/>
        </p:nvSpPr>
        <p:spPr>
          <a:xfrm>
            <a:off x="5612525" y="1531931"/>
            <a:ext cx="3531475" cy="2246769"/>
          </a:xfrm>
          <a:prstGeom prst="rect">
            <a:avLst/>
          </a:prstGeom>
        </p:spPr>
        <p:txBody>
          <a:bodyPr wrap="square">
            <a:spAutoFit/>
          </a:bodyPr>
          <a:lstStyle/>
          <a:p>
            <a:pPr marL="285750" indent="-285750">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Particulate Matter (PM) and ozone are the culprits. </a:t>
            </a:r>
          </a:p>
          <a:p>
            <a:pPr marL="285750" indent="-285750">
              <a:buFont typeface="Wingdings" panose="05000000000000000000" pitchFamily="2" charset="2"/>
              <a:buChar char="q"/>
            </a:pPr>
            <a:endParaRPr lang="en-US" sz="20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However PM 10 times more adversely impacts than ozone</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51937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200" y="0"/>
            <a:ext cx="8940800" cy="6321972"/>
            <a:chOff x="76200" y="0"/>
            <a:chExt cx="8940800" cy="6321972"/>
          </a:xfrm>
        </p:grpSpPr>
        <p:pic>
          <p:nvPicPr>
            <p:cNvPr id="3" name="Picture 2"/>
            <p:cNvPicPr>
              <a:picLocks noChangeAspect="1"/>
            </p:cNvPicPr>
            <p:nvPr/>
          </p:nvPicPr>
          <p:blipFill rotWithShape="1">
            <a:blip r:embed="rId2"/>
            <a:srcRect b="6516"/>
            <a:stretch/>
          </p:blipFill>
          <p:spPr>
            <a:xfrm>
              <a:off x="127000" y="88900"/>
              <a:ext cx="8890000" cy="6233072"/>
            </a:xfrm>
            <a:prstGeom prst="rect">
              <a:avLst/>
            </a:prstGeom>
          </p:spPr>
        </p:pic>
        <p:sp>
          <p:nvSpPr>
            <p:cNvPr id="4" name="TextBox 3"/>
            <p:cNvSpPr txBox="1"/>
            <p:nvPr/>
          </p:nvSpPr>
          <p:spPr>
            <a:xfrm>
              <a:off x="76200" y="0"/>
              <a:ext cx="1688283" cy="584775"/>
            </a:xfrm>
            <a:prstGeom prst="rect">
              <a:avLst/>
            </a:prstGeom>
            <a:noFill/>
          </p:spPr>
          <p:txBody>
            <a:bodyPr wrap="none" rtlCol="0">
              <a:spAutoFit/>
            </a:bodyPr>
            <a:lstStyle/>
            <a:p>
              <a:r>
                <a:rPr lang="en-US" sz="3200" b="1" dirty="0" smtClean="0">
                  <a:solidFill>
                    <a:srgbClr val="CC0099"/>
                  </a:solidFill>
                  <a:latin typeface="Arial" panose="020B0604020202020204" pitchFamily="34" charset="0"/>
                  <a:cs typeface="Arial" panose="020B0604020202020204" pitchFamily="34" charset="0"/>
                </a:rPr>
                <a:t>PM size</a:t>
              </a:r>
              <a:endParaRPr lang="en-US" sz="3200" b="1" dirty="0">
                <a:solidFill>
                  <a:srgbClr val="CC0099"/>
                </a:solidFill>
                <a:latin typeface="Arial" panose="020B0604020202020204" pitchFamily="34" charset="0"/>
                <a:cs typeface="Arial" panose="020B0604020202020204" pitchFamily="34" charset="0"/>
              </a:endParaRPr>
            </a:p>
          </p:txBody>
        </p:sp>
      </p:grpSp>
      <p:sp>
        <p:nvSpPr>
          <p:cNvPr id="5" name="Date Placeholder 4"/>
          <p:cNvSpPr>
            <a:spLocks noGrp="1"/>
          </p:cNvSpPr>
          <p:nvPr>
            <p:ph type="dt" sz="half" idx="10"/>
          </p:nvPr>
        </p:nvSpPr>
        <p:spPr/>
        <p:txBody>
          <a:bodyPr/>
          <a:lstStyle/>
          <a:p>
            <a:fld id="{4AD19371-A0E6-4CE3-A005-37EA2C87B953}" type="datetime1">
              <a:rPr lang="en-US" smtClean="0"/>
              <a:t>04/02/2014</a:t>
            </a:fld>
            <a:endParaRPr lang="en-US"/>
          </a:p>
        </p:txBody>
      </p:sp>
      <p:sp>
        <p:nvSpPr>
          <p:cNvPr id="6" name="Slide Number Placeholder 5"/>
          <p:cNvSpPr>
            <a:spLocks noGrp="1"/>
          </p:cNvSpPr>
          <p:nvPr>
            <p:ph type="sldNum" sz="quarter" idx="12"/>
          </p:nvPr>
        </p:nvSpPr>
        <p:spPr/>
        <p:txBody>
          <a:bodyPr/>
          <a:lstStyle/>
          <a:p>
            <a:fld id="{74447440-223D-C34B-99CF-055678065454}" type="slidenum">
              <a:rPr lang="en-US" smtClean="0"/>
              <a:t>5</a:t>
            </a:fld>
            <a:endParaRPr lang="en-US"/>
          </a:p>
        </p:txBody>
      </p:sp>
      <p:sp>
        <p:nvSpPr>
          <p:cNvPr id="7"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spTree>
    <p:extLst>
      <p:ext uri="{BB962C8B-B14F-4D97-AF65-F5344CB8AC3E}">
        <p14:creationId xmlns:p14="http://schemas.microsoft.com/office/powerpoint/2010/main" val="6068146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6</a:t>
            </a:fld>
            <a:endParaRPr lang="en-US"/>
          </a:p>
        </p:txBody>
      </p:sp>
      <p:sp>
        <p:nvSpPr>
          <p:cNvPr id="7" name="Rectangle 6"/>
          <p:cNvSpPr/>
          <p:nvPr/>
        </p:nvSpPr>
        <p:spPr>
          <a:xfrm>
            <a:off x="76200" y="685800"/>
            <a:ext cx="8982070" cy="5386090"/>
          </a:xfrm>
          <a:prstGeom prst="rect">
            <a:avLst/>
          </a:prstGeom>
        </p:spPr>
        <p:txBody>
          <a:bodyPr wrap="square">
            <a:spAutoFit/>
          </a:bodyPr>
          <a:lstStyle/>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r>
              <a:rPr lang="en-US" sz="2800" b="1" dirty="0" smtClean="0">
                <a:solidFill>
                  <a:srgbClr val="0000FF"/>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a:r>
              <a:rPr lang="en-US" sz="2000" dirty="0" smtClean="0">
                <a:latin typeface="Arial" panose="020B0604020202020204" pitchFamily="34" charset="0"/>
                <a:cs typeface="Arial" panose="020B0604020202020204" pitchFamily="34" charset="0"/>
              </a:rPr>
              <a:t> </a:t>
            </a:r>
          </a:p>
          <a:p>
            <a:pPr marL="457200" indent="-17145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pic>
        <p:nvPicPr>
          <p:cNvPr id="8" name="Picture 7" descr="Description: C:\Users\Dr. Joshi\Pictures\2010-08-27\132451_html_395b1f1c.jpg"/>
          <p:cNvPicPr/>
          <p:nvPr/>
        </p:nvPicPr>
        <p:blipFill>
          <a:blip r:embed="rId2">
            <a:extLst>
              <a:ext uri="{28A0092B-C50C-407E-A947-70E740481C1C}">
                <a14:useLocalDpi xmlns:a14="http://schemas.microsoft.com/office/drawing/2010/main" val="0"/>
              </a:ext>
            </a:extLst>
          </a:blip>
          <a:srcRect t="2406" b="7487"/>
          <a:stretch>
            <a:fillRect/>
          </a:stretch>
        </p:blipFill>
        <p:spPr bwMode="auto">
          <a:xfrm>
            <a:off x="1087821" y="584776"/>
            <a:ext cx="6952593" cy="5771574"/>
          </a:xfrm>
          <a:prstGeom prst="rect">
            <a:avLst/>
          </a:prstGeom>
          <a:noFill/>
          <a:ln>
            <a:noFill/>
          </a:ln>
        </p:spPr>
      </p:pic>
      <p:sp>
        <p:nvSpPr>
          <p:cNvPr id="11" name="TextBox 10"/>
          <p:cNvSpPr txBox="1"/>
          <p:nvPr/>
        </p:nvSpPr>
        <p:spPr>
          <a:xfrm>
            <a:off x="76200" y="0"/>
            <a:ext cx="6377067" cy="584775"/>
          </a:xfrm>
          <a:prstGeom prst="rect">
            <a:avLst/>
          </a:prstGeom>
          <a:noFill/>
        </p:spPr>
        <p:txBody>
          <a:bodyPr wrap="none" rtlCol="0">
            <a:spAutoFit/>
          </a:bodyPr>
          <a:lstStyle/>
          <a:p>
            <a:r>
              <a:rPr lang="en-US" sz="3200" b="1" dirty="0" smtClean="0">
                <a:solidFill>
                  <a:srgbClr val="CC0099"/>
                </a:solidFill>
                <a:latin typeface="Arial" panose="020B0604020202020204" pitchFamily="34" charset="0"/>
                <a:cs typeface="Arial" panose="020B0604020202020204" pitchFamily="34" charset="0"/>
              </a:rPr>
              <a:t>How PM enters in human body  </a:t>
            </a:r>
            <a:endParaRPr lang="en-US" sz="3200" b="1" dirty="0">
              <a:solidFill>
                <a:srgbClr val="CC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31388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7</a:t>
            </a:fld>
            <a:endParaRPr lang="en-US"/>
          </a:p>
        </p:txBody>
      </p:sp>
      <p:sp>
        <p:nvSpPr>
          <p:cNvPr id="7" name="Rectangle 6"/>
          <p:cNvSpPr/>
          <p:nvPr/>
        </p:nvSpPr>
        <p:spPr>
          <a:xfrm>
            <a:off x="76200" y="685800"/>
            <a:ext cx="8982070" cy="5386090"/>
          </a:xfrm>
          <a:prstGeom prst="rect">
            <a:avLst/>
          </a:prstGeom>
        </p:spPr>
        <p:txBody>
          <a:bodyPr wrap="square">
            <a:spAutoFit/>
          </a:bodyPr>
          <a:lstStyle/>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r>
              <a:rPr lang="en-US" sz="2800" b="1" dirty="0" smtClean="0">
                <a:solidFill>
                  <a:srgbClr val="0000FF"/>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a:r>
              <a:rPr lang="en-US" sz="2000" dirty="0" smtClean="0">
                <a:latin typeface="Arial" panose="020B0604020202020204" pitchFamily="34" charset="0"/>
                <a:cs typeface="Arial" panose="020B0604020202020204" pitchFamily="34" charset="0"/>
              </a:rPr>
              <a:t> </a:t>
            </a:r>
          </a:p>
          <a:p>
            <a:pPr marL="457200" indent="-17145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457200" y="657565"/>
            <a:ext cx="7528061" cy="5065941"/>
          </a:xfrm>
          <a:prstGeom prst="rect">
            <a:avLst/>
          </a:prstGeom>
          <a:noFill/>
          <a:ln>
            <a:noFill/>
          </a:ln>
        </p:spPr>
      </p:pic>
      <p:sp>
        <p:nvSpPr>
          <p:cNvPr id="11" name="TextBox 10"/>
          <p:cNvSpPr txBox="1"/>
          <p:nvPr/>
        </p:nvSpPr>
        <p:spPr>
          <a:xfrm>
            <a:off x="76200" y="0"/>
            <a:ext cx="6866784" cy="584776"/>
          </a:xfrm>
          <a:prstGeom prst="rect">
            <a:avLst/>
          </a:prstGeom>
          <a:noFill/>
        </p:spPr>
        <p:txBody>
          <a:bodyPr wrap="none" rtlCol="0">
            <a:spAutoFit/>
          </a:bodyPr>
          <a:lstStyle/>
          <a:p>
            <a:r>
              <a:rPr lang="en-US" sz="3200" b="1" dirty="0" smtClean="0">
                <a:solidFill>
                  <a:srgbClr val="CC0099"/>
                </a:solidFill>
                <a:latin typeface="Arial" panose="020B0604020202020204" pitchFamily="34" charset="0"/>
                <a:cs typeface="Arial" panose="020B0604020202020204" pitchFamily="34" charset="0"/>
              </a:rPr>
              <a:t>PM </a:t>
            </a:r>
            <a:r>
              <a:rPr lang="en-US" sz="3200" b="1" dirty="0">
                <a:solidFill>
                  <a:srgbClr val="CC0099"/>
                </a:solidFill>
                <a:latin typeface="Arial" panose="020B0604020202020204" pitchFamily="34" charset="0"/>
                <a:cs typeface="Arial" panose="020B0604020202020204" pitchFamily="34" charset="0"/>
              </a:rPr>
              <a:t>e</a:t>
            </a:r>
            <a:r>
              <a:rPr lang="en-US" sz="3200" b="1" dirty="0" smtClean="0">
                <a:solidFill>
                  <a:srgbClr val="CC0099"/>
                </a:solidFill>
                <a:latin typeface="Arial" panose="020B0604020202020204" pitchFamily="34" charset="0"/>
                <a:cs typeface="Arial" panose="020B0604020202020204" pitchFamily="34" charset="0"/>
              </a:rPr>
              <a:t>mission from various sectors </a:t>
            </a:r>
            <a:endParaRPr lang="en-US" sz="3200" b="1" dirty="0">
              <a:solidFill>
                <a:srgbClr val="CC0099"/>
              </a:solidFill>
              <a:latin typeface="Arial" panose="020B0604020202020204" pitchFamily="34" charset="0"/>
              <a:cs typeface="Arial" panose="020B0604020202020204" pitchFamily="34" charset="0"/>
            </a:endParaRPr>
          </a:p>
        </p:txBody>
      </p:sp>
      <p:sp>
        <p:nvSpPr>
          <p:cNvPr id="4" name="TextBox 3"/>
          <p:cNvSpPr txBox="1"/>
          <p:nvPr/>
        </p:nvSpPr>
        <p:spPr>
          <a:xfrm>
            <a:off x="2111866" y="5931163"/>
            <a:ext cx="4695516" cy="400110"/>
          </a:xfrm>
          <a:prstGeom prst="rect">
            <a:avLst/>
          </a:prstGeom>
          <a:noFill/>
        </p:spPr>
        <p:txBody>
          <a:bodyPr wrap="none" rtlCol="0">
            <a:spAutoFit/>
          </a:bodyPr>
          <a:lstStyle/>
          <a:p>
            <a:r>
              <a:rPr lang="en-US" sz="2000" b="1" dirty="0" smtClean="0">
                <a:solidFill>
                  <a:srgbClr val="0000FF"/>
                </a:solidFill>
                <a:latin typeface="Arial"/>
                <a:cs typeface="Arial"/>
              </a:rPr>
              <a:t>Note PM2.5 is more harmful to health</a:t>
            </a:r>
            <a:endParaRPr lang="en-US" sz="2000" b="1" dirty="0">
              <a:solidFill>
                <a:srgbClr val="0000FF"/>
              </a:solidFill>
              <a:latin typeface="Arial"/>
              <a:cs typeface="Arial"/>
            </a:endParaRPr>
          </a:p>
        </p:txBody>
      </p:sp>
    </p:spTree>
    <p:extLst>
      <p:ext uri="{BB962C8B-B14F-4D97-AF65-F5344CB8AC3E}">
        <p14:creationId xmlns:p14="http://schemas.microsoft.com/office/powerpoint/2010/main" val="41564280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8</a:t>
            </a:fld>
            <a:endParaRPr lang="en-US"/>
          </a:p>
        </p:txBody>
      </p:sp>
      <p:sp>
        <p:nvSpPr>
          <p:cNvPr id="7" name="Rectangle 6"/>
          <p:cNvSpPr/>
          <p:nvPr/>
        </p:nvSpPr>
        <p:spPr>
          <a:xfrm>
            <a:off x="76200" y="685800"/>
            <a:ext cx="8982070" cy="5016758"/>
          </a:xfrm>
          <a:prstGeom prst="rect">
            <a:avLst/>
          </a:prstGeom>
        </p:spPr>
        <p:txBody>
          <a:bodyPr wrap="square">
            <a:spAutoFit/>
          </a:bodyPr>
          <a:lstStyle/>
          <a:p>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a:endParaRPr lang="en-US" sz="2000" dirty="0">
              <a:latin typeface="Arial" panose="020B0604020202020204" pitchFamily="34" charset="0"/>
              <a:cs typeface="Arial" panose="020B0604020202020204" pitchFamily="34" charset="0"/>
            </a:endParaRPr>
          </a:p>
          <a:p>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r>
              <a:rPr lang="en-US" sz="2000" b="1" dirty="0" smtClean="0">
                <a:solidFill>
                  <a:srgbClr val="0000FF"/>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a:r>
              <a:rPr lang="en-US" sz="2000" dirty="0" smtClean="0">
                <a:latin typeface="Arial" panose="020B0604020202020204" pitchFamily="34" charset="0"/>
                <a:cs typeface="Arial" panose="020B0604020202020204" pitchFamily="34" charset="0"/>
              </a:rPr>
              <a:t> </a:t>
            </a:r>
          </a:p>
          <a:p>
            <a:pPr marL="457200" indent="-17145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8" name="TextBox 7"/>
          <p:cNvSpPr txBox="1"/>
          <p:nvPr/>
        </p:nvSpPr>
        <p:spPr>
          <a:xfrm>
            <a:off x="76200" y="-1"/>
            <a:ext cx="8982070" cy="584775"/>
          </a:xfrm>
          <a:prstGeom prst="rect">
            <a:avLst/>
          </a:prstGeom>
          <a:noFill/>
        </p:spPr>
        <p:txBody>
          <a:bodyPr wrap="square" rtlCol="0">
            <a:spAutoFit/>
          </a:bodyPr>
          <a:lstStyle/>
          <a:p>
            <a:r>
              <a:rPr lang="en-US" sz="3200" b="1" dirty="0" err="1" smtClean="0">
                <a:solidFill>
                  <a:srgbClr val="CC0099"/>
                </a:solidFill>
                <a:latin typeface="Arial" panose="020B0604020202020204" pitchFamily="34" charset="0"/>
                <a:cs typeface="Arial" panose="020B0604020202020204" pitchFamily="34" charset="0"/>
              </a:rPr>
              <a:t>NO</a:t>
            </a:r>
            <a:r>
              <a:rPr lang="en-US" sz="3200" b="1" baseline="-25000" dirty="0" err="1" smtClean="0">
                <a:solidFill>
                  <a:srgbClr val="CC0099"/>
                </a:solidFill>
                <a:latin typeface="Arial" panose="020B0604020202020204" pitchFamily="34" charset="0"/>
                <a:cs typeface="Arial" panose="020B0604020202020204" pitchFamily="34" charset="0"/>
              </a:rPr>
              <a:t>x</a:t>
            </a:r>
            <a:r>
              <a:rPr lang="en-US" sz="3200" b="1" dirty="0" smtClean="0">
                <a:solidFill>
                  <a:srgbClr val="CC0099"/>
                </a:solidFill>
                <a:latin typeface="Arial" panose="020B0604020202020204" pitchFamily="34" charset="0"/>
                <a:cs typeface="Arial" panose="020B0604020202020204" pitchFamily="34" charset="0"/>
              </a:rPr>
              <a:t> emission from various sectors </a:t>
            </a:r>
            <a:endParaRPr lang="en-US" sz="3200" b="1" dirty="0">
              <a:solidFill>
                <a:srgbClr val="CC0099"/>
              </a:solidFill>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202" y="685800"/>
            <a:ext cx="8387177" cy="4949148"/>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76200" y="-1"/>
            <a:ext cx="8982070" cy="6306207"/>
            <a:chOff x="76200" y="-1"/>
            <a:chExt cx="8982070" cy="6306207"/>
          </a:xfrm>
        </p:grpSpPr>
        <p:sp>
          <p:nvSpPr>
            <p:cNvPr id="11" name="Rectangle 10"/>
            <p:cNvSpPr/>
            <p:nvPr/>
          </p:nvSpPr>
          <p:spPr>
            <a:xfrm>
              <a:off x="76200" y="0"/>
              <a:ext cx="8847083" cy="630620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1732787" y="584773"/>
              <a:ext cx="5361696" cy="5721433"/>
            </a:xfrm>
            <a:prstGeom prst="rect">
              <a:avLst/>
            </a:prstGeom>
            <a:noFill/>
            <a:ln>
              <a:noFill/>
            </a:ln>
          </p:spPr>
        </p:pic>
        <p:sp>
          <p:nvSpPr>
            <p:cNvPr id="16" name="TextBox 15"/>
            <p:cNvSpPr txBox="1"/>
            <p:nvPr/>
          </p:nvSpPr>
          <p:spPr>
            <a:xfrm>
              <a:off x="76200" y="-1"/>
              <a:ext cx="8982070" cy="584775"/>
            </a:xfrm>
            <a:prstGeom prst="rect">
              <a:avLst/>
            </a:prstGeom>
            <a:noFill/>
          </p:spPr>
          <p:txBody>
            <a:bodyPr wrap="square" rtlCol="0">
              <a:spAutoFit/>
            </a:bodyPr>
            <a:lstStyle/>
            <a:p>
              <a:r>
                <a:rPr lang="en-US" sz="3200" b="1" dirty="0" smtClean="0">
                  <a:solidFill>
                    <a:srgbClr val="CC0099"/>
                  </a:solidFill>
                  <a:latin typeface="Arial" panose="020B0604020202020204" pitchFamily="34" charset="0"/>
                  <a:cs typeface="Arial" panose="020B0604020202020204" pitchFamily="34" charset="0"/>
                </a:rPr>
                <a:t>O</a:t>
              </a:r>
              <a:r>
                <a:rPr lang="en-US" sz="3200" b="1" baseline="-25000" dirty="0" smtClean="0">
                  <a:solidFill>
                    <a:srgbClr val="CC0099"/>
                  </a:solidFill>
                  <a:latin typeface="Arial" panose="020B0604020202020204" pitchFamily="34" charset="0"/>
                  <a:cs typeface="Arial" panose="020B0604020202020204" pitchFamily="34" charset="0"/>
                </a:rPr>
                <a:t>3</a:t>
              </a:r>
              <a:r>
                <a:rPr lang="en-US" sz="3200" b="1" dirty="0" smtClean="0">
                  <a:solidFill>
                    <a:srgbClr val="CC0099"/>
                  </a:solidFill>
                  <a:latin typeface="Arial" panose="020B0604020202020204" pitchFamily="34" charset="0"/>
                  <a:cs typeface="Arial" panose="020B0604020202020204" pitchFamily="34" charset="0"/>
                </a:rPr>
                <a:t> reduction due to 40% reduction in </a:t>
              </a:r>
              <a:r>
                <a:rPr lang="en-US" sz="3200" b="1" dirty="0" err="1" smtClean="0">
                  <a:solidFill>
                    <a:srgbClr val="CC0099"/>
                  </a:solidFill>
                  <a:latin typeface="Arial" panose="020B0604020202020204" pitchFamily="34" charset="0"/>
                  <a:cs typeface="Arial" panose="020B0604020202020204" pitchFamily="34" charset="0"/>
                </a:rPr>
                <a:t>NO</a:t>
              </a:r>
              <a:r>
                <a:rPr lang="en-US" sz="3200" b="1" baseline="-25000" dirty="0" err="1" smtClean="0">
                  <a:solidFill>
                    <a:srgbClr val="CC0099"/>
                  </a:solidFill>
                  <a:latin typeface="Arial" panose="020B0604020202020204" pitchFamily="34" charset="0"/>
                  <a:cs typeface="Arial" panose="020B0604020202020204" pitchFamily="34" charset="0"/>
                </a:rPr>
                <a:t>x</a:t>
              </a:r>
              <a:endParaRPr lang="en-US" sz="3200" b="1" baseline="-25000" dirty="0">
                <a:solidFill>
                  <a:srgbClr val="CC0099"/>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742529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a:grpSpLocks/>
          </p:cNvGrpSpPr>
          <p:nvPr/>
        </p:nvGrpSpPr>
        <p:grpSpPr bwMode="auto">
          <a:xfrm>
            <a:off x="729914" y="584776"/>
            <a:ext cx="7459723" cy="5771574"/>
            <a:chOff x="1245" y="8414"/>
            <a:chExt cx="7635" cy="6913"/>
          </a:xfrm>
        </p:grpSpPr>
        <p:pic>
          <p:nvPicPr>
            <p:cNvPr id="11"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5" y="8414"/>
              <a:ext cx="3705" cy="34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5" y="8414"/>
              <a:ext cx="3840" cy="348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5" y="11896"/>
              <a:ext cx="3885" cy="343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5" y="11896"/>
              <a:ext cx="3705" cy="3431"/>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Date Placeholder 1"/>
          <p:cNvSpPr>
            <a:spLocks noGrp="1"/>
          </p:cNvSpPr>
          <p:nvPr>
            <p:ph type="dt" sz="half" idx="10"/>
          </p:nvPr>
        </p:nvSpPr>
        <p:spPr/>
        <p:txBody>
          <a:bodyPr/>
          <a:lstStyle/>
          <a:p>
            <a:r>
              <a:rPr lang="en-US" smtClean="0"/>
              <a:t>04/02/2014</a:t>
            </a:r>
            <a:endParaRPr lang="en-US"/>
          </a:p>
        </p:txBody>
      </p:sp>
      <p:sp>
        <p:nvSpPr>
          <p:cNvPr id="3" name="Slide Number Placeholder 2"/>
          <p:cNvSpPr>
            <a:spLocks noGrp="1"/>
          </p:cNvSpPr>
          <p:nvPr>
            <p:ph type="sldNum" sz="quarter" idx="12"/>
          </p:nvPr>
        </p:nvSpPr>
        <p:spPr/>
        <p:txBody>
          <a:bodyPr/>
          <a:lstStyle/>
          <a:p>
            <a:fld id="{B7859A7E-52D7-426B-A1C5-BCCD3FF31703}" type="slidenum">
              <a:rPr lang="en-US" smtClean="0"/>
              <a:pPr/>
              <a:t>9</a:t>
            </a:fld>
            <a:endParaRPr lang="en-US"/>
          </a:p>
        </p:txBody>
      </p:sp>
      <p:sp>
        <p:nvSpPr>
          <p:cNvPr id="7" name="Rectangle 6"/>
          <p:cNvSpPr/>
          <p:nvPr/>
        </p:nvSpPr>
        <p:spPr>
          <a:xfrm>
            <a:off x="76200" y="685800"/>
            <a:ext cx="8982070" cy="5386090"/>
          </a:xfrm>
          <a:prstGeom prst="rect">
            <a:avLst/>
          </a:prstGeom>
        </p:spPr>
        <p:txBody>
          <a:bodyPr wrap="square">
            <a:spAutoFit/>
          </a:bodyPr>
          <a:lstStyle/>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800" b="1" dirty="0" smtClean="0">
              <a:solidFill>
                <a:srgbClr val="0000FF"/>
              </a:solidFill>
              <a:latin typeface="Arial" panose="020B0604020202020204" pitchFamily="34" charset="0"/>
              <a:cs typeface="Arial" panose="020B0604020202020204" pitchFamily="34" charset="0"/>
            </a:endParaRPr>
          </a:p>
          <a:p>
            <a:r>
              <a:rPr lang="en-US" sz="2800" b="1" dirty="0" smtClean="0">
                <a:solidFill>
                  <a:srgbClr val="0000FF"/>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a:solidFill>
                <a:srgbClr val="0000FF"/>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US" sz="2000" b="1" dirty="0" smtClean="0">
              <a:solidFill>
                <a:srgbClr val="0000FF"/>
              </a:solidFill>
              <a:latin typeface="Arial" panose="020B0604020202020204" pitchFamily="34" charset="0"/>
              <a:cs typeface="Arial" panose="020B0604020202020204" pitchFamily="34" charset="0"/>
            </a:endParaRPr>
          </a:p>
          <a:p>
            <a:pPr marL="285750"/>
            <a:r>
              <a:rPr lang="en-US" sz="2000" dirty="0" smtClean="0">
                <a:latin typeface="Arial" panose="020B0604020202020204" pitchFamily="34" charset="0"/>
                <a:cs typeface="Arial" panose="020B0604020202020204" pitchFamily="34" charset="0"/>
              </a:rPr>
              <a:t> </a:t>
            </a:r>
          </a:p>
          <a:p>
            <a:pPr marL="457200" indent="-17145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9" name="Footer Placeholder 6"/>
          <p:cNvSpPr>
            <a:spLocks noGrp="1"/>
          </p:cNvSpPr>
          <p:nvPr>
            <p:ph type="ftr" sz="quarter" idx="11"/>
          </p:nvPr>
        </p:nvSpPr>
        <p:spPr>
          <a:xfrm>
            <a:off x="2667000" y="6356350"/>
            <a:ext cx="3657600" cy="365125"/>
          </a:xfrm>
        </p:spPr>
        <p:txBody>
          <a:bodyPr/>
          <a:lstStyle/>
          <a:p>
            <a:r>
              <a:rPr lang="en-US" dirty="0" smtClean="0"/>
              <a:t>India-California Air-Pollution Mitigation Program</a:t>
            </a:r>
            <a:endParaRPr lang="en-US" dirty="0"/>
          </a:p>
        </p:txBody>
      </p:sp>
      <p:sp>
        <p:nvSpPr>
          <p:cNvPr id="16" name="TextBox 15"/>
          <p:cNvSpPr txBox="1"/>
          <p:nvPr/>
        </p:nvSpPr>
        <p:spPr>
          <a:xfrm>
            <a:off x="76200" y="0"/>
            <a:ext cx="7992701" cy="584775"/>
          </a:xfrm>
          <a:prstGeom prst="rect">
            <a:avLst/>
          </a:prstGeom>
          <a:noFill/>
        </p:spPr>
        <p:txBody>
          <a:bodyPr wrap="none" rtlCol="0">
            <a:spAutoFit/>
          </a:bodyPr>
          <a:lstStyle/>
          <a:p>
            <a:r>
              <a:rPr lang="en-US" sz="3200" b="1" dirty="0" smtClean="0">
                <a:solidFill>
                  <a:srgbClr val="CC0099"/>
                </a:solidFill>
                <a:latin typeface="Arial" panose="020B0604020202020204" pitchFamily="34" charset="0"/>
                <a:cs typeface="Arial" panose="020B0604020202020204" pitchFamily="34" charset="0"/>
              </a:rPr>
              <a:t>Vehicle wise distribution of PM and </a:t>
            </a:r>
            <a:r>
              <a:rPr lang="en-US" sz="3200" b="1" dirty="0" err="1" smtClean="0">
                <a:solidFill>
                  <a:srgbClr val="CC0099"/>
                </a:solidFill>
                <a:latin typeface="Arial" panose="020B0604020202020204" pitchFamily="34" charset="0"/>
                <a:cs typeface="Arial" panose="020B0604020202020204" pitchFamily="34" charset="0"/>
              </a:rPr>
              <a:t>NO</a:t>
            </a:r>
            <a:r>
              <a:rPr lang="en-US" sz="3200" b="1" baseline="-25000" dirty="0" err="1" smtClean="0">
                <a:solidFill>
                  <a:srgbClr val="CC0099"/>
                </a:solidFill>
                <a:latin typeface="Arial" panose="020B0604020202020204" pitchFamily="34" charset="0"/>
                <a:cs typeface="Arial" panose="020B0604020202020204" pitchFamily="34" charset="0"/>
              </a:rPr>
              <a:t>x</a:t>
            </a:r>
            <a:endParaRPr lang="en-US" sz="3200" b="1" baseline="-25000" dirty="0">
              <a:solidFill>
                <a:srgbClr val="CC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64280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183</TotalTime>
  <Words>748</Words>
  <Application>Microsoft Macintosh PowerPoint</Application>
  <PresentationFormat>On-screen Show (4:3)</PresentationFormat>
  <Paragraphs>175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snt@iitk.ac.in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Sachidanand Tripathi</dc:creator>
  <cp:lastModifiedBy>Dr. Sachidanand Tripathi</cp:lastModifiedBy>
  <cp:revision>56</cp:revision>
  <dcterms:created xsi:type="dcterms:W3CDTF">2014-02-03T10:37:10Z</dcterms:created>
  <dcterms:modified xsi:type="dcterms:W3CDTF">2014-02-04T00:33:27Z</dcterms:modified>
</cp:coreProperties>
</file>