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7" r:id="rId16"/>
    <p:sldId id="258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B87D5-FB47-8749-8D6E-E43640887AD5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7FA47-ACF0-E747-ACE9-F9032F3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1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BF53F-4548-4DB0-ACB4-337CB606C60D}" type="slidenum">
              <a:rPr lang="en-IN"/>
              <a:pPr/>
              <a:t>3</a:t>
            </a:fld>
            <a:endParaRPr lang="en-IN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A55AB-FBFB-46F6-894F-8B406AB3C1FE}" type="slidenum">
              <a:rPr lang="en-IN"/>
              <a:pPr/>
              <a:t>12</a:t>
            </a:fld>
            <a:endParaRPr lang="en-IN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F0DBC-562B-4E3A-A840-78CE4F9862C2}" type="slidenum">
              <a:rPr lang="en-IN"/>
              <a:pPr/>
              <a:t>13</a:t>
            </a:fld>
            <a:endParaRPr lang="en-IN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59F7A-9030-44AD-9354-22C7BF43DC15}" type="slidenum">
              <a:rPr lang="en-IN"/>
              <a:pPr/>
              <a:t>14</a:t>
            </a:fld>
            <a:endParaRPr lang="en-IN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BD96A-A13D-42E2-AADA-5CC64425AFE9}" type="slidenum">
              <a:rPr lang="en-IN"/>
              <a:pPr/>
              <a:t>4</a:t>
            </a:fld>
            <a:endParaRPr lang="en-IN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66FDB-CBB6-4B54-A6B0-0A04733DE57C}" type="slidenum">
              <a:rPr lang="en-IN"/>
              <a:pPr/>
              <a:t>5</a:t>
            </a:fld>
            <a:endParaRPr lang="en-IN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A20D8-E15A-41E8-80C6-D64035C27510}" type="slidenum">
              <a:rPr lang="en-IN"/>
              <a:pPr/>
              <a:t>6</a:t>
            </a:fld>
            <a:endParaRPr lang="en-IN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28E13-D253-4286-ACDE-4AEEA46A6D5F}" type="slidenum">
              <a:rPr lang="en-IN"/>
              <a:pPr/>
              <a:t>7</a:t>
            </a:fld>
            <a:endParaRPr lang="en-IN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FDF53-307A-491F-86B0-5E0665A23E0C}" type="slidenum">
              <a:rPr lang="en-IN"/>
              <a:pPr/>
              <a:t>8</a:t>
            </a:fld>
            <a:endParaRPr lang="en-IN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1635F-2682-43A7-B2CB-253160E9951E}" type="slidenum">
              <a:rPr lang="en-IN"/>
              <a:pPr/>
              <a:t>9</a:t>
            </a:fld>
            <a:endParaRPr lang="en-IN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EB5DF-BA30-4E2B-B024-2D81D4893B01}" type="slidenum">
              <a:rPr lang="en-IN"/>
              <a:pPr/>
              <a:t>10</a:t>
            </a:fld>
            <a:endParaRPr lang="en-IN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1EDC6-47C6-4D30-82B1-BD6FFAB7DBB7}" type="slidenum">
              <a:rPr lang="en-IN"/>
              <a:pPr/>
              <a:t>11</a:t>
            </a:fld>
            <a:endParaRPr lang="en-IN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7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0D8775-9E64-4A1E-8AC5-E1F6ED31C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4881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45136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7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5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6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CCE8-38BE-C046-9D2B-1B3AC9F82F9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EF95-E466-294B-A6A1-D0D82199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State Governments in India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Manisha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Panwar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Uttarakhand, India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0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 descr="VALLEY OF FLOWERS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439863"/>
            <a:ext cx="7315200" cy="4640262"/>
          </a:xfrm>
          <a:noFill/>
          <a:ln/>
        </p:spPr>
      </p:pic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6045200" y="6248400"/>
            <a:ext cx="240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Valley of flowers</a:t>
            </a:r>
          </a:p>
        </p:txBody>
      </p:sp>
    </p:spTree>
    <p:extLst>
      <p:ext uri="{BB962C8B-B14F-4D97-AF65-F5344CB8AC3E}">
        <p14:creationId xmlns:p14="http://schemas.microsoft.com/office/powerpoint/2010/main" val="974681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29_OM_PARVAT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28750"/>
            <a:ext cx="7620000" cy="4667250"/>
          </a:xfrm>
          <a:prstGeom prst="rect">
            <a:avLst/>
          </a:prstGeom>
          <a:noFill/>
        </p:spPr>
      </p:pic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6775450" y="62484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Om parwat</a:t>
            </a:r>
          </a:p>
        </p:txBody>
      </p:sp>
    </p:spTree>
    <p:extLst>
      <p:ext uri="{BB962C8B-B14F-4D97-AF65-F5344CB8AC3E}">
        <p14:creationId xmlns:p14="http://schemas.microsoft.com/office/powerpoint/2010/main" val="3934869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 descr="15_PANDAV_PARV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620000" cy="4625975"/>
          </a:xfrm>
          <a:prstGeom prst="rect">
            <a:avLst/>
          </a:prstGeom>
          <a:noFill/>
        </p:spPr>
      </p:pic>
      <p:sp>
        <p:nvSpPr>
          <p:cNvPr id="457732" name="Text Box 4"/>
          <p:cNvSpPr txBox="1">
            <a:spLocks noChangeArrowheads="1"/>
          </p:cNvSpPr>
          <p:nvPr/>
        </p:nvSpPr>
        <p:spPr bwMode="auto">
          <a:xfrm>
            <a:off x="6230938" y="6248400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Pandav parwat</a:t>
            </a:r>
          </a:p>
        </p:txBody>
      </p:sp>
    </p:spTree>
    <p:extLst>
      <p:ext uri="{BB962C8B-B14F-4D97-AF65-F5344CB8AC3E}">
        <p14:creationId xmlns:p14="http://schemas.microsoft.com/office/powerpoint/2010/main" val="3568892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 descr="25_NANDAKOT_AND_CHAUKO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543800" cy="4629150"/>
          </a:xfrm>
          <a:prstGeom prst="rect">
            <a:avLst/>
          </a:prstGeom>
          <a:noFill/>
        </p:spPr>
      </p:pic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5959475" y="6248400"/>
            <a:ext cx="249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Nandakot parwat</a:t>
            </a:r>
          </a:p>
        </p:txBody>
      </p:sp>
    </p:spTree>
    <p:extLst>
      <p:ext uri="{BB962C8B-B14F-4D97-AF65-F5344CB8AC3E}">
        <p14:creationId xmlns:p14="http://schemas.microsoft.com/office/powerpoint/2010/main" val="1980101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8_PINDARI_GLAC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620000" cy="4641850"/>
          </a:xfrm>
          <a:prstGeom prst="rect">
            <a:avLst/>
          </a:prstGeom>
          <a:noFill/>
        </p:spPr>
      </p:pic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6332538" y="6248400"/>
            <a:ext cx="211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Pindar Glacier</a:t>
            </a:r>
          </a:p>
        </p:txBody>
      </p:sp>
    </p:spTree>
    <p:extLst>
      <p:ext uri="{BB962C8B-B14F-4D97-AF65-F5344CB8AC3E}">
        <p14:creationId xmlns:p14="http://schemas.microsoft.com/office/powerpoint/2010/main" val="3052928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Small Mountain state in Himalayas</a:t>
            </a:r>
          </a:p>
          <a:p>
            <a:r>
              <a:rPr lang="en-US" dirty="0" smtClean="0"/>
              <a:t>1000 meters to 4000 meters above MSL</a:t>
            </a:r>
          </a:p>
          <a:p>
            <a:r>
              <a:rPr lang="en-US" dirty="0" smtClean="0"/>
              <a:t>10 million people</a:t>
            </a:r>
          </a:p>
          <a:p>
            <a:r>
              <a:rPr lang="en-US" dirty="0" smtClean="0"/>
              <a:t>70% land area under forest cover</a:t>
            </a:r>
          </a:p>
          <a:p>
            <a:r>
              <a:rPr lang="en-US" dirty="0" smtClean="0"/>
              <a:t>Economy dependent of tourism</a:t>
            </a:r>
          </a:p>
          <a:p>
            <a:r>
              <a:rPr lang="en-US" dirty="0" smtClean="0"/>
              <a:t>Limited financial resources</a:t>
            </a:r>
          </a:p>
          <a:p>
            <a:r>
              <a:rPr lang="en-US" dirty="0" smtClean="0"/>
              <a:t>Ecologically sensitive</a:t>
            </a:r>
          </a:p>
          <a:p>
            <a:r>
              <a:rPr lang="en-US" dirty="0" smtClean="0"/>
              <a:t>Development hampered by environment laws</a:t>
            </a:r>
          </a:p>
          <a:p>
            <a:r>
              <a:rPr lang="en-US" dirty="0" smtClean="0"/>
              <a:t>Long standing demand for </a:t>
            </a:r>
            <a:r>
              <a:rPr lang="en-US" dirty="0" smtClean="0">
                <a:solidFill>
                  <a:srgbClr val="008000"/>
                </a:solidFill>
              </a:rPr>
              <a:t>Green bonus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dirty="0"/>
              <a:t>A</a:t>
            </a:r>
            <a:r>
              <a:rPr lang="en-US" dirty="0" smtClean="0"/>
              <a:t>ir pollution in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Tourist influx 20-25 million…</a:t>
            </a:r>
          </a:p>
          <a:p>
            <a:r>
              <a:rPr lang="en-US" dirty="0" smtClean="0"/>
              <a:t>Local population 10 million</a:t>
            </a:r>
          </a:p>
          <a:p>
            <a:r>
              <a:rPr lang="en-US" dirty="0" smtClean="0"/>
              <a:t>Adverse geography, traps pollution</a:t>
            </a:r>
          </a:p>
          <a:p>
            <a:r>
              <a:rPr lang="en-US" dirty="0" smtClean="0"/>
              <a:t>High Vehicular emission </a:t>
            </a:r>
          </a:p>
          <a:p>
            <a:pPr lvl="1"/>
            <a:r>
              <a:rPr lang="en-US" dirty="0" smtClean="0"/>
              <a:t>Tourist Vehicles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upply vehicles</a:t>
            </a:r>
          </a:p>
          <a:p>
            <a:r>
              <a:rPr lang="en-US" dirty="0" smtClean="0"/>
              <a:t>Traffic far exceeds carrying capacity</a:t>
            </a:r>
          </a:p>
          <a:p>
            <a:r>
              <a:rPr lang="en-US" dirty="0" smtClean="0"/>
              <a:t>All major towns pollution levels 2-3 times of permissible limits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9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state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Emission standards set by federal government</a:t>
            </a:r>
          </a:p>
          <a:p>
            <a:r>
              <a:rPr lang="en-US" dirty="0" smtClean="0"/>
              <a:t>Fuel standard set by federal government</a:t>
            </a:r>
          </a:p>
          <a:p>
            <a:endParaRPr lang="en-US" dirty="0" smtClean="0"/>
          </a:p>
          <a:p>
            <a:r>
              <a:rPr lang="en-US" dirty="0" smtClean="0"/>
              <a:t>State </a:t>
            </a:r>
            <a:r>
              <a:rPr lang="en-US" dirty="0" err="1" smtClean="0"/>
              <a:t>Govt</a:t>
            </a:r>
            <a:r>
              <a:rPr lang="en-US" dirty="0" smtClean="0"/>
              <a:t> should have authority to lay down standards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w</a:t>
            </a:r>
            <a:r>
              <a:rPr lang="en-US" dirty="0" smtClean="0"/>
              <a:t>e want stricter standards)</a:t>
            </a:r>
          </a:p>
          <a:p>
            <a:r>
              <a:rPr lang="en-US" dirty="0" smtClean="0"/>
              <a:t>My state not even in the 2015, Euro 4  cities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5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Enforcement done by States</a:t>
            </a:r>
          </a:p>
          <a:p>
            <a:pPr lvl="1"/>
            <a:r>
              <a:rPr lang="en-US" dirty="0" smtClean="0"/>
              <a:t>Weak enforcement</a:t>
            </a:r>
          </a:p>
          <a:p>
            <a:pPr lvl="1"/>
            <a:r>
              <a:rPr lang="en-US" dirty="0" smtClean="0"/>
              <a:t>Lack of resources</a:t>
            </a:r>
          </a:p>
          <a:p>
            <a:pPr lvl="1"/>
            <a:r>
              <a:rPr lang="en-US" dirty="0" smtClean="0"/>
              <a:t>Lack of sensitivity</a:t>
            </a:r>
          </a:p>
          <a:p>
            <a:r>
              <a:rPr lang="en-US" dirty="0" smtClean="0"/>
              <a:t>Failed initiative </a:t>
            </a:r>
          </a:p>
          <a:p>
            <a:pPr lvl="1"/>
            <a:r>
              <a:rPr lang="en-US" dirty="0" smtClean="0"/>
              <a:t>Battery operated public transport</a:t>
            </a:r>
          </a:p>
          <a:p>
            <a:pPr lvl="1"/>
            <a:r>
              <a:rPr lang="en-US" dirty="0" smtClean="0"/>
              <a:t>Lack of funding / support from government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5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State’s public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Inefficient state public transport</a:t>
            </a:r>
          </a:p>
          <a:p>
            <a:pPr lvl="1"/>
            <a:r>
              <a:rPr lang="en-US" dirty="0" smtClean="0"/>
              <a:t>State Bus transport corporation</a:t>
            </a:r>
          </a:p>
          <a:p>
            <a:pPr lvl="1"/>
            <a:r>
              <a:rPr lang="en-US" dirty="0" smtClean="0"/>
              <a:t>Losses</a:t>
            </a:r>
          </a:p>
          <a:p>
            <a:pPr lvl="1"/>
            <a:r>
              <a:rPr lang="en-US" dirty="0" smtClean="0"/>
              <a:t>Survives on subsidy</a:t>
            </a:r>
          </a:p>
          <a:p>
            <a:pPr lvl="1"/>
            <a:r>
              <a:rPr lang="en-US" dirty="0" smtClean="0"/>
              <a:t>No funds for modernization</a:t>
            </a:r>
          </a:p>
          <a:p>
            <a:r>
              <a:rPr lang="en-US" dirty="0" smtClean="0"/>
              <a:t>No planning for MRTS for smaller states</a:t>
            </a:r>
          </a:p>
          <a:p>
            <a:pPr lvl="1"/>
            <a:r>
              <a:rPr lang="en-US" dirty="0" smtClean="0"/>
              <a:t>Tier 2 and tier 3 towns/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2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92222"/>
            <a:ext cx="9143999" cy="58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46892" y="249238"/>
            <a:ext cx="9144000" cy="6016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915988" eaLnBrk="0" hangingPunct="0">
              <a:lnSpc>
                <a:spcPct val="93000"/>
              </a:lnSpc>
              <a:defRPr/>
            </a:pP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Uttarakhand</a:t>
            </a:r>
            <a:r>
              <a:rPr lang="en-US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 </a:t>
            </a:r>
            <a:endParaRPr lang="en-US" sz="1800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9250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Urban planning and Governance</a:t>
            </a:r>
          </a:p>
          <a:p>
            <a:pPr lvl="1"/>
            <a:r>
              <a:rPr lang="en-US" dirty="0" smtClean="0"/>
              <a:t>Local self government is a state subject</a:t>
            </a:r>
          </a:p>
          <a:p>
            <a:r>
              <a:rPr lang="en-US" dirty="0" smtClean="0"/>
              <a:t>Municipal bodies</a:t>
            </a:r>
          </a:p>
          <a:p>
            <a:pPr lvl="1"/>
            <a:r>
              <a:rPr lang="en-US" dirty="0" smtClean="0"/>
              <a:t>Lack of capacity</a:t>
            </a:r>
          </a:p>
          <a:p>
            <a:pPr lvl="1"/>
            <a:r>
              <a:rPr lang="en-US" dirty="0" smtClean="0"/>
              <a:t>Starved of funds</a:t>
            </a:r>
          </a:p>
          <a:p>
            <a:r>
              <a:rPr lang="en-US" dirty="0" smtClean="0"/>
              <a:t>Need structural and governance reforms</a:t>
            </a:r>
          </a:p>
          <a:p>
            <a:pPr lvl="2"/>
            <a:r>
              <a:rPr lang="en-US" sz="2800" dirty="0"/>
              <a:t>Tax collection</a:t>
            </a:r>
          </a:p>
          <a:p>
            <a:pPr lvl="2"/>
            <a:r>
              <a:rPr lang="en-US" sz="2800" dirty="0"/>
              <a:t>Urban planning</a:t>
            </a:r>
          </a:p>
          <a:p>
            <a:pPr lvl="2"/>
            <a:r>
              <a:rPr lang="en-US" sz="2800" dirty="0"/>
              <a:t>Waste disposal</a:t>
            </a:r>
          </a:p>
          <a:p>
            <a:pPr lvl="2"/>
            <a:r>
              <a:rPr lang="en-US" sz="2800" dirty="0"/>
              <a:t>Civic facilities</a:t>
            </a:r>
          </a:p>
          <a:p>
            <a:pPr lvl="2"/>
            <a:r>
              <a:rPr lang="en-US" sz="2800" dirty="0"/>
              <a:t>Urban </a:t>
            </a:r>
            <a:r>
              <a:rPr lang="en-US" sz="2800" dirty="0" smtClean="0"/>
              <a:t>transport</a:t>
            </a:r>
          </a:p>
          <a:p>
            <a:r>
              <a:rPr lang="en-US" sz="3600" dirty="0" smtClean="0"/>
              <a:t>JNN Urban Renewal Mission</a:t>
            </a:r>
            <a:endParaRPr lang="en-US" sz="3600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2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health</a:t>
            </a:r>
          </a:p>
          <a:p>
            <a:pPr lvl="1"/>
            <a:r>
              <a:rPr lang="en-US" dirty="0" smtClean="0"/>
              <a:t>State subject</a:t>
            </a:r>
          </a:p>
          <a:p>
            <a:r>
              <a:rPr lang="en-US" dirty="0" smtClean="0"/>
              <a:t>Air pollution, Environmental Health, not a priority</a:t>
            </a:r>
          </a:p>
          <a:p>
            <a:pPr lvl="1"/>
            <a:r>
              <a:rPr lang="en-US" dirty="0" smtClean="0"/>
              <a:t>Still struggling with infectious diseases, mal nutrition</a:t>
            </a:r>
          </a:p>
          <a:p>
            <a:r>
              <a:rPr lang="en-US" dirty="0" smtClean="0"/>
              <a:t>Forthcoming National Urban Health Mission</a:t>
            </a:r>
          </a:p>
          <a:p>
            <a:pPr lvl="1"/>
            <a:r>
              <a:rPr lang="en-US" dirty="0" smtClean="0"/>
              <a:t>Should also focus on environmental health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2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Control Machinery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pollution control board</a:t>
            </a:r>
          </a:p>
          <a:p>
            <a:pPr lvl="1"/>
            <a:r>
              <a:rPr lang="en-US" dirty="0" smtClean="0"/>
              <a:t>Not independent of the government</a:t>
            </a:r>
          </a:p>
          <a:p>
            <a:pPr lvl="1"/>
            <a:r>
              <a:rPr lang="en-US" dirty="0" smtClean="0"/>
              <a:t>Needs autonomy</a:t>
            </a:r>
          </a:p>
          <a:p>
            <a:pPr lvl="1"/>
            <a:r>
              <a:rPr lang="en-US" dirty="0" smtClean="0"/>
              <a:t>Needs empowerment</a:t>
            </a:r>
          </a:p>
          <a:p>
            <a:pPr lvl="1"/>
            <a:r>
              <a:rPr lang="en-US" dirty="0" smtClean="0"/>
              <a:t>Focused on industrial pollution, passive surveys</a:t>
            </a:r>
          </a:p>
          <a:p>
            <a:r>
              <a:rPr lang="en-US" dirty="0" smtClean="0"/>
              <a:t>Transport emissions/ pollution not a priority</a:t>
            </a:r>
          </a:p>
          <a:p>
            <a:pPr lvl="1"/>
            <a:r>
              <a:rPr lang="en-US" dirty="0" smtClean="0"/>
              <a:t>Need re-orientation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2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3235"/>
            <a:ext cx="8229600" cy="12065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000" dirty="0" smtClean="0"/>
              <a:t>Thank you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02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Bins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391400" cy="4724400"/>
          </a:xfrm>
          <a:prstGeom prst="rect">
            <a:avLst/>
          </a:prstGeom>
          <a:noFill/>
        </p:spPr>
      </p:pic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5961063" y="6248400"/>
            <a:ext cx="248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View from Binsar</a:t>
            </a:r>
          </a:p>
        </p:txBody>
      </p:sp>
    </p:spTree>
    <p:extLst>
      <p:ext uri="{BB962C8B-B14F-4D97-AF65-F5344CB8AC3E}">
        <p14:creationId xmlns:p14="http://schemas.microsoft.com/office/powerpoint/2010/main" val="2440399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38" name="Picture 2" descr="19_PANCH_PEAKS-DAR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391400" cy="4703763"/>
          </a:xfrm>
          <a:prstGeom prst="rect">
            <a:avLst/>
          </a:prstGeom>
          <a:noFill/>
        </p:spPr>
      </p:pic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856288" y="6248400"/>
            <a:ext cx="259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Panchachuli peak</a:t>
            </a:r>
          </a:p>
        </p:txBody>
      </p:sp>
    </p:spTree>
    <p:extLst>
      <p:ext uri="{BB962C8B-B14F-4D97-AF65-F5344CB8AC3E}">
        <p14:creationId xmlns:p14="http://schemas.microsoft.com/office/powerpoint/2010/main" val="3142316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Highlander Pictures 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391400" cy="4648200"/>
          </a:xfrm>
          <a:prstGeom prst="rect">
            <a:avLst/>
          </a:prstGeom>
          <a:noFill/>
        </p:spPr>
      </p:pic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6399213" y="6248400"/>
            <a:ext cx="205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Bedini Bugyal</a:t>
            </a:r>
          </a:p>
        </p:txBody>
      </p:sp>
    </p:spTree>
    <p:extLst>
      <p:ext uri="{BB962C8B-B14F-4D97-AF65-F5344CB8AC3E}">
        <p14:creationId xmlns:p14="http://schemas.microsoft.com/office/powerpoint/2010/main" val="213169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 descr="Highlander Pictures 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391400" cy="4668838"/>
          </a:xfrm>
          <a:prstGeom prst="rect">
            <a:avLst/>
          </a:prstGeom>
          <a:noFill/>
        </p:spPr>
      </p:pic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7485063" y="62484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Harsil</a:t>
            </a:r>
          </a:p>
        </p:txBody>
      </p:sp>
    </p:spTree>
    <p:extLst>
      <p:ext uri="{BB962C8B-B14F-4D97-AF65-F5344CB8AC3E}">
        <p14:creationId xmlns:p14="http://schemas.microsoft.com/office/powerpoint/2010/main" val="1227306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 descr="16_NARAYAN_ASH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315200" cy="4543425"/>
          </a:xfrm>
          <a:prstGeom prst="rect">
            <a:avLst/>
          </a:prstGeom>
          <a:noFill/>
        </p:spPr>
      </p:pic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5976938" y="6248400"/>
            <a:ext cx="247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Narayan Ashram</a:t>
            </a:r>
          </a:p>
        </p:txBody>
      </p:sp>
    </p:spTree>
    <p:extLst>
      <p:ext uri="{BB962C8B-B14F-4D97-AF65-F5344CB8AC3E}">
        <p14:creationId xmlns:p14="http://schemas.microsoft.com/office/powerpoint/2010/main" val="3561914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2" descr="24_NAINITAL_SN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84325"/>
            <a:ext cx="7315200" cy="4511675"/>
          </a:xfrm>
          <a:prstGeom prst="rect">
            <a:avLst/>
          </a:prstGeom>
          <a:noFill/>
        </p:spPr>
      </p:pic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5414963" y="62484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Nainital during winter</a:t>
            </a:r>
          </a:p>
        </p:txBody>
      </p:sp>
    </p:spTree>
    <p:extLst>
      <p:ext uri="{BB962C8B-B14F-4D97-AF65-F5344CB8AC3E}">
        <p14:creationId xmlns:p14="http://schemas.microsoft.com/office/powerpoint/2010/main" val="170171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2" descr="9_VILLAGE_NA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7315200" cy="4625975"/>
          </a:xfrm>
          <a:prstGeom prst="rect">
            <a:avLst/>
          </a:prstGeom>
          <a:noFill/>
        </p:spPr>
      </p:pic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6686550" y="6248400"/>
            <a:ext cx="176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Nabi village</a:t>
            </a:r>
          </a:p>
        </p:txBody>
      </p:sp>
    </p:spTree>
    <p:extLst>
      <p:ext uri="{BB962C8B-B14F-4D97-AF65-F5344CB8AC3E}">
        <p14:creationId xmlns:p14="http://schemas.microsoft.com/office/powerpoint/2010/main" val="3226983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356</Words>
  <Application>Microsoft Macintosh PowerPoint</Application>
  <PresentationFormat>On-screen Show (4:3)</PresentationFormat>
  <Paragraphs>101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Role of State Governments in India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State</vt:lpstr>
      <vt:lpstr>…Air pollution in the state</vt:lpstr>
      <vt:lpstr>Role of state Government</vt:lpstr>
      <vt:lpstr>Enforcement issues</vt:lpstr>
      <vt:lpstr>State’s public transport</vt:lpstr>
      <vt:lpstr>Governance issues</vt:lpstr>
      <vt:lpstr>Public health perspective</vt:lpstr>
      <vt:lpstr>Pollution Control Machinery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State Governments in India</dc:title>
  <dc:creator>MAC AIR</dc:creator>
  <cp:lastModifiedBy>Rachelle Lagman</cp:lastModifiedBy>
  <cp:revision>8</cp:revision>
  <dcterms:created xsi:type="dcterms:W3CDTF">2013-10-23T13:06:23Z</dcterms:created>
  <dcterms:modified xsi:type="dcterms:W3CDTF">2013-11-11T23:32:27Z</dcterms:modified>
</cp:coreProperties>
</file>