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</p:sldMasterIdLst>
  <p:notesMasterIdLst>
    <p:notesMasterId r:id="rId37"/>
  </p:notesMasterIdLst>
  <p:handoutMasterIdLst>
    <p:handoutMasterId r:id="rId38"/>
  </p:handoutMasterIdLst>
  <p:sldIdLst>
    <p:sldId id="691" r:id="rId2"/>
    <p:sldId id="663" r:id="rId3"/>
    <p:sldId id="712" r:id="rId4"/>
    <p:sldId id="748" r:id="rId5"/>
    <p:sldId id="751" r:id="rId6"/>
    <p:sldId id="752" r:id="rId7"/>
    <p:sldId id="749" r:id="rId8"/>
    <p:sldId id="750" r:id="rId9"/>
    <p:sldId id="753" r:id="rId10"/>
    <p:sldId id="727" r:id="rId11"/>
    <p:sldId id="664" r:id="rId12"/>
    <p:sldId id="732" r:id="rId13"/>
    <p:sldId id="733" r:id="rId14"/>
    <p:sldId id="734" r:id="rId15"/>
    <p:sldId id="735" r:id="rId16"/>
    <p:sldId id="736" r:id="rId17"/>
    <p:sldId id="737" r:id="rId18"/>
    <p:sldId id="746" r:id="rId19"/>
    <p:sldId id="738" r:id="rId20"/>
    <p:sldId id="730" r:id="rId21"/>
    <p:sldId id="709" r:id="rId22"/>
    <p:sldId id="710" r:id="rId23"/>
    <p:sldId id="725" r:id="rId24"/>
    <p:sldId id="744" r:id="rId25"/>
    <p:sldId id="687" r:id="rId26"/>
    <p:sldId id="716" r:id="rId27"/>
    <p:sldId id="721" r:id="rId28"/>
    <p:sldId id="668" r:id="rId29"/>
    <p:sldId id="669" r:id="rId30"/>
    <p:sldId id="670" r:id="rId31"/>
    <p:sldId id="671" r:id="rId32"/>
    <p:sldId id="672" r:id="rId33"/>
    <p:sldId id="708" r:id="rId34"/>
    <p:sldId id="673" r:id="rId35"/>
    <p:sldId id="747" r:id="rId36"/>
  </p:sldIdLst>
  <p:sldSz cx="9144000" cy="5143500" type="screen16x9"/>
  <p:notesSz cx="9144000" cy="6858000"/>
  <p:defaultTextStyle>
    <a:defPPr>
      <a:defRPr lang="en-US"/>
    </a:defPPr>
    <a:lvl1pPr marL="0" algn="l" defTabSz="4082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211" algn="l" defTabSz="4082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422" algn="l" defTabSz="4082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633" algn="l" defTabSz="4082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844" algn="l" defTabSz="4082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1055" algn="l" defTabSz="4082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266" algn="l" defTabSz="4082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477" algn="l" defTabSz="4082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688" algn="l" defTabSz="4082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F7F7F"/>
    <a:srgbClr val="BFBFBF"/>
    <a:srgbClr val="FCE542"/>
    <a:srgbClr val="929292"/>
    <a:srgbClr val="000000"/>
    <a:srgbClr val="F82629"/>
    <a:srgbClr val="959595"/>
    <a:srgbClr val="9B9B9B"/>
    <a:srgbClr val="FF3C3C"/>
    <a:srgbClr val="FF5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5" autoAdjust="0"/>
    <p:restoredTop sz="95034" autoAdjust="0"/>
  </p:normalViewPr>
  <p:slideViewPr>
    <p:cSldViewPr snapToGrid="0">
      <p:cViewPr varScale="1">
        <p:scale>
          <a:sx n="166" d="100"/>
          <a:sy n="166" d="100"/>
        </p:scale>
        <p:origin x="-248" y="-104"/>
      </p:cViewPr>
      <p:guideLst>
        <p:guide orient="horz" pos="-1620"/>
        <p:guide pos="-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66C0C-1281-CF45-8C38-4B13FEE1C086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27245-634E-4B46-BEE2-ADF89990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616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6047F-8EE9-5444-B172-8B54547146C9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F2468-6DEC-D44D-8694-0E1FA0AB9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993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0821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211" algn="l" defTabSz="40821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422" algn="l" defTabSz="40821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633" algn="l" defTabSz="40821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844" algn="l" defTabSz="40821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1055" algn="l" defTabSz="40821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9266" algn="l" defTabSz="40821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477" algn="l" defTabSz="40821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688" algn="l" defTabSz="40821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xdaily.com/images-lg/smog-january-2013-beijing-afp-lg.jpg" TargetMode="External"/><Relationship Id="rId4" Type="http://schemas.openxmlformats.org/officeDocument/2006/relationships/hyperlink" Target="http://www.straitstimes.com/sites/straitstimes.com/files/imagecache/story-gallery-featured/26664112e.jpg" TargetMode="External"/><Relationship Id="rId5" Type="http://schemas.openxmlformats.org/officeDocument/2006/relationships/hyperlink" Target="http://img.rasset.ie/0006e761-642.jpg" TargetMode="External"/><Relationship Id="rId6" Type="http://schemas.openxmlformats.org/officeDocument/2006/relationships/hyperlink" Target="http://www.abc.net.au/news/2013-01-13/beijing-shrouded-in-dense-smog/4462834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B73593-3C5C-493D-B764-0176B57E77AB}" type="slidenum">
              <a:rPr lang="en-US">
                <a:latin typeface="Times" pitchFamily="16" charset="0"/>
              </a:rPr>
              <a:pPr/>
              <a:t>1</a:t>
            </a:fld>
            <a:endParaRPr lang="en-US">
              <a:latin typeface="Times" pitchFamily="16" charset="0"/>
            </a:endParaRPr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17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975C5-990A-4684-BFC0-437A33385F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4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36396-0AD9-4E4A-8ECB-0DE823933D28}" type="slidenum">
              <a:rPr lang="en-US"/>
              <a:pPr/>
              <a:t>19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36396-0AD9-4E4A-8ECB-0DE823933D28}" type="slidenum">
              <a:rPr lang="en-US"/>
              <a:pPr/>
              <a:t>20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26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27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36396-0AD9-4E4A-8ECB-0DE823933D28}" type="slidenum">
              <a:rPr lang="en-US"/>
              <a:pPr/>
              <a:t>29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36396-0AD9-4E4A-8ECB-0DE823933D28}" type="slidenum">
              <a:rPr lang="en-US"/>
              <a:pPr/>
              <a:t>30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31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32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2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33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C80040-50EA-46FC-BED2-D34634C8B771}" type="slidenum">
              <a:rPr lang="en-US">
                <a:latin typeface="Times" pitchFamily="16" charset="0"/>
              </a:rPr>
              <a:pPr/>
              <a:t>34</a:t>
            </a:fld>
            <a:endParaRPr lang="en-US">
              <a:latin typeface="Times" pitchFamily="16" charset="0"/>
            </a:endParaRPr>
          </a:p>
        </p:txBody>
      </p:sp>
      <p:sp>
        <p:nvSpPr>
          <p:cNvPr id="532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C80040-50EA-46FC-BED2-D34634C8B771}" type="slidenum">
              <a:rPr lang="en-US">
                <a:latin typeface="Times" pitchFamily="16" charset="0"/>
              </a:rPr>
              <a:pPr/>
              <a:t>35</a:t>
            </a:fld>
            <a:endParaRPr lang="en-US">
              <a:latin typeface="Times" pitchFamily="16" charset="0"/>
            </a:endParaRPr>
          </a:p>
        </p:txBody>
      </p:sp>
      <p:sp>
        <p:nvSpPr>
          <p:cNvPr id="532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 smtClean="0">
                <a:solidFill>
                  <a:srgbClr val="660066"/>
                </a:solidFill>
                <a:hlinkClick r:id="rId3"/>
              </a:rPr>
              <a:t>http://www.spxdaily.com/images-lg/smog-january-2013-beijing-afp-lg.jpg</a:t>
            </a:r>
            <a:endParaRPr lang="en-US" sz="1100" dirty="0" smtClean="0">
              <a:solidFill>
                <a:srgbClr val="660066"/>
              </a:solidFill>
            </a:endParaRPr>
          </a:p>
          <a:p>
            <a:r>
              <a:rPr lang="en-US" sz="1100" dirty="0" smtClean="0">
                <a:solidFill>
                  <a:srgbClr val="660066"/>
                </a:solidFill>
                <a:hlinkClick r:id="rId4"/>
              </a:rPr>
              <a:t>http://www.straitstimes.com/sites/straitstimes.com/files/imagecache/story-gallery-featured/26664112e.jpg</a:t>
            </a:r>
            <a:endParaRPr lang="en-US" sz="1100" dirty="0" smtClean="0">
              <a:solidFill>
                <a:srgbClr val="660066"/>
              </a:solidFill>
            </a:endParaRPr>
          </a:p>
          <a:p>
            <a:r>
              <a:rPr lang="en-US" sz="1100" dirty="0" smtClean="0">
                <a:solidFill>
                  <a:srgbClr val="660066"/>
                </a:solidFill>
                <a:hlinkClick r:id="rId5"/>
              </a:rPr>
              <a:t>http://img.rasset.ie/0006e761-642.jpg</a:t>
            </a:r>
            <a:endParaRPr lang="en-US" sz="1100" dirty="0" smtClean="0">
              <a:solidFill>
                <a:srgbClr val="660066"/>
              </a:solidFill>
            </a:endParaRPr>
          </a:p>
          <a:p>
            <a:r>
              <a:rPr lang="en-US" sz="1100" dirty="0" smtClean="0">
                <a:solidFill>
                  <a:srgbClr val="660066"/>
                </a:solidFill>
                <a:hlinkClick r:id="rId6"/>
              </a:rPr>
              <a:t>http://www.abc.net.au/news/2013-01-13/beijing-shrouded-in-dense-smog/4462834</a:t>
            </a:r>
            <a:endParaRPr lang="en-US" sz="1100" dirty="0" smtClean="0">
              <a:solidFill>
                <a:srgbClr val="660066"/>
              </a:solidFill>
            </a:endParaRPr>
          </a:p>
          <a:p>
            <a:r>
              <a:rPr lang="en-US" sz="1100" dirty="0" smtClean="0">
                <a:solidFill>
                  <a:srgbClr val="660066"/>
                </a:solidFill>
              </a:rPr>
              <a:t>http://www.theworld.org/wp-content/uploads/Beijing-CCTV-2-e1358195681873.jpg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F2468-6DEC-D44D-8694-0E1FA0AB9F1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BCE42-3023-450B-8298-9222A2EEFBD3}" type="slidenum">
              <a:rPr lang="en-US">
                <a:latin typeface="Times" pitchFamily="16" charset="0"/>
              </a:rPr>
              <a:pPr/>
              <a:t>10</a:t>
            </a:fld>
            <a:endParaRPr lang="en-US">
              <a:latin typeface="Times" pitchFamily="16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12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13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14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15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F5D7-616D-4D95-9CC9-A5E7B4F52B11}" type="slidenum">
              <a:rPr lang="en-US">
                <a:latin typeface="Times" pitchFamily="16" charset="0"/>
              </a:rPr>
              <a:pPr/>
              <a:t>16</a:t>
            </a:fld>
            <a:endParaRPr lang="en-US">
              <a:latin typeface="Times" pitchFamily="1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971551"/>
            <a:ext cx="6487668" cy="236466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81642" tIns="40821" rIns="81642" bIns="40821" rtlCol="0">
            <a:normAutofit/>
          </a:bodyPr>
          <a:lstStyle/>
          <a:p>
            <a:pPr marL="0" indent="0" algn="l" defTabSz="816422" rtl="0" eaLnBrk="1" latinLnBrk="0" hangingPunct="1">
              <a:spcBef>
                <a:spcPts val="1786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29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142999"/>
            <a:ext cx="6498158" cy="1293651"/>
          </a:xfrm>
        </p:spPr>
        <p:txBody>
          <a:bodyPr vert="horz" lIns="81642" tIns="40821" rIns="81642" bIns="40821" rtlCol="0" anchor="b" anchorCtr="0">
            <a:noAutofit/>
          </a:bodyPr>
          <a:lstStyle>
            <a:lvl1pPr marL="0" indent="0" algn="ctr" defTabSz="816422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2" y="2474259"/>
            <a:ext cx="6498159" cy="687481"/>
          </a:xfrm>
        </p:spPr>
        <p:txBody>
          <a:bodyPr vert="horz" lIns="81642" tIns="40821" rIns="81642" bIns="40821" rtlCol="0">
            <a:normAutofit/>
          </a:bodyPr>
          <a:lstStyle>
            <a:lvl1pPr marL="0" indent="0" algn="ctr" defTabSz="816422" rtl="0" eaLnBrk="1" latinLnBrk="0" hangingPunct="1">
              <a:spcBef>
                <a:spcPts val="268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52D0A0-93DD-4729-B824-D45F4B3DD605}" type="datetime1">
              <a:rPr lang="en-US" smtClean="0"/>
              <a:pPr>
                <a:defRPr/>
              </a:pPr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2AFAD7-22C4-4921-B267-D957642352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458904"/>
            <a:ext cx="4079545" cy="871538"/>
          </a:xfrm>
        </p:spPr>
        <p:txBody>
          <a:bodyPr anchor="b"/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340892"/>
            <a:ext cx="4079545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536"/>
              </a:spcBef>
              <a:buNone/>
              <a:defRPr sz="1600"/>
            </a:lvl1pPr>
            <a:lvl2pPr marL="408211" indent="0">
              <a:buNone/>
              <a:defRPr sz="1100"/>
            </a:lvl2pPr>
            <a:lvl3pPr marL="816422" indent="0">
              <a:buNone/>
              <a:defRPr sz="900"/>
            </a:lvl3pPr>
            <a:lvl4pPr marL="1224633" indent="0">
              <a:buNone/>
              <a:defRPr sz="800"/>
            </a:lvl4pPr>
            <a:lvl5pPr marL="1632844" indent="0">
              <a:buNone/>
              <a:defRPr sz="800"/>
            </a:lvl5pPr>
            <a:lvl6pPr marL="2041055" indent="0">
              <a:buNone/>
              <a:defRPr sz="800"/>
            </a:lvl6pPr>
            <a:lvl7pPr marL="2449266" indent="0">
              <a:buNone/>
              <a:defRPr sz="800"/>
            </a:lvl7pPr>
            <a:lvl8pPr marL="2857477" indent="0">
              <a:buNone/>
              <a:defRPr sz="800"/>
            </a:lvl8pPr>
            <a:lvl9pPr marL="326568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269545"/>
            <a:ext cx="3657600" cy="3988558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81642" tIns="40821" rIns="81642" bIns="40821" rtlCol="0">
            <a:normAutofit/>
          </a:bodyPr>
          <a:lstStyle>
            <a:lvl1pPr marL="0" indent="0" algn="l" defTabSz="816422" rtl="0" eaLnBrk="1" latinLnBrk="0" hangingPunct="1">
              <a:spcBef>
                <a:spcPts val="1786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211" indent="0">
              <a:buNone/>
              <a:defRPr sz="2500"/>
            </a:lvl2pPr>
            <a:lvl3pPr marL="816422" indent="0">
              <a:buNone/>
              <a:defRPr sz="2200"/>
            </a:lvl3pPr>
            <a:lvl4pPr marL="1224633" indent="0">
              <a:buNone/>
              <a:defRPr sz="1800"/>
            </a:lvl4pPr>
            <a:lvl5pPr marL="1632844" indent="0">
              <a:buNone/>
              <a:defRPr sz="1800"/>
            </a:lvl5pPr>
            <a:lvl6pPr marL="2041055" indent="0">
              <a:buNone/>
              <a:defRPr sz="1800"/>
            </a:lvl6pPr>
            <a:lvl7pPr marL="2449266" indent="0">
              <a:buNone/>
              <a:defRPr sz="1800"/>
            </a:lvl7pPr>
            <a:lvl8pPr marL="2857477" indent="0">
              <a:buNone/>
              <a:defRPr sz="1800"/>
            </a:lvl8pPr>
            <a:lvl9pPr marL="3265688" indent="0">
              <a:buNone/>
              <a:defRPr sz="1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276226"/>
            <a:ext cx="1524000" cy="418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276226"/>
            <a:ext cx="6689726" cy="418147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D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6950" y="2197100"/>
            <a:ext cx="2070100" cy="74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90" y="4402418"/>
            <a:ext cx="7772400" cy="534523"/>
          </a:xfrm>
        </p:spPr>
        <p:txBody>
          <a:bodyPr anchor="b" anchorCtr="0">
            <a:normAutofit/>
          </a:bodyPr>
          <a:lstStyle>
            <a:lvl1pPr algn="ctr"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512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31658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038600" cy="33944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0148" y="1200151"/>
            <a:ext cx="4016652" cy="33944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439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A43F-0D1E-7441-8190-8EEF01724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44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ln/>
        </p:spPr>
        <p:txBody>
          <a:bodyPr lIns="81642" tIns="40821" rIns="81642" bIns="40821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ln/>
        </p:spPr>
        <p:txBody>
          <a:bodyPr lIns="81642" tIns="40821" rIns="81642" bIns="40821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ln/>
        </p:spPr>
        <p:txBody>
          <a:bodyPr lIns="81642" tIns="40821" rIns="81642" bIns="40821"/>
          <a:lstStyle>
            <a:lvl1pPr>
              <a:defRPr/>
            </a:lvl1pPr>
          </a:lstStyle>
          <a:p>
            <a:pPr>
              <a:defRPr/>
            </a:pPr>
            <a:fld id="{5198B22F-E71E-466D-AD7D-CE50006252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9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9" y="2514601"/>
            <a:ext cx="8416925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9" y="3578272"/>
            <a:ext cx="8416925" cy="729504"/>
          </a:xfrm>
        </p:spPr>
        <p:txBody>
          <a:bodyPr>
            <a:normAutofit/>
          </a:bodyPr>
          <a:lstStyle>
            <a:lvl1pPr marL="0" indent="0" algn="ctr">
              <a:spcBef>
                <a:spcPts val="268"/>
              </a:spcBef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0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272654"/>
            <a:ext cx="8402040" cy="212764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2900"/>
            </a:lvl1pPr>
            <a:lvl2pPr marL="408211" indent="0">
              <a:buNone/>
              <a:defRPr sz="2500"/>
            </a:lvl2pPr>
            <a:lvl3pPr marL="816422" indent="0">
              <a:buNone/>
              <a:defRPr sz="2200"/>
            </a:lvl3pPr>
            <a:lvl4pPr marL="1224633" indent="0">
              <a:buNone/>
              <a:defRPr sz="1800"/>
            </a:lvl4pPr>
            <a:lvl5pPr marL="1632844" indent="0">
              <a:buNone/>
              <a:defRPr sz="1800"/>
            </a:lvl5pPr>
            <a:lvl6pPr marL="2041055" indent="0">
              <a:buNone/>
              <a:defRPr sz="1800"/>
            </a:lvl6pPr>
            <a:lvl7pPr marL="2449266" indent="0">
              <a:buNone/>
              <a:defRPr sz="1800"/>
            </a:lvl7pPr>
            <a:lvl8pPr marL="2857477" indent="0">
              <a:buNone/>
              <a:defRPr sz="1800"/>
            </a:lvl8pPr>
            <a:lvl9pPr marL="3265688" indent="0">
              <a:buNone/>
              <a:defRPr sz="1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6" y="1802359"/>
            <a:ext cx="8056563" cy="1021557"/>
          </a:xfrm>
        </p:spPr>
        <p:txBody>
          <a:bodyPr anchor="b" anchorCtr="0"/>
          <a:lstStyle>
            <a:lvl1pPr algn="ctr">
              <a:defRPr sz="41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6" y="2802004"/>
            <a:ext cx="8056563" cy="112514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268"/>
              </a:spcBef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082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4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2463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84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10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26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47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6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429"/>
              </a:spcBef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429"/>
              </a:spcBef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80682"/>
            <a:ext cx="8042276" cy="100271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089919"/>
            <a:ext cx="3840480" cy="563166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08211" indent="0">
              <a:buNone/>
              <a:defRPr sz="1800" b="1"/>
            </a:lvl2pPr>
            <a:lvl3pPr marL="816422" indent="0">
              <a:buNone/>
              <a:defRPr sz="1600" b="1"/>
            </a:lvl3pPr>
            <a:lvl4pPr marL="1224633" indent="0">
              <a:buNone/>
              <a:defRPr sz="1500" b="1"/>
            </a:lvl4pPr>
            <a:lvl5pPr marL="1632844" indent="0">
              <a:buNone/>
              <a:defRPr sz="1500" b="1"/>
            </a:lvl5pPr>
            <a:lvl6pPr marL="2041055" indent="0">
              <a:buNone/>
              <a:defRPr sz="1500" b="1"/>
            </a:lvl6pPr>
            <a:lvl7pPr marL="2449266" indent="0">
              <a:buNone/>
              <a:defRPr sz="1500" b="1"/>
            </a:lvl7pPr>
            <a:lvl8pPr marL="2857477" indent="0">
              <a:buNone/>
              <a:defRPr sz="1500" b="1"/>
            </a:lvl8pPr>
            <a:lvl9pPr marL="326568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760562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429"/>
              </a:spcBef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089919"/>
            <a:ext cx="3840480" cy="563166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08211" indent="0">
              <a:buNone/>
              <a:defRPr sz="1800" b="1"/>
            </a:lvl2pPr>
            <a:lvl3pPr marL="816422" indent="0">
              <a:buNone/>
              <a:defRPr sz="1600" b="1"/>
            </a:lvl3pPr>
            <a:lvl4pPr marL="1224633" indent="0">
              <a:buNone/>
              <a:defRPr sz="1500" b="1"/>
            </a:lvl4pPr>
            <a:lvl5pPr marL="1632844" indent="0">
              <a:buNone/>
              <a:defRPr sz="1500" b="1"/>
            </a:lvl5pPr>
            <a:lvl6pPr marL="2041055" indent="0">
              <a:buNone/>
              <a:defRPr sz="1500" b="1"/>
            </a:lvl6pPr>
            <a:lvl7pPr marL="2449266" indent="0">
              <a:buNone/>
              <a:defRPr sz="1500" b="1"/>
            </a:lvl7pPr>
            <a:lvl8pPr marL="2857477" indent="0">
              <a:buNone/>
              <a:defRPr sz="1500" b="1"/>
            </a:lvl8pPr>
            <a:lvl9pPr marL="326568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760562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429"/>
              </a:spcBef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458904"/>
            <a:ext cx="3840480" cy="871538"/>
          </a:xfrm>
        </p:spPr>
        <p:txBody>
          <a:bodyPr anchor="b"/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276225"/>
            <a:ext cx="3840480" cy="4181475"/>
          </a:xfrm>
        </p:spPr>
        <p:txBody>
          <a:bodyPr>
            <a:normAutofit/>
          </a:bodyPr>
          <a:lstStyle>
            <a:lvl1pPr>
              <a:spcBef>
                <a:spcPts val="1786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340892"/>
            <a:ext cx="3840480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536"/>
              </a:spcBef>
              <a:buNone/>
              <a:defRPr sz="1600"/>
            </a:lvl1pPr>
            <a:lvl2pPr marL="408211" indent="0">
              <a:buNone/>
              <a:defRPr sz="1100"/>
            </a:lvl2pPr>
            <a:lvl3pPr marL="816422" indent="0">
              <a:buNone/>
              <a:defRPr sz="900"/>
            </a:lvl3pPr>
            <a:lvl4pPr marL="1224633" indent="0">
              <a:buNone/>
              <a:defRPr sz="800"/>
            </a:lvl4pPr>
            <a:lvl5pPr marL="1632844" indent="0">
              <a:buNone/>
              <a:defRPr sz="800"/>
            </a:lvl5pPr>
            <a:lvl6pPr marL="2041055" indent="0">
              <a:buNone/>
              <a:defRPr sz="800"/>
            </a:lvl6pPr>
            <a:lvl7pPr marL="2449266" indent="0">
              <a:buNone/>
              <a:defRPr sz="800"/>
            </a:lvl7pPr>
            <a:lvl8pPr marL="2857477" indent="0">
              <a:buNone/>
              <a:defRPr sz="800"/>
            </a:lvl8pPr>
            <a:lvl9pPr marL="326568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</p:spPr>
        <p:txBody>
          <a:bodyPr vert="horz" lIns="81642" tIns="40821" rIns="81642" bIns="408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4706752"/>
            <a:ext cx="2133600" cy="273844"/>
          </a:xfrm>
          <a:prstGeom prst="rect">
            <a:avLst/>
          </a:prstGeom>
        </p:spPr>
        <p:txBody>
          <a:bodyPr vert="horz" lIns="81642" tIns="40821" rIns="81642" bIns="40821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11/11/13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9" y="4706752"/>
            <a:ext cx="4840941" cy="273844"/>
          </a:xfrm>
          <a:prstGeom prst="rect">
            <a:avLst/>
          </a:prstGeom>
        </p:spPr>
        <p:txBody>
          <a:bodyPr vert="horz" lIns="81642" tIns="40821" rIns="81642" bIns="40821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4706752"/>
            <a:ext cx="990600" cy="273844"/>
          </a:xfrm>
          <a:prstGeom prst="rect">
            <a:avLst/>
          </a:prstGeom>
        </p:spPr>
        <p:txBody>
          <a:bodyPr vert="horz" lIns="81642" tIns="40821" rIns="81642" bIns="40821" rtlCol="0" anchor="ctr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656" r:id="rId13"/>
    <p:sldLayoutId id="2147483649" r:id="rId14"/>
    <p:sldLayoutId id="2147483658" r:id="rId15"/>
    <p:sldLayoutId id="2147483710" r:id="rId16"/>
    <p:sldLayoutId id="2147483711" r:id="rId17"/>
    <p:sldLayoutId id="2147483712" r:id="rId18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816422" rtl="0" eaLnBrk="1" latinLnBrk="0" hangingPunct="1">
        <a:spcBef>
          <a:spcPct val="0"/>
        </a:spcBef>
        <a:buNone/>
        <a:defRPr sz="4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1828" indent="-311828" algn="l" defTabSz="816422" rtl="0" eaLnBrk="1" latinLnBrk="0" hangingPunct="1">
        <a:spcBef>
          <a:spcPts val="1786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12317" indent="-300489" algn="l" defTabSz="816422" rtl="0" eaLnBrk="1" latinLnBrk="0" hangingPunct="1">
        <a:spcBef>
          <a:spcPts val="536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64614" indent="-252297" algn="l" defTabSz="816422" rtl="0" eaLnBrk="1" latinLnBrk="0" hangingPunct="1">
        <a:spcBef>
          <a:spcPts val="536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128250" indent="-263637" algn="l" defTabSz="816422" rtl="0" eaLnBrk="1" latinLnBrk="0" hangingPunct="1">
        <a:spcBef>
          <a:spcPts val="536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380547" indent="-252297" algn="l" defTabSz="816422" rtl="0" eaLnBrk="1" latinLnBrk="0" hangingPunct="1">
        <a:spcBef>
          <a:spcPts val="536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32844" indent="-252297" algn="l" defTabSz="816422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6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890811" indent="-252297" algn="l" defTabSz="816422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6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141691" indent="-252297" algn="l" defTabSz="816422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6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401075" indent="-252297" algn="l" defTabSz="816422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6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164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211" algn="l" defTabSz="8164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422" algn="l" defTabSz="8164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633" algn="l" defTabSz="8164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844" algn="l" defTabSz="8164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1055" algn="l" defTabSz="8164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266" algn="l" defTabSz="8164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7" algn="l" defTabSz="8164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688" algn="l" defTabSz="8164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hyperlink" Target="http://www.gizmag.com" TargetMode="External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hyperlink" Target="http://www.solarthermalmagazine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hyperlink" Target="http://www.blogcdn.com" TargetMode="External"/><Relationship Id="rId6" Type="http://schemas.openxmlformats.org/officeDocument/2006/relationships/hyperlink" Target="http://www.ecofriend.com" TargetMode="External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NULL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eia.gov/electricity/sales_revenue_price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53642"/>
          </a:xfrm>
          <a:prstGeom prst="rect">
            <a:avLst/>
          </a:prstGeom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72227"/>
            <a:ext cx="9144000" cy="607418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Solutions to the Pollution and Climate Problems in India and California</a:t>
            </a:r>
            <a:endParaRPr lang="en-US" sz="4400" b="1" spc="-75" dirty="0">
              <a:solidFill>
                <a:schemeClr val="bg1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4743390"/>
            <a:ext cx="4317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J. G. </a:t>
            </a:r>
            <a:r>
              <a:rPr lang="en-US" sz="2000" dirty="0" err="1" smtClean="0">
                <a:solidFill>
                  <a:schemeClr val="accent2"/>
                </a:solidFill>
              </a:rPr>
              <a:t>Swanepoel/Dreamstime.com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07143" y="4804946"/>
            <a:ext cx="4236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1D19"/>
                </a:solidFill>
              </a:rPr>
              <a:t>Wind farm near </a:t>
            </a:r>
            <a:r>
              <a:rPr lang="en-US" dirty="0" err="1" smtClean="0">
                <a:solidFill>
                  <a:srgbClr val="FF1D19"/>
                </a:solidFill>
              </a:rPr>
              <a:t>Middelgrunden</a:t>
            </a:r>
            <a:r>
              <a:rPr lang="en-US" dirty="0" smtClean="0">
                <a:solidFill>
                  <a:srgbClr val="FF1D19"/>
                </a:solidFill>
              </a:rPr>
              <a:t>, Denmark</a:t>
            </a:r>
            <a:endParaRPr lang="en-US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" y="3476555"/>
            <a:ext cx="9144000" cy="1154528"/>
          </a:xfrm>
          <a:prstGeom prst="rect">
            <a:avLst/>
          </a:prstGeom>
        </p:spPr>
        <p:txBody>
          <a:bodyPr vert="horz" wrap="square" lIns="81642" tIns="40821" rIns="81642" bIns="40821" rtlCol="0" anchor="t" anchorCtr="0">
            <a:spAutoFit/>
          </a:bodyPr>
          <a:lstStyle/>
          <a:p>
            <a:pPr defTabSz="816422">
              <a:lnSpc>
                <a:spcPct val="90000"/>
              </a:lnSpc>
              <a:spcBef>
                <a:spcPts val="268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defRPr/>
            </a:pPr>
            <a:r>
              <a:rPr kumimoji="0" lang="en-US" sz="24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 Z. Jacobson				</a:t>
            </a:r>
            <a:r>
              <a:rPr lang="en-US" sz="2400" b="1" spc="-75" dirty="0" smtClean="0">
                <a:solidFill>
                  <a:srgbClr val="FFFFFF"/>
                </a:solidFill>
              </a:rPr>
              <a:t>ICAMP</a:t>
            </a:r>
            <a:endParaRPr kumimoji="0" lang="en-US" sz="2400" b="1" i="0" u="none" strike="noStrike" kern="1200" cap="none" spc="-75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defTabSz="816422">
              <a:lnSpc>
                <a:spcPct val="90000"/>
              </a:lnSpc>
              <a:spcBef>
                <a:spcPts val="268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defRPr/>
            </a:pPr>
            <a:r>
              <a:rPr kumimoji="0" lang="en-US" sz="24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Atmosphere/Energy Program	Oakland, California</a:t>
            </a:r>
          </a:p>
          <a:p>
            <a:pPr lvl="0" defTabSz="816422">
              <a:lnSpc>
                <a:spcPct val="90000"/>
              </a:lnSpc>
              <a:spcBef>
                <a:spcPts val="268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defRPr/>
            </a:pPr>
            <a:r>
              <a:rPr kumimoji="0" lang="en-US" sz="24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Stanford University			</a:t>
            </a:r>
            <a:r>
              <a:rPr lang="en-US" sz="2400" b="1" spc="-75" dirty="0" smtClean="0">
                <a:solidFill>
                  <a:srgbClr val="FFFFFF"/>
                </a:solidFill>
              </a:rPr>
              <a:t>October 21, </a:t>
            </a:r>
            <a:r>
              <a:rPr lang="en-US" sz="2400" b="1" spc="-75" dirty="0">
                <a:solidFill>
                  <a:srgbClr val="FFFFFF"/>
                </a:solidFill>
              </a:rPr>
              <a:t>2013</a:t>
            </a:r>
            <a:endParaRPr kumimoji="0" lang="en-US" sz="2400" b="1" i="0" u="none" strike="noStrike" kern="1200" cap="none" spc="-75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7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954" y="0"/>
            <a:ext cx="6532245" cy="5143500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8407"/>
            <a:ext cx="9144000" cy="690248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2C7C9F"/>
                </a:solidFill>
              </a:rPr>
              <a:t>Hurricane Sandy</a:t>
            </a:r>
            <a:endParaRPr lang="en-US" sz="3200" dirty="0">
              <a:solidFill>
                <a:srgbClr val="2C7C9F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4491" y="988475"/>
            <a:ext cx="8042276" cy="3257550"/>
          </a:xfrm>
        </p:spPr>
        <p:txBody>
          <a:bodyPr/>
          <a:lstStyle/>
          <a:p>
            <a:pPr eaLnBrk="1" hangingPunct="1"/>
            <a:endParaRPr lang="en-US" dirty="0">
              <a:solidFill>
                <a:srgbClr val="FF00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48665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4225" indent="-2054225">
              <a:tabLst>
                <a:tab pos="2052638" algn="l"/>
                <a:tab pos="3429000" algn="l"/>
                <a:tab pos="4973638" algn="l"/>
                <a:tab pos="6805613" algn="l"/>
                <a:tab pos="7481888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blog.wegowise.com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/blog2/bid/137837/The-Environmental-Impacts-of-Hurricane-Sandy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66761" y="3267216"/>
            <a:ext cx="7639039" cy="32688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6761" y="1489216"/>
            <a:ext cx="7651739" cy="32688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65300" y="1003854"/>
            <a:ext cx="8439150" cy="401402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b="1" spc="-75" dirty="0" smtClean="0">
                <a:solidFill>
                  <a:srgbClr val="000000"/>
                </a:solidFill>
              </a:rPr>
              <a:t>ELECTRIC POWER			VEHICLES</a:t>
            </a:r>
          </a:p>
          <a:p>
            <a:pPr>
              <a:buNone/>
            </a:pPr>
            <a:r>
              <a:rPr lang="en-US" sz="2000" b="1" spc="-75" dirty="0" smtClean="0">
                <a:solidFill>
                  <a:schemeClr val="bg1"/>
                </a:solidFill>
              </a:rPr>
              <a:t>Recommended – Wind, Water, Sun (WWS)</a:t>
            </a:r>
            <a:r>
              <a:rPr lang="en-US" sz="1600" spc="-75" dirty="0" smtClean="0"/>
              <a:t>				</a:t>
            </a:r>
            <a:endParaRPr lang="en-US" sz="1600" spc="-75" dirty="0"/>
          </a:p>
          <a:p>
            <a:pPr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2000" spc="-75" dirty="0" smtClean="0"/>
              <a:t>1. Wind		2. CSP		WWS-Battery-Electric</a:t>
            </a:r>
          </a:p>
          <a:p>
            <a:pPr marL="287468" indent="-278892">
              <a:spcBef>
                <a:spcPts val="132"/>
              </a:spcBef>
              <a:buNone/>
            </a:pPr>
            <a:r>
              <a:rPr lang="en-US" sz="2000" spc="-75" dirty="0" smtClean="0"/>
              <a:t>3. Geothermal		4. Tidal	WWS-Hydrogen Fuel Cell</a:t>
            </a:r>
          </a:p>
          <a:p>
            <a:pPr marL="287468" indent="-278892">
              <a:spcBef>
                <a:spcPts val="132"/>
              </a:spcBef>
              <a:buNone/>
            </a:pPr>
            <a:r>
              <a:rPr lang="en-US" sz="2000" spc="-75" dirty="0" smtClean="0"/>
              <a:t>5. PV			6. Wave</a:t>
            </a:r>
          </a:p>
          <a:p>
            <a:pPr marL="287468" indent="-278892">
              <a:spcBef>
                <a:spcPts val="132"/>
              </a:spcBef>
              <a:spcAft>
                <a:spcPts val="300"/>
              </a:spcAft>
              <a:buNone/>
            </a:pPr>
            <a:r>
              <a:rPr lang="en-US" sz="2000" spc="-75" dirty="0" smtClean="0"/>
              <a:t>7. Hydroelectricity</a:t>
            </a:r>
          </a:p>
          <a:p>
            <a:pPr marL="287468" indent="-278892">
              <a:spcBef>
                <a:spcPts val="132"/>
              </a:spcBef>
              <a:spcAft>
                <a:spcPts val="900"/>
              </a:spcAft>
              <a:buNone/>
            </a:pPr>
            <a:r>
              <a:rPr lang="en-US" sz="2000" b="1" spc="-75" dirty="0" smtClean="0">
                <a:solidFill>
                  <a:srgbClr val="FFFFFF"/>
                </a:solidFill>
              </a:rPr>
              <a:t>Not Recommended</a:t>
            </a:r>
          </a:p>
          <a:p>
            <a:pPr marL="287468" indent="-278892">
              <a:spcBef>
                <a:spcPts val="132"/>
              </a:spcBef>
              <a:spcAft>
                <a:spcPts val="300"/>
              </a:spcAft>
              <a:buNone/>
            </a:pPr>
            <a:r>
              <a:rPr lang="en-US" sz="2000" spc="-75" dirty="0" smtClean="0"/>
              <a:t>Nuclear				Corn, cellulosic, sugarcane ethanol</a:t>
            </a:r>
          </a:p>
          <a:p>
            <a:pPr marL="287468" indent="-278892">
              <a:spcBef>
                <a:spcPts val="132"/>
              </a:spcBef>
              <a:buNone/>
            </a:pPr>
            <a:r>
              <a:rPr lang="en-US" sz="2000" spc="-75" dirty="0" smtClean="0"/>
              <a:t>Coal-CCS				Soy, algae biodiesel, diesel, gasoline,</a:t>
            </a:r>
          </a:p>
          <a:p>
            <a:pPr marL="287468" indent="-278892">
              <a:spcBef>
                <a:spcPts val="132"/>
              </a:spcBef>
              <a:buNone/>
            </a:pPr>
            <a:r>
              <a:rPr lang="en-US" sz="2000" spc="-75" dirty="0" smtClean="0"/>
              <a:t>Natural gas, biomass		</a:t>
            </a:r>
            <a:r>
              <a:rPr lang="en-US" sz="2000" spc="-75" dirty="0"/>
              <a:t> </a:t>
            </a:r>
            <a:r>
              <a:rPr lang="en-US" sz="2000" spc="-75" dirty="0" smtClean="0"/>
              <a:t>	Compressed natural gas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04947" y="1041068"/>
            <a:ext cx="92333" cy="29238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384" y="117231"/>
            <a:ext cx="8509000" cy="857250"/>
          </a:xfrm>
        </p:spPr>
        <p:txBody>
          <a:bodyPr/>
          <a:lstStyle/>
          <a:p>
            <a:pPr eaLnBrk="1" hangingPunct="1"/>
            <a:r>
              <a:rPr lang="en-US" sz="3000" b="1" spc="-75" dirty="0" smtClean="0"/>
              <a:t>Cleanest Solutions to Global Warming, Air Pollution, Energy Security</a:t>
            </a:r>
            <a:endParaRPr lang="en-US" sz="3000" spc="-75" dirty="0" smtClean="0"/>
          </a:p>
        </p:txBody>
      </p:sp>
      <p:sp>
        <p:nvSpPr>
          <p:cNvPr id="7" name="Rectangle 6"/>
          <p:cNvSpPr/>
          <p:nvPr/>
        </p:nvSpPr>
        <p:spPr>
          <a:xfrm>
            <a:off x="6019828" y="4804946"/>
            <a:ext cx="3124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75" dirty="0" smtClean="0"/>
              <a:t>Energy &amp; </a:t>
            </a:r>
            <a:r>
              <a:rPr lang="en-US" spc="-75" dirty="0" err="1" smtClean="0"/>
              <a:t>Env</a:t>
            </a:r>
            <a:r>
              <a:rPr lang="en-US" spc="-75" dirty="0" smtClean="0"/>
              <a:t>. </a:t>
            </a:r>
            <a:r>
              <a:rPr lang="en-US" spc="-75" dirty="0" err="1" smtClean="0"/>
              <a:t>Sci</a:t>
            </a:r>
            <a:r>
              <a:rPr lang="en-US" spc="-75" dirty="0" smtClean="0"/>
              <a:t>, 2, 148 (2009)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40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354" y="977900"/>
            <a:ext cx="4752646" cy="3657600"/>
          </a:xfrm>
          <a:prstGeom prst="rect">
            <a:avLst/>
          </a:prstGeom>
        </p:spPr>
      </p:pic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4508500" y="4281440"/>
            <a:ext cx="3352800" cy="26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www.mywindpowersystem.com</a:t>
            </a:r>
            <a:r>
              <a:rPr lang="en-US" sz="1200" dirty="0" smtClean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5905"/>
            <a:ext cx="3708400" cy="366261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228600"/>
            <a:ext cx="9245600" cy="64770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-75" dirty="0"/>
              <a:t>Wind Power, Wind-Driven Wave Power</a:t>
            </a:r>
            <a:endParaRPr lang="en-US" sz="3600" b="1" spc="-75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8541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6" y="862761"/>
            <a:ext cx="4183347" cy="2058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17" y="2686379"/>
            <a:ext cx="4376365" cy="2457121"/>
          </a:xfrm>
          <a:prstGeom prst="rect">
            <a:avLst/>
          </a:prstGeom>
        </p:spPr>
      </p:pic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7251700" y="4322397"/>
            <a:ext cx="1892300" cy="82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pPr marL="206941"/>
            <a:r>
              <a:rPr lang="en-US" sz="1200" dirty="0" smtClean="0">
                <a:solidFill>
                  <a:srgbClr val="FFFFFF"/>
                </a:solidFill>
                <a:hlinkClick r:id="rId5"/>
              </a:rPr>
              <a:t>www.gizmag.com</a:t>
            </a:r>
            <a:endParaRPr lang="en-US" sz="1200" dirty="0" smtClean="0">
              <a:solidFill>
                <a:srgbClr val="FFFFFF"/>
              </a:solidFill>
            </a:endParaRPr>
          </a:p>
          <a:p>
            <a:pPr marL="206941"/>
            <a:r>
              <a:rPr lang="en-US" sz="1200" dirty="0" err="1" smtClean="0">
                <a:solidFill>
                  <a:schemeClr val="bg1"/>
                </a:solidFill>
              </a:rPr>
              <a:t>www.inhabitat.com</a:t>
            </a:r>
            <a:r>
              <a:rPr lang="en-US" sz="1200" dirty="0" smtClean="0">
                <a:solidFill>
                  <a:schemeClr val="bg1"/>
                </a:solidFill>
              </a:rPr>
              <a:t>	</a:t>
            </a:r>
          </a:p>
          <a:p>
            <a:pPr marL="206941"/>
            <a:r>
              <a:rPr lang="en-US" sz="1200" dirty="0" err="1" smtClean="0">
                <a:solidFill>
                  <a:schemeClr val="bg1"/>
                </a:solidFill>
              </a:rPr>
              <a:t>myecoproject.org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206941"/>
            <a:r>
              <a:rPr lang="en-US" sz="1200" dirty="0" err="1" smtClean="0">
                <a:solidFill>
                  <a:schemeClr val="bg1"/>
                </a:solidFill>
              </a:rPr>
              <a:t>www.sir-ray.com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8204" y="856332"/>
            <a:ext cx="3308350" cy="216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28600"/>
            <a:ext cx="9245600" cy="64770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-75" dirty="0" smtClean="0"/>
              <a:t>Hydroelectric, </a:t>
            </a:r>
            <a:r>
              <a:rPr lang="en-US" sz="3600" b="1" spc="-75" dirty="0"/>
              <a:t>Tidal, </a:t>
            </a:r>
            <a:r>
              <a:rPr lang="en-US" sz="3600" b="1" spc="-75" dirty="0" smtClean="0"/>
              <a:t>Geothermal Power</a:t>
            </a:r>
            <a:endParaRPr lang="en-US" sz="3600" b="1" spc="-75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1541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6271"/>
            <a:ext cx="4204306" cy="28016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9700" y="1053956"/>
            <a:ext cx="3170324" cy="41549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Torresol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Gemasolar</a:t>
            </a:r>
            <a:r>
              <a:rPr lang="en-US" sz="1200" dirty="0" smtClean="0">
                <a:solidFill>
                  <a:srgbClr val="FFFFFF"/>
                </a:solidFill>
              </a:rPr>
              <a:t> Spain, 15 hrs storage,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Matthew Wright, Beyond Zero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107" y="1009650"/>
            <a:ext cx="4944894" cy="348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916" y="3283561"/>
            <a:ext cx="2733055" cy="1857465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28600"/>
            <a:ext cx="9245600" cy="64770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-75" dirty="0" smtClean="0"/>
              <a:t>Concentrated Solar Power, PV Power</a:t>
            </a:r>
            <a:endParaRPr lang="en-US" sz="3600" b="1" spc="-75" dirty="0">
              <a:solidFill>
                <a:srgbClr val="404040"/>
              </a:solidFill>
            </a:endParaRPr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101600" y="3979902"/>
            <a:ext cx="3276600" cy="45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www.solarthermalmagazine.com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i.treehugger.com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03163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33" y="875072"/>
            <a:ext cx="2620633" cy="167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0" y="2806700"/>
            <a:ext cx="2772834" cy="1663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301" y="2527301"/>
            <a:ext cx="2396259" cy="328661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pc="-75" dirty="0" smtClean="0">
                <a:solidFill>
                  <a:srgbClr val="404040"/>
                </a:solidFill>
              </a:rPr>
              <a:t>Tesla Roadster all electric</a:t>
            </a:r>
            <a:endParaRPr lang="en-US" spc="-75" dirty="0">
              <a:solidFill>
                <a:srgbClr val="404040"/>
              </a:solidFill>
            </a:endParaRPr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127000" y="3236031"/>
            <a:ext cx="1587500" cy="7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r>
              <a:rPr lang="en-US" sz="900" dirty="0" err="1" smtClean="0">
                <a:solidFill>
                  <a:srgbClr val="800000"/>
                </a:solidFill>
              </a:rPr>
              <a:t>weeble.net</a:t>
            </a:r>
            <a:endParaRPr lang="en-US" sz="900" dirty="0" smtClean="0">
              <a:solidFill>
                <a:srgbClr val="800000"/>
              </a:solidFill>
            </a:endParaRPr>
          </a:p>
          <a:p>
            <a:r>
              <a:rPr lang="en-US" sz="900" dirty="0" smtClean="0">
                <a:solidFill>
                  <a:srgbClr val="800000"/>
                </a:solidFill>
                <a:hlinkClick r:id="rId5"/>
              </a:rPr>
              <a:t>www.blogcdn.com</a:t>
            </a:r>
            <a:endParaRPr lang="en-US" sz="900" dirty="0" smtClean="0">
              <a:solidFill>
                <a:srgbClr val="800000"/>
              </a:solidFill>
            </a:endParaRPr>
          </a:p>
          <a:p>
            <a:r>
              <a:rPr lang="en-US" sz="900" dirty="0" err="1" smtClean="0">
                <a:solidFill>
                  <a:srgbClr val="800000"/>
                </a:solidFill>
              </a:rPr>
              <a:t>www.greenlaunches.com</a:t>
            </a:r>
            <a:endParaRPr lang="en-US" sz="900" dirty="0" smtClean="0">
              <a:solidFill>
                <a:srgbClr val="800000"/>
              </a:solidFill>
            </a:endParaRPr>
          </a:p>
          <a:p>
            <a:r>
              <a:rPr lang="en-US" sz="900" dirty="0" smtClean="0">
                <a:solidFill>
                  <a:srgbClr val="800000"/>
                </a:solidFill>
                <a:hlinkClick r:id="rId6"/>
              </a:rPr>
              <a:t>www.ecofriend.com</a:t>
            </a:r>
            <a:endParaRPr lang="en-US" sz="900" dirty="0" smtClean="0">
              <a:solidFill>
                <a:srgbClr val="800000"/>
              </a:solidFill>
            </a:endParaRPr>
          </a:p>
          <a:p>
            <a:r>
              <a:rPr lang="en-US" sz="900" dirty="0" err="1" smtClean="0">
                <a:solidFill>
                  <a:srgbClr val="800000"/>
                </a:solidFill>
              </a:rPr>
              <a:t>www.blogcdn.com</a:t>
            </a:r>
            <a:endParaRPr lang="en-US" sz="900" dirty="0" smtClean="0">
              <a:solidFill>
                <a:srgbClr val="8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34051" y="4432301"/>
            <a:ext cx="3465362" cy="328661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pc="-75" dirty="0" smtClean="0">
                <a:solidFill>
                  <a:srgbClr val="404040"/>
                </a:solidFill>
              </a:rPr>
              <a:t>Hydrogen fuel cell–electric hybrid bus</a:t>
            </a:r>
            <a:endParaRPr lang="en-US" spc="-75" dirty="0">
              <a:solidFill>
                <a:srgbClr val="40404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36943" y="4495179"/>
            <a:ext cx="1195008" cy="328661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pc="-75" dirty="0" smtClean="0">
                <a:solidFill>
                  <a:srgbClr val="404040"/>
                </a:solidFill>
              </a:rPr>
              <a:t>Electric bus</a:t>
            </a:r>
            <a:endParaRPr lang="en-US" spc="-75" dirty="0">
              <a:solidFill>
                <a:srgbClr val="40404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09901" y="2527301"/>
            <a:ext cx="2171838" cy="328661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pc="-75" dirty="0" smtClean="0">
                <a:solidFill>
                  <a:srgbClr val="404040"/>
                </a:solidFill>
              </a:rPr>
              <a:t>Nissan Leaf all electric</a:t>
            </a:r>
            <a:endParaRPr lang="en-US" spc="-75" dirty="0">
              <a:solidFill>
                <a:srgbClr val="40404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23810" y="2527301"/>
            <a:ext cx="2338551" cy="328661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pc="-75" dirty="0" smtClean="0">
                <a:solidFill>
                  <a:srgbClr val="404040"/>
                </a:solidFill>
              </a:rPr>
              <a:t>Tesla Model S all electric</a:t>
            </a:r>
            <a:endParaRPr lang="en-US" spc="-75" dirty="0">
              <a:solidFill>
                <a:srgbClr val="40404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0157" y="876301"/>
            <a:ext cx="2478549" cy="1676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200" y="876300"/>
            <a:ext cx="2514601" cy="1676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b="4412"/>
          <a:stretch/>
        </p:blipFill>
        <p:spPr>
          <a:xfrm>
            <a:off x="3913331" y="2806700"/>
            <a:ext cx="2208069" cy="165100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343401" y="4432301"/>
            <a:ext cx="1331865" cy="328661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pc="-75" dirty="0" smtClean="0">
                <a:solidFill>
                  <a:srgbClr val="404040"/>
                </a:solidFill>
              </a:rPr>
              <a:t>Electric truck</a:t>
            </a:r>
            <a:endParaRPr lang="en-US" spc="-75" dirty="0">
              <a:solidFill>
                <a:srgbClr val="40404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228600"/>
            <a:ext cx="9245600" cy="64770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-75" smtClean="0"/>
              <a:t>WWS Transportation</a:t>
            </a:r>
            <a:endParaRPr lang="en-US" sz="3600" b="1" spc="-75" dirty="0">
              <a:solidFill>
                <a:srgbClr val="40404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892" y="2879857"/>
            <a:ext cx="2743200" cy="16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880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945" y="3002881"/>
            <a:ext cx="4077370" cy="21406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769" y="2917241"/>
            <a:ext cx="3162300" cy="22262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77900"/>
            <a:ext cx="3026178" cy="20185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1600" y="2581101"/>
            <a:ext cx="1011640" cy="267105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Zmships.eu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45435" y="1891783"/>
            <a:ext cx="1598566" cy="451771"/>
          </a:xfrm>
          <a:prstGeom prst="rect">
            <a:avLst/>
          </a:prstGeom>
        </p:spPr>
        <p:txBody>
          <a:bodyPr wrap="square" lIns="81642" tIns="40821" rIns="81642" bIns="40821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green.autoblog.com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5014" y="2943929"/>
            <a:ext cx="1120744" cy="267105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z="1200" dirty="0" err="1" smtClean="0">
                <a:solidFill>
                  <a:srgbClr val="404040"/>
                </a:solidFill>
              </a:rPr>
              <a:t>Ec.europa.eu</a:t>
            </a:r>
            <a:endParaRPr lang="en-US" sz="1200" dirty="0">
              <a:solidFill>
                <a:srgbClr val="40404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599396"/>
            <a:ext cx="4657770" cy="544104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z="1800" spc="-75" dirty="0" smtClean="0"/>
              <a:t>Electric ferry</a:t>
            </a:r>
          </a:p>
          <a:p>
            <a:r>
              <a:rPr lang="en-US" sz="1200" dirty="0" smtClean="0"/>
              <a:t>http://technabob.com/blog/2010/01/19/rechargeable-ship/</a:t>
            </a:r>
            <a:endParaRPr lang="en-US" sz="12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9245600" cy="64770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-75" dirty="0" smtClean="0"/>
              <a:t>WWS Transportation</a:t>
            </a:r>
            <a:endParaRPr lang="en-US" sz="3600" b="1" spc="-75" dirty="0">
              <a:solidFill>
                <a:srgbClr val="40404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533" y="846195"/>
            <a:ext cx="3683000" cy="2095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11105"/>
            <a:ext cx="2188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75" dirty="0" smtClean="0"/>
              <a:t>Hydrogen fuel cell ship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22032" y="609769"/>
            <a:ext cx="2406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75" dirty="0" smtClean="0"/>
              <a:t>Hydrogen fuel cell tractor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07577" y="4804946"/>
            <a:ext cx="32356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75" dirty="0" smtClean="0"/>
              <a:t>Cryogenic hydrogen aircraft</a:t>
            </a:r>
          </a:p>
        </p:txBody>
      </p:sp>
    </p:spTree>
    <p:extLst>
      <p:ext uri="{BB962C8B-B14F-4D97-AF65-F5344CB8AC3E}">
        <p14:creationId xmlns:p14="http://schemas.microsoft.com/office/powerpoint/2010/main" val="279013258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9300" y="1079500"/>
            <a:ext cx="3854450" cy="38544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286001"/>
            <a:ext cx="1992502" cy="328661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dirty="0" err="1" smtClean="0">
                <a:solidFill>
                  <a:srgbClr val="FF1D19"/>
                </a:solidFill>
              </a:rPr>
              <a:t>Midlandpower.com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35301" y="4281440"/>
            <a:ext cx="1941006" cy="267105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z="1200" dirty="0" smtClean="0">
                <a:solidFill>
                  <a:srgbClr val="404040"/>
                </a:solidFill>
              </a:rPr>
              <a:t>Heat pump water heater</a:t>
            </a:r>
            <a:endParaRPr lang="en-US" sz="1200" dirty="0">
              <a:solidFill>
                <a:srgbClr val="40404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16050"/>
            <a:ext cx="2619856" cy="247015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15900" y="4040140"/>
            <a:ext cx="1435810" cy="267105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z="1200" dirty="0" err="1" smtClean="0">
                <a:solidFill>
                  <a:srgbClr val="404040"/>
                </a:solidFill>
              </a:rPr>
              <a:t>Conservpros.com</a:t>
            </a:r>
            <a:endParaRPr lang="en-US" sz="1200" dirty="0">
              <a:solidFill>
                <a:srgbClr val="40404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081" y="1416050"/>
            <a:ext cx="3855720" cy="24828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073901" y="4040140"/>
            <a:ext cx="1744588" cy="267105"/>
          </a:xfrm>
          <a:prstGeom prst="rect">
            <a:avLst/>
          </a:prstGeom>
        </p:spPr>
        <p:txBody>
          <a:bodyPr wrap="none" lIns="81642" tIns="40821" rIns="81642" bIns="40821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Adaptivebuilders.com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698500"/>
            <a:ext cx="9245600" cy="64770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spc="-75" dirty="0" smtClean="0"/>
              <a:t>Air-Source Heat Pump, Air Source Electric</a:t>
            </a:r>
          </a:p>
          <a:p>
            <a:r>
              <a:rPr lang="en-US" sz="3300" b="1" spc="-75" dirty="0" smtClean="0"/>
              <a:t>Water Heater, Solar Water Pre-Heater</a:t>
            </a:r>
            <a:endParaRPr lang="en-US" sz="3300" b="1" spc="-75" dirty="0"/>
          </a:p>
        </p:txBody>
      </p:sp>
    </p:spTree>
    <p:extLst>
      <p:ext uri="{BB962C8B-B14F-4D97-AF65-F5344CB8AC3E}">
        <p14:creationId xmlns:p14="http://schemas.microsoft.com/office/powerpoint/2010/main" val="31720197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5358"/>
            <a:ext cx="9144000" cy="400050"/>
          </a:xfrm>
        </p:spPr>
        <p:txBody>
          <a:bodyPr>
            <a:noAutofit/>
          </a:bodyPr>
          <a:lstStyle/>
          <a:p>
            <a:r>
              <a:rPr lang="en-US" sz="4000" b="1" spc="-7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End-Use Power Demand </a:t>
            </a:r>
            <a:r>
              <a:rPr lang="en-US" sz="4000" b="1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All </a:t>
            </a:r>
            <a:r>
              <a:rPr lang="en-US" sz="4000" b="1" spc="-7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5544835"/>
              </p:ext>
            </p:extLst>
          </p:nvPr>
        </p:nvGraphicFramePr>
        <p:xfrm>
          <a:off x="0" y="1169798"/>
          <a:ext cx="9144001" cy="192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4989"/>
                <a:gridCol w="1319753"/>
                <a:gridCol w="1319753"/>
                <a:gridCol w="1319753"/>
                <a:gridCol w="1319753"/>
              </a:tblGrid>
              <a:tr h="31887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Year</a:t>
                      </a:r>
                      <a:r>
                        <a:rPr lang="en-US" sz="2000" baseline="0" dirty="0" smtClean="0"/>
                        <a:t> and </a:t>
                      </a:r>
                      <a:r>
                        <a:rPr lang="en-US" sz="2000" dirty="0" smtClean="0"/>
                        <a:t>Fuel</a:t>
                      </a:r>
                      <a:r>
                        <a:rPr lang="en-US" sz="2000" baseline="0" dirty="0" smtClean="0"/>
                        <a:t> Type</a:t>
                      </a:r>
                      <a:endParaRPr lang="en-US" sz="2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World</a:t>
                      </a:r>
                      <a:endParaRPr lang="en-US" sz="2000" dirty="0"/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U.S.</a:t>
                      </a:r>
                      <a:endParaRPr lang="en-US" sz="2000" dirty="0"/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CA</a:t>
                      </a:r>
                      <a:endParaRPr lang="en-US" sz="2000" dirty="0"/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NY</a:t>
                      </a:r>
                      <a:endParaRPr lang="en-US" sz="2000" dirty="0"/>
                    </a:p>
                  </a:txBody>
                  <a:tcPr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887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 (TW)</a:t>
                      </a:r>
                      <a:endParaRPr lang="en-US" sz="2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12.5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.21</a:t>
                      </a:r>
                      <a:endParaRPr lang="en-US" sz="2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.09</a:t>
                      </a:r>
                      <a:endParaRPr lang="en-US" sz="2000" dirty="0"/>
                    </a:p>
                  </a:txBody>
                  <a:tcPr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3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2030 with current fuels (TW)</a:t>
                      </a:r>
                      <a:endParaRPr lang="en-US" sz="2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16.9</a:t>
                      </a:r>
                      <a:endParaRPr lang="en-US" sz="2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2.83</a:t>
                      </a:r>
                      <a:endParaRPr lang="en-US" sz="2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.25</a:t>
                      </a:r>
                      <a:endParaRPr lang="en-US" sz="2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.10</a:t>
                      </a:r>
                      <a:endParaRPr lang="en-US" sz="2000" dirty="0"/>
                    </a:p>
                  </a:txBody>
                  <a:tcPr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887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2030 WWS</a:t>
                      </a:r>
                      <a:r>
                        <a:rPr lang="en-US" sz="2000" baseline="0" dirty="0" smtClean="0"/>
                        <a:t> (TW)</a:t>
                      </a:r>
                      <a:endParaRPr lang="en-US" sz="2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11.5</a:t>
                      </a:r>
                      <a:endParaRPr lang="en-US" sz="2000" dirty="0"/>
                    </a:p>
                  </a:txBody>
                  <a:tcPr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1.78</a:t>
                      </a:r>
                      <a:endParaRPr lang="en-US" sz="2000" dirty="0"/>
                    </a:p>
                  </a:txBody>
                  <a:tcPr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.14</a:t>
                      </a:r>
                      <a:endParaRPr lang="en-US" sz="2000" dirty="0"/>
                    </a:p>
                  </a:txBody>
                  <a:tcPr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.06</a:t>
                      </a:r>
                      <a:endParaRPr lang="en-US" sz="2000" dirty="0"/>
                    </a:p>
                  </a:txBody>
                  <a:tcPr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2030 Reduction w/ WWS</a:t>
                      </a:r>
                      <a:r>
                        <a:rPr lang="en-US" sz="2000" baseline="0" dirty="0" smtClean="0"/>
                        <a:t> (%)</a:t>
                      </a:r>
                      <a:endParaRPr lang="en-US" sz="2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32</a:t>
                      </a:r>
                      <a:endParaRPr lang="en-US" sz="2000" dirty="0"/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37</a:t>
                      </a:r>
                      <a:endParaRPr lang="en-US" sz="2000" dirty="0"/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44</a:t>
                      </a:r>
                      <a:endParaRPr lang="en-US" sz="2000" dirty="0"/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37</a:t>
                      </a:r>
                      <a:endParaRPr lang="en-US" sz="2000" dirty="0"/>
                    </a:p>
                  </a:txBody>
                  <a:tcPr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81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35000" y="1008168"/>
            <a:ext cx="8153400" cy="373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TECHNOLOGY	</a:t>
            </a:r>
            <a:r>
              <a:rPr lang="en-US" b="1" dirty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	PCT SUPPLY 2030</a:t>
            </a:r>
            <a:r>
              <a:rPr lang="en-US" b="1" dirty="0">
                <a:solidFill>
                  <a:srgbClr val="000000"/>
                </a:solidFill>
              </a:rPr>
              <a:t>		</a:t>
            </a:r>
            <a:r>
              <a:rPr lang="en-US" b="1" dirty="0" smtClean="0">
                <a:solidFill>
                  <a:srgbClr val="000000"/>
                </a:solidFill>
              </a:rPr>
              <a:t>NUMBER</a:t>
            </a:r>
            <a:endParaRPr lang="en-US" b="1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-MW wind turbines	 			50%		3.8 mill. (0.8% in place)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0.75-MW wave devices	 		1			720,000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100-MW geothermal plants 	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5350 (1.7% in place)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1300-MW hydro plants	 		4			900 (70% in place)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1-MW tidal turbines	 	 		1			490,000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3-kW Roof PV systems	 		6			1.7 billion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300-MW Solar PV plants	 	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40,000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300-MW CSP plants	 	 		20			49,000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 					</a:t>
            </a:r>
            <a:r>
              <a:rPr lang="en-US" sz="2000" b="1" dirty="0" smtClean="0"/>
              <a:t>100</a:t>
            </a:r>
            <a:r>
              <a:rPr lang="en-US" sz="2000" b="1" dirty="0"/>
              <a:t>%</a:t>
            </a: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35000" y="0"/>
            <a:ext cx="8509000" cy="85725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spc="-75" dirty="0" smtClean="0"/>
              <a:t>Number of Plants or Devices to Power World</a:t>
            </a:r>
          </a:p>
        </p:txBody>
      </p:sp>
    </p:spTree>
    <p:extLst>
      <p:ext uri="{BB962C8B-B14F-4D97-AF65-F5344CB8AC3E}">
        <p14:creationId xmlns:p14="http://schemas.microsoft.com/office/powerpoint/2010/main" val="34206926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595923"/>
          </a:xfrm>
        </p:spPr>
        <p:txBody>
          <a:bodyPr/>
          <a:lstStyle/>
          <a:p>
            <a:pPr eaLnBrk="1" hangingPunct="1"/>
            <a:r>
              <a:rPr lang="en-US" sz="3300" b="1" spc="-75" dirty="0" smtClean="0"/>
              <a:t>What’s the Problem? Why act Quickly?</a:t>
            </a:r>
            <a:endParaRPr lang="en-US" sz="3300" spc="-75" dirty="0" smtClean="0"/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0" y="733209"/>
            <a:ext cx="9143999" cy="441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en-US" sz="22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Air pollution kills 2.5-4 million people worldwide prematurely each year, including 700,000/</a:t>
            </a:r>
            <a:r>
              <a:rPr lang="en-US" sz="2200" spc="-75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r>
              <a:rPr lang="en-US" sz="22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South Asia and 16,000/</a:t>
            </a:r>
            <a:r>
              <a:rPr lang="en-US" sz="2200" spc="-75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r>
              <a:rPr lang="en-US" sz="22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California.</a:t>
            </a:r>
          </a:p>
          <a:p>
            <a:pPr marL="457200" indent="-457200">
              <a:lnSpc>
                <a:spcPct val="90000"/>
              </a:lnSpc>
            </a:pPr>
            <a:endParaRPr lang="en-US" sz="2200" spc="-75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2200" spc="-7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Arctic sea ice</a:t>
            </a:r>
            <a:r>
              <a:rPr lang="en-US" sz="22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may disappear in 10-30 years. </a:t>
            </a:r>
            <a:r>
              <a:rPr lang="en-US" sz="2200" spc="-7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 </a:t>
            </a:r>
            <a:r>
              <a:rPr lang="en-US" sz="22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temperatures are rising at a faster rate than any time in recorded history.</a:t>
            </a:r>
          </a:p>
          <a:p>
            <a:pPr marL="457200" indent="-457200">
              <a:lnSpc>
                <a:spcPct val="90000"/>
              </a:lnSpc>
            </a:pPr>
            <a:endParaRPr lang="en-US" sz="2200" spc="-75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22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Increasing energy demand is increasing pollution, global warming, and energy prices.</a:t>
            </a:r>
          </a:p>
          <a:p>
            <a:pPr marL="457200" indent="-457200">
              <a:lnSpc>
                <a:spcPct val="110000"/>
              </a:lnSpc>
            </a:pPr>
            <a:endParaRPr lang="en-US" sz="2200" spc="-75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22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Higher energy prices lead to economic, social, political instability</a:t>
            </a:r>
          </a:p>
          <a:p>
            <a:pPr marL="457200" indent="-457200">
              <a:lnSpc>
                <a:spcPct val="110000"/>
              </a:lnSpc>
            </a:pPr>
            <a:endParaRPr lang="en-US" sz="2200" spc="-75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2200" spc="-7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 </a:t>
            </a:r>
            <a:r>
              <a:rPr lang="en-US" sz="2200" spc="-75" dirty="0" smtClean="0">
                <a:solidFill>
                  <a:srgbClr val="FF0000"/>
                </a:solidFill>
                <a:sym typeface="Wingdings"/>
              </a:rPr>
              <a:t>Drastic problems require immediate and definite solutions</a:t>
            </a:r>
            <a:endParaRPr lang="en-US" sz="2200" spc="-75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" y="1008168"/>
            <a:ext cx="9144000" cy="410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TECHNOLOGY	</a:t>
            </a:r>
            <a:r>
              <a:rPr lang="en-US" b="1" dirty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				PCT SUPPLY 2030</a:t>
            </a:r>
            <a:r>
              <a:rPr lang="en-US" b="1" dirty="0">
                <a:solidFill>
                  <a:srgbClr val="000000"/>
                </a:solidFill>
              </a:rPr>
              <a:t>		</a:t>
            </a:r>
            <a:r>
              <a:rPr lang="en-US" b="1" dirty="0" smtClean="0">
                <a:solidFill>
                  <a:srgbClr val="000000"/>
                </a:solidFill>
              </a:rPr>
              <a:t>NUMBER</a:t>
            </a:r>
            <a:endParaRPr lang="en-US" b="1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FF5859"/>
                </a:solidFill>
              </a:rPr>
              <a:t>5-MW onshore wind turbines</a:t>
            </a:r>
            <a:r>
              <a:rPr lang="en-US" sz="2000" dirty="0">
                <a:solidFill>
                  <a:srgbClr val="FF1D19"/>
                </a:solidFill>
              </a:rPr>
              <a:t>		</a:t>
            </a:r>
            <a:r>
              <a:rPr lang="en-US" sz="2000" dirty="0" smtClean="0">
                <a:solidFill>
                  <a:srgbClr val="FF1D19"/>
                </a:solidFill>
              </a:rPr>
              <a:t>	</a:t>
            </a:r>
            <a:r>
              <a:rPr lang="en-US" sz="2000" dirty="0" smtClean="0"/>
              <a:t>25%</a:t>
            </a:r>
            <a:r>
              <a:rPr lang="en-US" sz="2000" dirty="0"/>
              <a:t>			</a:t>
            </a:r>
            <a:r>
              <a:rPr lang="en-US" sz="2000" dirty="0" smtClean="0"/>
              <a:t>22,900 </a:t>
            </a: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5-MW offshore wind turbines</a:t>
            </a:r>
            <a:r>
              <a:rPr lang="en-US" sz="2000" dirty="0"/>
              <a:t>		</a:t>
            </a:r>
            <a:r>
              <a:rPr lang="en-US" sz="2000" dirty="0" smtClean="0"/>
              <a:t>	10</a:t>
            </a:r>
            <a:r>
              <a:rPr lang="en-US" sz="2000" dirty="0"/>
              <a:t>			</a:t>
            </a:r>
            <a:r>
              <a:rPr lang="en-US" sz="2000" dirty="0" smtClean="0"/>
              <a:t>	7,233</a:t>
            </a:r>
          </a:p>
          <a:p>
            <a:r>
              <a:rPr lang="en-US" sz="2000" dirty="0">
                <a:solidFill>
                  <a:srgbClr val="FF0000"/>
                </a:solidFill>
              </a:rPr>
              <a:t>5-kW Res. roof PV systems</a:t>
            </a:r>
            <a:r>
              <a:rPr lang="en-US" sz="2000" dirty="0"/>
              <a:t>	 		</a:t>
            </a:r>
            <a:r>
              <a:rPr lang="en-US" sz="2000" dirty="0" smtClean="0"/>
              <a:t>	10</a:t>
            </a:r>
            <a:r>
              <a:rPr lang="en-US" sz="2000" dirty="0"/>
              <a:t>				</a:t>
            </a:r>
            <a:r>
              <a:rPr lang="en-US" sz="2000" dirty="0" smtClean="0"/>
              <a:t>16.2 </a:t>
            </a:r>
            <a:r>
              <a:rPr lang="en-US" sz="2000" dirty="0"/>
              <a:t>million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100-kW com/</a:t>
            </a:r>
            <a:r>
              <a:rPr lang="en-US" sz="2000" dirty="0" err="1">
                <a:solidFill>
                  <a:srgbClr val="FF0000"/>
                </a:solidFill>
              </a:rPr>
              <a:t>gov</a:t>
            </a:r>
            <a:r>
              <a:rPr lang="en-US" sz="2000" dirty="0">
                <a:solidFill>
                  <a:srgbClr val="FF0000"/>
                </a:solidFill>
              </a:rPr>
              <a:t> roof PV systems</a:t>
            </a:r>
            <a:r>
              <a:rPr lang="en-US" sz="2000" dirty="0"/>
              <a:t>	</a:t>
            </a:r>
            <a:r>
              <a:rPr lang="en-US" sz="2000" dirty="0" smtClean="0"/>
              <a:t>15</a:t>
            </a:r>
            <a:r>
              <a:rPr lang="en-US" sz="2000" dirty="0"/>
              <a:t>				</a:t>
            </a:r>
            <a:r>
              <a:rPr lang="en-US" sz="2000" dirty="0" smtClean="0"/>
              <a:t>1.15 million</a:t>
            </a: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50-MW Solar PV plants</a:t>
            </a:r>
            <a:r>
              <a:rPr lang="en-US" sz="2000" dirty="0"/>
              <a:t>	 			</a:t>
            </a:r>
            <a:r>
              <a:rPr lang="en-US" sz="2000" dirty="0" smtClean="0"/>
              <a:t>	15</a:t>
            </a:r>
            <a:r>
              <a:rPr lang="en-US" sz="2000" dirty="0"/>
              <a:t>				</a:t>
            </a:r>
            <a:r>
              <a:rPr lang="en-US" sz="2000" dirty="0" smtClean="0"/>
              <a:t>1820</a:t>
            </a: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100-MW CSP plants</a:t>
            </a:r>
            <a:r>
              <a:rPr lang="en-US" sz="2000" dirty="0"/>
              <a:t>	 	 			</a:t>
            </a:r>
            <a:r>
              <a:rPr lang="en-US" sz="2000" dirty="0" smtClean="0"/>
              <a:t>	15</a:t>
            </a:r>
            <a:r>
              <a:rPr lang="en-US" sz="2000" dirty="0"/>
              <a:t>				</a:t>
            </a:r>
            <a:r>
              <a:rPr lang="en-US" sz="2000" dirty="0" smtClean="0"/>
              <a:t>1080</a:t>
            </a: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100-MW geothermal plants </a:t>
            </a:r>
            <a:r>
              <a:rPr lang="en-US" sz="2000" dirty="0"/>
              <a:t>			5				</a:t>
            </a:r>
            <a:r>
              <a:rPr lang="en-US" sz="2000" dirty="0" smtClean="0"/>
              <a:t>81</a:t>
            </a: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1300-MW hydro plants</a:t>
            </a:r>
            <a:r>
              <a:rPr lang="en-US" sz="2000" dirty="0"/>
              <a:t>	 			</a:t>
            </a:r>
            <a:r>
              <a:rPr lang="en-US" sz="2000" dirty="0" smtClean="0"/>
              <a:t>	4</a:t>
            </a:r>
            <a:r>
              <a:rPr lang="en-US" sz="2000" dirty="0"/>
              <a:t>				</a:t>
            </a:r>
            <a:r>
              <a:rPr lang="en-US" sz="2000" dirty="0" smtClean="0"/>
              <a:t>10.9 (90.2% </a:t>
            </a:r>
            <a:r>
              <a:rPr lang="en-US" sz="2000" dirty="0"/>
              <a:t>in place)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1-MW tidal turbines</a:t>
            </a:r>
            <a:r>
              <a:rPr lang="en-US" sz="2000" dirty="0"/>
              <a:t>	 	 			</a:t>
            </a:r>
            <a:r>
              <a:rPr lang="en-US" sz="2000" dirty="0" smtClean="0"/>
              <a:t>	0.5</a:t>
            </a:r>
            <a:r>
              <a:rPr lang="en-US" sz="2000" dirty="0"/>
              <a:t>				</a:t>
            </a:r>
            <a:r>
              <a:rPr lang="en-US" sz="2000" dirty="0" smtClean="0"/>
              <a:t>2960</a:t>
            </a: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0.75-MW wave devices</a:t>
            </a:r>
            <a:r>
              <a:rPr lang="en-US" sz="2000" dirty="0"/>
              <a:t>	 			</a:t>
            </a:r>
            <a:r>
              <a:rPr lang="en-US" sz="2000" dirty="0" smtClean="0"/>
              <a:t>	0.5</a:t>
            </a:r>
            <a:r>
              <a:rPr lang="en-US" sz="2000" dirty="0"/>
              <a:t>				</a:t>
            </a:r>
            <a:r>
              <a:rPr lang="en-US" sz="2000" dirty="0" smtClean="0"/>
              <a:t>4360</a:t>
            </a: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 					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sz="2000" b="1" dirty="0" smtClean="0"/>
              <a:t>100</a:t>
            </a:r>
            <a:r>
              <a:rPr lang="en-US" sz="2000" b="1" dirty="0"/>
              <a:t>%</a:t>
            </a: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35000" y="0"/>
            <a:ext cx="8509000" cy="85725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spc="-75" dirty="0" smtClean="0"/>
              <a:t>Number of Plants or Devices to Power CA</a:t>
            </a:r>
          </a:p>
        </p:txBody>
      </p:sp>
    </p:spTree>
    <p:extLst>
      <p:ext uri="{BB962C8B-B14F-4D97-AF65-F5344CB8AC3E}">
        <p14:creationId xmlns:p14="http://schemas.microsoft.com/office/powerpoint/2010/main" val="55719126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981200" y="-777875"/>
            <a:ext cx="5181600" cy="6699250"/>
            <a:chOff x="1972734" y="0"/>
            <a:chExt cx="5181600" cy="66992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2734" y="0"/>
              <a:ext cx="5181600" cy="6699250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3206761" y="2827130"/>
              <a:ext cx="36576" cy="36576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4911081" y="4570984"/>
              <a:ext cx="621792" cy="621792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2213928" y="2057533"/>
              <a:ext cx="347472" cy="347472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4466346" y="5064760"/>
              <a:ext cx="237744" cy="23774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/>
          </p:nvSpPr>
          <p:spPr>
            <a:xfrm>
              <a:off x="5859228" y="4570984"/>
              <a:ext cx="320040" cy="32004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4741714" y="2523419"/>
              <a:ext cx="1891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Onshore wind: spacing = 2.5% of CA (green is open space)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94768" y="3262083"/>
              <a:ext cx="10160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Solar PV+CSP power plants 0.68% of CA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84397" y="4931166"/>
              <a:ext cx="13482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All rooftop PV (0.36% of CA)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69911" y="3477527"/>
              <a:ext cx="121000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Offshore wind: spacing = 0.80% of CA (blue is open space)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87971" y="1744492"/>
              <a:ext cx="1399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Geothermal</a:t>
              </a:r>
            </a:p>
            <a:p>
              <a:pPr algn="ctr"/>
              <a:r>
                <a:rPr lang="en-US" sz="1400" dirty="0" smtClean="0"/>
                <a:t>0.0069% of CA</a:t>
              </a:r>
              <a:endParaRPr lang="en-US" sz="14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3732308" y="5192776"/>
              <a:ext cx="734038" cy="158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296302" y="2368429"/>
              <a:ext cx="1170044" cy="458701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4656273" y="3967137"/>
              <a:ext cx="1131407" cy="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1857534" y="2931867"/>
              <a:ext cx="1055315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 flipH="1" flipV="1">
              <a:off x="5175504" y="4818888"/>
              <a:ext cx="91440" cy="914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 flipH="1" flipV="1">
              <a:off x="2340864" y="2194560"/>
              <a:ext cx="73152" cy="73152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4301746" y="530087"/>
              <a:ext cx="2691598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 smtClean="0"/>
                <a:t>Area to power 100% of CA for all purposes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41635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419" y="0"/>
            <a:ext cx="6670477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5639" y="898301"/>
            <a:ext cx="4314227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rgbClr val="000000"/>
                </a:solidFill>
              </a:rPr>
              <a:t>Area to power 100% 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of NYS for all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purposes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with WWS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3921349" y="3456007"/>
            <a:ext cx="1652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Solar PV+CSP power plants</a:t>
            </a:r>
          </a:p>
          <a:p>
            <a:pPr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0.85% of NYS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5386057" y="3587762"/>
            <a:ext cx="1397532" cy="347472"/>
            <a:chOff x="5386057" y="3587762"/>
            <a:chExt cx="1397532" cy="347472"/>
          </a:xfrm>
        </p:grpSpPr>
        <p:cxnSp>
          <p:nvCxnSpPr>
            <p:cNvPr id="76" name="Straight Connector 75"/>
            <p:cNvCxnSpPr/>
            <p:nvPr/>
          </p:nvCxnSpPr>
          <p:spPr>
            <a:xfrm flipV="1">
              <a:off x="5386057" y="3732542"/>
              <a:ext cx="1141204" cy="7519"/>
            </a:xfrm>
            <a:prstGeom prst="line">
              <a:avLst/>
            </a:prstGeom>
            <a:ln w="3810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 flipH="1" flipV="1">
              <a:off x="6440229" y="3587762"/>
              <a:ext cx="343360" cy="34747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1"/>
          <p:cNvGrpSpPr/>
          <p:nvPr/>
        </p:nvGrpSpPr>
        <p:grpSpPr>
          <a:xfrm>
            <a:off x="6240475" y="4486721"/>
            <a:ext cx="904152" cy="210312"/>
            <a:chOff x="6240475" y="4486721"/>
            <a:chExt cx="904152" cy="210312"/>
          </a:xfrm>
        </p:grpSpPr>
        <p:cxnSp>
          <p:nvCxnSpPr>
            <p:cNvPr id="82" name="Straight Connector 81"/>
            <p:cNvCxnSpPr/>
            <p:nvPr/>
          </p:nvCxnSpPr>
          <p:spPr>
            <a:xfrm rot="10800000" flipV="1">
              <a:off x="6240475" y="4610101"/>
              <a:ext cx="78297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 flipV="1">
              <a:off x="6934315" y="4486721"/>
              <a:ext cx="210312" cy="2103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4200448" y="4430967"/>
            <a:ext cx="2017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All rooftop PV</a:t>
            </a:r>
          </a:p>
          <a:p>
            <a:pPr algn="r"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(0.45% of NYS)</a:t>
            </a:r>
            <a:endParaRPr lang="en-US" sz="12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 rot="5400000" flipH="1" flipV="1">
            <a:off x="5936389" y="2782154"/>
            <a:ext cx="545306" cy="400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080182" y="1352851"/>
            <a:ext cx="2160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Onshore</a:t>
            </a:r>
            <a:r>
              <a:rPr lang="en-US" sz="1500" kern="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wind</a:t>
            </a:r>
            <a:r>
              <a:rPr lang="en-US" sz="1500" kern="0" dirty="0">
                <a:solidFill>
                  <a:schemeClr val="bg1"/>
                </a:solidFill>
                <a:latin typeface="Helvetica"/>
                <a:cs typeface="Helvetica"/>
              </a:rPr>
              <a:t>:</a:t>
            </a:r>
          </a:p>
          <a:p>
            <a:pPr algn="ctr"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footprint</a:t>
            </a:r>
            <a:r>
              <a:rPr lang="en-US" sz="1500" kern="0" dirty="0">
                <a:solidFill>
                  <a:schemeClr val="bg1"/>
                </a:solidFill>
                <a:latin typeface="Helvetica"/>
                <a:cs typeface="Helvetica"/>
              </a:rPr>
              <a:t>=</a:t>
            </a:r>
            <a:r>
              <a:rPr lang="en-US" sz="1500" kern="0" dirty="0">
                <a:latin typeface="Helvetica"/>
                <a:cs typeface="Helvetica"/>
              </a:rPr>
              <a:t>0.05 km</a:t>
            </a:r>
            <a:r>
              <a:rPr lang="en-US" sz="1500" kern="0" baseline="30000" dirty="0">
                <a:latin typeface="Helvetica"/>
                <a:cs typeface="Helvetica"/>
              </a:rPr>
              <a:t>2</a:t>
            </a:r>
          </a:p>
          <a:p>
            <a:pPr algn="ctr" defTabSz="457200">
              <a:defRPr/>
            </a:pPr>
            <a:r>
              <a:rPr lang="en-US" sz="1500" kern="0" dirty="0">
                <a:latin typeface="Helvetica"/>
                <a:cs typeface="Helvetica"/>
              </a:rPr>
              <a:t>spacing=1.46% of </a:t>
            </a: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NYS</a:t>
            </a:r>
          </a:p>
          <a:p>
            <a:pPr algn="ctr"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(blue is open space)</a:t>
            </a:r>
          </a:p>
        </p:txBody>
      </p:sp>
      <p:sp>
        <p:nvSpPr>
          <p:cNvPr id="51" name="Oval 50"/>
          <p:cNvSpPr/>
          <p:nvPr/>
        </p:nvSpPr>
        <p:spPr>
          <a:xfrm flipV="1">
            <a:off x="6025411" y="3016995"/>
            <a:ext cx="384048" cy="384048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6193055" y="3195127"/>
            <a:ext cx="28389" cy="283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 flipH="1">
            <a:off x="3124812" y="2389866"/>
            <a:ext cx="1433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Geothermal</a:t>
            </a:r>
          </a:p>
          <a:p>
            <a:pPr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0.01% of NYS</a:t>
            </a:r>
          </a:p>
        </p:txBody>
      </p:sp>
      <p:cxnSp>
        <p:nvCxnSpPr>
          <p:cNvPr id="104" name="Straight Connector 103"/>
          <p:cNvCxnSpPr/>
          <p:nvPr/>
        </p:nvCxnSpPr>
        <p:spPr>
          <a:xfrm rot="10800000" flipV="1">
            <a:off x="4272575" y="2587400"/>
            <a:ext cx="799461" cy="465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>
            <a:spLocks noChangeAspect="1"/>
          </p:cNvSpPr>
          <p:nvPr/>
        </p:nvSpPr>
        <p:spPr>
          <a:xfrm>
            <a:off x="5070271" y="2568965"/>
            <a:ext cx="37252" cy="3657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 rot="16200000" flipV="1">
            <a:off x="7896339" y="4202211"/>
            <a:ext cx="530154" cy="27183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334632" y="2556217"/>
            <a:ext cx="1371600" cy="1477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Offshore wind:</a:t>
            </a:r>
          </a:p>
          <a:p>
            <a:pPr algn="ctr" defTabSz="457200">
              <a:defRPr/>
            </a:pP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spacing=</a:t>
            </a:r>
            <a:r>
              <a:rPr lang="en-US" sz="1500" kern="0" dirty="0" smtClean="0">
                <a:solidFill>
                  <a:srgbClr val="000000"/>
                </a:solidFill>
                <a:latin typeface="Helvetica"/>
                <a:cs typeface="Helvetica"/>
              </a:rPr>
              <a:t> 4.62% </a:t>
            </a:r>
            <a:r>
              <a:rPr lang="en-US" sz="1500" kern="0" dirty="0">
                <a:solidFill>
                  <a:srgbClr val="000000"/>
                </a:solidFill>
                <a:latin typeface="Helvetica"/>
                <a:cs typeface="Helvetica"/>
              </a:rPr>
              <a:t>of NYS (blue is open space)</a:t>
            </a:r>
          </a:p>
        </p:txBody>
      </p:sp>
      <p:sp>
        <p:nvSpPr>
          <p:cNvPr id="78" name="Oval 77"/>
          <p:cNvSpPr/>
          <p:nvPr/>
        </p:nvSpPr>
        <p:spPr>
          <a:xfrm flipV="1">
            <a:off x="8113080" y="4609338"/>
            <a:ext cx="685800" cy="6858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8412443" y="4927431"/>
            <a:ext cx="50695" cy="50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1112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ontent Placeholder 8"/>
          <p:cNvSpPr txBox="1">
            <a:spLocks/>
          </p:cNvSpPr>
          <p:nvPr/>
        </p:nvSpPr>
        <p:spPr>
          <a:xfrm>
            <a:off x="1701800" y="4196526"/>
            <a:ext cx="8978900" cy="807275"/>
          </a:xfrm>
          <a:prstGeom prst="rect">
            <a:avLst/>
          </a:prstGeom>
        </p:spPr>
        <p:txBody>
          <a:bodyPr vert="horz" lIns="81642" tIns="40821" rIns="81642" bIns="40821" rtlCol="0">
            <a:no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All solar over land in high-solar locations~ 340 TW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  <a:sym typeface="Wingdings"/>
              </a:rPr>
              <a:t>= 30 times w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orld end-use WWS power demand 2030 of 11.5 TW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48823" y="997065"/>
            <a:ext cx="987177" cy="23083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1200" dirty="0" err="1" smtClean="0">
                <a:ln>
                  <a:solidFill>
                    <a:srgbClr val="929292"/>
                  </a:solidFill>
                </a:ln>
                <a:solidFill>
                  <a:srgbClr val="929292"/>
                </a:solidFill>
              </a:rPr>
              <a:t>m/s</a:t>
            </a:r>
            <a:endParaRPr lang="en-US" sz="1200" dirty="0">
              <a:ln>
                <a:solidFill>
                  <a:srgbClr val="929292"/>
                </a:solidFill>
              </a:ln>
              <a:solidFill>
                <a:srgbClr val="929292"/>
              </a:solidFill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993" y="956564"/>
            <a:ext cx="6130808" cy="3310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35000" y="0"/>
            <a:ext cx="8509000" cy="85725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spc="-75" dirty="0" smtClean="0"/>
              <a:t>World Surface Solar</a:t>
            </a:r>
          </a:p>
        </p:txBody>
      </p:sp>
    </p:spTree>
    <p:extLst>
      <p:ext uri="{BB962C8B-B14F-4D97-AF65-F5344CB8AC3E}">
        <p14:creationId xmlns:p14="http://schemas.microsoft.com/office/powerpoint/2010/main" val="110977963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658" name="Object 2"/>
          <p:cNvGraphicFramePr>
            <a:graphicFrameLocks noChangeAspect="1"/>
          </p:cNvGraphicFramePr>
          <p:nvPr/>
        </p:nvGraphicFramePr>
        <p:xfrm>
          <a:off x="1193800" y="0"/>
          <a:ext cx="6642100" cy="5147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85" name="Document" r:id="rId3" imgW="18285714" imgH="14171429" progId="Word.Document.12">
                  <p:link updateAutomatic="1"/>
                </p:oleObj>
              </mc:Choice>
              <mc:Fallback>
                <p:oleObj name="Document" r:id="rId3" imgW="18285714" imgH="14171429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800" y="0"/>
                        <a:ext cx="6642100" cy="5147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0" y="1905000"/>
            <a:ext cx="4229100" cy="546100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NYS: 4-4.5 kWh/m</a:t>
            </a:r>
            <a:r>
              <a:rPr lang="en-US" sz="2800" baseline="30000" dirty="0">
                <a:solidFill>
                  <a:srgbClr val="000000"/>
                </a:solidFill>
              </a:rPr>
              <a:t>2</a:t>
            </a:r>
            <a:r>
              <a:rPr lang="en-US" sz="2800" dirty="0">
                <a:solidFill>
                  <a:srgbClr val="000000"/>
                </a:solidFill>
              </a:rPr>
              <a:t>/day)</a:t>
            </a:r>
          </a:p>
        </p:txBody>
      </p:sp>
    </p:spTree>
    <p:extLst>
      <p:ext uri="{BB962C8B-B14F-4D97-AF65-F5344CB8AC3E}">
        <p14:creationId xmlns:p14="http://schemas.microsoft.com/office/powerpoint/2010/main" val="15996215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4"/>
          <p:cNvGrpSpPr/>
          <p:nvPr/>
        </p:nvGrpSpPr>
        <p:grpSpPr>
          <a:xfrm>
            <a:off x="1030682" y="860058"/>
            <a:ext cx="7002269" cy="3293010"/>
            <a:chOff x="639738" y="2565856"/>
            <a:chExt cx="15627353" cy="7349194"/>
          </a:xfrm>
        </p:grpSpPr>
        <p:pic>
          <p:nvPicPr>
            <p:cNvPr id="7" name="Picture 6" descr="thermal-world.png"/>
            <p:cNvPicPr>
              <a:picLocks noChangeAspect="1"/>
            </p:cNvPicPr>
            <p:nvPr/>
          </p:nvPicPr>
          <p:blipFill>
            <a:blip r:embed="rId2"/>
            <a:srcRect l="7536" t="9137" r="6272" b="16821"/>
            <a:stretch>
              <a:fillRect/>
            </a:stretch>
          </p:blipFill>
          <p:spPr>
            <a:xfrm>
              <a:off x="1828800" y="2882900"/>
              <a:ext cx="13436600" cy="62357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93341" y="9296856"/>
              <a:ext cx="1099515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-180</a:t>
              </a:r>
              <a:endParaRPr lang="en-US" sz="1200" dirty="0">
                <a:solidFill>
                  <a:srgbClr val="BFBFBF"/>
                </a:solidFill>
                <a:latin typeface="Helvetica"/>
                <a:cs typeface="Helvetic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89245" y="9296856"/>
              <a:ext cx="908510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-90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78833" y="9296856"/>
              <a:ext cx="603134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0</a:t>
              </a:r>
              <a:endParaRPr lang="en-US" sz="1200" dirty="0">
                <a:solidFill>
                  <a:srgbClr val="BFBFBF"/>
                </a:solidFill>
                <a:latin typeface="Helvetica"/>
                <a:cs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025128" y="9296856"/>
              <a:ext cx="985146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180</a:t>
              </a:r>
              <a:endParaRPr lang="en-US" sz="1200" dirty="0">
                <a:solidFill>
                  <a:srgbClr val="BFBFBF"/>
                </a:solidFill>
                <a:latin typeface="Helvetica"/>
                <a:cs typeface="Helvetic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945631" y="9296856"/>
              <a:ext cx="794141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90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5116" y="5740857"/>
              <a:ext cx="603134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0</a:t>
              </a:r>
              <a:endParaRPr lang="en-US" sz="1200" dirty="0">
                <a:solidFill>
                  <a:srgbClr val="BFBFBF"/>
                </a:solidFill>
                <a:latin typeface="Helvetica"/>
                <a:cs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9738" y="8915857"/>
              <a:ext cx="908510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-90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4107" y="2565856"/>
              <a:ext cx="794141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90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472950" y="6159956"/>
              <a:ext cx="603134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6</a:t>
              </a:r>
              <a:endParaRPr lang="en-US" sz="1200" dirty="0">
                <a:solidFill>
                  <a:srgbClr val="BFBFBF"/>
                </a:solidFill>
                <a:latin typeface="Helvetica"/>
                <a:cs typeface="Helvetic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472950" y="8941257"/>
              <a:ext cx="603134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472950" y="3327856"/>
              <a:ext cx="794141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10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472950" y="7556957"/>
              <a:ext cx="603134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4</a:t>
              </a:r>
              <a:endParaRPr lang="en-US" sz="1200" dirty="0">
                <a:solidFill>
                  <a:srgbClr val="BFBFBF"/>
                </a:solidFill>
                <a:latin typeface="Helvetica"/>
                <a:cs typeface="Helvetic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472950" y="4699457"/>
              <a:ext cx="603134" cy="61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BFBFBF"/>
                  </a:solidFill>
                  <a:latin typeface="Helvetica"/>
                  <a:cs typeface="Helvetica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866900" y="9118600"/>
              <a:ext cx="12674600" cy="1588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5252700" y="9105900"/>
              <a:ext cx="114300" cy="1588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5261167" y="7763933"/>
              <a:ext cx="118533" cy="4234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61166" y="6375401"/>
              <a:ext cx="114300" cy="1588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69633" y="4965700"/>
              <a:ext cx="118533" cy="4234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61165" y="3560234"/>
              <a:ext cx="118533" cy="4234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12148741" y="6001147"/>
              <a:ext cx="6234906" cy="1588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11412141" y="6001147"/>
              <a:ext cx="6234906" cy="1588"/>
            </a:xfrm>
            <a:prstGeom prst="line">
              <a:avLst/>
            </a:prstGeom>
            <a:ln w="381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5261165" y="2899834"/>
              <a:ext cx="118533" cy="4234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727200" y="9105900"/>
              <a:ext cx="114300" cy="1588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722966" y="6375401"/>
              <a:ext cx="114300" cy="1588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-1262459" y="6013847"/>
              <a:ext cx="6234906" cy="1588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722965" y="2899834"/>
              <a:ext cx="118533" cy="4234"/>
            </a:xfrm>
            <a:prstGeom prst="line">
              <a:avLst/>
            </a:prstGeom>
            <a:ln w="317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Content Placeholder 8"/>
          <p:cNvSpPr txBox="1">
            <a:spLocks/>
          </p:cNvSpPr>
          <p:nvPr/>
        </p:nvSpPr>
        <p:spPr>
          <a:xfrm>
            <a:off x="1460500" y="4201112"/>
            <a:ext cx="8318500" cy="807275"/>
          </a:xfrm>
          <a:prstGeom prst="rect">
            <a:avLst/>
          </a:prstGeom>
        </p:spPr>
        <p:txBody>
          <a:bodyPr vert="horz" lIns="81642" tIns="40821" rIns="81642" bIns="40821" rtlCol="0">
            <a:no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All wind over land in high-wind areas outside Antarctica ~ 70-80 TW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  <a:sym typeface="Wingdings"/>
              </a:rPr>
              <a:t>= 6-7 times w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orld end-use WWS power demand 2030 of 11.5 TW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18723" y="958965"/>
            <a:ext cx="987177" cy="23083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1200" dirty="0" err="1" smtClean="0">
                <a:ln>
                  <a:solidFill>
                    <a:srgbClr val="929292"/>
                  </a:solidFill>
                </a:ln>
                <a:solidFill>
                  <a:srgbClr val="404040"/>
                </a:solidFill>
              </a:rPr>
              <a:t>m/s</a:t>
            </a:r>
            <a:endParaRPr lang="en-US" sz="1200" dirty="0">
              <a:ln>
                <a:solidFill>
                  <a:srgbClr val="929292"/>
                </a:solidFill>
              </a:ln>
              <a:solidFill>
                <a:srgbClr val="404040"/>
              </a:solidFill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635000" y="0"/>
            <a:ext cx="8509000" cy="85725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spc="-75" dirty="0" smtClean="0"/>
              <a:t>World Wind Speeds at 100m</a:t>
            </a:r>
          </a:p>
        </p:txBody>
      </p:sp>
    </p:spTree>
    <p:extLst>
      <p:ext uri="{BB962C8B-B14F-4D97-AF65-F5344CB8AC3E}">
        <p14:creationId xmlns:p14="http://schemas.microsoft.com/office/powerpoint/2010/main" val="391636053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20083" y="4534488"/>
            <a:ext cx="1829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pc="-75" dirty="0" smtClean="0">
                <a:solidFill>
                  <a:srgbClr val="FF0000"/>
                </a:solidFill>
                <a:sym typeface="Wingdings"/>
              </a:rPr>
              <a:t>No turbines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5694067" y="4525360"/>
            <a:ext cx="2061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pc="-75" dirty="0" smtClean="0">
                <a:solidFill>
                  <a:srgbClr val="FF0000"/>
                </a:solidFill>
                <a:sym typeface="Wingdings"/>
              </a:rPr>
              <a:t>With turbines</a:t>
            </a:r>
            <a:endParaRPr lang="en-US" sz="2400" b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497494"/>
            <a:ext cx="9144000" cy="64770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-75" dirty="0" smtClean="0"/>
              <a:t>Hurricane Katrina</a:t>
            </a:r>
          </a:p>
          <a:p>
            <a:r>
              <a:rPr lang="en-US" sz="3600" b="1" spc="-75" dirty="0" smtClean="0">
                <a:solidFill>
                  <a:srgbClr val="404040"/>
                </a:solidFill>
              </a:rPr>
              <a:t>August 28, 22:00 GMT</a:t>
            </a:r>
            <a:endParaRPr lang="en-US" sz="3600" b="1" spc="-75" dirty="0">
              <a:solidFill>
                <a:srgbClr val="40404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45" y="1184218"/>
            <a:ext cx="4572000" cy="3252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703" y="1169951"/>
            <a:ext cx="4572000" cy="324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490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20083" y="4534488"/>
            <a:ext cx="1829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pc="-75" dirty="0" smtClean="0">
                <a:solidFill>
                  <a:srgbClr val="FF0000"/>
                </a:solidFill>
                <a:sym typeface="Wingdings"/>
              </a:rPr>
              <a:t>No turbines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5694067" y="4525360"/>
            <a:ext cx="2061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pc="-75" dirty="0" smtClean="0">
                <a:solidFill>
                  <a:srgbClr val="FF0000"/>
                </a:solidFill>
                <a:sym typeface="Wingdings"/>
              </a:rPr>
              <a:t>With turbines</a:t>
            </a:r>
            <a:endParaRPr lang="en-US" sz="2400" b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497494"/>
            <a:ext cx="9144000" cy="64770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-75" dirty="0" smtClean="0"/>
              <a:t>Hurricane Katrina</a:t>
            </a:r>
          </a:p>
          <a:p>
            <a:r>
              <a:rPr lang="en-US" sz="3600" b="1" spc="-75" dirty="0" smtClean="0">
                <a:solidFill>
                  <a:srgbClr val="404040"/>
                </a:solidFill>
              </a:rPr>
              <a:t>August 29, 18:00 GMT</a:t>
            </a:r>
            <a:endParaRPr lang="en-US" sz="3600" b="1" spc="-75" dirty="0">
              <a:solidFill>
                <a:srgbClr val="40404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583"/>
            <a:ext cx="4572000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6803"/>
            <a:ext cx="4572000" cy="324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9369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275176" y="4876395"/>
            <a:ext cx="4419600" cy="267105"/>
          </a:xfrm>
          <a:prstGeom prst="rect">
            <a:avLst/>
          </a:prstGeom>
          <a:noFill/>
        </p:spPr>
        <p:txBody>
          <a:bodyPr wrap="square" lIns="81642" tIns="40821" rIns="81642" bIns="40821" rtlCol="0">
            <a:spAutoFit/>
          </a:bodyPr>
          <a:lstStyle/>
          <a:p>
            <a:pPr algn="r"/>
            <a:r>
              <a:rPr lang="en-US" sz="1200" spc="-75" dirty="0" smtClean="0"/>
              <a:t>Hart and Jacobson (2011); </a:t>
            </a:r>
            <a:r>
              <a:rPr lang="en-US" sz="1200" spc="-75" dirty="0" err="1" smtClean="0"/>
              <a:t>www.stanford.edu/~ehart</a:t>
            </a:r>
            <a:r>
              <a:rPr lang="en-US" sz="1200" spc="-75" dirty="0" smtClean="0"/>
              <a:t>/</a:t>
            </a:r>
            <a:endParaRPr lang="en-US" sz="1200" spc="-75" dirty="0"/>
          </a:p>
        </p:txBody>
      </p:sp>
      <p:graphicFrame>
        <p:nvGraphicFramePr>
          <p:cNvPr id="1187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564270"/>
              </p:ext>
            </p:extLst>
          </p:nvPr>
        </p:nvGraphicFramePr>
        <p:xfrm>
          <a:off x="758535" y="1663940"/>
          <a:ext cx="3623328" cy="300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97" name="Document" r:id="rId3" imgW="11022222" imgH="9142857" progId="Word.Document.12">
                  <p:link updateAutomatic="1"/>
                </p:oleObj>
              </mc:Choice>
              <mc:Fallback>
                <p:oleObj name="Document" r:id="rId3" imgW="11022222" imgH="9142857" progId="Word.Document.12">
                  <p:link updateAutomatic="1"/>
                  <p:pic>
                    <p:nvPicPr>
                      <p:cNvPr id="0" name="Picture 1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535" y="1663940"/>
                        <a:ext cx="3623328" cy="300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204542"/>
              </p:ext>
            </p:extLst>
          </p:nvPr>
        </p:nvGraphicFramePr>
        <p:xfrm>
          <a:off x="4668442" y="1604338"/>
          <a:ext cx="3659476" cy="3001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98" name="Document" r:id="rId3" imgW="11022222" imgH="9041270" progId="Word.Document.12">
                  <p:link updateAutomatic="1"/>
                </p:oleObj>
              </mc:Choice>
              <mc:Fallback>
                <p:oleObj name="Document" r:id="rId3" imgW="11022222" imgH="9041270" progId="Word.Document.12">
                  <p:link updateAutomatic="1"/>
                  <p:pic>
                    <p:nvPicPr>
                      <p:cNvPr id="0" name="Picture 1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442" y="1604338"/>
                        <a:ext cx="3659476" cy="30017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474579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-75" dirty="0" smtClean="0"/>
              <a:t>Matching Power Demand With Solar, Wind, Geothermal, Hydro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116" y="484927"/>
            <a:ext cx="8917989" cy="913436"/>
          </a:xfrm>
          <a:prstGeom prst="rect">
            <a:avLst/>
          </a:prstGeom>
          <a:noFill/>
        </p:spPr>
        <p:txBody>
          <a:bodyPr wrap="square" lIns="81642" tIns="40821" rIns="81642" bIns="40821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California electricity was found to be obtainable from WWS for 99.8% of all hours in 2005, 2006 </a:t>
            </a:r>
            <a:r>
              <a: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 over-sizing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WWS capacity, using demand-response, or using much CSP storage.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47700" y="1050123"/>
            <a:ext cx="9144000" cy="319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spc="-75" dirty="0" smtClean="0"/>
              <a:t>ENERGY TECHNOLOGY			2010-2013		</a:t>
            </a:r>
            <a:r>
              <a:rPr lang="en-US" b="1" spc="-75" dirty="0"/>
              <a:t>	</a:t>
            </a:r>
            <a:r>
              <a:rPr lang="en-US" b="1" spc="-75" dirty="0" smtClean="0"/>
              <a:t>2020-2030</a:t>
            </a: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r>
              <a:rPr lang="en-US" sz="2000" spc="-75" dirty="0">
                <a:solidFill>
                  <a:srgbClr val="008000"/>
                </a:solidFill>
              </a:rPr>
              <a:t>Wind onshore					</a:t>
            </a:r>
            <a:r>
              <a:rPr lang="en-US" sz="2000" spc="-75" dirty="0" smtClean="0">
                <a:solidFill>
                  <a:srgbClr val="008000"/>
                </a:solidFill>
              </a:rPr>
              <a:t>4-10.5</a:t>
            </a:r>
            <a:r>
              <a:rPr lang="en-US" sz="2000" spc="-75" dirty="0">
                <a:solidFill>
                  <a:srgbClr val="008000"/>
                </a:solidFill>
              </a:rPr>
              <a:t>			</a:t>
            </a:r>
            <a:r>
              <a:rPr lang="en-US" sz="2000" spc="-75" dirty="0" smtClean="0">
                <a:solidFill>
                  <a:srgbClr val="008000"/>
                </a:solidFill>
              </a:rPr>
              <a:t>	≤</a:t>
            </a:r>
            <a:r>
              <a:rPr lang="en-US" sz="2000" spc="-75" dirty="0">
                <a:solidFill>
                  <a:srgbClr val="008000"/>
                </a:solidFill>
              </a:rPr>
              <a:t>4</a:t>
            </a:r>
          </a:p>
          <a:p>
            <a:r>
              <a:rPr lang="en-US" sz="2000" spc="-75" dirty="0">
                <a:solidFill>
                  <a:srgbClr val="008000"/>
                </a:solidFill>
              </a:rPr>
              <a:t>Wind offshore			 		</a:t>
            </a:r>
            <a:r>
              <a:rPr lang="en-US" sz="2000" spc="-75" dirty="0" smtClean="0">
                <a:solidFill>
                  <a:srgbClr val="008000"/>
                </a:solidFill>
              </a:rPr>
              <a:t>11.3-16.5</a:t>
            </a:r>
            <a:r>
              <a:rPr lang="en-US" sz="2000" spc="-75" dirty="0">
                <a:solidFill>
                  <a:srgbClr val="008000"/>
                </a:solidFill>
              </a:rPr>
              <a:t>			</a:t>
            </a:r>
            <a:r>
              <a:rPr lang="en-US" sz="2000" spc="-75" dirty="0" smtClean="0">
                <a:solidFill>
                  <a:srgbClr val="008000"/>
                </a:solidFill>
              </a:rPr>
              <a:t>7-10.9</a:t>
            </a:r>
            <a:endParaRPr lang="en-US" sz="2000" spc="-75" dirty="0">
              <a:solidFill>
                <a:srgbClr val="008000"/>
              </a:solidFill>
            </a:endParaRPr>
          </a:p>
          <a:p>
            <a:r>
              <a:rPr lang="en-US" sz="2000" spc="-75" dirty="0">
                <a:solidFill>
                  <a:srgbClr val="008000"/>
                </a:solidFill>
              </a:rPr>
              <a:t>Wave						 	</a:t>
            </a:r>
            <a:r>
              <a:rPr lang="en-US" sz="2000" spc="-75" dirty="0" smtClean="0">
                <a:solidFill>
                  <a:srgbClr val="008000"/>
                </a:solidFill>
              </a:rPr>
              <a:t>&gt;</a:t>
            </a:r>
            <a:r>
              <a:rPr lang="en-US" sz="2000" spc="-75" dirty="0">
                <a:solidFill>
                  <a:srgbClr val="008000"/>
                </a:solidFill>
              </a:rPr>
              <a:t>11				4-11</a:t>
            </a:r>
          </a:p>
          <a:p>
            <a:r>
              <a:rPr lang="en-US" sz="2000" spc="-75" dirty="0">
                <a:solidFill>
                  <a:srgbClr val="008000"/>
                </a:solidFill>
              </a:rPr>
              <a:t>Geothermal					</a:t>
            </a:r>
            <a:r>
              <a:rPr lang="en-US" sz="2000" spc="-75" dirty="0" smtClean="0">
                <a:solidFill>
                  <a:srgbClr val="008000"/>
                </a:solidFill>
              </a:rPr>
              <a:t>9.9-15.2</a:t>
            </a:r>
            <a:r>
              <a:rPr lang="en-US" sz="2000" spc="-75" dirty="0">
                <a:solidFill>
                  <a:srgbClr val="008000"/>
                </a:solidFill>
              </a:rPr>
              <a:t>			</a:t>
            </a:r>
            <a:r>
              <a:rPr lang="en-US" sz="2000" spc="-75" dirty="0" smtClean="0">
                <a:solidFill>
                  <a:srgbClr val="008000"/>
                </a:solidFill>
              </a:rPr>
              <a:t>5.5-8.8</a:t>
            </a:r>
            <a:endParaRPr lang="en-US" sz="2000" spc="-75" dirty="0">
              <a:solidFill>
                <a:srgbClr val="008000"/>
              </a:solidFill>
            </a:endParaRPr>
          </a:p>
          <a:p>
            <a:r>
              <a:rPr lang="en-US" sz="2000" spc="-75" dirty="0">
                <a:solidFill>
                  <a:srgbClr val="008000"/>
                </a:solidFill>
              </a:rPr>
              <a:t>Hydroelectric					</a:t>
            </a:r>
            <a:r>
              <a:rPr lang="en-US" sz="2000" spc="-75" dirty="0" smtClean="0">
                <a:solidFill>
                  <a:srgbClr val="008000"/>
                </a:solidFill>
              </a:rPr>
              <a:t>4-6</a:t>
            </a:r>
            <a:r>
              <a:rPr lang="en-US" sz="2000" spc="-75" dirty="0">
                <a:solidFill>
                  <a:srgbClr val="008000"/>
                </a:solidFill>
              </a:rPr>
              <a:t>					4	</a:t>
            </a:r>
          </a:p>
          <a:p>
            <a:r>
              <a:rPr lang="en-US" sz="2000" spc="-75" dirty="0">
                <a:solidFill>
                  <a:srgbClr val="008000"/>
                </a:solidFill>
              </a:rPr>
              <a:t>CSP							</a:t>
            </a:r>
            <a:r>
              <a:rPr lang="en-US" sz="2000" spc="-75" dirty="0" smtClean="0">
                <a:solidFill>
                  <a:srgbClr val="008000"/>
                </a:solidFill>
              </a:rPr>
              <a:t>14.1-22.6</a:t>
            </a:r>
            <a:r>
              <a:rPr lang="en-US" sz="2000" spc="-75" dirty="0">
                <a:solidFill>
                  <a:srgbClr val="008000"/>
                </a:solidFill>
              </a:rPr>
              <a:t>			</a:t>
            </a:r>
            <a:r>
              <a:rPr lang="en-US" sz="2000" spc="-75" dirty="0" smtClean="0">
                <a:solidFill>
                  <a:srgbClr val="008000"/>
                </a:solidFill>
              </a:rPr>
              <a:t>7</a:t>
            </a:r>
            <a:r>
              <a:rPr lang="en-US" sz="2000" spc="-75" dirty="0">
                <a:solidFill>
                  <a:srgbClr val="008000"/>
                </a:solidFill>
              </a:rPr>
              <a:t>-8			</a:t>
            </a:r>
          </a:p>
          <a:p>
            <a:r>
              <a:rPr lang="en-US" sz="2000" spc="-75" dirty="0">
                <a:solidFill>
                  <a:srgbClr val="008000"/>
                </a:solidFill>
              </a:rPr>
              <a:t>Solar PV </a:t>
            </a:r>
            <a:r>
              <a:rPr lang="en-US" sz="2000" spc="-75" dirty="0" smtClean="0">
                <a:solidFill>
                  <a:srgbClr val="008000"/>
                </a:solidFill>
              </a:rPr>
              <a:t>(utility scale)</a:t>
            </a:r>
            <a:r>
              <a:rPr lang="en-US" sz="2000" spc="-75" dirty="0">
                <a:solidFill>
                  <a:srgbClr val="008000"/>
                </a:solidFill>
              </a:rPr>
              <a:t>			</a:t>
            </a:r>
            <a:r>
              <a:rPr lang="en-US" sz="2000" spc="-75" dirty="0" smtClean="0">
                <a:solidFill>
                  <a:srgbClr val="008000"/>
                </a:solidFill>
              </a:rPr>
              <a:t>11.1-15.9</a:t>
            </a:r>
            <a:r>
              <a:rPr lang="en-US" sz="2000" spc="-75" dirty="0">
                <a:solidFill>
                  <a:srgbClr val="008000"/>
                </a:solidFill>
              </a:rPr>
              <a:t>			</a:t>
            </a:r>
            <a:r>
              <a:rPr lang="en-US" sz="2000" spc="-75" dirty="0" smtClean="0">
                <a:solidFill>
                  <a:srgbClr val="008000"/>
                </a:solidFill>
              </a:rPr>
              <a:t>5.5</a:t>
            </a:r>
            <a:endParaRPr lang="en-US" sz="2000" spc="-75" dirty="0">
              <a:solidFill>
                <a:srgbClr val="008000"/>
              </a:solidFill>
            </a:endParaRPr>
          </a:p>
          <a:p>
            <a:r>
              <a:rPr lang="en-US" sz="2000" spc="-75" dirty="0">
                <a:solidFill>
                  <a:srgbClr val="008000"/>
                </a:solidFill>
              </a:rPr>
              <a:t>Tidal							</a:t>
            </a:r>
            <a:r>
              <a:rPr lang="en-US" sz="2000" spc="-75" dirty="0" smtClean="0">
                <a:solidFill>
                  <a:srgbClr val="008000"/>
                </a:solidFill>
              </a:rPr>
              <a:t>&gt;</a:t>
            </a:r>
            <a:r>
              <a:rPr lang="en-US" sz="2000" spc="-75" dirty="0">
                <a:solidFill>
                  <a:srgbClr val="008000"/>
                </a:solidFill>
              </a:rPr>
              <a:t>&gt;11				5-7</a:t>
            </a:r>
          </a:p>
          <a:p>
            <a:r>
              <a:rPr lang="en-US" sz="2000" spc="-75" dirty="0">
                <a:solidFill>
                  <a:srgbClr val="FF0000"/>
                </a:solidFill>
              </a:rPr>
              <a:t>Conventional (+Externalities)	</a:t>
            </a:r>
            <a:r>
              <a:rPr lang="en-US" sz="2000" spc="-75" dirty="0" smtClean="0">
                <a:solidFill>
                  <a:srgbClr val="FF0000"/>
                </a:solidFill>
              </a:rPr>
              <a:t>9.2 </a:t>
            </a:r>
            <a:r>
              <a:rPr lang="en-US" sz="2000" spc="-75" dirty="0">
                <a:solidFill>
                  <a:srgbClr val="FF0000"/>
                </a:solidFill>
              </a:rPr>
              <a:t>(+5.3)=</a:t>
            </a:r>
            <a:r>
              <a:rPr lang="en-US" sz="2000" spc="-75" dirty="0" smtClean="0">
                <a:solidFill>
                  <a:srgbClr val="FF0000"/>
                </a:solidFill>
              </a:rPr>
              <a:t>14.5</a:t>
            </a:r>
            <a:r>
              <a:rPr lang="en-US" sz="2000" spc="-75" dirty="0">
                <a:solidFill>
                  <a:srgbClr val="FF0000"/>
                </a:solidFill>
              </a:rPr>
              <a:t>	</a:t>
            </a:r>
            <a:r>
              <a:rPr lang="en-US" sz="2000" spc="-75" dirty="0" smtClean="0">
                <a:solidFill>
                  <a:srgbClr val="FF0000"/>
                </a:solidFill>
              </a:rPr>
              <a:t>14-19 (</a:t>
            </a:r>
            <a:r>
              <a:rPr lang="en-US" sz="2000" spc="-75" dirty="0">
                <a:solidFill>
                  <a:srgbClr val="FF0000"/>
                </a:solidFill>
              </a:rPr>
              <a:t>+5.7)</a:t>
            </a:r>
            <a:r>
              <a:rPr lang="en-US" sz="2000" spc="-75" dirty="0" smtClean="0">
                <a:solidFill>
                  <a:srgbClr val="FF0000"/>
                </a:solidFill>
              </a:rPr>
              <a:t>=20-25</a:t>
            </a:r>
            <a:endParaRPr lang="en-US" sz="2000" spc="-75" dirty="0">
              <a:solidFill>
                <a:srgbClr val="FF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35000" y="0"/>
            <a:ext cx="8509000" cy="85725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spc="-150" dirty="0">
                <a:ea typeface="ＭＳ Ｐゴシック" pitchFamily="16" charset="-128"/>
                <a:cs typeface="ＭＳ Ｐゴシック" pitchFamily="16" charset="-128"/>
              </a:rPr>
              <a:t>Costs of Energy, Including Transmission (¢/kWh)</a:t>
            </a:r>
            <a:endParaRPr lang="en-US" sz="3000" b="1" spc="-15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803900" y="4430028"/>
            <a:ext cx="2895600" cy="267105"/>
          </a:xfrm>
          <a:prstGeom prst="rect">
            <a:avLst/>
          </a:prstGeom>
          <a:noFill/>
        </p:spPr>
        <p:txBody>
          <a:bodyPr wrap="square" lIns="81642" tIns="40821" rIns="81642" bIns="40821" rtlCol="0">
            <a:spAutoFit/>
          </a:bodyPr>
          <a:lstStyle/>
          <a:p>
            <a:pPr algn="r"/>
            <a:r>
              <a:rPr lang="en-US" sz="1200" dirty="0" smtClean="0"/>
              <a:t>Jacobson et al. (2013)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0409" cy="2558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274" y="0"/>
            <a:ext cx="4717726" cy="2679668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258763"/>
            <a:ext cx="9245600" cy="64770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Beijing, China, Jan 11-14, 2013</a:t>
            </a:r>
            <a:endParaRPr lang="en-US" sz="4100" b="1" spc="-7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064638"/>
            <a:ext cx="4615837" cy="3078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136" y="2009068"/>
            <a:ext cx="4716864" cy="31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09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20628"/>
            <a:ext cx="9144000" cy="399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states with highest % electric power from wind 	+3 ¢/kWh</a:t>
            </a:r>
          </a:p>
          <a:p>
            <a:r>
              <a:rPr lang="en-US" sz="2400" spc="-75" dirty="0" smtClean="0">
                <a:solidFill>
                  <a:schemeClr val="accent2"/>
                </a:solidFill>
              </a:rPr>
              <a:t>	</a:t>
            </a:r>
            <a:endParaRPr lang="en-US" sz="2400" spc="-75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Remaining 40 states											+</a:t>
            </a:r>
            <a:r>
              <a:rPr lang="en-US" sz="2400" spc="-7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sz="24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¢/kWh</a:t>
            </a:r>
          </a:p>
          <a:p>
            <a:endParaRPr lang="en-US" sz="2800" spc="-75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800" spc="-75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-112" charset="2"/>
              <a:buChar char="à"/>
            </a:pPr>
            <a:r>
              <a:rPr lang="en-US" sz="2800" spc="-75" dirty="0" smtClean="0">
                <a:solidFill>
                  <a:srgbClr val="FF0000"/>
                </a:solidFill>
                <a:sym typeface="Wingdings"/>
              </a:rPr>
              <a:t>States with greatest increases in percent of electricity from wind experienced lowest electric power price increases.</a:t>
            </a:r>
          </a:p>
          <a:p>
            <a:pPr>
              <a:buFont typeface="Wingdings" pitchFamily="-112" charset="2"/>
              <a:buChar char="à"/>
            </a:pPr>
            <a:endParaRPr lang="en-US" sz="2000" spc="-75" dirty="0" smtClean="0">
              <a:solidFill>
                <a:srgbClr val="FF0000"/>
              </a:solidFill>
              <a:sym typeface="Wingdings"/>
            </a:endParaRPr>
          </a:p>
          <a:p>
            <a:pPr>
              <a:buFont typeface="Wingdings" pitchFamily="-112" charset="2"/>
              <a:buChar char="à"/>
            </a:pPr>
            <a:endParaRPr lang="en-US" sz="2000" spc="-75" dirty="0" smtClean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674077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spc="-150" dirty="0">
                <a:ea typeface="ＭＳ Ｐゴシック" pitchFamily="16" charset="-128"/>
                <a:cs typeface="ＭＳ Ｐゴシック" pitchFamily="16" charset="-128"/>
              </a:rPr>
              <a:t>Costs</a:t>
            </a:r>
            <a:r>
              <a:rPr lang="en-US" sz="3000" b="1" spc="-150" dirty="0" smtClean="0">
                <a:ea typeface="ＭＳ Ｐゴシック" pitchFamily="16" charset="-128"/>
                <a:cs typeface="ＭＳ Ｐゴシック" pitchFamily="16" charset="-128"/>
              </a:rPr>
              <a:t> Increase of Residential Electric Power 2003-13</a:t>
            </a:r>
            <a:endParaRPr lang="en-US" sz="3000" b="1" spc="-15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650154" y="4430028"/>
            <a:ext cx="4049346" cy="267105"/>
          </a:xfrm>
          <a:prstGeom prst="rect">
            <a:avLst/>
          </a:prstGeom>
          <a:noFill/>
        </p:spPr>
        <p:txBody>
          <a:bodyPr wrap="square" lIns="81642" tIns="40821" rIns="81642" bIns="40821" rtlCol="0">
            <a:spAutoFit/>
          </a:bodyPr>
          <a:lstStyle/>
          <a:p>
            <a:pPr algn="r"/>
            <a:r>
              <a:rPr lang="en-US" sz="1200" u="sng" dirty="0" smtClean="0">
                <a:hlinkClick r:id="rId3"/>
              </a:rPr>
              <a:t>http://www.eia.gov/electricity/sales_revenue_price/</a:t>
            </a:r>
            <a:r>
              <a:rPr lang="en-US" sz="1200" dirty="0" smtClean="0"/>
              <a:t>) 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9550" y="0"/>
            <a:ext cx="9004450" cy="600191"/>
          </a:xfrm>
        </p:spPr>
        <p:txBody>
          <a:bodyPr/>
          <a:lstStyle/>
          <a:p>
            <a:r>
              <a:rPr lang="en-US" sz="3200" b="1" spc="-75" dirty="0"/>
              <a:t>Health Cost Savings due to WWS in </a:t>
            </a:r>
            <a:r>
              <a:rPr lang="en-US" sz="3200" b="1" spc="-75" dirty="0" smtClean="0"/>
              <a:t>CA</a:t>
            </a:r>
            <a:endParaRPr lang="en-US" sz="3200" spc="-75" dirty="0" smtClean="0"/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320965" y="873479"/>
            <a:ext cx="8526492" cy="29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en-US" sz="2800" spc="-75" dirty="0">
                <a:solidFill>
                  <a:srgbClr val="FF0000"/>
                </a:solidFill>
              </a:rPr>
              <a:t>Air pollution kills</a:t>
            </a:r>
            <a:r>
              <a:rPr lang="en-US" sz="2800" spc="-75" dirty="0" smtClean="0">
                <a:solidFill>
                  <a:srgbClr val="FF0000"/>
                </a:solidFill>
              </a:rPr>
              <a:t> 16,000/year </a:t>
            </a:r>
            <a:r>
              <a:rPr lang="en-US" sz="2800" spc="-75" dirty="0">
                <a:solidFill>
                  <a:srgbClr val="FF0000"/>
                </a:solidFill>
              </a:rPr>
              <a:t>in </a:t>
            </a:r>
            <a:r>
              <a:rPr lang="en-US" sz="2800" spc="-75" dirty="0" smtClean="0">
                <a:solidFill>
                  <a:srgbClr val="FF0000"/>
                </a:solidFill>
              </a:rPr>
              <a:t>CA, costing $130 billion/year, </a:t>
            </a:r>
            <a:r>
              <a:rPr lang="en-US" sz="2800" spc="-75" dirty="0">
                <a:solidFill>
                  <a:srgbClr val="FF0000"/>
                </a:solidFill>
              </a:rPr>
              <a:t>or </a:t>
            </a:r>
            <a:r>
              <a:rPr lang="en-US" sz="2800" spc="-75" dirty="0" smtClean="0">
                <a:solidFill>
                  <a:srgbClr val="FF0000"/>
                </a:solidFill>
              </a:rPr>
              <a:t>7% </a:t>
            </a:r>
            <a:r>
              <a:rPr lang="en-US" sz="2800" spc="-75" dirty="0">
                <a:solidFill>
                  <a:srgbClr val="FF0000"/>
                </a:solidFill>
              </a:rPr>
              <a:t>of</a:t>
            </a:r>
            <a:r>
              <a:rPr lang="en-US" sz="2800" spc="-75" dirty="0" smtClean="0">
                <a:solidFill>
                  <a:srgbClr val="FF0000"/>
                </a:solidFill>
              </a:rPr>
              <a:t> CA GDP</a:t>
            </a:r>
            <a:endParaRPr lang="en-US" sz="2800" spc="-75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10000"/>
              </a:lnSpc>
            </a:pPr>
            <a:endParaRPr lang="en-US" sz="2800" spc="-75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2800" spc="-75" dirty="0" smtClean="0">
                <a:solidFill>
                  <a:srgbClr val="FF0000"/>
                </a:solidFill>
              </a:rPr>
              <a:t>CA </a:t>
            </a:r>
            <a:r>
              <a:rPr lang="en-US" sz="2800" spc="-75" dirty="0">
                <a:solidFill>
                  <a:srgbClr val="FF0000"/>
                </a:solidFill>
              </a:rPr>
              <a:t>needs </a:t>
            </a:r>
            <a:r>
              <a:rPr lang="en-US" sz="2800" spc="-75" dirty="0" smtClean="0">
                <a:solidFill>
                  <a:srgbClr val="FF0000"/>
                </a:solidFill>
              </a:rPr>
              <a:t>~570 </a:t>
            </a:r>
            <a:r>
              <a:rPr lang="en-US" sz="2800" spc="-75" dirty="0">
                <a:solidFill>
                  <a:srgbClr val="FF0000"/>
                </a:solidFill>
              </a:rPr>
              <a:t>GW </a:t>
            </a:r>
            <a:r>
              <a:rPr lang="en-US" sz="2800" spc="-75" dirty="0" smtClean="0">
                <a:solidFill>
                  <a:srgbClr val="FF0000"/>
                </a:solidFill>
              </a:rPr>
              <a:t>(~$ trillion) of </a:t>
            </a:r>
            <a:r>
              <a:rPr lang="en-US" sz="2800" spc="-75" dirty="0">
                <a:solidFill>
                  <a:srgbClr val="FF0000"/>
                </a:solidFill>
              </a:rPr>
              <a:t>installed power to convert to WWS for all purposes. Health cost savings alone</a:t>
            </a:r>
            <a:r>
              <a:rPr lang="en-US" sz="2800" spc="-75" dirty="0" smtClean="0">
                <a:solidFill>
                  <a:srgbClr val="FF0000"/>
                </a:solidFill>
              </a:rPr>
              <a:t> would pay </a:t>
            </a:r>
            <a:r>
              <a:rPr lang="en-US" sz="2800" spc="-75" dirty="0">
                <a:solidFill>
                  <a:srgbClr val="FF0000"/>
                </a:solidFill>
              </a:rPr>
              <a:t>for WWS in </a:t>
            </a:r>
            <a:r>
              <a:rPr lang="en-US" sz="2800" spc="-75" dirty="0" smtClean="0">
                <a:solidFill>
                  <a:srgbClr val="FF0000"/>
                </a:solidFill>
              </a:rPr>
              <a:t>~7.3 </a:t>
            </a:r>
            <a:r>
              <a:rPr lang="en-US" sz="2800" spc="-75" dirty="0">
                <a:solidFill>
                  <a:srgbClr val="FF0000"/>
                </a:solidFill>
              </a:rPr>
              <a:t>y</a:t>
            </a:r>
            <a:endParaRPr lang="en-US" sz="2800" spc="-7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3334" y="4804946"/>
            <a:ext cx="29996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-75" dirty="0" smtClean="0">
                <a:solidFill>
                  <a:schemeClr val="bg2"/>
                </a:solidFill>
              </a:rPr>
              <a:t>July 15, 2012 by DS  Jacobson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5429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9550" y="0"/>
            <a:ext cx="9004450" cy="600191"/>
          </a:xfrm>
        </p:spPr>
        <p:txBody>
          <a:bodyPr/>
          <a:lstStyle/>
          <a:p>
            <a:pPr eaLnBrk="1" hangingPunct="1"/>
            <a:r>
              <a:rPr lang="en-US" sz="3100" b="1" spc="-75" dirty="0" smtClean="0"/>
              <a:t>New Jobs and Price Stability From WWS in CA</a:t>
            </a:r>
            <a:endParaRPr lang="en-US" sz="3100" spc="-75" dirty="0" smtClean="0"/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0" y="794991"/>
            <a:ext cx="6098096" cy="155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pPr marL="4763" indent="-4763" algn="just"/>
            <a:r>
              <a:rPr lang="en-US" sz="2400" dirty="0" smtClean="0">
                <a:solidFill>
                  <a:srgbClr val="FF0000"/>
                </a:solidFill>
              </a:rPr>
              <a:t>WWS will generate a net of 137,000 permanent jobs/year and a total of 860,000 construction jobs over 20 years for energy facilities alone.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68574"/>
            <a:ext cx="3048000" cy="228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57151" y="3421608"/>
            <a:ext cx="200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-75" dirty="0" err="1" smtClean="0">
                <a:solidFill>
                  <a:srgbClr val="D5EDF4"/>
                </a:solidFill>
              </a:rPr>
              <a:t>Info.ussolarinstitute.com</a:t>
            </a:r>
            <a:endParaRPr lang="en-US" sz="1400" dirty="0">
              <a:solidFill>
                <a:srgbClr val="D5ED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6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9550" y="0"/>
            <a:ext cx="9004450" cy="600191"/>
          </a:xfrm>
        </p:spPr>
        <p:txBody>
          <a:bodyPr/>
          <a:lstStyle/>
          <a:p>
            <a:pPr eaLnBrk="1" hangingPunct="1"/>
            <a:r>
              <a:rPr lang="en-US" sz="3100" b="1" spc="-75" dirty="0" smtClean="0"/>
              <a:t>Transition to WWS (California Example)</a:t>
            </a:r>
            <a:endParaRPr lang="en-US" sz="3100" spc="-75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673" y="528502"/>
            <a:ext cx="6400800" cy="461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101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17427"/>
            <a:ext cx="9143999" cy="481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spc="-75" dirty="0">
                <a:solidFill>
                  <a:srgbClr val="404040"/>
                </a:solidFill>
                <a:ea typeface="ＭＳ Ｐゴシック" pitchFamily="16" charset="-128"/>
                <a:cs typeface="ＭＳ Ｐゴシック" pitchFamily="16" charset="-128"/>
              </a:rPr>
              <a:t>Converting </a:t>
            </a:r>
            <a:r>
              <a:rPr lang="en-US" sz="2000" spc="-75" dirty="0">
                <a:solidFill>
                  <a:srgbClr val="404040"/>
                </a:solidFill>
              </a:rPr>
              <a:t>to </a:t>
            </a:r>
            <a:r>
              <a:rPr lang="en-US" sz="2000" spc="-75" dirty="0" smtClean="0">
                <a:solidFill>
                  <a:srgbClr val="404040"/>
                </a:solidFill>
              </a:rPr>
              <a:t>WWS </a:t>
            </a:r>
            <a:r>
              <a:rPr lang="en-US" sz="2000" spc="-75" dirty="0">
                <a:solidFill>
                  <a:srgbClr val="404040"/>
                </a:solidFill>
              </a:rPr>
              <a:t>+</a:t>
            </a:r>
            <a:r>
              <a:rPr lang="en-US" sz="2000" spc="-75" dirty="0" smtClean="0">
                <a:solidFill>
                  <a:srgbClr val="404040"/>
                </a:solidFill>
              </a:rPr>
              <a:t> </a:t>
            </a:r>
            <a:r>
              <a:rPr lang="en-US" sz="2000" spc="-75" dirty="0">
                <a:solidFill>
                  <a:srgbClr val="404040"/>
                </a:solidFill>
              </a:rPr>
              <a:t>electricity/H</a:t>
            </a:r>
            <a:r>
              <a:rPr lang="en-US" sz="2000" spc="-75" baseline="-25000" dirty="0">
                <a:solidFill>
                  <a:srgbClr val="404040"/>
                </a:solidFill>
              </a:rPr>
              <a:t>2</a:t>
            </a:r>
            <a:r>
              <a:rPr lang="en-US" sz="2000" spc="-75" dirty="0">
                <a:solidFill>
                  <a:srgbClr val="404040"/>
                </a:solidFill>
              </a:rPr>
              <a:t> </a:t>
            </a:r>
            <a:r>
              <a:rPr lang="en-US" sz="2000" spc="-75" dirty="0" smtClean="0">
                <a:solidFill>
                  <a:srgbClr val="404040"/>
                </a:solidFill>
              </a:rPr>
              <a:t>reduces California </a:t>
            </a:r>
            <a:r>
              <a:rPr lang="en-US" sz="2000" spc="-75" dirty="0">
                <a:solidFill>
                  <a:srgbClr val="404040"/>
                </a:solidFill>
              </a:rPr>
              <a:t>power </a:t>
            </a:r>
            <a:r>
              <a:rPr lang="en-US" sz="2000" spc="-75" dirty="0" smtClean="0">
                <a:solidFill>
                  <a:srgbClr val="404040"/>
                </a:solidFill>
              </a:rPr>
              <a:t>demand ~44%</a:t>
            </a: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endParaRPr lang="en-US" sz="2000" spc="-75" dirty="0" smtClean="0">
              <a:solidFill>
                <a:srgbClr val="FF0000"/>
              </a:solidFill>
            </a:endParaRPr>
          </a:p>
          <a:p>
            <a:pPr marL="262220">
              <a:lnSpc>
                <a:spcPct val="110000"/>
              </a:lnSpc>
              <a:buFont typeface="Wingdings" pitchFamily="-64" charset="2"/>
              <a:buChar char="à"/>
              <a:tabLst>
                <a:tab pos="2041055" algn="l"/>
                <a:tab pos="4440713" algn="l"/>
              </a:tabLst>
            </a:pPr>
            <a:r>
              <a:rPr lang="en-US" sz="2000" b="1" spc="-75" dirty="0" smtClean="0">
                <a:solidFill>
                  <a:srgbClr val="FF0000"/>
                </a:solidFill>
                <a:sym typeface="Wingdings"/>
              </a:rPr>
              <a:t>Eliminates ~16,000 air </a:t>
            </a:r>
            <a:r>
              <a:rPr lang="en-US" sz="2000" b="1" spc="-75" dirty="0">
                <a:solidFill>
                  <a:srgbClr val="FF0000"/>
                </a:solidFill>
                <a:sym typeface="Wingdings"/>
              </a:rPr>
              <a:t>pollution deaths/</a:t>
            </a:r>
            <a:r>
              <a:rPr lang="en-US" sz="2000" b="1" spc="-75" dirty="0" err="1" smtClean="0">
                <a:solidFill>
                  <a:srgbClr val="FF0000"/>
                </a:solidFill>
                <a:sym typeface="Wingdings"/>
              </a:rPr>
              <a:t>yr</a:t>
            </a:r>
            <a:r>
              <a:rPr lang="en-US" sz="2000" b="1" spc="-75" dirty="0" smtClean="0">
                <a:solidFill>
                  <a:srgbClr val="FF0000"/>
                </a:solidFill>
                <a:sym typeface="Wingdings"/>
              </a:rPr>
              <a:t> in state (~7% of GDP)</a:t>
            </a:r>
          </a:p>
          <a:p>
            <a:pPr marL="262220">
              <a:lnSpc>
                <a:spcPct val="110000"/>
              </a:lnSpc>
              <a:buFont typeface="Wingdings" pitchFamily="-64" charset="2"/>
              <a:buChar char="à"/>
              <a:tabLst>
                <a:tab pos="2041055" algn="l"/>
                <a:tab pos="4440713" algn="l"/>
              </a:tabLst>
            </a:pPr>
            <a:r>
              <a:rPr lang="en-US" sz="2000" b="1" spc="-75" dirty="0">
                <a:solidFill>
                  <a:srgbClr val="FF0000"/>
                </a:solidFill>
                <a:sym typeface="Wingdings"/>
              </a:rPr>
              <a:t>Eliminates </a:t>
            </a:r>
            <a:r>
              <a:rPr lang="en-US" sz="2000" b="1" spc="-75" dirty="0" smtClean="0">
                <a:solidFill>
                  <a:srgbClr val="FF0000"/>
                </a:solidFill>
                <a:sym typeface="Wingdings"/>
              </a:rPr>
              <a:t>$60 billion/year in global climate costs</a:t>
            </a:r>
            <a:endParaRPr lang="en-US" sz="2000" b="1" spc="-75" dirty="0">
              <a:solidFill>
                <a:srgbClr val="FF0000"/>
              </a:solidFill>
            </a:endParaRPr>
          </a:p>
          <a:p>
            <a:pPr marL="262220">
              <a:lnSpc>
                <a:spcPct val="110000"/>
              </a:lnSpc>
              <a:buFont typeface="Wingdings" pitchFamily="-64" charset="2"/>
              <a:buChar char="à"/>
              <a:tabLst>
                <a:tab pos="2041055" algn="l"/>
                <a:tab pos="4440713" algn="l"/>
              </a:tabLst>
            </a:pPr>
            <a:r>
              <a:rPr lang="en-US" sz="2000" b="1" dirty="0" smtClean="0">
                <a:solidFill>
                  <a:srgbClr val="FF0000"/>
                </a:solidFill>
              </a:rPr>
              <a:t>Generates ~137,000 more permanent jobs than destroys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endParaRPr lang="en-US" sz="2000" spc="-75" dirty="0" smtClean="0">
              <a:solidFill>
                <a:srgbClr val="404040"/>
              </a:solidFill>
              <a:sym typeface="Wingdings"/>
            </a:endParaRP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spc="-75" dirty="0" smtClean="0">
                <a:solidFill>
                  <a:srgbClr val="404040"/>
                </a:solidFill>
                <a:sym typeface="Wingdings"/>
              </a:rPr>
              <a:t>Reduces economic electricity costs compared with those of fossil fuels</a:t>
            </a: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Needs ~0.73% </a:t>
            </a:r>
            <a:r>
              <a:rPr lang="en-US" sz="2000" spc="-75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Calif’s</a:t>
            </a: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</a:t>
            </a:r>
            <a:r>
              <a:rPr lang="en-US" sz="2000" spc="-75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land for footprint; </a:t>
            </a: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2.5% </a:t>
            </a:r>
            <a:r>
              <a:rPr lang="en-US" sz="2000" spc="-75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for </a:t>
            </a: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spacing (some offshore)</a:t>
            </a: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methods of addressing WWS variability. </a:t>
            </a: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 </a:t>
            </a:r>
            <a:r>
              <a:rPr lang="en-US" sz="2000" spc="-7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 not limits although recycling may be </a:t>
            </a: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needed.</a:t>
            </a: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Barriers </a:t>
            </a:r>
            <a:r>
              <a:rPr lang="en-US" sz="2000" spc="-7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up-front costs, transmission needs, lobbying, politics.  </a:t>
            </a:r>
            <a:endParaRPr lang="en-US" sz="2000" spc="-75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</a:t>
            </a: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endParaRPr lang="en-US" sz="2000" spc="-75" dirty="0">
              <a:solidFill>
                <a:srgbClr val="404040"/>
              </a:solidFill>
              <a:sym typeface="Wingding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586233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pc="-75" dirty="0"/>
              <a:t>Summary of Plan to Power </a:t>
            </a:r>
            <a:r>
              <a:rPr lang="en-US" sz="3000" b="1" spc="-75" dirty="0" smtClean="0"/>
              <a:t>California With WWS</a:t>
            </a:r>
          </a:p>
        </p:txBody>
      </p:sp>
    </p:spTree>
    <p:extLst>
      <p:ext uri="{BB962C8B-B14F-4D97-AF65-F5344CB8AC3E}">
        <p14:creationId xmlns:p14="http://schemas.microsoft.com/office/powerpoint/2010/main" val="26681227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0933" y="617427"/>
            <a:ext cx="8903411" cy="380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2" tIns="40821" rIns="81642" bIns="40821">
            <a:prstTxWarp prst="textNoShape">
              <a:avLst/>
            </a:prstTxWarp>
            <a:spAutoFit/>
          </a:bodyPr>
          <a:lstStyle/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endParaRPr lang="en-US" sz="2000" spc="-75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endParaRPr lang="en-US" sz="2000" b="1" spc="-75" dirty="0" smtClean="0"/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b="1" spc="-75" dirty="0">
                <a:hlinkClick r:id=""/>
              </a:rPr>
              <a:t>http://www.thesolutionsproject.org/</a:t>
            </a:r>
            <a:endParaRPr lang="en-US" sz="2000" b="1" spc="-75" dirty="0"/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endParaRPr lang="en-US" sz="2000" b="1" spc="-75" dirty="0"/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b="1" spc="-75" dirty="0"/>
              <a:t>@</a:t>
            </a:r>
            <a:r>
              <a:rPr lang="en-US" sz="2000" b="1" spc="-75" dirty="0" err="1"/>
              <a:t>SolutionsWWS</a:t>
            </a:r>
            <a:r>
              <a:rPr lang="en-US" sz="2000" b="1" spc="-75" dirty="0"/>
              <a:t> (Twitter)</a:t>
            </a: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b="1" spc="-75" dirty="0"/>
              <a:t>@</a:t>
            </a:r>
            <a:r>
              <a:rPr lang="en-US" sz="2000" b="1" spc="-75" dirty="0" err="1"/>
              <a:t>mzjacobson</a:t>
            </a:r>
            <a:endParaRPr lang="en-US" sz="2000" b="1" spc="-75" dirty="0"/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endParaRPr lang="en-US" sz="2000" b="1" spc="-75" dirty="0" smtClean="0"/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b="1" spc="-75" dirty="0" err="1" smtClean="0"/>
              <a:t>www.stanford.edu</a:t>
            </a:r>
            <a:r>
              <a:rPr lang="en-US" sz="2000" b="1" spc="-75" dirty="0" smtClean="0"/>
              <a:t>/group/efmh/jacobson/Articles/I/susenergy2030.html</a:t>
            </a:r>
            <a:endParaRPr lang="en-US" sz="2000" b="1" spc="-75" dirty="0" smtClean="0">
              <a:ea typeface="ＭＳ Ｐゴシック" pitchFamily="16" charset="-128"/>
              <a:cs typeface="ＭＳ Ｐゴシック" pitchFamily="16" charset="-128"/>
            </a:endParaRP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endParaRPr lang="en-US" sz="2000" b="1" spc="-75" dirty="0" smtClean="0">
              <a:hlinkClick r:id=""/>
            </a:endParaRP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r>
              <a:rPr lang="en-US" sz="2000" spc="-7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</a:t>
            </a:r>
          </a:p>
          <a:p>
            <a:pPr marL="262220">
              <a:lnSpc>
                <a:spcPct val="110000"/>
              </a:lnSpc>
              <a:tabLst>
                <a:tab pos="2041055" algn="l"/>
                <a:tab pos="4440713" algn="l"/>
              </a:tabLst>
            </a:pPr>
            <a:endParaRPr lang="en-US" sz="2000" spc="-75" dirty="0">
              <a:solidFill>
                <a:srgbClr val="404040"/>
              </a:solidFill>
              <a:sym typeface="Wingding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586233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pc="-75" dirty="0" smtClean="0"/>
              <a:t>More Info and The Solutions Project</a:t>
            </a:r>
          </a:p>
        </p:txBody>
      </p:sp>
    </p:spTree>
    <p:extLst>
      <p:ext uri="{BB962C8B-B14F-4D97-AF65-F5344CB8AC3E}">
        <p14:creationId xmlns:p14="http://schemas.microsoft.com/office/powerpoint/2010/main" val="45935855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590800" y="4935751"/>
            <a:ext cx="6553200" cy="420994"/>
          </a:xfrm>
          <a:prstGeom prst="rect">
            <a:avLst/>
          </a:prstGeom>
        </p:spPr>
        <p:txBody>
          <a:bodyPr wrap="square" lIns="81642" tIns="40821" rIns="81642" bIns="40821">
            <a:spAutoFit/>
          </a:bodyPr>
          <a:lstStyle/>
          <a:p>
            <a:r>
              <a:rPr lang="en-US" sz="1100" dirty="0">
                <a:solidFill>
                  <a:srgbClr val="660066"/>
                </a:solidFill>
              </a:rPr>
              <a:t>http://www.worldinterestingfacts.com/infrastructure/top-10-most-polluted-cities-in-the-world.html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74637"/>
            <a:ext cx="9245600" cy="647700"/>
          </a:xfrm>
          <a:prstGeom prst="rect">
            <a:avLst/>
          </a:prstGeom>
        </p:spPr>
        <p:txBody>
          <a:bodyPr vert="horz" lIns="81642" tIns="40821" rIns="81642" bIns="40821" rtlCol="0" anchor="b" anchorCtr="0">
            <a:noAutofit/>
          </a:bodyPr>
          <a:lstStyle>
            <a:lvl1pPr algn="ctr" defTabSz="1632844" rtl="0" eaLnBrk="1" latinLnBrk="0" hangingPunct="1">
              <a:spcBef>
                <a:spcPct val="0"/>
              </a:spcBef>
              <a:buNone/>
              <a:defRPr sz="8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spc="-75" dirty="0" err="1" smtClean="0">
                <a:solidFill>
                  <a:srgbClr val="404040"/>
                </a:solidFill>
              </a:rPr>
              <a:t>Sukinda</a:t>
            </a:r>
            <a:r>
              <a:rPr lang="en-US" sz="4100" b="1" spc="-75" dirty="0" smtClean="0">
                <a:solidFill>
                  <a:srgbClr val="404040"/>
                </a:solidFill>
              </a:rPr>
              <a:t>, India</a:t>
            </a:r>
            <a:endParaRPr lang="en-US" sz="4100" b="1" spc="-75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535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Calcutta and New Delhi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3285" y="4743390"/>
            <a:ext cx="7040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Samrat35/Digitalfestival/Dreamstime.com</a:t>
            </a:r>
            <a:endParaRPr lang="en-US" sz="2000" dirty="0">
              <a:solidFill>
                <a:srgbClr val="660066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3000"/>
            <a:ext cx="4571429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572" y="1142999"/>
            <a:ext cx="457142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064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rcRect l="-125" r="-12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5516"/>
            <a:ext cx="9144000" cy="85725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Brown and Black Carbon Particles in Los Angeles Smog (Dec. 2000)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620031" y="4845844"/>
            <a:ext cx="23333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993366"/>
                </a:solidFill>
              </a:rPr>
              <a:t>Mark Z. Jacobson</a:t>
            </a:r>
            <a:endParaRPr lang="en-US" sz="180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 7"/>
          <p:cNvPicPr/>
          <p:nvPr/>
        </p:nvPicPr>
        <p:blipFill>
          <a:blip r:embed="rId2"/>
          <a:stretch>
            <a:fillRect/>
          </a:stretch>
        </p:blipFill>
        <p:spPr>
          <a:xfrm>
            <a:off x="5053800" y="-1"/>
            <a:ext cx="3395462" cy="4737101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533400"/>
            <a:ext cx="4356100" cy="2794000"/>
          </a:xfrm>
        </p:spPr>
        <p:txBody>
          <a:bodyPr/>
          <a:lstStyle/>
          <a:p>
            <a:pPr algn="l"/>
            <a:r>
              <a:rPr lang="en-US" sz="3000" b="1" spc="-75" dirty="0" smtClean="0">
                <a:solidFill>
                  <a:srgbClr val="404040"/>
                </a:solidFill>
              </a:rPr>
              <a:t>Lung of LA Teenage Nonsmoker in 1970s; </a:t>
            </a:r>
            <a:endParaRPr lang="en-US" sz="3000" b="1" spc="-75" dirty="0">
              <a:solidFill>
                <a:srgbClr val="40404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0700" y="3885912"/>
            <a:ext cx="1612900" cy="230833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en-US" sz="1200" dirty="0" smtClean="0"/>
              <a:t>SCAQMD/CARB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072831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6906" y="1925523"/>
            <a:ext cx="3227305" cy="1002717"/>
          </a:xfrm>
        </p:spPr>
        <p:txBody>
          <a:bodyPr/>
          <a:lstStyle/>
          <a:p>
            <a:r>
              <a:rPr lang="en-US" b="1" dirty="0" smtClean="0"/>
              <a:t>A Young Air Pollution Victim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933" y="-86896"/>
            <a:ext cx="2150645" cy="511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4941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7382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64772" y="0"/>
            <a:ext cx="7346952" cy="599671"/>
          </a:xfrm>
        </p:spPr>
        <p:txBody>
          <a:bodyPr/>
          <a:lstStyle/>
          <a:p>
            <a:pPr eaLnBrk="1" hangingPunct="1"/>
            <a:r>
              <a:rPr lang="en-US" sz="2900" b="1" dirty="0">
                <a:solidFill>
                  <a:schemeClr val="bg1"/>
                </a:solidFill>
                <a:ea typeface="ＭＳ Ｐゴシック" pitchFamily="65" charset="-128"/>
                <a:cs typeface="ＭＳ Ｐゴシック" pitchFamily="65" charset="-128"/>
              </a:rPr>
              <a:t>Smog Over Asia Decreasing Cloudiness</a:t>
            </a:r>
            <a:endParaRPr lang="en-US" sz="1800" dirty="0">
              <a:solidFill>
                <a:schemeClr val="bg1"/>
              </a:solidFill>
              <a:ea typeface="ＭＳ Ｐゴシック" pitchFamily="65" charset="-128"/>
              <a:cs typeface="ＭＳ Ｐゴシック" pitchFamily="65" charset="-128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451143" y="4814840"/>
            <a:ext cx="1898025" cy="32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42" tIns="40821" rIns="81642" bIns="4082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993366"/>
                </a:solidFill>
              </a:rPr>
              <a:t>NASA/ORBIMAGE</a:t>
            </a:r>
            <a:endParaRPr lang="en-US" dirty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6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4995</TotalTime>
  <Words>1222</Words>
  <Application>Microsoft Macintosh PowerPoint</Application>
  <PresentationFormat>On-screen Show (16:9)</PresentationFormat>
  <Paragraphs>266</Paragraphs>
  <Slides>35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Breeze</vt:lpstr>
      <vt:lpstr>???</vt:lpstr>
      <vt:lpstr>???</vt:lpstr>
      <vt:lpstr>???</vt:lpstr>
      <vt:lpstr>Solutions to the Pollution and Climate Problems in India and California</vt:lpstr>
      <vt:lpstr>What’s the Problem? Why act Quickly?</vt:lpstr>
      <vt:lpstr>PowerPoint Presentation</vt:lpstr>
      <vt:lpstr>PowerPoint Presentation</vt:lpstr>
      <vt:lpstr>Calcutta and New Delhi</vt:lpstr>
      <vt:lpstr>Brown and Black Carbon Particles in Los Angeles Smog (Dec. 2000)</vt:lpstr>
      <vt:lpstr>Lung of LA Teenage Nonsmoker in 1970s; </vt:lpstr>
      <vt:lpstr>A Young Air Pollution Victim</vt:lpstr>
      <vt:lpstr>Smog Over Asia Decreasing Cloudiness</vt:lpstr>
      <vt:lpstr>Hurricane Sandy</vt:lpstr>
      <vt:lpstr>Cleanest Solutions to Global Warming, Air Pollution, Energy Security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End-Use Power Demand For All Purposes</vt:lpstr>
      <vt:lpstr>PowerPoint Presentation</vt:lpstr>
      <vt:lpstr>PowerPoint Presentation</vt:lpstr>
      <vt:lpstr>PowerPoint Presentation</vt:lpstr>
      <vt:lpstr>Area to power 100%  of NYS for all purposes with WWS</vt:lpstr>
      <vt:lpstr>PowerPoint Presentation</vt:lpstr>
      <vt:lpstr>NYS: 4-4.5 kWh/m2/day)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 Cost Savings due to WWS in CA</vt:lpstr>
      <vt:lpstr>New Jobs and Price Stability From WWS in CA</vt:lpstr>
      <vt:lpstr>Transition to WWS (California Example)</vt:lpstr>
      <vt:lpstr>PowerPoint Presentation</vt:lpstr>
      <vt:lpstr>PowerPoint Presentation</vt:lpstr>
    </vt:vector>
  </TitlesOfParts>
  <Company>Duarte Design,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Kyle Borges</dc:creator>
  <cp:lastModifiedBy>Rachelle Lagman</cp:lastModifiedBy>
  <cp:revision>510</cp:revision>
  <cp:lastPrinted>2010-10-28T19:57:37Z</cp:lastPrinted>
  <dcterms:created xsi:type="dcterms:W3CDTF">2013-06-25T22:33:34Z</dcterms:created>
  <dcterms:modified xsi:type="dcterms:W3CDTF">2013-11-11T23:04:29Z</dcterms:modified>
</cp:coreProperties>
</file>