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347" r:id="rId3"/>
    <p:sldId id="439" r:id="rId4"/>
    <p:sldId id="397" r:id="rId5"/>
    <p:sldId id="293" r:id="rId6"/>
    <p:sldId id="440" r:id="rId7"/>
    <p:sldId id="407" r:id="rId8"/>
    <p:sldId id="425" r:id="rId9"/>
    <p:sldId id="334" r:id="rId10"/>
    <p:sldId id="431" r:id="rId11"/>
    <p:sldId id="430" r:id="rId12"/>
    <p:sldId id="429" r:id="rId13"/>
    <p:sldId id="424" r:id="rId14"/>
    <p:sldId id="398" r:id="rId15"/>
    <p:sldId id="314" r:id="rId16"/>
    <p:sldId id="432" r:id="rId17"/>
    <p:sldId id="413" r:id="rId18"/>
    <p:sldId id="369" r:id="rId19"/>
    <p:sldId id="421" r:id="rId20"/>
    <p:sldId id="452" r:id="rId21"/>
    <p:sldId id="456" r:id="rId22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8C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 autoAdjust="0"/>
    <p:restoredTop sz="83634" autoAdjust="0"/>
  </p:normalViewPr>
  <p:slideViewPr>
    <p:cSldViewPr snapToGrid="0">
      <p:cViewPr>
        <p:scale>
          <a:sx n="100" d="100"/>
          <a:sy n="100" d="100"/>
        </p:scale>
        <p:origin x="-810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>
        <p:scale>
          <a:sx n="51" d="100"/>
          <a:sy n="51" d="100"/>
        </p:scale>
        <p:origin x="-2586" y="-936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India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Ozone 1hr</c:v>
                </c:pt>
                <c:pt idx="1">
                  <c:v>Ozone 8h</c:v>
                </c:pt>
                <c:pt idx="2">
                  <c:v>PM2.5  24hr</c:v>
                </c:pt>
                <c:pt idx="3">
                  <c:v>PM2.5 annual</c:v>
                </c:pt>
                <c:pt idx="4">
                  <c:v>PM10 24hr</c:v>
                </c:pt>
                <c:pt idx="5">
                  <c:v>PM10 annual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180.0</c:v>
                </c:pt>
                <c:pt idx="1">
                  <c:v>100.0</c:v>
                </c:pt>
                <c:pt idx="2">
                  <c:v>60.0</c:v>
                </c:pt>
                <c:pt idx="3">
                  <c:v>40.0</c:v>
                </c:pt>
                <c:pt idx="4">
                  <c:v>100.0</c:v>
                </c:pt>
                <c:pt idx="5">
                  <c:v>60.0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WHO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Ozone 1hr</c:v>
                </c:pt>
                <c:pt idx="1">
                  <c:v>Ozone 8h</c:v>
                </c:pt>
                <c:pt idx="2">
                  <c:v>PM2.5  24hr</c:v>
                </c:pt>
                <c:pt idx="3">
                  <c:v>PM2.5 annual</c:v>
                </c:pt>
                <c:pt idx="4">
                  <c:v>PM10 24hr</c:v>
                </c:pt>
                <c:pt idx="5">
                  <c:v>PM10 annual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1">
                  <c:v>100.0</c:v>
                </c:pt>
                <c:pt idx="2">
                  <c:v>25.0</c:v>
                </c:pt>
                <c:pt idx="3">
                  <c:v>10.0</c:v>
                </c:pt>
                <c:pt idx="4">
                  <c:v>50.0</c:v>
                </c:pt>
                <c:pt idx="5">
                  <c:v>20.0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United States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Ozone 1hr</c:v>
                </c:pt>
                <c:pt idx="1">
                  <c:v>Ozone 8h</c:v>
                </c:pt>
                <c:pt idx="2">
                  <c:v>PM2.5  24hr</c:v>
                </c:pt>
                <c:pt idx="3">
                  <c:v>PM2.5 annual</c:v>
                </c:pt>
                <c:pt idx="4">
                  <c:v>PM10 24hr</c:v>
                </c:pt>
                <c:pt idx="5">
                  <c:v>PM10 annual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1">
                  <c:v>147.0</c:v>
                </c:pt>
                <c:pt idx="2">
                  <c:v>35.0</c:v>
                </c:pt>
                <c:pt idx="3">
                  <c:v>12.0</c:v>
                </c:pt>
                <c:pt idx="4">
                  <c:v>150.0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California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Ozone 1hr</c:v>
                </c:pt>
                <c:pt idx="1">
                  <c:v>Ozone 8h</c:v>
                </c:pt>
                <c:pt idx="2">
                  <c:v>PM2.5  24hr</c:v>
                </c:pt>
                <c:pt idx="3">
                  <c:v>PM2.5 annual</c:v>
                </c:pt>
                <c:pt idx="4">
                  <c:v>PM10 24hr</c:v>
                </c:pt>
                <c:pt idx="5">
                  <c:v>PM10 annual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180.0</c:v>
                </c:pt>
                <c:pt idx="1">
                  <c:v>137.0</c:v>
                </c:pt>
                <c:pt idx="3">
                  <c:v>12.0</c:v>
                </c:pt>
                <c:pt idx="4">
                  <c:v>50.0</c:v>
                </c:pt>
                <c:pt idx="5">
                  <c:v>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3966472"/>
        <c:axId val="2080409224"/>
        <c:axId val="0"/>
      </c:bar3DChart>
      <c:catAx>
        <c:axId val="2123966472"/>
        <c:scaling>
          <c:orientation val="minMax"/>
        </c:scaling>
        <c:delete val="0"/>
        <c:axPos val="b"/>
        <c:majorTickMark val="out"/>
        <c:minorTickMark val="none"/>
        <c:tickLblPos val="nextTo"/>
        <c:crossAx val="2080409224"/>
        <c:crosses val="autoZero"/>
        <c:auto val="1"/>
        <c:lblAlgn val="ctr"/>
        <c:lblOffset val="100"/>
        <c:noMultiLvlLbl val="0"/>
      </c:catAx>
      <c:valAx>
        <c:axId val="2080409224"/>
        <c:scaling>
          <c:orientation val="minMax"/>
          <c:max val="2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3966472"/>
        <c:crosses val="autoZero"/>
        <c:crossBetween val="between"/>
        <c:majorUnit val="50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363" cy="463550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1" y="0"/>
            <a:ext cx="3027363" cy="463550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>
              <a:defRPr sz="1200"/>
            </a:lvl1pPr>
          </a:lstStyle>
          <a:p>
            <a:fld id="{265EDC8E-6B0A-4A2A-B3D0-F6DFEF993A71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8564"/>
            <a:ext cx="3027363" cy="463550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1" y="8818564"/>
            <a:ext cx="3027363" cy="463550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>
              <a:defRPr sz="1200"/>
            </a:lvl1pPr>
          </a:lstStyle>
          <a:p>
            <a:fld id="{AC89A901-E9CA-4362-9508-41A02F0A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969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56" tIns="46478" rIns="92956" bIns="464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1"/>
            <a:ext cx="3026833" cy="464185"/>
          </a:xfrm>
          <a:prstGeom prst="rect">
            <a:avLst/>
          </a:prstGeom>
        </p:spPr>
        <p:txBody>
          <a:bodyPr vert="horz" lIns="92956" tIns="46478" rIns="92956" bIns="46478" rtlCol="0"/>
          <a:lstStyle>
            <a:lvl1pPr algn="r">
              <a:defRPr sz="1200"/>
            </a:lvl1pPr>
          </a:lstStyle>
          <a:p>
            <a:fld id="{0AE897F6-2AD0-4257-A402-8B6123443DBA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6" tIns="46478" rIns="92956" bIns="464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6" tIns="46478" rIns="92956" bIns="464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6" tIns="46478" rIns="92956" bIns="464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6" tIns="46478" rIns="92956" bIns="46478" rtlCol="0" anchor="b"/>
          <a:lstStyle>
            <a:lvl1pPr algn="r">
              <a:defRPr sz="1200"/>
            </a:lvl1pPr>
          </a:lstStyle>
          <a:p>
            <a:fld id="{B22ED499-766B-4BC9-B29C-BD7EEE56A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058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D499-766B-4BC9-B29C-BD7EEE56A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40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D499-766B-4BC9-B29C-BD7EEE56A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84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D499-766B-4BC9-B29C-BD7EEE56A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84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D499-766B-4BC9-B29C-BD7EEE56A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84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D499-766B-4BC9-B29C-BD7EEE56A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59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09758"/>
            <a:ext cx="6070600" cy="4651692"/>
          </a:xfrm>
          <a:noFill/>
        </p:spPr>
        <p:txBody>
          <a:bodyPr/>
          <a:lstStyle/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F186D2-B83A-4EF5-AB18-0C4009181AB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09758"/>
            <a:ext cx="6070600" cy="4651692"/>
          </a:xfrm>
          <a:noFill/>
        </p:spPr>
        <p:txBody>
          <a:bodyPr/>
          <a:lstStyle/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F186D2-B83A-4EF5-AB18-0C4009181AB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56245" y="4869368"/>
            <a:ext cx="3492500" cy="369330"/>
          </a:xfrm>
          <a:prstGeom prst="rect">
            <a:avLst/>
          </a:prstGeom>
        </p:spPr>
        <p:txBody>
          <a:bodyPr lIns="91437" tIns="45719" rIns="91437" bIns="45719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D499-766B-4BC9-B29C-BD7EEE56A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82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D499-766B-4BC9-B29C-BD7EEE56A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6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6500" y="679450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74F7B-BD35-48CD-A590-FF95A35566C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60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6500" y="679450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74F7B-BD35-48CD-A590-FF95A35566C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60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D499-766B-4BC9-B29C-BD7EEE56A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74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2B7DDE-450A-4169-BB0E-5073559DC75F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07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8376" y="4413136"/>
            <a:ext cx="4794609" cy="4178279"/>
          </a:xfrm>
        </p:spPr>
        <p:txBody>
          <a:bodyPr/>
          <a:lstStyle/>
          <a:p>
            <a:endParaRPr lang="en-US" altLang="en-US" sz="9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2B7DDE-450A-4169-BB0E-5073559DC75F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07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8376" y="4413136"/>
            <a:ext cx="4794609" cy="4178279"/>
          </a:xfrm>
        </p:spPr>
        <p:txBody>
          <a:bodyPr/>
          <a:lstStyle/>
          <a:p>
            <a:endParaRPr lang="en-US" altLang="en-US" sz="9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D499-766B-4BC9-B29C-BD7EEE56A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74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D499-766B-4BC9-B29C-BD7EEE56A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93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D499-766B-4BC9-B29C-BD7EEE56A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59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D499-766B-4BC9-B29C-BD7EEE56A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88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40">
              <a:defRPr>
                <a:solidFill>
                  <a:schemeClr val="tx1"/>
                </a:solidFill>
                <a:latin typeface="Arial" charset="0"/>
              </a:defRPr>
            </a:lvl1pPr>
            <a:lvl2pPr marL="742932" indent="-285743" defTabSz="931840">
              <a:defRPr>
                <a:solidFill>
                  <a:schemeClr val="tx1"/>
                </a:solidFill>
                <a:latin typeface="Arial" charset="0"/>
              </a:defRPr>
            </a:lvl2pPr>
            <a:lvl3pPr marL="1142972" indent="-228594" defTabSz="931840">
              <a:defRPr>
                <a:solidFill>
                  <a:schemeClr val="tx1"/>
                </a:solidFill>
                <a:latin typeface="Arial" charset="0"/>
              </a:defRPr>
            </a:lvl3pPr>
            <a:lvl4pPr marL="1600161" indent="-228594" defTabSz="931840">
              <a:defRPr>
                <a:solidFill>
                  <a:schemeClr val="tx1"/>
                </a:solidFill>
                <a:latin typeface="Arial" charset="0"/>
              </a:defRPr>
            </a:lvl4pPr>
            <a:lvl5pPr marL="2057350" indent="-228594" defTabSz="931840">
              <a:defRPr>
                <a:solidFill>
                  <a:schemeClr val="tx1"/>
                </a:solidFill>
                <a:latin typeface="Arial" charset="0"/>
              </a:defRPr>
            </a:lvl5pPr>
            <a:lvl6pPr marL="2514539" indent="-228594" defTabSz="9318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28" indent="-228594" defTabSz="9318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16" indent="-228594" defTabSz="9318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106" indent="-228594" defTabSz="9318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312C16F-FEAD-4CD9-97D5-0CFBACD204E9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400" dirty="0"/>
          </a:p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D499-766B-4BC9-B29C-BD7EEE56A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09759"/>
            <a:ext cx="5588000" cy="44729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ED499-766B-4BC9-B29C-BD7EEE56A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9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F05F397-016C-48F6-864C-6D3812E1D0E4}" type="datetime1">
              <a:rPr lang="en-US" smtClean="0"/>
              <a:t>11/11/13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55253C-4E6E-44E6-9ED0-530159A14FA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0347-D9B5-4883-9B39-791602D94224}" type="datetime1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53C-4E6E-44E6-9ED0-530159A14F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C99717D-E6B9-4639-8E7C-CE28DBE485E2}" type="datetime1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55253C-4E6E-44E6-9ED0-530159A14FA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D93F664-E325-423A-ACBA-76AA64AE5AE9}" type="datetime1">
              <a:rPr lang="en-US" altLang="en-US" smtClean="0"/>
              <a:t>11/11/13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74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534B-4324-44C7-9C82-C332ADBBC106}" type="datetime1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55253C-4E6E-44E6-9ED0-530159A14F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F5C9-8E7C-47F2-BB2B-AE1B03B6A76F}" type="datetime1">
              <a:rPr lang="en-US" smtClean="0"/>
              <a:t>11/11/13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55253C-4E6E-44E6-9ED0-530159A14FA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4700460-3163-4EAA-8A48-65702CA78C78}" type="datetime1">
              <a:rPr lang="en-US" smtClean="0"/>
              <a:t>11/11/13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55253C-4E6E-44E6-9ED0-530159A14FA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7E07D8B-C6DF-4841-8BCD-3A68DB73D57D}" type="datetime1">
              <a:rPr lang="en-US" smtClean="0"/>
              <a:t>11/11/13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55253C-4E6E-44E6-9ED0-530159A14FA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FCFB-BE54-4913-9186-64554793EA16}" type="datetime1">
              <a:rPr lang="en-US" smtClean="0"/>
              <a:t>11/11/13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55253C-4E6E-44E6-9ED0-530159A14F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4CBD-4745-41C3-A7EA-8D33B56BD908}" type="datetime1">
              <a:rPr lang="en-US" smtClean="0"/>
              <a:t>11/11/13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55253C-4E6E-44E6-9ED0-530159A14F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23FC-89D0-417C-8974-8C6DAB463253}" type="datetime1">
              <a:rPr lang="en-US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55253C-4E6E-44E6-9ED0-530159A14FA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4C94B03-C3EA-4E46-91C7-F2C287FAA930}" type="datetime1">
              <a:rPr lang="en-US" smtClean="0"/>
              <a:t>11/11/13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55253C-4E6E-44E6-9ED0-530159A14FA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D44975B-B0F3-4D06-ACEB-1E13CDBD3E49}" type="datetime1">
              <a:rPr lang="en-US" smtClean="0"/>
              <a:t>11/11/13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55253C-4E6E-44E6-9ED0-530159A14F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173" y="860503"/>
            <a:ext cx="7729655" cy="1520747"/>
          </a:xfrm>
        </p:spPr>
        <p:txBody>
          <a:bodyPr>
            <a:normAutofit fontScale="90000"/>
          </a:bodyPr>
          <a:lstStyle/>
          <a:p>
            <a:r>
              <a:rPr lang="en-US" cap="none" dirty="0">
                <a:solidFill>
                  <a:schemeClr val="tx1"/>
                </a:solidFill>
              </a:rPr>
              <a:t>T</a:t>
            </a:r>
            <a:r>
              <a:rPr lang="en-US" cap="none" dirty="0" smtClean="0">
                <a:solidFill>
                  <a:schemeClr val="tx1"/>
                </a:solidFill>
              </a:rPr>
              <a:t>ransportation-related </a:t>
            </a:r>
            <a:r>
              <a:rPr lang="en-US" cap="none" dirty="0">
                <a:solidFill>
                  <a:schemeClr val="tx1"/>
                </a:solidFill>
              </a:rPr>
              <a:t>A</a:t>
            </a:r>
            <a:r>
              <a:rPr lang="en-US" cap="none" dirty="0" smtClean="0">
                <a:solidFill>
                  <a:schemeClr val="tx1"/>
                </a:solidFill>
              </a:rPr>
              <a:t>ir </a:t>
            </a:r>
            <a:r>
              <a:rPr lang="en-US" cap="none" dirty="0">
                <a:solidFill>
                  <a:schemeClr val="tx1"/>
                </a:solidFill>
              </a:rPr>
              <a:t>P</a:t>
            </a:r>
            <a:r>
              <a:rPr lang="en-US" cap="none" dirty="0" smtClean="0">
                <a:solidFill>
                  <a:schemeClr val="tx1"/>
                </a:solidFill>
              </a:rPr>
              <a:t>ollutants</a:t>
            </a:r>
            <a:r>
              <a:rPr lang="en-US" cap="none" dirty="0">
                <a:solidFill>
                  <a:schemeClr val="tx1"/>
                </a:solidFill>
              </a:rPr>
              <a:t/>
            </a:r>
            <a:br>
              <a:rPr lang="en-US" cap="none" dirty="0">
                <a:solidFill>
                  <a:schemeClr val="tx1"/>
                </a:solidFill>
              </a:rPr>
            </a:br>
            <a:r>
              <a:rPr lang="en-US" sz="3600" cap="none" dirty="0">
                <a:solidFill>
                  <a:schemeClr val="tx1"/>
                </a:solidFill>
              </a:rPr>
              <a:t>Health Effects and </a:t>
            </a:r>
            <a:r>
              <a:rPr lang="en-US" sz="3600" cap="none" dirty="0" smtClean="0">
                <a:solidFill>
                  <a:schemeClr val="tx1"/>
                </a:solidFill>
              </a:rPr>
              <a:t>Risk</a:t>
            </a:r>
            <a:endParaRPr lang="en-US" sz="3600" cap="none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5810" y="3548446"/>
            <a:ext cx="5625790" cy="119825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100" dirty="0" smtClean="0"/>
              <a:t>Linda </a:t>
            </a:r>
            <a:r>
              <a:rPr lang="en-US" sz="2100" dirty="0" err="1" smtClean="0"/>
              <a:t>Tombras</a:t>
            </a:r>
            <a:r>
              <a:rPr lang="en-US" sz="2100" dirty="0" smtClean="0"/>
              <a:t> Smith, PhD</a:t>
            </a:r>
          </a:p>
          <a:p>
            <a:pPr>
              <a:spcBef>
                <a:spcPts val="0"/>
              </a:spcBef>
            </a:pPr>
            <a:r>
              <a:rPr lang="en-US" sz="2100" dirty="0" smtClean="0"/>
              <a:t>Chief, Health and Exposure Assessment Branch</a:t>
            </a:r>
          </a:p>
          <a:p>
            <a:pPr>
              <a:spcBef>
                <a:spcPts val="0"/>
              </a:spcBef>
            </a:pPr>
            <a:r>
              <a:rPr lang="en-US" sz="2100" dirty="0" smtClean="0"/>
              <a:t>Research Division</a:t>
            </a:r>
          </a:p>
          <a:p>
            <a:pPr>
              <a:spcBef>
                <a:spcPts val="0"/>
              </a:spcBef>
            </a:pPr>
            <a:endParaRPr lang="en-US" sz="2100" dirty="0" smtClean="0"/>
          </a:p>
          <a:p>
            <a:pPr>
              <a:spcBef>
                <a:spcPts val="0"/>
              </a:spcBef>
            </a:pPr>
            <a:r>
              <a:rPr lang="en-US" sz="2100" dirty="0" smtClean="0"/>
              <a:t>October 21, 2013</a:t>
            </a:r>
            <a:endParaRPr lang="en-US" sz="2100" dirty="0"/>
          </a:p>
        </p:txBody>
      </p:sp>
      <p:pic>
        <p:nvPicPr>
          <p:cNvPr id="1027" name="Picture 3" descr="C:\Users\lsmith\AppData\Local\Microsoft\Windows\Temporary Internet Files\Content.Outlook\AXISTI2V\arb_logo_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6" y="6203214"/>
            <a:ext cx="210758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414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/>
              <a:t>Health Effects of </a:t>
            </a:r>
            <a:r>
              <a:rPr lang="en-US" sz="4000" dirty="0" smtClean="0"/>
              <a:t>Ozone </a:t>
            </a:r>
            <a:r>
              <a:rPr lang="en-US" sz="4000" dirty="0"/>
              <a:t>Exposure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Respiratory symptoms</a:t>
            </a:r>
          </a:p>
          <a:p>
            <a:r>
              <a:rPr lang="en-US" altLang="en-US" dirty="0" smtClean="0"/>
              <a:t>Airway inflammation</a:t>
            </a:r>
          </a:p>
          <a:p>
            <a:r>
              <a:rPr lang="en-US" altLang="en-US" dirty="0" smtClean="0"/>
              <a:t>Increased </a:t>
            </a:r>
            <a:r>
              <a:rPr lang="en-US" altLang="en-US" dirty="0"/>
              <a:t>hospital and ER usage </a:t>
            </a:r>
            <a:endParaRPr lang="en-US" altLang="en-US" dirty="0" smtClean="0"/>
          </a:p>
          <a:p>
            <a:r>
              <a:rPr lang="en-US" altLang="en-US" dirty="0" smtClean="0"/>
              <a:t>Premature </a:t>
            </a:r>
            <a:r>
              <a:rPr lang="en-US" altLang="en-US" dirty="0"/>
              <a:t>death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" b="4610"/>
          <a:stretch/>
        </p:blipFill>
        <p:spPr bwMode="auto">
          <a:xfrm>
            <a:off x="5065235" y="3686175"/>
            <a:ext cx="3272164" cy="23050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76A783D-9B41-4429-9E45-7AC97498B6C1}" type="slidenum">
              <a:rPr lang="en-US" altLang="en-US" sz="1400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3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Effects of Ozone Exposure </a:t>
            </a:r>
            <a:r>
              <a:rPr lang="en-US" dirty="0" smtClean="0"/>
              <a:t>in </a:t>
            </a:r>
            <a:r>
              <a:rPr lang="en-US" dirty="0"/>
              <a:t>Children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6764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Reduced lung function with acute exposure</a:t>
            </a:r>
          </a:p>
          <a:p>
            <a:r>
              <a:rPr lang="en-US" dirty="0" smtClean="0"/>
              <a:t>Lower </a:t>
            </a:r>
            <a:r>
              <a:rPr lang="en-US" sz="2800" dirty="0" smtClean="0"/>
              <a:t>attained </a:t>
            </a:r>
            <a:r>
              <a:rPr lang="en-US" sz="2800" dirty="0"/>
              <a:t>lung function in young adults raised in high ozone </a:t>
            </a:r>
            <a:r>
              <a:rPr lang="en-US" sz="2800" dirty="0" smtClean="0"/>
              <a:t>areas</a:t>
            </a:r>
          </a:p>
          <a:p>
            <a:r>
              <a:rPr lang="en-US" sz="2800" dirty="0" smtClean="0"/>
              <a:t>Increased </a:t>
            </a:r>
            <a:r>
              <a:rPr lang="en-US" sz="2800" dirty="0"/>
              <a:t>school </a:t>
            </a:r>
            <a:r>
              <a:rPr lang="en-US" sz="2800" dirty="0" smtClean="0"/>
              <a:t>absenteeism</a:t>
            </a:r>
          </a:p>
          <a:p>
            <a:r>
              <a:rPr lang="en-US" sz="2800" dirty="0" smtClean="0"/>
              <a:t>Asthma </a:t>
            </a:r>
            <a:r>
              <a:rPr lang="en-US" sz="2800" dirty="0"/>
              <a:t>induction in active children living in high ozone communities </a:t>
            </a:r>
            <a:endParaRPr lang="en-US" sz="2800" dirty="0" smtClean="0"/>
          </a:p>
          <a:p>
            <a:r>
              <a:rPr lang="en-US" sz="2800" dirty="0" smtClean="0"/>
              <a:t>Emergency room visits for asthma exacerbation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76A783D-9B41-4429-9E45-7AC97498B6C1}" type="slidenum">
              <a:rPr lang="en-US" altLang="en-US" sz="1400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3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Populations Most at Risk: </a:t>
            </a:r>
            <a:r>
              <a:rPr lang="en-US" altLang="en-US" sz="4000" dirty="0" smtClean="0"/>
              <a:t>O</a:t>
            </a:r>
            <a:r>
              <a:rPr lang="en-US" altLang="en-US" sz="4000" baseline="-25000" dirty="0" smtClean="0"/>
              <a:t>3</a:t>
            </a:r>
            <a:endParaRPr lang="en-US" sz="4000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Responses proportional to inhaled dose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altLang="en-US" sz="2900" dirty="0" smtClean="0"/>
              <a:t>Inhaled dose is a function of</a:t>
            </a:r>
          </a:p>
          <a:p>
            <a:pPr marL="617220" lvl="2" indent="-342900">
              <a:spcBef>
                <a:spcPts val="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</a:pPr>
            <a:r>
              <a:rPr lang="en-US" altLang="en-US" dirty="0" smtClean="0"/>
              <a:t>O</a:t>
            </a:r>
            <a:r>
              <a:rPr lang="en-US" altLang="en-US" baseline="-25000" dirty="0" smtClean="0"/>
              <a:t>3 </a:t>
            </a:r>
            <a:r>
              <a:rPr lang="en-US" altLang="en-US" dirty="0" smtClean="0"/>
              <a:t>concentration - most important factor</a:t>
            </a:r>
          </a:p>
          <a:p>
            <a:pPr marL="617220" lvl="2" indent="-342900">
              <a:spcBef>
                <a:spcPts val="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</a:pPr>
            <a:r>
              <a:rPr lang="en-US" altLang="en-US" dirty="0" smtClean="0"/>
              <a:t>Breathing rate</a:t>
            </a:r>
          </a:p>
          <a:p>
            <a:pPr marL="617220" lvl="2" indent="-342900">
              <a:spcBef>
                <a:spcPts val="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</a:pPr>
            <a:r>
              <a:rPr lang="en-US" altLang="en-US" dirty="0" smtClean="0"/>
              <a:t>Exposure duration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altLang="en-US" sz="2900" dirty="0" smtClean="0"/>
              <a:t>Most </a:t>
            </a:r>
            <a:r>
              <a:rPr lang="en-US" altLang="en-US" sz="2900" dirty="0"/>
              <a:t>at </a:t>
            </a:r>
            <a:r>
              <a:rPr lang="en-US" altLang="en-US" sz="2900" dirty="0" smtClean="0"/>
              <a:t>risk</a:t>
            </a:r>
          </a:p>
          <a:p>
            <a:pPr marL="617220" lvl="2" indent="-342900">
              <a:spcBef>
                <a:spcPts val="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</a:pPr>
            <a:r>
              <a:rPr lang="en-US" altLang="en-US" dirty="0" smtClean="0"/>
              <a:t>Children</a:t>
            </a:r>
          </a:p>
          <a:p>
            <a:pPr marL="617220" lvl="2" indent="-342900">
              <a:spcBef>
                <a:spcPts val="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</a:pPr>
            <a:r>
              <a:rPr lang="en-US" altLang="en-US" dirty="0" smtClean="0"/>
              <a:t>Workers</a:t>
            </a:r>
          </a:p>
          <a:p>
            <a:pPr marL="617220" lvl="2" indent="-342900">
              <a:spcBef>
                <a:spcPts val="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</a:pPr>
            <a:r>
              <a:rPr lang="en-US" altLang="en-US" dirty="0" smtClean="0"/>
              <a:t>Active and exercising people</a:t>
            </a:r>
          </a:p>
          <a:p>
            <a:pPr marL="320040" lvl="1" indent="-320040">
              <a:spcBef>
                <a:spcPts val="0"/>
              </a:spcBef>
              <a:buSzPct val="60000"/>
              <a:buFont typeface="Wingdings"/>
              <a:buChar char=""/>
            </a:pPr>
            <a:endParaRPr lang="en-US" altLang="en-US" b="1" i="1" dirty="0" smtClean="0"/>
          </a:p>
          <a:p>
            <a:pPr marL="320040" lvl="1" indent="-320040">
              <a:spcBef>
                <a:spcPts val="0"/>
              </a:spcBef>
              <a:buSzPct val="60000"/>
              <a:buFont typeface="Wingdings"/>
              <a:buChar char=""/>
            </a:pPr>
            <a:r>
              <a:rPr lang="en-US" altLang="en-US" sz="2900" b="1" i="1" dirty="0" smtClean="0"/>
              <a:t>Estimated: 630 premature deaths per year</a:t>
            </a:r>
            <a:endParaRPr lang="en-US" altLang="en-US" sz="2900" b="1" i="1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altLang="en-US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alt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76A783D-9B41-4429-9E45-7AC97498B6C1}" type="slidenum">
              <a:rPr lang="en-US" altLang="en-US" sz="1400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1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toxic air </a:t>
            </a:r>
            <a:r>
              <a:rPr lang="en-US" dirty="0"/>
              <a:t>c</a:t>
            </a:r>
            <a:r>
              <a:rPr lang="en-US" dirty="0" smtClean="0"/>
              <a:t>ontaminant and a component of PM2.5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Diesel PM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76A783D-9B41-4429-9E45-7AC97498B6C1}" type="slidenum">
              <a:rPr lang="en-US" altLang="en-US" sz="1400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5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11140" y="2286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are Diesel PM Emissions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1700" y="1628775"/>
            <a:ext cx="7419975" cy="48069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/>
              <a:t>Health effects are significant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Emissions are high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One million diesel engines </a:t>
            </a:r>
            <a:r>
              <a:rPr lang="en-US" sz="2400" dirty="0" smtClean="0"/>
              <a:t>(typical day)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Risk is high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70-80% of all air cancer </a:t>
            </a:r>
            <a:r>
              <a:rPr lang="en-US" sz="2800" dirty="0" smtClean="0"/>
              <a:t>risk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Adds to the exposure to PM2.5</a:t>
            </a:r>
            <a:endParaRPr lang="en-US" sz="32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76A783D-9B41-4429-9E45-7AC97498B6C1}" type="slidenum">
              <a:rPr lang="en-US" altLang="en-US" sz="1400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174" r="2087" b="2614"/>
          <a:stretch/>
        </p:blipFill>
        <p:spPr bwMode="auto">
          <a:xfrm>
            <a:off x="6477000" y="4325295"/>
            <a:ext cx="2514103" cy="2091407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04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24788" y="228600"/>
            <a:ext cx="84582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Health Effects of Diesel PM Emissions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1700" y="1628775"/>
            <a:ext cx="7419975" cy="480695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2800" dirty="0"/>
              <a:t>D</a:t>
            </a:r>
            <a:r>
              <a:rPr lang="en-US" sz="2800" dirty="0" smtClean="0"/>
              <a:t>iesel engine exhaust classified as carcinogenic 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Decision by IARC; part of World Health Organization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Non cancer health effects</a:t>
            </a:r>
          </a:p>
          <a:p>
            <a:pPr lvl="1">
              <a:spcBef>
                <a:spcPts val="600"/>
              </a:spcBef>
            </a:pPr>
            <a:r>
              <a:rPr lang="en-US" sz="2500" dirty="0" smtClean="0"/>
              <a:t>Short-term exposure – respiratory symptoms; irritation of the eye, nose, throat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Health effects (as a component of PM2.5)</a:t>
            </a:r>
          </a:p>
          <a:p>
            <a:pPr lvl="1">
              <a:spcBef>
                <a:spcPts val="600"/>
              </a:spcBef>
            </a:pPr>
            <a:r>
              <a:rPr lang="en-US" sz="2500" dirty="0"/>
              <a:t>Long-term exposure – chronic respiratory symptoms, worsening of asthma, reduced lung </a:t>
            </a:r>
            <a:r>
              <a:rPr lang="en-US" sz="2500" dirty="0" smtClean="0"/>
              <a:t>function, lung </a:t>
            </a:r>
            <a:r>
              <a:rPr lang="en-US" sz="2500" dirty="0"/>
              <a:t>cancer</a:t>
            </a:r>
          </a:p>
          <a:p>
            <a:pPr lvl="1">
              <a:spcBef>
                <a:spcPts val="600"/>
              </a:spcBef>
            </a:pPr>
            <a:r>
              <a:rPr lang="en-US" sz="2500" dirty="0" smtClean="0"/>
              <a:t>Hospitalizations, lost work days</a:t>
            </a:r>
          </a:p>
          <a:p>
            <a:pPr lvl="1">
              <a:spcBef>
                <a:spcPts val="600"/>
              </a:spcBef>
            </a:pPr>
            <a:r>
              <a:rPr lang="en-US" sz="2500" dirty="0" smtClean="0"/>
              <a:t>Premature mortality</a:t>
            </a:r>
          </a:p>
          <a:p>
            <a:pPr marL="365760" lvl="1" indent="0">
              <a:spcBef>
                <a:spcPts val="600"/>
              </a:spcBef>
              <a:buNone/>
            </a:pPr>
            <a:endParaRPr lang="en-US" sz="2500" dirty="0" smtClean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76A783D-9B41-4429-9E45-7AC97498B6C1}" type="slidenum">
              <a:rPr lang="en-US" altLang="en-US" sz="1400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11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/>
              <a:t>California Diesel PM </a:t>
            </a:r>
            <a:r>
              <a:rPr lang="en-US" sz="4000" dirty="0" smtClean="0"/>
              <a:t>Concentrations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5562600"/>
            <a:ext cx="8153400" cy="990600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i="1" dirty="0"/>
              <a:t>Estimated: </a:t>
            </a:r>
            <a:r>
              <a:rPr lang="en-US" sz="2800" b="1" i="1" dirty="0" smtClean="0"/>
              <a:t>1,200 </a:t>
            </a:r>
            <a:r>
              <a:rPr lang="en-US" sz="2800" b="1" i="1" dirty="0"/>
              <a:t>premature deaths per </a:t>
            </a:r>
            <a:r>
              <a:rPr lang="en-US" sz="2800" b="1" i="1" dirty="0" smtClean="0"/>
              <a:t>year</a:t>
            </a:r>
          </a:p>
          <a:p>
            <a:r>
              <a:rPr lang="en-US" sz="2800" b="1" i="1" dirty="0" smtClean="0"/>
              <a:t>Estimated: 214 additional cancer cases per million population per year</a:t>
            </a:r>
            <a:endParaRPr lang="en-US" sz="2800" b="1" i="1" dirty="0"/>
          </a:p>
          <a:p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790700" y="1600200"/>
            <a:ext cx="5562600" cy="3886200"/>
            <a:chOff x="1066800" y="1600200"/>
            <a:chExt cx="4876800" cy="32321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73" t="6114" r="21263" b="5765"/>
            <a:stretch/>
          </p:blipFill>
          <p:spPr>
            <a:xfrm>
              <a:off x="1066800" y="1600200"/>
              <a:ext cx="2758447" cy="323216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97"/>
            <a:stretch/>
          </p:blipFill>
          <p:spPr>
            <a:xfrm>
              <a:off x="2361526" y="2013365"/>
              <a:ext cx="835531" cy="61463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3" t="4801" r="5043" b="18391"/>
            <a:stretch/>
          </p:blipFill>
          <p:spPr>
            <a:xfrm>
              <a:off x="3828881" y="3355052"/>
              <a:ext cx="2107645" cy="130442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86" b="2568"/>
            <a:stretch/>
          </p:blipFill>
          <p:spPr>
            <a:xfrm>
              <a:off x="3707898" y="1648823"/>
              <a:ext cx="2235702" cy="1674807"/>
            </a:xfrm>
            <a:prstGeom prst="rect">
              <a:avLst/>
            </a:prstGeom>
          </p:spPr>
        </p:pic>
        <p:sp>
          <p:nvSpPr>
            <p:cNvPr id="8" name="Rectangle 2"/>
            <p:cNvSpPr txBox="1">
              <a:spLocks noChangeArrowheads="1"/>
            </p:cNvSpPr>
            <p:nvPr/>
          </p:nvSpPr>
          <p:spPr>
            <a:xfrm>
              <a:off x="4605717" y="3361899"/>
              <a:ext cx="906307" cy="2170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Los Angeles</a:t>
              </a:r>
              <a:endParaRPr lang="en-US" dirty="0"/>
            </a:p>
          </p:txBody>
        </p:sp>
        <p:sp>
          <p:nvSpPr>
            <p:cNvPr id="9" name="Rectangle 2"/>
            <p:cNvSpPr txBox="1">
              <a:spLocks noChangeArrowheads="1"/>
            </p:cNvSpPr>
            <p:nvPr/>
          </p:nvSpPr>
          <p:spPr>
            <a:xfrm>
              <a:off x="4433087" y="1719427"/>
              <a:ext cx="906307" cy="2170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Bay Area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1526" y="1700970"/>
              <a:ext cx="914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DPM </a:t>
              </a:r>
              <a:r>
                <a:rPr lang="en-US" sz="1050" dirty="0"/>
                <a:t>µ</a:t>
              </a:r>
              <a:r>
                <a:rPr lang="en-US" sz="1050" dirty="0" smtClean="0"/>
                <a:t>g/m3</a:t>
              </a:r>
              <a:endParaRPr lang="en-US" sz="1050" dirty="0"/>
            </a:p>
          </p:txBody>
        </p:sp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7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8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76A783D-9B41-4429-9E45-7AC97498B6C1}" type="slidenum">
              <a:rPr lang="en-US" altLang="en-US" sz="1400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01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Roadway Exposures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76A783D-9B41-4429-9E45-7AC97498B6C1}" type="slidenum">
              <a:rPr lang="en-US" altLang="en-US" sz="1400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Near Roadway Exposures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Near roadway pollutants:</a:t>
            </a:r>
          </a:p>
          <a:p>
            <a:pPr lvl="1"/>
            <a:r>
              <a:rPr lang="en-US" dirty="0" smtClean="0"/>
              <a:t>Black carbon (diesel PM)</a:t>
            </a:r>
          </a:p>
          <a:p>
            <a:pPr lvl="1"/>
            <a:r>
              <a:rPr lang="en-US" dirty="0" err="1" smtClean="0"/>
              <a:t>NOx</a:t>
            </a:r>
            <a:endParaRPr lang="en-US" dirty="0" smtClean="0"/>
          </a:p>
          <a:p>
            <a:pPr lvl="1"/>
            <a:r>
              <a:rPr lang="en-US" dirty="0" smtClean="0"/>
              <a:t>Ultrafine PM</a:t>
            </a:r>
          </a:p>
          <a:p>
            <a:r>
              <a:rPr lang="en-US" dirty="0" smtClean="0"/>
              <a:t>Large fraction of population live near roadways</a:t>
            </a:r>
          </a:p>
          <a:p>
            <a:r>
              <a:rPr lang="en-US" dirty="0" smtClean="0"/>
              <a:t>Health effects: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ncreased </a:t>
            </a:r>
            <a:r>
              <a:rPr lang="en-US" dirty="0"/>
              <a:t>asthma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</a:t>
            </a:r>
            <a:r>
              <a:rPr lang="en-US" dirty="0"/>
              <a:t>respiratory </a:t>
            </a:r>
            <a:r>
              <a:rPr lang="en-US" dirty="0" smtClean="0"/>
              <a:t>disease</a:t>
            </a:r>
          </a:p>
          <a:p>
            <a:pPr lvl="1"/>
            <a:r>
              <a:rPr lang="en-US" dirty="0" smtClean="0"/>
              <a:t>Reduced lung function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ncreased </a:t>
            </a:r>
            <a:r>
              <a:rPr lang="en-US" dirty="0"/>
              <a:t>heart </a:t>
            </a:r>
            <a:r>
              <a:rPr lang="en-US" dirty="0" smtClean="0"/>
              <a:t>disease</a:t>
            </a:r>
          </a:p>
          <a:p>
            <a:pPr lvl="1"/>
            <a:r>
              <a:rPr lang="en-US" dirty="0" smtClean="0"/>
              <a:t>Adverse birth outcomes</a:t>
            </a:r>
          </a:p>
          <a:p>
            <a:pPr lvl="1"/>
            <a:r>
              <a:rPr lang="en-US" dirty="0" smtClean="0"/>
              <a:t>Premature death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22" y="3828803"/>
            <a:ext cx="3365964" cy="219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76A783D-9B41-4429-9E45-7AC97498B6C1}" type="slidenum">
              <a:rPr lang="en-US" altLang="en-US" sz="1400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18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Near  Roadway Exposures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5029200"/>
            <a:ext cx="8153400" cy="1981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Factors affecting exposure: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Meteorology (wind speed); traffic density &amp; composition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Physical barriers (sound walls)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In-vehicle and in-home filtration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524000"/>
            <a:ext cx="4800600" cy="328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76A783D-9B41-4429-9E45-7AC97498B6C1}" type="slidenum">
              <a:rPr lang="en-US" altLang="en-US" sz="1400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74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Regulations Developed and Prioritized?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44445"/>
            <a:ext cx="81534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Law</a:t>
            </a:r>
          </a:p>
          <a:p>
            <a:pPr lvl="1"/>
            <a:r>
              <a:rPr lang="en-US" dirty="0" smtClean="0"/>
              <a:t>The authority given to Air Resources Board by legislature and US Congress</a:t>
            </a:r>
          </a:p>
          <a:p>
            <a:r>
              <a:rPr lang="en-US" dirty="0" smtClean="0"/>
              <a:t>Policy</a:t>
            </a:r>
          </a:p>
          <a:p>
            <a:pPr lvl="1"/>
            <a:r>
              <a:rPr lang="en-US" dirty="0"/>
              <a:t>Set by legislature and Governor</a:t>
            </a:r>
          </a:p>
          <a:p>
            <a:pPr lvl="1"/>
            <a:r>
              <a:rPr lang="en-US" dirty="0" smtClean="0"/>
              <a:t>Prioritizing regulations</a:t>
            </a:r>
          </a:p>
          <a:p>
            <a:r>
              <a:rPr lang="en-US" dirty="0" smtClean="0"/>
              <a:t>Science/Public Health </a:t>
            </a:r>
            <a:endParaRPr lang="en-US" dirty="0"/>
          </a:p>
          <a:p>
            <a:pPr lvl="1"/>
            <a:r>
              <a:rPr lang="en-US" dirty="0"/>
              <a:t>Chemical’s concentration in air</a:t>
            </a:r>
          </a:p>
          <a:p>
            <a:pPr lvl="1"/>
            <a:r>
              <a:rPr lang="en-US" dirty="0"/>
              <a:t>Number of people exposed</a:t>
            </a:r>
          </a:p>
          <a:p>
            <a:pPr lvl="1"/>
            <a:r>
              <a:rPr lang="en-US" dirty="0"/>
              <a:t>Chemical toxicity</a:t>
            </a:r>
          </a:p>
          <a:p>
            <a:pPr marL="685800" lvl="2" indent="0">
              <a:buNone/>
            </a:pPr>
            <a:endParaRPr lang="en-US" dirty="0" smtClean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76A783D-9B41-4429-9E45-7AC97498B6C1}" type="slidenum">
              <a:rPr lang="en-US" altLang="en-US" sz="1400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79779" y="355600"/>
            <a:ext cx="8584442" cy="665163"/>
          </a:xfrm>
          <a:noFill/>
          <a:ln/>
        </p:spPr>
        <p:txBody>
          <a:bodyPr>
            <a:noAutofit/>
          </a:bodyPr>
          <a:lstStyle/>
          <a:p>
            <a:r>
              <a:rPr lang="en-US" altLang="en-US" sz="4000" dirty="0" smtClean="0"/>
              <a:t>Conclusions</a:t>
            </a:r>
            <a:endParaRPr lang="en-US" altLang="en-US" sz="4000" dirty="0"/>
          </a:p>
        </p:txBody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652747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altLang="en-US" sz="2700" dirty="0" smtClean="0"/>
              <a:t>Outdoor air pollution is a significant public health risk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endParaRPr lang="en-US" altLang="en-US" sz="1000" dirty="0" smtClean="0"/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altLang="en-US" sz="2700" dirty="0" smtClean="0"/>
              <a:t>PM2.5 a leading risk factor for premature death on a global scale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endParaRPr lang="en-US" altLang="en-US" sz="1000" dirty="0" smtClean="0"/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altLang="en-US" sz="2700" dirty="0" smtClean="0"/>
              <a:t>Risk:    PM2.5 &gt; Ozone &gt; Toxics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endParaRPr lang="en-US" altLang="en-US" sz="2700" dirty="0" smtClean="0"/>
          </a:p>
          <a:p>
            <a:pPr lvl="1">
              <a:lnSpc>
                <a:spcPct val="90000"/>
              </a:lnSpc>
              <a:spcBef>
                <a:spcPct val="35000"/>
              </a:spcBef>
            </a:pPr>
            <a:endParaRPr lang="en-US" altLang="en-US" sz="24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76A783D-9B41-4429-9E45-7AC97498B6C1}" type="slidenum">
              <a:rPr lang="en-US" altLang="en-US" sz="1400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843" y="4465378"/>
            <a:ext cx="28051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8718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79779" y="355600"/>
            <a:ext cx="8584442" cy="665163"/>
          </a:xfrm>
          <a:noFill/>
          <a:ln/>
        </p:spPr>
        <p:txBody>
          <a:bodyPr>
            <a:noAutofit/>
          </a:bodyPr>
          <a:lstStyle/>
          <a:p>
            <a:r>
              <a:rPr lang="en-US" altLang="en-US" sz="4000" dirty="0" smtClean="0"/>
              <a:t>For More Information</a:t>
            </a:r>
            <a:endParaRPr lang="en-US" altLang="en-US" sz="4000" dirty="0"/>
          </a:p>
        </p:txBody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599" y="1676400"/>
            <a:ext cx="8639176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altLang="en-US" sz="2700" dirty="0" smtClean="0"/>
              <a:t>Health Effects of Air Pollution Exposures: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2400" dirty="0"/>
              <a:t>http://</a:t>
            </a:r>
            <a:r>
              <a:rPr lang="en-US" altLang="en-US" sz="2400" dirty="0" smtClean="0"/>
              <a:t>www.arb.ca.gov/research/health/health.htm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endParaRPr lang="en-US" altLang="en-US" sz="800" dirty="0" smtClean="0"/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altLang="en-US" sz="2700" dirty="0" smtClean="0"/>
              <a:t>Ambient Air Quality Standards &amp; Health Effects Estimates: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2400" dirty="0"/>
              <a:t>http://</a:t>
            </a:r>
            <a:r>
              <a:rPr lang="en-US" altLang="en-US" sz="2400" dirty="0" smtClean="0"/>
              <a:t>www.arb.ca.gov/research/aaqs/aaqs.htm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altLang="en-US" sz="1000" dirty="0" smtClean="0"/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altLang="en-US" sz="2700" dirty="0" smtClean="0"/>
              <a:t>Contact information:</a:t>
            </a:r>
          </a:p>
          <a:p>
            <a:pPr marL="36576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2200" dirty="0" smtClean="0"/>
              <a:t>Linda Smith</a:t>
            </a:r>
          </a:p>
          <a:p>
            <a:pPr marL="36576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2200" dirty="0" smtClean="0"/>
              <a:t>Research Division</a:t>
            </a:r>
          </a:p>
          <a:p>
            <a:pPr marL="36576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2200" dirty="0" smtClean="0"/>
              <a:t>California Air Resources Board</a:t>
            </a:r>
          </a:p>
          <a:p>
            <a:pPr marL="36576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2200" dirty="0" smtClean="0"/>
              <a:t>lsmith@arb.ca.gov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endParaRPr lang="en-US" altLang="en-US" sz="2700" dirty="0" smtClean="0"/>
          </a:p>
          <a:p>
            <a:pPr lvl="1">
              <a:lnSpc>
                <a:spcPct val="90000"/>
              </a:lnSpc>
              <a:spcBef>
                <a:spcPct val="35000"/>
              </a:spcBef>
            </a:pPr>
            <a:endParaRPr lang="en-US" altLang="en-US" sz="24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76A783D-9B41-4429-9E45-7AC97498B6C1}" type="slidenum">
              <a:rPr lang="en-US" altLang="en-US" sz="1400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 dirty="0">
              <a:solidFill>
                <a:schemeClr val="tx2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4309389"/>
            <a:ext cx="2297113" cy="230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631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Focus: Public Health and Relative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55596"/>
            <a:ext cx="8153400" cy="4495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sz="2700" dirty="0" smtClean="0">
                <a:solidFill>
                  <a:schemeClr val="bg1">
                    <a:lumMod val="65000"/>
                  </a:schemeClr>
                </a:solidFill>
              </a:rPr>
              <a:t>Law</a:t>
            </a:r>
          </a:p>
          <a:p>
            <a:pPr lvl="1">
              <a:spcBef>
                <a:spcPts val="0"/>
              </a:spcBef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The authority given to Air Resources Board by legislature and US Congress</a:t>
            </a:r>
          </a:p>
          <a:p>
            <a:pPr>
              <a:spcBef>
                <a:spcPts val="0"/>
              </a:spcBef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sz="2700" dirty="0" smtClean="0">
                <a:solidFill>
                  <a:schemeClr val="bg1">
                    <a:lumMod val="65000"/>
                  </a:schemeClr>
                </a:solidFill>
              </a:rPr>
              <a:t>Policy</a:t>
            </a:r>
          </a:p>
          <a:p>
            <a:pPr lvl="1">
              <a:spcBef>
                <a:spcPts val="0"/>
              </a:spcBef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Set by legislature and Governor</a:t>
            </a:r>
          </a:p>
          <a:p>
            <a:pPr lvl="1">
              <a:spcBef>
                <a:spcPts val="0"/>
              </a:spcBef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Prioritizing regulations</a:t>
            </a:r>
          </a:p>
          <a:p>
            <a:pPr>
              <a:spcBef>
                <a:spcPts val="300"/>
              </a:spcBef>
            </a:pPr>
            <a:r>
              <a:rPr lang="en-US" sz="2700" dirty="0" smtClean="0"/>
              <a:t>Science/Public Health </a:t>
            </a:r>
            <a:endParaRPr lang="en-US" sz="2700" dirty="0"/>
          </a:p>
          <a:p>
            <a:pPr lvl="1">
              <a:spcBef>
                <a:spcPts val="0"/>
              </a:spcBef>
            </a:pPr>
            <a:r>
              <a:rPr lang="en-US" sz="2400" dirty="0"/>
              <a:t>Chemical’s concentration in air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Number of people </a:t>
            </a:r>
            <a:r>
              <a:rPr lang="en-US" sz="2400" dirty="0" smtClean="0"/>
              <a:t>exposed</a:t>
            </a:r>
          </a:p>
          <a:p>
            <a:pPr lvl="2">
              <a:spcBef>
                <a:spcPts val="0"/>
              </a:spcBef>
            </a:pPr>
            <a:r>
              <a:rPr lang="en-US" sz="2400" dirty="0" smtClean="0"/>
              <a:t>At risk populations (children, elderly, poor, minority)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400" dirty="0"/>
              <a:t>Chemical toxicity</a:t>
            </a:r>
          </a:p>
          <a:p>
            <a:pPr lvl="2">
              <a:spcBef>
                <a:spcPts val="0"/>
              </a:spcBef>
            </a:pPr>
            <a:r>
              <a:rPr lang="en-US" sz="2400" dirty="0"/>
              <a:t>Cancer </a:t>
            </a:r>
            <a:r>
              <a:rPr lang="en-US" sz="2400" dirty="0" smtClean="0"/>
              <a:t>and other health risk</a:t>
            </a:r>
          </a:p>
          <a:p>
            <a:pPr lvl="2">
              <a:spcBef>
                <a:spcPts val="0"/>
              </a:spcBef>
            </a:pPr>
            <a:r>
              <a:rPr lang="en-US" sz="2400" dirty="0" err="1" smtClean="0"/>
              <a:t>Copollutants</a:t>
            </a:r>
            <a:endParaRPr lang="en-US" sz="2400" dirty="0" smtClean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76A783D-9B41-4429-9E45-7AC97498B6C1}" type="slidenum">
              <a:rPr lang="en-US" altLang="en-US" sz="1400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68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Transportation-related Air Pollutants of Concern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Criteria pollutant precursors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Atmospheric </a:t>
            </a:r>
            <a:r>
              <a:rPr lang="en-US" sz="2400" dirty="0" smtClean="0"/>
              <a:t>processes with motor vehicle emissions leading </a:t>
            </a:r>
            <a:r>
              <a:rPr lang="en-US" sz="2400" dirty="0"/>
              <a:t>to </a:t>
            </a:r>
            <a:r>
              <a:rPr lang="en-US" sz="2400" dirty="0" smtClean="0"/>
              <a:t>PM2.5, </a:t>
            </a:r>
            <a:r>
              <a:rPr lang="en-US" sz="2400" dirty="0"/>
              <a:t>Ozone</a:t>
            </a:r>
          </a:p>
          <a:p>
            <a:r>
              <a:rPr lang="en-US" dirty="0" smtClean="0"/>
              <a:t>Diesel PM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Listed as a </a:t>
            </a:r>
            <a:r>
              <a:rPr lang="en-US" sz="2400" dirty="0"/>
              <a:t>TAC </a:t>
            </a:r>
            <a:r>
              <a:rPr lang="en-US" sz="2400" dirty="0" smtClean="0"/>
              <a:t>and a component </a:t>
            </a:r>
            <a:r>
              <a:rPr lang="en-US" sz="2400" dirty="0"/>
              <a:t>of PM2.5 </a:t>
            </a:r>
            <a:r>
              <a:rPr lang="en-US" sz="2400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Near roadway pollutants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Black carbon, </a:t>
            </a:r>
            <a:r>
              <a:rPr lang="en-US" sz="2400" dirty="0" err="1" smtClean="0"/>
              <a:t>NOx</a:t>
            </a:r>
            <a:r>
              <a:rPr lang="en-US" sz="2400" dirty="0" smtClean="0"/>
              <a:t>, </a:t>
            </a:r>
            <a:r>
              <a:rPr lang="en-US" sz="2400" dirty="0"/>
              <a:t>u</a:t>
            </a:r>
            <a:r>
              <a:rPr lang="en-US" sz="2400" dirty="0" smtClean="0"/>
              <a:t>ltrafine PM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Air Toxic Contaminants (TACs)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Benzene, 1,3-butadiene, and </a:t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others gaseous pollutants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1"/>
          <a:stretch/>
        </p:blipFill>
        <p:spPr bwMode="auto">
          <a:xfrm>
            <a:off x="6734681" y="3790950"/>
            <a:ext cx="207864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76A783D-9B41-4429-9E45-7AC97498B6C1}" type="slidenum">
              <a:rPr lang="en-US" altLang="en-US" sz="1400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5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PM2.5, Ozone – Regional Pollutants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76A783D-9B41-4429-9E45-7AC97498B6C1}" type="slidenum">
              <a:rPr lang="en-US" altLang="en-US" sz="1400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51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Ambient Air Quality Standards</a:t>
            </a:r>
            <a:endParaRPr lang="en-US" sz="40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18514932"/>
              </p:ext>
            </p:extLst>
          </p:nvPr>
        </p:nvGraphicFramePr>
        <p:xfrm>
          <a:off x="566755" y="1762279"/>
          <a:ext cx="7539943" cy="3694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79"/>
          <p:cNvSpPr>
            <a:spLocks noChangeArrowheads="1"/>
          </p:cNvSpPr>
          <p:nvPr/>
        </p:nvSpPr>
        <p:spPr bwMode="auto">
          <a:xfrm rot="16200000">
            <a:off x="162958" y="3732021"/>
            <a:ext cx="530594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/>
              <a:t>µg/m</a:t>
            </a:r>
            <a:endParaRPr lang="en-US" altLang="en-US" sz="1800" dirty="0"/>
          </a:p>
        </p:txBody>
      </p:sp>
      <p:sp>
        <p:nvSpPr>
          <p:cNvPr id="8" name="Rectangle 80"/>
          <p:cNvSpPr>
            <a:spLocks noChangeArrowheads="1"/>
          </p:cNvSpPr>
          <p:nvPr/>
        </p:nvSpPr>
        <p:spPr bwMode="auto">
          <a:xfrm rot="16200000">
            <a:off x="309738" y="3420892"/>
            <a:ext cx="11541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700" b="1"/>
              <a:t>3</a:t>
            </a:r>
            <a:endParaRPr lang="en-US" altLang="en-US" sz="1800"/>
          </a:p>
        </p:txBody>
      </p:sp>
      <p:grpSp>
        <p:nvGrpSpPr>
          <p:cNvPr id="19" name="Group 114"/>
          <p:cNvGrpSpPr>
            <a:grpSpLocks/>
          </p:cNvGrpSpPr>
          <p:nvPr/>
        </p:nvGrpSpPr>
        <p:grpSpPr bwMode="auto">
          <a:xfrm>
            <a:off x="1438289" y="5855766"/>
            <a:ext cx="5507038" cy="485775"/>
            <a:chOff x="1224" y="3231"/>
            <a:chExt cx="3469" cy="306"/>
          </a:xfrm>
        </p:grpSpPr>
        <p:sp>
          <p:nvSpPr>
            <p:cNvPr id="20" name="Rectangle 101"/>
            <p:cNvSpPr>
              <a:spLocks noChangeArrowheads="1"/>
            </p:cNvSpPr>
            <p:nvPr/>
          </p:nvSpPr>
          <p:spPr bwMode="auto">
            <a:xfrm>
              <a:off x="1224" y="3231"/>
              <a:ext cx="3449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02"/>
            <p:cNvSpPr>
              <a:spLocks noChangeArrowheads="1"/>
            </p:cNvSpPr>
            <p:nvPr/>
          </p:nvSpPr>
          <p:spPr bwMode="auto">
            <a:xfrm>
              <a:off x="1271" y="3330"/>
              <a:ext cx="96" cy="1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103"/>
            <p:cNvSpPr>
              <a:spLocks noChangeArrowheads="1"/>
            </p:cNvSpPr>
            <p:nvPr/>
          </p:nvSpPr>
          <p:spPr bwMode="auto">
            <a:xfrm>
              <a:off x="1434" y="3276"/>
              <a:ext cx="341" cy="19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 dirty="0" smtClean="0"/>
                <a:t>India</a:t>
              </a:r>
              <a:endParaRPr lang="en-US" altLang="en-US" sz="2000" dirty="0"/>
            </a:p>
          </p:txBody>
        </p:sp>
        <p:sp>
          <p:nvSpPr>
            <p:cNvPr id="23" name="Rectangle 104"/>
            <p:cNvSpPr>
              <a:spLocks noChangeArrowheads="1"/>
            </p:cNvSpPr>
            <p:nvPr/>
          </p:nvSpPr>
          <p:spPr bwMode="auto">
            <a:xfrm>
              <a:off x="2008" y="3330"/>
              <a:ext cx="95" cy="1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105"/>
            <p:cNvSpPr>
              <a:spLocks noChangeArrowheads="1"/>
            </p:cNvSpPr>
            <p:nvPr/>
          </p:nvSpPr>
          <p:spPr bwMode="auto">
            <a:xfrm>
              <a:off x="2151" y="3276"/>
              <a:ext cx="350" cy="19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 dirty="0"/>
                <a:t>WHO</a:t>
              </a:r>
              <a:endParaRPr lang="en-US" altLang="en-US" sz="2000" dirty="0"/>
            </a:p>
          </p:txBody>
        </p:sp>
        <p:sp>
          <p:nvSpPr>
            <p:cNvPr id="25" name="Rectangle 106"/>
            <p:cNvSpPr>
              <a:spLocks noChangeArrowheads="1"/>
            </p:cNvSpPr>
            <p:nvPr/>
          </p:nvSpPr>
          <p:spPr bwMode="auto">
            <a:xfrm>
              <a:off x="2650" y="3330"/>
              <a:ext cx="96" cy="1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107"/>
            <p:cNvSpPr>
              <a:spLocks noChangeArrowheads="1"/>
            </p:cNvSpPr>
            <p:nvPr/>
          </p:nvSpPr>
          <p:spPr bwMode="auto">
            <a:xfrm>
              <a:off x="2794" y="3276"/>
              <a:ext cx="877" cy="19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 dirty="0"/>
                <a:t>United States</a:t>
              </a:r>
              <a:endParaRPr lang="en-US" altLang="en-US" sz="2000" dirty="0"/>
            </a:p>
          </p:txBody>
        </p:sp>
        <p:sp>
          <p:nvSpPr>
            <p:cNvPr id="27" name="Rectangle 108"/>
            <p:cNvSpPr>
              <a:spLocks noChangeArrowheads="1"/>
            </p:cNvSpPr>
            <p:nvPr/>
          </p:nvSpPr>
          <p:spPr bwMode="auto">
            <a:xfrm>
              <a:off x="3886" y="3330"/>
              <a:ext cx="96" cy="1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109"/>
            <p:cNvSpPr>
              <a:spLocks noChangeArrowheads="1"/>
            </p:cNvSpPr>
            <p:nvPr/>
          </p:nvSpPr>
          <p:spPr bwMode="auto">
            <a:xfrm>
              <a:off x="4030" y="3276"/>
              <a:ext cx="663" cy="19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 dirty="0"/>
                <a:t>California</a:t>
              </a:r>
              <a:endParaRPr lang="en-US" altLang="en-US" sz="2000" dirty="0"/>
            </a:p>
          </p:txBody>
        </p:sp>
      </p:grp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76A783D-9B41-4429-9E45-7AC97498B6C1}" type="slidenum">
              <a:rPr lang="en-US" altLang="en-US" sz="1400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79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76A783D-9B41-4429-9E45-7AC97498B6C1}" type="slidenum">
              <a:rPr lang="en-US" altLang="en-US" sz="1400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 dirty="0">
              <a:solidFill>
                <a:schemeClr val="tx2"/>
              </a:solidFill>
            </a:endParaRP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622300" y="1905000"/>
            <a:ext cx="8140700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23900" indent="-457200" eaLnBrk="1" hangingPunct="1">
              <a:lnSpc>
                <a:spcPct val="80000"/>
              </a:lnSpc>
              <a:spcBef>
                <a:spcPct val="45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lang="en-US" sz="2900" dirty="0" smtClean="0"/>
              <a:t>Premature </a:t>
            </a:r>
            <a:r>
              <a:rPr lang="en-US" sz="2900" dirty="0"/>
              <a:t>death </a:t>
            </a:r>
            <a:endParaRPr lang="en-US" sz="2900" dirty="0" smtClean="0"/>
          </a:p>
          <a:p>
            <a:pPr marL="1181100" lvl="1" indent="-457200">
              <a:lnSpc>
                <a:spcPct val="80000"/>
              </a:lnSpc>
              <a:spcBef>
                <a:spcPct val="45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/>
            </a:pPr>
            <a:r>
              <a:rPr lang="en-US" sz="2600" dirty="0" smtClean="0"/>
              <a:t>Causal for cardiopulmonary disease (US EPA)</a:t>
            </a:r>
            <a:endParaRPr lang="en-US" sz="2600" dirty="0"/>
          </a:p>
          <a:p>
            <a:pPr marL="723900" indent="-457200" eaLnBrk="1" hangingPunct="1">
              <a:lnSpc>
                <a:spcPct val="80000"/>
              </a:lnSpc>
              <a:spcBef>
                <a:spcPct val="45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lang="en-US" sz="2900" dirty="0"/>
              <a:t>Hospital admissions for exacerbation of pre-existing respiratory and cardiac problems</a:t>
            </a:r>
          </a:p>
          <a:p>
            <a:pPr marL="723900" indent="-457200" eaLnBrk="1" hangingPunct="1">
              <a:lnSpc>
                <a:spcPct val="80000"/>
              </a:lnSpc>
              <a:spcBef>
                <a:spcPct val="45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lang="en-US" sz="2900" dirty="0"/>
              <a:t>Emergency room visits for asthma</a:t>
            </a:r>
          </a:p>
          <a:p>
            <a:pPr marL="723900" indent="-457200" eaLnBrk="1" hangingPunct="1">
              <a:lnSpc>
                <a:spcPct val="80000"/>
              </a:lnSpc>
              <a:spcBef>
                <a:spcPct val="45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lang="en-US" sz="2900" dirty="0"/>
              <a:t>Reduced lung function in </a:t>
            </a:r>
            <a:r>
              <a:rPr lang="en-US" sz="2900" dirty="0" smtClean="0"/>
              <a:t>children</a:t>
            </a:r>
          </a:p>
          <a:p>
            <a:pPr marL="1181100" lvl="1" indent="-457200">
              <a:lnSpc>
                <a:spcPct val="80000"/>
              </a:lnSpc>
              <a:spcBef>
                <a:spcPct val="45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/>
            </a:pPr>
            <a:r>
              <a:rPr lang="en-US" sz="2600" dirty="0"/>
              <a:t>Increased risk of bronchitis and chronic </a:t>
            </a:r>
            <a:r>
              <a:rPr lang="en-US" sz="2600" dirty="0" smtClean="0"/>
              <a:t>cough</a:t>
            </a:r>
          </a:p>
          <a:p>
            <a:pPr marL="723900" indent="-457200">
              <a:lnSpc>
                <a:spcPct val="80000"/>
              </a:lnSpc>
              <a:spcBef>
                <a:spcPct val="45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lang="en-US" altLang="en-US" sz="2900" dirty="0"/>
              <a:t>E</a:t>
            </a:r>
            <a:r>
              <a:rPr lang="en-US" altLang="en-US" sz="2900" dirty="0" smtClean="0"/>
              <a:t>xposure </a:t>
            </a:r>
            <a:r>
              <a:rPr lang="en-US" altLang="en-US" sz="2900" dirty="0"/>
              <a:t>during pregnancy </a:t>
            </a:r>
            <a:r>
              <a:rPr lang="en-US" altLang="en-US" sz="2900" dirty="0" smtClean="0"/>
              <a:t>- </a:t>
            </a:r>
            <a:r>
              <a:rPr lang="en-US" altLang="en-US" sz="2900" dirty="0"/>
              <a:t>low birth weight, premature birth, and birth defects </a:t>
            </a:r>
          </a:p>
          <a:p>
            <a:pPr marL="723900" indent="-457200">
              <a:lnSpc>
                <a:spcPct val="80000"/>
              </a:lnSpc>
              <a:spcBef>
                <a:spcPct val="45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2900" dirty="0"/>
          </a:p>
          <a:p>
            <a:pPr marL="723900" indent="-457200" eaLnBrk="1" hangingPunct="1">
              <a:lnSpc>
                <a:spcPct val="80000"/>
              </a:lnSpc>
              <a:spcBef>
                <a:spcPct val="45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2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Health Effects of </a:t>
            </a:r>
            <a:r>
              <a:rPr lang="en-US" sz="4000" dirty="0" smtClean="0"/>
              <a:t>PM2.5 </a:t>
            </a:r>
            <a:r>
              <a:rPr lang="en-US" sz="4000" dirty="0"/>
              <a:t>Exposure</a:t>
            </a:r>
          </a:p>
        </p:txBody>
      </p:sp>
    </p:spTree>
    <p:extLst>
      <p:ext uri="{BB962C8B-B14F-4D97-AF65-F5344CB8AC3E}">
        <p14:creationId xmlns:p14="http://schemas.microsoft.com/office/powerpoint/2010/main" val="1641409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/>
              <a:t>Populations Most at Risk:  PM2.5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828800"/>
            <a:ext cx="7800975" cy="45307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"/>
              <a:defRPr/>
            </a:pPr>
            <a:r>
              <a:rPr lang="en-US" sz="3600" dirty="0" smtClean="0"/>
              <a:t>Older adults</a:t>
            </a:r>
          </a:p>
          <a:p>
            <a:pPr>
              <a:buFont typeface="Wingdings" panose="05000000000000000000" pitchFamily="2" charset="2"/>
              <a:buChar char=""/>
              <a:defRPr/>
            </a:pPr>
            <a:r>
              <a:rPr lang="en-US" sz="3600" dirty="0" smtClean="0"/>
              <a:t>People with chronic heart </a:t>
            </a:r>
            <a:br>
              <a:rPr lang="en-US" sz="3600" dirty="0" smtClean="0"/>
            </a:br>
            <a:r>
              <a:rPr lang="en-US" sz="3600" dirty="0" smtClean="0"/>
              <a:t>or lung disease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"/>
              <a:defRPr/>
            </a:pPr>
            <a:r>
              <a:rPr lang="en-US" sz="3600" dirty="0" smtClean="0"/>
              <a:t>Children</a:t>
            </a:r>
            <a:endParaRPr lang="en-US" sz="3600" dirty="0"/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890" y="3958441"/>
            <a:ext cx="2474913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76A783D-9B41-4429-9E45-7AC97498B6C1}" type="slidenum">
              <a:rPr lang="en-US" altLang="en-US" sz="1400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13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Quantifying Health Impact of PM2.5 Exposure – Premature Mortality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Air Quality Monitoring/Modeling</a:t>
            </a:r>
          </a:p>
          <a:p>
            <a:r>
              <a:rPr lang="en-US" sz="3200" dirty="0" smtClean="0"/>
              <a:t>Concentration-Response Relationship</a:t>
            </a:r>
          </a:p>
          <a:p>
            <a:pPr lvl="1"/>
            <a:r>
              <a:rPr lang="en-US" sz="2800" dirty="0" smtClean="0"/>
              <a:t>Epidemiological Studies</a:t>
            </a:r>
          </a:p>
          <a:p>
            <a:r>
              <a:rPr lang="en-US" sz="3200" dirty="0" smtClean="0"/>
              <a:t>Population Demographics</a:t>
            </a:r>
          </a:p>
          <a:p>
            <a:r>
              <a:rPr lang="en-US" sz="3200" dirty="0" smtClean="0"/>
              <a:t>Incidence Rates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b="1" i="1" dirty="0"/>
              <a:t>Estimated:  8,900 premature deaths per year</a:t>
            </a:r>
          </a:p>
          <a:p>
            <a:endParaRPr lang="en-US" sz="32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76A783D-9B41-4429-9E45-7AC97498B6C1}" type="slidenum">
              <a:rPr lang="en-US" altLang="en-US" sz="1400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 dirty="0">
              <a:solidFill>
                <a:schemeClr val="tx2"/>
              </a:solidFill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5667376" y="3133724"/>
            <a:ext cx="3380214" cy="2447925"/>
            <a:chOff x="2892" y="1482"/>
            <a:chExt cx="2629" cy="1579"/>
          </a:xfrm>
          <a:noFill/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6"/>
            <a:srcRect l="2095" t="55734" r="46913" b="4118"/>
            <a:stretch>
              <a:fillRect/>
            </a:stretch>
          </p:blipFill>
          <p:spPr bwMode="auto">
            <a:xfrm>
              <a:off x="2892" y="1482"/>
              <a:ext cx="2628" cy="15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7"/>
            <a:srcRect l="54167" t="14742" r="1868" b="52019"/>
            <a:stretch>
              <a:fillRect/>
            </a:stretch>
          </p:blipFill>
          <p:spPr bwMode="auto">
            <a:xfrm>
              <a:off x="3262" y="1512"/>
              <a:ext cx="2259" cy="127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457141" y="2782517"/>
            <a:ext cx="212929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</a:rPr>
              <a:t>Smoothed 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</a:rPr>
              <a:t>Exposure-Response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Function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</a:rPr>
              <a:t>Cardiopulmonary Mortality</a:t>
            </a:r>
          </a:p>
        </p:txBody>
      </p:sp>
    </p:spTree>
    <p:extLst>
      <p:ext uri="{BB962C8B-B14F-4D97-AF65-F5344CB8AC3E}">
        <p14:creationId xmlns:p14="http://schemas.microsoft.com/office/powerpoint/2010/main" val="107476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anchor="b"/>
      <a:lstStyle>
        <a:defPPr algn="r" eaLnBrk="1" hangingPunct="1">
          <a:spcBef>
            <a:spcPct val="0"/>
          </a:spcBef>
          <a:buClrTx/>
          <a:buSzTx/>
          <a:buFontTx/>
          <a:buNone/>
          <a:defRPr sz="1400">
            <a:solidFill>
              <a:schemeClr val="tx2"/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7395</TotalTime>
  <Words>755</Words>
  <Application>Microsoft Macintosh PowerPoint</Application>
  <PresentationFormat>On-screen Show (4:3)</PresentationFormat>
  <Paragraphs>198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Median</vt:lpstr>
      <vt:lpstr>Transportation-related Air Pollutants Health Effects and Risk</vt:lpstr>
      <vt:lpstr>How Are Regulations Developed and Prioritized?</vt:lpstr>
      <vt:lpstr>Focus: Public Health and Relative Risk</vt:lpstr>
      <vt:lpstr>Major Transportation-related Air Pollutants of Concern</vt:lpstr>
      <vt:lpstr>PM2.5, Ozone – Regional Pollutants</vt:lpstr>
      <vt:lpstr>Ambient Air Quality Standards</vt:lpstr>
      <vt:lpstr>Health Effects of PM2.5 Exposure</vt:lpstr>
      <vt:lpstr>Populations Most at Risk:  PM2.5</vt:lpstr>
      <vt:lpstr>Quantifying Health Impact of PM2.5 Exposure – Premature Mortality</vt:lpstr>
      <vt:lpstr>Health Effects of Ozone Exposure</vt:lpstr>
      <vt:lpstr>Effects of Ozone Exposure in Children</vt:lpstr>
      <vt:lpstr>Populations Most at Risk: O3</vt:lpstr>
      <vt:lpstr>Diesel PM</vt:lpstr>
      <vt:lpstr>Why are Diesel PM Emissions Important?</vt:lpstr>
      <vt:lpstr>Health Effects of Diesel PM Emissions</vt:lpstr>
      <vt:lpstr>California Diesel PM Concentrations</vt:lpstr>
      <vt:lpstr>Near Roadway Exposures</vt:lpstr>
      <vt:lpstr>Near Roadway Exposures</vt:lpstr>
      <vt:lpstr>Near  Roadway Exposures</vt:lpstr>
      <vt:lpstr>Conclusions</vt:lpstr>
      <vt:lpstr>For More Information</vt:lpstr>
    </vt:vector>
  </TitlesOfParts>
  <Company>carb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Relationship of ARB regulation on Ambient Air Toxic levels</dc:title>
  <dc:creator>Patrick Wong</dc:creator>
  <cp:lastModifiedBy>Rachelle Lagman</cp:lastModifiedBy>
  <cp:revision>180</cp:revision>
  <cp:lastPrinted>2013-10-18T22:29:49Z</cp:lastPrinted>
  <dcterms:created xsi:type="dcterms:W3CDTF">2012-06-15T17:03:02Z</dcterms:created>
  <dcterms:modified xsi:type="dcterms:W3CDTF">2013-11-11T23:34:35Z</dcterms:modified>
</cp:coreProperties>
</file>