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4" r:id="rId4"/>
    <p:sldId id="262" r:id="rId5"/>
    <p:sldId id="258" r:id="rId6"/>
    <p:sldId id="261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81961-0DD0-144C-ADAF-7ED84A1085E8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</dgm:pt>
    <dgm:pt modelId="{FF2B4D0A-40BB-8149-98EB-98AA95C1F264}">
      <dgm:prSet phldrT="[Text]"/>
      <dgm:spPr/>
      <dgm:t>
        <a:bodyPr/>
        <a:lstStyle/>
        <a:p>
          <a:r>
            <a:rPr lang="en-US" i="1" dirty="0" smtClean="0"/>
            <a:t>“Get Out of the Way”</a:t>
          </a:r>
          <a:endParaRPr lang="en-US" i="1" dirty="0"/>
        </a:p>
      </dgm:t>
    </dgm:pt>
    <dgm:pt modelId="{ECC11C37-E82A-854D-B52C-833B2516B128}" type="parTrans" cxnId="{8C8599BB-E576-AA4C-A51F-9684AA8E9E18}">
      <dgm:prSet/>
      <dgm:spPr/>
      <dgm:t>
        <a:bodyPr/>
        <a:lstStyle/>
        <a:p>
          <a:endParaRPr lang="en-US"/>
        </a:p>
      </dgm:t>
    </dgm:pt>
    <dgm:pt modelId="{8CBDD0B0-9C1B-5F4A-AEA2-D3679CBDFEB9}" type="sibTrans" cxnId="{8C8599BB-E576-AA4C-A51F-9684AA8E9E18}">
      <dgm:prSet/>
      <dgm:spPr/>
      <dgm:t>
        <a:bodyPr/>
        <a:lstStyle/>
        <a:p>
          <a:endParaRPr lang="en-US"/>
        </a:p>
      </dgm:t>
    </dgm:pt>
    <dgm:pt modelId="{65386948-50E1-EA49-8A74-99BC0DECF5A5}">
      <dgm:prSet phldrT="[Text]"/>
      <dgm:spPr/>
      <dgm:t>
        <a:bodyPr/>
        <a:lstStyle/>
        <a:p>
          <a:r>
            <a:rPr lang="en-US" i="1" dirty="0" smtClean="0"/>
            <a:t>New Institutions</a:t>
          </a:r>
          <a:endParaRPr lang="en-US" i="1" dirty="0"/>
        </a:p>
      </dgm:t>
    </dgm:pt>
    <dgm:pt modelId="{0EE7D81B-92D7-414F-B2B3-C9EAAFA5C0CD}" type="parTrans" cxnId="{627AE1D7-1FED-7D44-87BC-D97D65F498C3}">
      <dgm:prSet/>
      <dgm:spPr/>
      <dgm:t>
        <a:bodyPr/>
        <a:lstStyle/>
        <a:p>
          <a:endParaRPr lang="en-US"/>
        </a:p>
      </dgm:t>
    </dgm:pt>
    <dgm:pt modelId="{9773A209-B203-AB40-84D6-9F32A8AE170F}" type="sibTrans" cxnId="{627AE1D7-1FED-7D44-87BC-D97D65F498C3}">
      <dgm:prSet/>
      <dgm:spPr/>
      <dgm:t>
        <a:bodyPr/>
        <a:lstStyle/>
        <a:p>
          <a:endParaRPr lang="en-US"/>
        </a:p>
      </dgm:t>
    </dgm:pt>
    <dgm:pt modelId="{17C95E73-CF50-694B-BD77-523D239B3C85}">
      <dgm:prSet phldrT="[Text]"/>
      <dgm:spPr/>
      <dgm:t>
        <a:bodyPr/>
        <a:lstStyle/>
        <a:p>
          <a:r>
            <a:rPr lang="en-US" i="1" dirty="0" smtClean="0"/>
            <a:t>Retooling Older Institutions</a:t>
          </a:r>
          <a:endParaRPr lang="en-US" i="1" dirty="0"/>
        </a:p>
      </dgm:t>
    </dgm:pt>
    <dgm:pt modelId="{25208DAD-F589-CD48-A8BD-C18EFAF5C06A}" type="parTrans" cxnId="{13DDE662-02B1-9046-8E8F-E1AB866BD0C0}">
      <dgm:prSet/>
      <dgm:spPr/>
      <dgm:t>
        <a:bodyPr/>
        <a:lstStyle/>
        <a:p>
          <a:endParaRPr lang="en-US"/>
        </a:p>
      </dgm:t>
    </dgm:pt>
    <dgm:pt modelId="{2861F277-51BD-C749-B580-46DEDB40B7A1}" type="sibTrans" cxnId="{13DDE662-02B1-9046-8E8F-E1AB866BD0C0}">
      <dgm:prSet/>
      <dgm:spPr/>
      <dgm:t>
        <a:bodyPr/>
        <a:lstStyle/>
        <a:p>
          <a:endParaRPr lang="en-US"/>
        </a:p>
      </dgm:t>
    </dgm:pt>
    <dgm:pt modelId="{700B68A7-AA6C-8F4C-80D5-E24A47917203}" type="pres">
      <dgm:prSet presAssocID="{8DE81961-0DD0-144C-ADAF-7ED84A1085E8}" presName="Name0" presStyleCnt="0">
        <dgm:presLayoutVars>
          <dgm:dir/>
          <dgm:resizeHandles val="exact"/>
        </dgm:presLayoutVars>
      </dgm:prSet>
      <dgm:spPr/>
    </dgm:pt>
    <dgm:pt modelId="{95B67025-40E7-1448-BD0C-E0105363E6F8}" type="pres">
      <dgm:prSet presAssocID="{8DE81961-0DD0-144C-ADAF-7ED84A1085E8}" presName="arrow" presStyleLbl="bgShp" presStyleIdx="0" presStyleCn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/>
        </a:p>
      </dgm:t>
    </dgm:pt>
    <dgm:pt modelId="{E14421E4-D94A-F646-8524-4C4E569D5736}" type="pres">
      <dgm:prSet presAssocID="{8DE81961-0DD0-144C-ADAF-7ED84A1085E8}" presName="points" presStyleCnt="0"/>
      <dgm:spPr/>
    </dgm:pt>
    <dgm:pt modelId="{DB07B0B0-0A56-3740-85FF-F1BCBADC8849}" type="pres">
      <dgm:prSet presAssocID="{FF2B4D0A-40BB-8149-98EB-98AA95C1F264}" presName="compositeA" presStyleCnt="0"/>
      <dgm:spPr/>
    </dgm:pt>
    <dgm:pt modelId="{A74DE672-E663-C746-BB89-9315214BE240}" type="pres">
      <dgm:prSet presAssocID="{FF2B4D0A-40BB-8149-98EB-98AA95C1F264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CA963-A33C-014C-9C5F-44C68813BFF2}" type="pres">
      <dgm:prSet presAssocID="{FF2B4D0A-40BB-8149-98EB-98AA95C1F264}" presName="circleA" presStyleLbl="node1" presStyleIdx="0" presStyleCnt="3"/>
      <dgm:spPr>
        <a:solidFill>
          <a:srgbClr val="008000"/>
        </a:solidFill>
      </dgm:spPr>
    </dgm:pt>
    <dgm:pt modelId="{FD019596-90A7-EB40-8F5F-305DFFA8C4FE}" type="pres">
      <dgm:prSet presAssocID="{FF2B4D0A-40BB-8149-98EB-98AA95C1F264}" presName="spaceA" presStyleCnt="0"/>
      <dgm:spPr/>
    </dgm:pt>
    <dgm:pt modelId="{5F8E52B2-354C-884E-97DD-09B32AD50659}" type="pres">
      <dgm:prSet presAssocID="{8CBDD0B0-9C1B-5F4A-AEA2-D3679CBDFEB9}" presName="space" presStyleCnt="0"/>
      <dgm:spPr/>
    </dgm:pt>
    <dgm:pt modelId="{16584698-B376-424B-9600-08E8AD4BA38B}" type="pres">
      <dgm:prSet presAssocID="{65386948-50E1-EA49-8A74-99BC0DECF5A5}" presName="compositeB" presStyleCnt="0"/>
      <dgm:spPr/>
    </dgm:pt>
    <dgm:pt modelId="{A55FC7A6-0EEF-8548-9D4B-F9F3FB545C76}" type="pres">
      <dgm:prSet presAssocID="{65386948-50E1-EA49-8A74-99BC0DECF5A5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E9B53-D245-2A42-8D9F-141022B69FB7}" type="pres">
      <dgm:prSet presAssocID="{65386948-50E1-EA49-8A74-99BC0DECF5A5}" presName="circleB" presStyleLbl="node1" presStyleIdx="1" presStyleCnt="3"/>
      <dgm:spPr>
        <a:solidFill>
          <a:srgbClr val="FFFF00"/>
        </a:solidFill>
      </dgm:spPr>
    </dgm:pt>
    <dgm:pt modelId="{DACB45D3-6F6B-744A-AAD4-47FC331CB5AC}" type="pres">
      <dgm:prSet presAssocID="{65386948-50E1-EA49-8A74-99BC0DECF5A5}" presName="spaceB" presStyleCnt="0"/>
      <dgm:spPr/>
    </dgm:pt>
    <dgm:pt modelId="{88A5CEFE-FBD0-0746-887E-CC83410E9685}" type="pres">
      <dgm:prSet presAssocID="{9773A209-B203-AB40-84D6-9F32A8AE170F}" presName="space" presStyleCnt="0"/>
      <dgm:spPr/>
    </dgm:pt>
    <dgm:pt modelId="{EA66CAD0-2902-9242-ADF7-50B4601EBE1C}" type="pres">
      <dgm:prSet presAssocID="{17C95E73-CF50-694B-BD77-523D239B3C85}" presName="compositeA" presStyleCnt="0"/>
      <dgm:spPr/>
    </dgm:pt>
    <dgm:pt modelId="{395A69CA-D02E-0A4C-851D-20BFA8126975}" type="pres">
      <dgm:prSet presAssocID="{17C95E73-CF50-694B-BD77-523D239B3C85}" presName="textA" presStyleLbl="revTx" presStyleIdx="2" presStyleCnt="3" custLinFactNeighborX="-5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E2760-83FA-314D-B535-EFE679BEA151}" type="pres">
      <dgm:prSet presAssocID="{17C95E73-CF50-694B-BD77-523D239B3C85}" presName="circleA" presStyleLbl="node1" presStyleIdx="2" presStyleCnt="3"/>
      <dgm:spPr>
        <a:solidFill>
          <a:srgbClr val="FF0000"/>
        </a:solidFill>
      </dgm:spPr>
    </dgm:pt>
    <dgm:pt modelId="{7EF69640-12BC-C245-8B86-BDE70A4C1E59}" type="pres">
      <dgm:prSet presAssocID="{17C95E73-CF50-694B-BD77-523D239B3C85}" presName="spaceA" presStyleCnt="0"/>
      <dgm:spPr/>
    </dgm:pt>
  </dgm:ptLst>
  <dgm:cxnLst>
    <dgm:cxn modelId="{21296707-3A73-504F-B9BD-0BEAE304B7DE}" type="presOf" srcId="{65386948-50E1-EA49-8A74-99BC0DECF5A5}" destId="{A55FC7A6-0EEF-8548-9D4B-F9F3FB545C76}" srcOrd="0" destOrd="0" presId="urn:microsoft.com/office/officeart/2005/8/layout/hProcess11"/>
    <dgm:cxn modelId="{60226016-D31C-B64E-8118-6C53EB2408C8}" type="presOf" srcId="{FF2B4D0A-40BB-8149-98EB-98AA95C1F264}" destId="{A74DE672-E663-C746-BB89-9315214BE240}" srcOrd="0" destOrd="0" presId="urn:microsoft.com/office/officeart/2005/8/layout/hProcess11"/>
    <dgm:cxn modelId="{8C8599BB-E576-AA4C-A51F-9684AA8E9E18}" srcId="{8DE81961-0DD0-144C-ADAF-7ED84A1085E8}" destId="{FF2B4D0A-40BB-8149-98EB-98AA95C1F264}" srcOrd="0" destOrd="0" parTransId="{ECC11C37-E82A-854D-B52C-833B2516B128}" sibTransId="{8CBDD0B0-9C1B-5F4A-AEA2-D3679CBDFEB9}"/>
    <dgm:cxn modelId="{13DDE662-02B1-9046-8E8F-E1AB866BD0C0}" srcId="{8DE81961-0DD0-144C-ADAF-7ED84A1085E8}" destId="{17C95E73-CF50-694B-BD77-523D239B3C85}" srcOrd="2" destOrd="0" parTransId="{25208DAD-F589-CD48-A8BD-C18EFAF5C06A}" sibTransId="{2861F277-51BD-C749-B580-46DEDB40B7A1}"/>
    <dgm:cxn modelId="{627AE1D7-1FED-7D44-87BC-D97D65F498C3}" srcId="{8DE81961-0DD0-144C-ADAF-7ED84A1085E8}" destId="{65386948-50E1-EA49-8A74-99BC0DECF5A5}" srcOrd="1" destOrd="0" parTransId="{0EE7D81B-92D7-414F-B2B3-C9EAAFA5C0CD}" sibTransId="{9773A209-B203-AB40-84D6-9F32A8AE170F}"/>
    <dgm:cxn modelId="{C7BBBA2C-9051-D942-9B71-01D869192276}" type="presOf" srcId="{17C95E73-CF50-694B-BD77-523D239B3C85}" destId="{395A69CA-D02E-0A4C-851D-20BFA8126975}" srcOrd="0" destOrd="0" presId="urn:microsoft.com/office/officeart/2005/8/layout/hProcess11"/>
    <dgm:cxn modelId="{ECDA63B2-FC3E-C14C-A857-41DC32FFBE50}" type="presOf" srcId="{8DE81961-0DD0-144C-ADAF-7ED84A1085E8}" destId="{700B68A7-AA6C-8F4C-80D5-E24A47917203}" srcOrd="0" destOrd="0" presId="urn:microsoft.com/office/officeart/2005/8/layout/hProcess11"/>
    <dgm:cxn modelId="{0E5EF201-3C39-D644-B7A6-112893DD7867}" type="presParOf" srcId="{700B68A7-AA6C-8F4C-80D5-E24A47917203}" destId="{95B67025-40E7-1448-BD0C-E0105363E6F8}" srcOrd="0" destOrd="0" presId="urn:microsoft.com/office/officeart/2005/8/layout/hProcess11"/>
    <dgm:cxn modelId="{598D4721-A1B7-9E4D-94CD-FB971BE4EBB6}" type="presParOf" srcId="{700B68A7-AA6C-8F4C-80D5-E24A47917203}" destId="{E14421E4-D94A-F646-8524-4C4E569D5736}" srcOrd="1" destOrd="0" presId="urn:microsoft.com/office/officeart/2005/8/layout/hProcess11"/>
    <dgm:cxn modelId="{06F2E2D9-BDCC-A74C-B8C6-559BE9B796B2}" type="presParOf" srcId="{E14421E4-D94A-F646-8524-4C4E569D5736}" destId="{DB07B0B0-0A56-3740-85FF-F1BCBADC8849}" srcOrd="0" destOrd="0" presId="urn:microsoft.com/office/officeart/2005/8/layout/hProcess11"/>
    <dgm:cxn modelId="{29FB3A96-2935-694A-A35F-E33D26ED5E26}" type="presParOf" srcId="{DB07B0B0-0A56-3740-85FF-F1BCBADC8849}" destId="{A74DE672-E663-C746-BB89-9315214BE240}" srcOrd="0" destOrd="0" presId="urn:microsoft.com/office/officeart/2005/8/layout/hProcess11"/>
    <dgm:cxn modelId="{08363E2D-706D-7F4A-BB9D-5719D292EF22}" type="presParOf" srcId="{DB07B0B0-0A56-3740-85FF-F1BCBADC8849}" destId="{C06CA963-A33C-014C-9C5F-44C68813BFF2}" srcOrd="1" destOrd="0" presId="urn:microsoft.com/office/officeart/2005/8/layout/hProcess11"/>
    <dgm:cxn modelId="{2CE772DA-82FC-EF40-A716-424DF92B0293}" type="presParOf" srcId="{DB07B0B0-0A56-3740-85FF-F1BCBADC8849}" destId="{FD019596-90A7-EB40-8F5F-305DFFA8C4FE}" srcOrd="2" destOrd="0" presId="urn:microsoft.com/office/officeart/2005/8/layout/hProcess11"/>
    <dgm:cxn modelId="{C3685703-A014-2D48-BEA2-0D334FAA264E}" type="presParOf" srcId="{E14421E4-D94A-F646-8524-4C4E569D5736}" destId="{5F8E52B2-354C-884E-97DD-09B32AD50659}" srcOrd="1" destOrd="0" presId="urn:microsoft.com/office/officeart/2005/8/layout/hProcess11"/>
    <dgm:cxn modelId="{5CF9FCF2-D7AB-7F4B-8EBE-B49CCAEBE67A}" type="presParOf" srcId="{E14421E4-D94A-F646-8524-4C4E569D5736}" destId="{16584698-B376-424B-9600-08E8AD4BA38B}" srcOrd="2" destOrd="0" presId="urn:microsoft.com/office/officeart/2005/8/layout/hProcess11"/>
    <dgm:cxn modelId="{5BAED333-7BEF-FA43-939B-B1FF87CF55F9}" type="presParOf" srcId="{16584698-B376-424B-9600-08E8AD4BA38B}" destId="{A55FC7A6-0EEF-8548-9D4B-F9F3FB545C76}" srcOrd="0" destOrd="0" presId="urn:microsoft.com/office/officeart/2005/8/layout/hProcess11"/>
    <dgm:cxn modelId="{6E8FA93A-DA0D-064A-814E-14E56262F18F}" type="presParOf" srcId="{16584698-B376-424B-9600-08E8AD4BA38B}" destId="{3BCE9B53-D245-2A42-8D9F-141022B69FB7}" srcOrd="1" destOrd="0" presId="urn:microsoft.com/office/officeart/2005/8/layout/hProcess11"/>
    <dgm:cxn modelId="{C42A54A2-E9B7-8744-8321-179E2CA758C6}" type="presParOf" srcId="{16584698-B376-424B-9600-08E8AD4BA38B}" destId="{DACB45D3-6F6B-744A-AAD4-47FC331CB5AC}" srcOrd="2" destOrd="0" presId="urn:microsoft.com/office/officeart/2005/8/layout/hProcess11"/>
    <dgm:cxn modelId="{B63DE264-5133-2D4E-814A-7B0D4E7B46FA}" type="presParOf" srcId="{E14421E4-D94A-F646-8524-4C4E569D5736}" destId="{88A5CEFE-FBD0-0746-887E-CC83410E9685}" srcOrd="3" destOrd="0" presId="urn:microsoft.com/office/officeart/2005/8/layout/hProcess11"/>
    <dgm:cxn modelId="{F3E252B0-FEC5-8241-9699-8324DE44B84E}" type="presParOf" srcId="{E14421E4-D94A-F646-8524-4C4E569D5736}" destId="{EA66CAD0-2902-9242-ADF7-50B4601EBE1C}" srcOrd="4" destOrd="0" presId="urn:microsoft.com/office/officeart/2005/8/layout/hProcess11"/>
    <dgm:cxn modelId="{2947B1BE-FEDF-0243-A03D-C33A84F0F429}" type="presParOf" srcId="{EA66CAD0-2902-9242-ADF7-50B4601EBE1C}" destId="{395A69CA-D02E-0A4C-851D-20BFA8126975}" srcOrd="0" destOrd="0" presId="urn:microsoft.com/office/officeart/2005/8/layout/hProcess11"/>
    <dgm:cxn modelId="{99D8E957-F9A0-3748-A423-F2F260253124}" type="presParOf" srcId="{EA66CAD0-2902-9242-ADF7-50B4601EBE1C}" destId="{E51E2760-83FA-314D-B535-EFE679BEA151}" srcOrd="1" destOrd="0" presId="urn:microsoft.com/office/officeart/2005/8/layout/hProcess11"/>
    <dgm:cxn modelId="{33634AA3-802A-DB47-A380-29321D41DF29}" type="presParOf" srcId="{EA66CAD0-2902-9242-ADF7-50B4601EBE1C}" destId="{7EF69640-12BC-C245-8B86-BDE70A4C1E5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67025-40E7-1448-BD0C-E0105363E6F8}">
      <dsp:nvSpPr>
        <dsp:cNvPr id="0" name=""/>
        <dsp:cNvSpPr/>
      </dsp:nvSpPr>
      <dsp:spPr>
        <a:xfrm>
          <a:off x="0" y="1219199"/>
          <a:ext cx="6096000" cy="1625600"/>
        </a:xfrm>
        <a:prstGeom prst="notchedRightArrow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4DE672-E663-C746-BB89-9315214BE240}">
      <dsp:nvSpPr>
        <dsp:cNvPr id="0" name=""/>
        <dsp:cNvSpPr/>
      </dsp:nvSpPr>
      <dsp:spPr>
        <a:xfrm>
          <a:off x="2678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“Get Out of the Way”</a:t>
          </a:r>
          <a:endParaRPr lang="en-US" sz="2400" i="1" kern="1200" dirty="0"/>
        </a:p>
      </dsp:txBody>
      <dsp:txXfrm>
        <a:off x="2678" y="0"/>
        <a:ext cx="1768078" cy="1625600"/>
      </dsp:txXfrm>
    </dsp:sp>
    <dsp:sp modelId="{C06CA963-A33C-014C-9C5F-44C68813BFF2}">
      <dsp:nvSpPr>
        <dsp:cNvPr id="0" name=""/>
        <dsp:cNvSpPr/>
      </dsp:nvSpPr>
      <dsp:spPr>
        <a:xfrm>
          <a:off x="683517" y="1828800"/>
          <a:ext cx="406400" cy="406400"/>
        </a:xfrm>
        <a:prstGeom prst="ellipse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5FC7A6-0EEF-8548-9D4B-F9F3FB545C76}">
      <dsp:nvSpPr>
        <dsp:cNvPr id="0" name=""/>
        <dsp:cNvSpPr/>
      </dsp:nvSpPr>
      <dsp:spPr>
        <a:xfrm>
          <a:off x="1859160" y="2438399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New Institutions</a:t>
          </a:r>
          <a:endParaRPr lang="en-US" sz="2400" i="1" kern="1200" dirty="0"/>
        </a:p>
      </dsp:txBody>
      <dsp:txXfrm>
        <a:off x="1859160" y="2438399"/>
        <a:ext cx="1768078" cy="1625600"/>
      </dsp:txXfrm>
    </dsp:sp>
    <dsp:sp modelId="{3BCE9B53-D245-2A42-8D9F-141022B69FB7}">
      <dsp:nvSpPr>
        <dsp:cNvPr id="0" name=""/>
        <dsp:cNvSpPr/>
      </dsp:nvSpPr>
      <dsp:spPr>
        <a:xfrm>
          <a:off x="2540000" y="1828800"/>
          <a:ext cx="406400" cy="406400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5A69CA-D02E-0A4C-851D-20BFA8126975}">
      <dsp:nvSpPr>
        <dsp:cNvPr id="0" name=""/>
        <dsp:cNvSpPr/>
      </dsp:nvSpPr>
      <dsp:spPr>
        <a:xfrm>
          <a:off x="3611768" y="0"/>
          <a:ext cx="17680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Retooling Older Institutions</a:t>
          </a:r>
          <a:endParaRPr lang="en-US" sz="2400" i="1" kern="1200" dirty="0"/>
        </a:p>
      </dsp:txBody>
      <dsp:txXfrm>
        <a:off x="3611768" y="0"/>
        <a:ext cx="1768078" cy="1625600"/>
      </dsp:txXfrm>
    </dsp:sp>
    <dsp:sp modelId="{E51E2760-83FA-314D-B535-EFE679BEA151}">
      <dsp:nvSpPr>
        <dsp:cNvPr id="0" name=""/>
        <dsp:cNvSpPr/>
      </dsp:nvSpPr>
      <dsp:spPr>
        <a:xfrm>
          <a:off x="4396482" y="1828800"/>
          <a:ext cx="406400" cy="406400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BE70-03B9-2646-AAF4-628EE99939AD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4874-8740-974D-8A8C-CEFD0CFE4D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08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72089-8A5A-5043-8C26-0F94D8D1E05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0BB35-D57B-6145-938C-401F1D506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5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BB35-D57B-6145-938C-401F1D5069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BB35-D57B-6145-938C-401F1D5069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BB35-D57B-6145-938C-401F1D5069F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BB35-D57B-6145-938C-401F1D5069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9C54-D9DD-764E-8F43-25A92ECA6FC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Okapi Logo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91615" y="274638"/>
            <a:ext cx="895185" cy="1325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9441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Governance: The Missing Link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5373" y="6356350"/>
            <a:ext cx="5364120" cy="365125"/>
          </a:xfrm>
        </p:spPr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129466"/>
            <a:ext cx="6400800" cy="250933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Jessica </a:t>
            </a:r>
            <a:r>
              <a:rPr lang="en-US" dirty="0" err="1" smtClean="0"/>
              <a:t>Seddon</a:t>
            </a:r>
            <a:endParaRPr lang="en-US" dirty="0" smtClean="0"/>
          </a:p>
          <a:p>
            <a:r>
              <a:rPr lang="en-US" dirty="0" smtClean="0"/>
              <a:t>Okapi Research, Chennai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Interested Parties, Most Have Other Interests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5373" y="6356350"/>
            <a:ext cx="5364120" cy="365125"/>
          </a:xfrm>
        </p:spPr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2309" cy="1143000"/>
          </a:xfrm>
        </p:spPr>
        <p:txBody>
          <a:bodyPr/>
          <a:lstStyle/>
          <a:p>
            <a:pPr algn="l"/>
            <a:r>
              <a:rPr lang="en-US" dirty="0" smtClean="0"/>
              <a:t>Policy </a:t>
            </a:r>
            <a:r>
              <a:rPr lang="en-US" dirty="0" err="1" smtClean="0"/>
              <a:t>Domain(s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Ambient Air: standards </a:t>
            </a:r>
            <a:r>
              <a:rPr lang="en-US" dirty="0" err="1" smtClean="0"/>
              <a:t>vs</a:t>
            </a:r>
            <a:r>
              <a:rPr lang="en-US" dirty="0" smtClean="0"/>
              <a:t> enforcement</a:t>
            </a:r>
          </a:p>
          <a:p>
            <a:r>
              <a:rPr lang="en-US" dirty="0" smtClean="0"/>
              <a:t>Emissions control: standards </a:t>
            </a:r>
            <a:r>
              <a:rPr lang="en-US" dirty="0" err="1" smtClean="0"/>
              <a:t>vs</a:t>
            </a:r>
            <a:r>
              <a:rPr lang="en-US" dirty="0" smtClean="0"/>
              <a:t> enforcement</a:t>
            </a:r>
          </a:p>
          <a:p>
            <a:r>
              <a:rPr lang="en-US" dirty="0" smtClean="0"/>
              <a:t>Efficiency standards: still politics. </a:t>
            </a:r>
          </a:p>
          <a:p>
            <a:r>
              <a:rPr lang="en-US" dirty="0" smtClean="0"/>
              <a:t>Fuel quality: who pays for what? </a:t>
            </a:r>
          </a:p>
          <a:p>
            <a:r>
              <a:rPr lang="en-US" dirty="0" smtClean="0"/>
              <a:t>Transport infrastructure: projects and modes rather than systemic strategy.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Politics Matters, Even if Problem is Clear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5373" y="6356350"/>
            <a:ext cx="5364120" cy="365125"/>
          </a:xfrm>
        </p:spPr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47393" cy="1143000"/>
          </a:xfrm>
        </p:spPr>
        <p:txBody>
          <a:bodyPr/>
          <a:lstStyle/>
          <a:p>
            <a:pPr algn="l"/>
            <a:r>
              <a:rPr lang="en-US" dirty="0" smtClean="0"/>
              <a:t>Just Politics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2002840"/>
          <a:ext cx="7848600" cy="3647812"/>
        </p:xfrm>
        <a:graphic>
          <a:graphicData uri="http://schemas.openxmlformats.org/drawingml/2006/table">
            <a:tbl>
              <a:tblPr/>
              <a:tblGrid>
                <a:gridCol w="694267"/>
                <a:gridCol w="1998133"/>
                <a:gridCol w="2506133"/>
                <a:gridCol w="2650067"/>
              </a:tblGrid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vert="wordArtVert"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BENEFITS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03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Concentrated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Widely Distributed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  <a:tr h="1150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Concentrated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Interest Group 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Entrepreneurial 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Widely Distributed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Client 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Majoritarian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Politics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5886450"/>
            <a:ext cx="412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Wilson-</a:t>
            </a:r>
            <a:r>
              <a:rPr lang="en-US" dirty="0" err="1"/>
              <a:t>Lowi</a:t>
            </a:r>
            <a:r>
              <a:rPr lang="en-US" dirty="0"/>
              <a:t> Matrix, from Baron (2010)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62800" cy="1143000"/>
          </a:xfrm>
        </p:spPr>
        <p:txBody>
          <a:bodyPr/>
          <a:lstStyle/>
          <a:p>
            <a:pPr algn="l"/>
            <a:r>
              <a:rPr lang="en-US" dirty="0" smtClean="0"/>
              <a:t>Politics and Organizations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57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0" y="3263165"/>
            <a:ext cx="1285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i="1" dirty="0"/>
              <a:t>“Just politics”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7858125" y="3263165"/>
            <a:ext cx="1285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i="1" dirty="0" smtClean="0"/>
              <a:t>“Politics</a:t>
            </a:r>
          </a:p>
          <a:p>
            <a:r>
              <a:rPr lang="en-US" sz="2400" b="1" i="1" dirty="0" smtClean="0"/>
              <a:t>Plus”</a:t>
            </a:r>
            <a:endParaRPr lang="en-US" sz="2400" b="1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1682" y="5843462"/>
            <a:ext cx="243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Seddon</a:t>
            </a:r>
            <a:r>
              <a:rPr lang="en-US" dirty="0" smtClean="0"/>
              <a:t> and Singh, 2012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Enables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5373" y="6356350"/>
            <a:ext cx="5364120" cy="365125"/>
          </a:xfrm>
        </p:spPr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16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But not </a:t>
            </a:r>
            <a:r>
              <a:rPr lang="en-US" smtClean="0"/>
              <a:t>by itself.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802850"/>
          <a:ext cx="8229598" cy="493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026"/>
                <a:gridCol w="1741225"/>
                <a:gridCol w="2642569"/>
                <a:gridCol w="2561778"/>
              </a:tblGrid>
              <a:tr h="3816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Purpose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Information</a:t>
                      </a:r>
                      <a:r>
                        <a:rPr lang="en-US" sz="1600" baseline="0" dirty="0" smtClean="0"/>
                        <a:t> Type</a:t>
                      </a:r>
                    </a:p>
                    <a:p>
                      <a:r>
                        <a:rPr lang="en-US" sz="1600" baseline="0" dirty="0" smtClean="0"/>
                        <a:t>(example)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Attributes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Behind</a:t>
                      </a:r>
                      <a:r>
                        <a:rPr lang="en-US" sz="1600" baseline="0" dirty="0" smtClean="0"/>
                        <a:t> the Scenes</a:t>
                      </a:r>
                      <a:endParaRPr lang="en-US" sz="1600" dirty="0"/>
                    </a:p>
                  </a:txBody>
                  <a:tcPr/>
                </a:tc>
              </a:tr>
              <a:tr h="6973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Advocacy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Simplicity, salience, communication platforms.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Communication</a:t>
                      </a:r>
                      <a:r>
                        <a:rPr lang="en-US" sz="1600" baseline="0" dirty="0" smtClean="0"/>
                        <a:t> platforms, audience understanding,</a:t>
                      </a:r>
                      <a:endParaRPr lang="en-US" sz="1600" dirty="0"/>
                    </a:p>
                  </a:txBody>
                  <a:tcPr/>
                </a:tc>
              </a:tr>
              <a:tr h="697398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Targets/ Commitment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Ambient air</a:t>
                      </a:r>
                      <a:r>
                        <a:rPr lang="en-US" sz="1600" baseline="0" dirty="0" smtClean="0"/>
                        <a:t> quality measurements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Third-party</a:t>
                      </a:r>
                      <a:r>
                        <a:rPr lang="en-US" sz="1600" baseline="0" dirty="0" smtClean="0"/>
                        <a:t> verifiable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Monitoring,</a:t>
                      </a:r>
                      <a:r>
                        <a:rPr lang="en-US" sz="1600" baseline="0" dirty="0" smtClean="0"/>
                        <a:t> auditing, statutory process for disputes, controlled data generating process, communication/data sharing</a:t>
                      </a:r>
                      <a:endParaRPr lang="en-US" sz="1600" dirty="0"/>
                    </a:p>
                  </a:txBody>
                  <a:tcPr/>
                </a:tc>
              </a:tr>
              <a:tr h="6973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Prioritization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inventories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Accuracy, cost, timeliness,</a:t>
                      </a:r>
                      <a:r>
                        <a:rPr lang="en-US" sz="1600" baseline="0" dirty="0" smtClean="0"/>
                        <a:t> clarity about uncertainty, trade-offs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69739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Science</a:t>
                      </a:r>
                      <a:r>
                        <a:rPr lang="en-US" sz="1600" baseline="0" dirty="0" smtClean="0"/>
                        <a:t> for Policy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Field measurements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Accuracy, cost,</a:t>
                      </a:r>
                    </a:p>
                    <a:p>
                      <a:r>
                        <a:rPr lang="en-US" sz="1600" dirty="0" smtClean="0"/>
                        <a:t>representativeness, </a:t>
                      </a:r>
                      <a:r>
                        <a:rPr lang="en-US" sz="1600" dirty="0" err="1" smtClean="0"/>
                        <a:t>replicability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credibility of venue.</a:t>
                      </a:r>
                      <a:endParaRPr 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30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Technology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Driving</a:t>
                      </a:r>
                      <a:r>
                        <a:rPr lang="en-US" sz="1600" baseline="0" dirty="0" smtClean="0"/>
                        <a:t> patterns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ICAMP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9C54-D9DD-764E-8F43-25A92ECA6F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274</Words>
  <Application>Microsoft Macintosh PowerPoint</Application>
  <PresentationFormat>On-screen Show (4:3)</PresentationFormat>
  <Paragraphs>88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Governance: The Missing Link</vt:lpstr>
      <vt:lpstr>Many Interested Parties, Most Have Other Interests</vt:lpstr>
      <vt:lpstr>Policy Domain(s)</vt:lpstr>
      <vt:lpstr>Politics Matters, Even if Problem is Clear</vt:lpstr>
      <vt:lpstr>Just Politics</vt:lpstr>
      <vt:lpstr>Politics and Organizations</vt:lpstr>
      <vt:lpstr>Information Enables</vt:lpstr>
      <vt:lpstr>But not by itself. </vt:lpstr>
    </vt:vector>
  </TitlesOfParts>
  <Company>IFMR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Regional Transport Planning</dc:title>
  <dc:creator>Jessica Wallack</dc:creator>
  <cp:lastModifiedBy>Rachelle Lagman</cp:lastModifiedBy>
  <cp:revision>107</cp:revision>
  <dcterms:created xsi:type="dcterms:W3CDTF">2013-10-23T12:30:39Z</dcterms:created>
  <dcterms:modified xsi:type="dcterms:W3CDTF">2013-11-11T23:10:29Z</dcterms:modified>
</cp:coreProperties>
</file>