
<file path=[Content_Types].xml><?xml version="1.0" encoding="utf-8"?>
<Types xmlns="http://schemas.openxmlformats.org/package/2006/content-types">
  <Default Extension="xml" ContentType="application/xml"/>
  <Default Extension="wav" ContentType="audio/wav"/>
  <Default Extension="jpeg" ContentType="image/jpeg"/>
  <Default Extension="tiff" ContentType="image/tiff"/>
  <Default Extension="emf" ContentType="image/x-emf"/>
  <Default Extension="rels" ContentType="application/vnd.openxmlformats-package.relationships+xml"/>
  <Default Extension="tmp" ContentType="image/png"/>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3" r:id="rId3"/>
  </p:sldMasterIdLst>
  <p:notesMasterIdLst>
    <p:notesMasterId r:id="rId52"/>
  </p:notesMasterIdLst>
  <p:sldIdLst>
    <p:sldId id="491" r:id="rId4"/>
    <p:sldId id="498" r:id="rId5"/>
    <p:sldId id="588" r:id="rId6"/>
    <p:sldId id="561" r:id="rId7"/>
    <p:sldId id="560" r:id="rId8"/>
    <p:sldId id="521" r:id="rId9"/>
    <p:sldId id="522" r:id="rId10"/>
    <p:sldId id="562" r:id="rId11"/>
    <p:sldId id="563" r:id="rId12"/>
    <p:sldId id="565" r:id="rId13"/>
    <p:sldId id="566" r:id="rId14"/>
    <p:sldId id="545" r:id="rId15"/>
    <p:sldId id="567" r:id="rId16"/>
    <p:sldId id="568" r:id="rId17"/>
    <p:sldId id="571" r:id="rId18"/>
    <p:sldId id="569" r:id="rId19"/>
    <p:sldId id="502" r:id="rId20"/>
    <p:sldId id="501" r:id="rId21"/>
    <p:sldId id="500" r:id="rId22"/>
    <p:sldId id="503" r:id="rId23"/>
    <p:sldId id="573" r:id="rId24"/>
    <p:sldId id="564" r:id="rId25"/>
    <p:sldId id="570" r:id="rId26"/>
    <p:sldId id="507" r:id="rId27"/>
    <p:sldId id="546" r:id="rId28"/>
    <p:sldId id="587" r:id="rId29"/>
    <p:sldId id="555" r:id="rId30"/>
    <p:sldId id="556" r:id="rId31"/>
    <p:sldId id="574" r:id="rId32"/>
    <p:sldId id="557" r:id="rId33"/>
    <p:sldId id="511" r:id="rId34"/>
    <p:sldId id="510" r:id="rId35"/>
    <p:sldId id="577" r:id="rId36"/>
    <p:sldId id="575" r:id="rId37"/>
    <p:sldId id="576" r:id="rId38"/>
    <p:sldId id="580" r:id="rId39"/>
    <p:sldId id="543" r:id="rId40"/>
    <p:sldId id="518" r:id="rId41"/>
    <p:sldId id="526" r:id="rId42"/>
    <p:sldId id="579" r:id="rId43"/>
    <p:sldId id="581" r:id="rId44"/>
    <p:sldId id="582" r:id="rId45"/>
    <p:sldId id="586" r:id="rId46"/>
    <p:sldId id="583" r:id="rId47"/>
    <p:sldId id="578" r:id="rId48"/>
    <p:sldId id="532" r:id="rId49"/>
    <p:sldId id="549" r:id="rId50"/>
    <p:sldId id="55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3399FF"/>
    <a:srgbClr val="DAE7F6"/>
    <a:srgbClr val="C7DAF1"/>
    <a:srgbClr val="B1CCED"/>
    <a:srgbClr val="E0EB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1200"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C0BFAA-8676-43DD-895B-C7FE211D47CE}" type="datetimeFigureOut">
              <a:rPr lang="en-US" smtClean="0"/>
              <a:pPr/>
              <a:t>11/11/13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98ED7-1547-4711-A181-E052F0699EB3}" type="slidenum">
              <a:rPr lang="en-US" smtClean="0"/>
              <a:pPr/>
              <a:t>‹#›</a:t>
            </a:fld>
            <a:endParaRPr lang="en-US"/>
          </a:p>
        </p:txBody>
      </p:sp>
    </p:spTree>
    <p:extLst>
      <p:ext uri="{BB962C8B-B14F-4D97-AF65-F5344CB8AC3E}">
        <p14:creationId xmlns:p14="http://schemas.microsoft.com/office/powerpoint/2010/main" val="19387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pPr eaLnBrk="1" hangingPunct="1"/>
            <a:endParaRPr lang="en-US" smtClean="0"/>
          </a:p>
        </p:txBody>
      </p:sp>
      <p:sp>
        <p:nvSpPr>
          <p:cNvPr id="24580" name="Date Placeholder 4"/>
          <p:cNvSpPr>
            <a:spLocks noGrp="1"/>
          </p:cNvSpPr>
          <p:nvPr>
            <p:ph type="dt" sz="quarter" idx="1"/>
          </p:nvPr>
        </p:nvSpPr>
        <p:spPr>
          <a:noFill/>
        </p:spPr>
        <p:txBody>
          <a:bodyPr/>
          <a:lstStyle/>
          <a:p>
            <a:fld id="{9CC140E7-86E3-4D55-86ED-7F2E7E0629D1}" type="datetime1">
              <a:rPr lang="en-US" smtClean="0"/>
              <a:pPr/>
              <a:t>11/11/13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3F2AE5-AC0D-415B-BC4E-921F14BEC539}" type="slidenum">
              <a:rPr lang="en-US"/>
              <a:pPr/>
              <a:t>37</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n-US" smtClean="0">
              <a:latin typeface="Times" pitchFamily="18" charset="0"/>
              <a:ea typeface="ＭＳ Ｐゴシック" pitchFamily="34" charset="-128"/>
            </a:endParaRPr>
          </a:p>
        </p:txBody>
      </p:sp>
      <p:sp>
        <p:nvSpPr>
          <p:cNvPr id="115716" name="Slide Number Placeholder 3"/>
          <p:cNvSpPr>
            <a:spLocks noGrp="1"/>
          </p:cNvSpPr>
          <p:nvPr>
            <p:ph type="sldNum" sz="quarter" idx="5"/>
          </p:nvPr>
        </p:nvSpPr>
        <p:spPr>
          <a:noFill/>
        </p:spPr>
        <p:txBody>
          <a:bodyPr/>
          <a:lstStyle/>
          <a:p>
            <a:fld id="{EFEE26C9-9E7F-46C2-BCB6-A37D7EC62730}" type="slidenum">
              <a:rPr lang="en-US" smtClean="0">
                <a:latin typeface="Times" pitchFamily="18" charset="0"/>
                <a:ea typeface="ＭＳ Ｐゴシック" pitchFamily="34" charset="-128"/>
              </a:rPr>
              <a:pPr/>
              <a:t>38</a:t>
            </a:fld>
            <a:endParaRPr lang="en-US" smtClean="0">
              <a:latin typeface="Times"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Figure 2. </a:t>
            </a:r>
            <a:r>
              <a:rPr lang="en-US">
                <a:latin typeface="+mn-lt"/>
              </a:rPr>
              <a:t>The National Ambient Air Quality Standards (NAAQS) review process</a:t>
            </a:r>
            <a:endParaRPr lang="en-US"/>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980" eaLnBrk="0" hangingPunct="0">
              <a:defRPr sz="3100">
                <a:solidFill>
                  <a:schemeClr val="tx2"/>
                </a:solidFill>
                <a:latin typeface="News Gothic MT" pitchFamily="34" charset="0"/>
              </a:defRPr>
            </a:lvl1pPr>
            <a:lvl2pPr marL="728165" indent="-280064" defTabSz="889980" eaLnBrk="0" hangingPunct="0">
              <a:defRPr sz="3100">
                <a:solidFill>
                  <a:schemeClr val="tx2"/>
                </a:solidFill>
                <a:latin typeface="News Gothic MT" pitchFamily="34" charset="0"/>
              </a:defRPr>
            </a:lvl2pPr>
            <a:lvl3pPr marL="1120254" indent="-224051" defTabSz="889980" eaLnBrk="0" hangingPunct="0">
              <a:defRPr sz="3100">
                <a:solidFill>
                  <a:schemeClr val="tx2"/>
                </a:solidFill>
                <a:latin typeface="News Gothic MT" pitchFamily="34" charset="0"/>
              </a:defRPr>
            </a:lvl3pPr>
            <a:lvl4pPr marL="1568356" indent="-224051" defTabSz="889980" eaLnBrk="0" hangingPunct="0">
              <a:defRPr sz="3100">
                <a:solidFill>
                  <a:schemeClr val="tx2"/>
                </a:solidFill>
                <a:latin typeface="News Gothic MT" pitchFamily="34" charset="0"/>
              </a:defRPr>
            </a:lvl4pPr>
            <a:lvl5pPr marL="2016458" indent="-224051" defTabSz="889980" eaLnBrk="0" hangingPunct="0">
              <a:defRPr sz="3100">
                <a:solidFill>
                  <a:schemeClr val="tx2"/>
                </a:solidFill>
                <a:latin typeface="News Gothic MT" pitchFamily="34" charset="0"/>
              </a:defRPr>
            </a:lvl5pPr>
            <a:lvl6pPr marL="2464559" indent="-224051" defTabSz="889980" eaLnBrk="0" fontAlgn="base" hangingPunct="0">
              <a:spcBef>
                <a:spcPct val="0"/>
              </a:spcBef>
              <a:spcAft>
                <a:spcPct val="0"/>
              </a:spcAft>
              <a:defRPr sz="3100">
                <a:solidFill>
                  <a:schemeClr val="tx2"/>
                </a:solidFill>
                <a:latin typeface="News Gothic MT" pitchFamily="34" charset="0"/>
              </a:defRPr>
            </a:lvl6pPr>
            <a:lvl7pPr marL="2912661" indent="-224051" defTabSz="889980" eaLnBrk="0" fontAlgn="base" hangingPunct="0">
              <a:spcBef>
                <a:spcPct val="0"/>
              </a:spcBef>
              <a:spcAft>
                <a:spcPct val="0"/>
              </a:spcAft>
              <a:defRPr sz="3100">
                <a:solidFill>
                  <a:schemeClr val="tx2"/>
                </a:solidFill>
                <a:latin typeface="News Gothic MT" pitchFamily="34" charset="0"/>
              </a:defRPr>
            </a:lvl7pPr>
            <a:lvl8pPr marL="3360763" indent="-224051" defTabSz="889980" eaLnBrk="0" fontAlgn="base" hangingPunct="0">
              <a:spcBef>
                <a:spcPct val="0"/>
              </a:spcBef>
              <a:spcAft>
                <a:spcPct val="0"/>
              </a:spcAft>
              <a:defRPr sz="3100">
                <a:solidFill>
                  <a:schemeClr val="tx2"/>
                </a:solidFill>
                <a:latin typeface="News Gothic MT" pitchFamily="34" charset="0"/>
              </a:defRPr>
            </a:lvl8pPr>
            <a:lvl9pPr marL="3808865" indent="-224051" defTabSz="889980" eaLnBrk="0" fontAlgn="base" hangingPunct="0">
              <a:spcBef>
                <a:spcPct val="0"/>
              </a:spcBef>
              <a:spcAft>
                <a:spcPct val="0"/>
              </a:spcAft>
              <a:defRPr sz="3100">
                <a:solidFill>
                  <a:schemeClr val="tx2"/>
                </a:solidFill>
                <a:latin typeface="News Gothic MT" pitchFamily="34" charset="0"/>
              </a:defRPr>
            </a:lvl9pPr>
          </a:lstStyle>
          <a:p>
            <a:pPr eaLnBrk="1" hangingPunct="1"/>
            <a:fld id="{1CA379CD-CB32-496D-95F9-5F5B5760A8BD}" type="slidenum">
              <a:rPr lang="en-US" sz="1200">
                <a:solidFill>
                  <a:srgbClr val="000000"/>
                </a:solidFill>
                <a:latin typeface="Verdana" pitchFamily="34" charset="0"/>
              </a:rPr>
              <a:pPr eaLnBrk="1" hangingPunct="1"/>
              <a:t>42</a:t>
            </a:fld>
            <a:endParaRPr lang="en-US" sz="1200">
              <a:solidFill>
                <a:srgbClr val="000000"/>
              </a:solidFill>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DB249C-B2BD-4458-BB68-3C2DA7813FD1}" type="slidenum">
              <a:rPr lang="en-US" smtClean="0">
                <a:latin typeface="Arial" pitchFamily="34" charset="0"/>
              </a:rPr>
              <a:pPr/>
              <a:t>43</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ESCAPE: </a:t>
            </a:r>
            <a:r>
              <a:rPr lang="en-US" dirty="0" err="1" smtClean="0"/>
              <a:t>Raaschou</a:t>
            </a:r>
            <a:r>
              <a:rPr lang="en-US" dirty="0" smtClean="0"/>
              <a:t>-Nielsen et al. Lancet </a:t>
            </a:r>
            <a:r>
              <a:rPr lang="en-US" dirty="0" err="1" smtClean="0"/>
              <a:t>Oncol</a:t>
            </a:r>
            <a:r>
              <a:rPr lang="en-US" dirty="0" smtClean="0"/>
              <a:t> 2013;14:813-22</a:t>
            </a:r>
          </a:p>
          <a:p>
            <a:r>
              <a:rPr lang="en-US" dirty="0" smtClean="0"/>
              <a:t>Six Cities Study: </a:t>
            </a:r>
            <a:r>
              <a:rPr lang="en-US" dirty="0" err="1" smtClean="0"/>
              <a:t>Lepeule</a:t>
            </a:r>
            <a:r>
              <a:rPr lang="en-US" dirty="0" smtClean="0"/>
              <a:t> et al. EHP 2012;120:965-70</a:t>
            </a:r>
          </a:p>
          <a:p>
            <a:r>
              <a:rPr lang="en-US" dirty="0" smtClean="0"/>
              <a:t>ACS CPS-II: Turner et al. AJRCCM 2011;184:1374-81</a:t>
            </a:r>
          </a:p>
          <a:p>
            <a:r>
              <a:rPr lang="en-US" dirty="0" smtClean="0"/>
              <a:t>Delhi: </a:t>
            </a:r>
            <a:r>
              <a:rPr lang="en-US" dirty="0" err="1" smtClean="0"/>
              <a:t>Dey</a:t>
            </a:r>
            <a:r>
              <a:rPr lang="en-US" dirty="0" smtClean="0"/>
              <a:t> et al. Remote sensing of environ 2012;127:153-61</a:t>
            </a:r>
          </a:p>
          <a:p>
            <a:r>
              <a:rPr lang="en-US" dirty="0" smtClean="0"/>
              <a:t>Beijing: Wong et al. </a:t>
            </a:r>
            <a:r>
              <a:rPr lang="en-US" dirty="0" err="1" smtClean="0"/>
              <a:t>PLoS</a:t>
            </a:r>
            <a:r>
              <a:rPr lang="en-US" dirty="0" smtClean="0"/>
              <a:t> ONE 2013;8(1):e53400</a:t>
            </a:r>
          </a:p>
          <a:p>
            <a:r>
              <a:rPr lang="fr-FR" dirty="0" smtClean="0"/>
              <a:t>Hong Kong: </a:t>
            </a:r>
            <a:r>
              <a:rPr lang="fr-FR" dirty="0" err="1" smtClean="0"/>
              <a:t>Louie</a:t>
            </a:r>
            <a:r>
              <a:rPr lang="fr-FR" dirty="0" smtClean="0"/>
              <a:t> et al. </a:t>
            </a:r>
            <a:r>
              <a:rPr lang="fr-FR" dirty="0" err="1" smtClean="0"/>
              <a:t>Sci</a:t>
            </a:r>
            <a:r>
              <a:rPr lang="fr-FR" dirty="0" smtClean="0"/>
              <a:t> Total Environ 2005;338:267-81</a:t>
            </a:r>
            <a:endParaRPr lang="en-US" dirty="0"/>
          </a:p>
        </p:txBody>
      </p:sp>
      <p:sp>
        <p:nvSpPr>
          <p:cNvPr id="4" name="Slide Number Placeholder 3"/>
          <p:cNvSpPr>
            <a:spLocks noGrp="1"/>
          </p:cNvSpPr>
          <p:nvPr>
            <p:ph type="sldNum" sz="quarter" idx="10"/>
          </p:nvPr>
        </p:nvSpPr>
        <p:spPr/>
        <p:txBody>
          <a:bodyPr/>
          <a:lstStyle/>
          <a:p>
            <a:fld id="{FCCE170A-C903-46C0-A696-AE4E836708D5}"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C9A2E0E-5CE7-4370-832C-64B2ACA61BBE}" type="slidenum">
              <a:rPr lang="en-US" smtClean="0">
                <a:solidFill>
                  <a:srgbClr val="000000"/>
                </a:solidFill>
                <a:latin typeface="Arial" pitchFamily="34" charset="0"/>
                <a:ea typeface="ＭＳ Ｐゴシック" pitchFamily="34" charset="-128"/>
              </a:rPr>
              <a:pPr/>
              <a:t>2</a:t>
            </a:fld>
            <a:endParaRPr lang="en-US" smtClean="0">
              <a:solidFill>
                <a:srgbClr val="000000"/>
              </a:solidFill>
              <a:latin typeface="Arial" pitchFamily="34" charset="0"/>
              <a:ea typeface="ＭＳ Ｐゴシック" pitchFamily="34" charset="-128"/>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latin typeface="Times"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CE170A-C903-46C0-A696-AE4E836708D5}"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Sunrise over Delhi</a:t>
            </a:r>
            <a:endParaRPr lang="en-US" dirty="0"/>
          </a:p>
        </p:txBody>
      </p:sp>
      <p:sp>
        <p:nvSpPr>
          <p:cNvPr id="4" name="Slide Number Placeholder 3"/>
          <p:cNvSpPr>
            <a:spLocks noGrp="1"/>
          </p:cNvSpPr>
          <p:nvPr>
            <p:ph type="sldNum" sz="quarter" idx="10"/>
          </p:nvPr>
        </p:nvSpPr>
        <p:spPr/>
        <p:txBody>
          <a:bodyPr/>
          <a:lstStyle/>
          <a:p>
            <a:fld id="{9E83C715-E929-42D8-B89A-773FD2126D8A}"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14C67BA-009C-47B3-B777-AD8E3CD73AF9}" type="slidenum">
              <a:rPr lang="en-US" smtClean="0"/>
              <a:pPr>
                <a:defRPr/>
              </a:pPr>
              <a:t>14</a:t>
            </a:fld>
            <a:endParaRPr lang="en-US"/>
          </a:p>
        </p:txBody>
      </p:sp>
    </p:spTree>
    <p:extLst>
      <p:ext uri="{BB962C8B-B14F-4D97-AF65-F5344CB8AC3E}">
        <p14:creationId xmlns:p14="http://schemas.microsoft.com/office/powerpoint/2010/main" val="89457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7EAAAAD-4A41-4E64-9B96-6D22E6CAAD4E}" type="slidenum">
              <a:rPr lang="en-US" smtClean="0"/>
              <a:pPr/>
              <a:t>17</a:t>
            </a:fld>
            <a:endParaRPr lang="en-US"/>
          </a:p>
        </p:txBody>
      </p:sp>
    </p:spTree>
    <p:extLst>
      <p:ext uri="{BB962C8B-B14F-4D97-AF65-F5344CB8AC3E}">
        <p14:creationId xmlns:p14="http://schemas.microsoft.com/office/powerpoint/2010/main" val="391062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b="0" dirty="0"/>
          </a:p>
        </p:txBody>
      </p:sp>
      <p:sp>
        <p:nvSpPr>
          <p:cNvPr id="4" name="Slide Number Placeholder 3"/>
          <p:cNvSpPr>
            <a:spLocks noGrp="1"/>
          </p:cNvSpPr>
          <p:nvPr>
            <p:ph type="sldNum" sz="quarter" idx="10"/>
          </p:nvPr>
        </p:nvSpPr>
        <p:spPr/>
        <p:txBody>
          <a:bodyPr/>
          <a:lstStyle/>
          <a:p>
            <a:fld id="{07EAAAAD-4A41-4E64-9B96-6D22E6CAAD4E}" type="slidenum">
              <a:rPr lang="en-US" smtClean="0"/>
              <a:pPr/>
              <a:t>18</a:t>
            </a:fld>
            <a:endParaRPr lang="en-US"/>
          </a:p>
        </p:txBody>
      </p:sp>
    </p:spTree>
    <p:extLst>
      <p:ext uri="{BB962C8B-B14F-4D97-AF65-F5344CB8AC3E}">
        <p14:creationId xmlns:p14="http://schemas.microsoft.com/office/powerpoint/2010/main" val="3252642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3113" tIns="46557" rIns="93113" bIns="46557"/>
          <a:lstStyle/>
          <a:p>
            <a:fld id="{07EAAAAD-4A41-4E64-9B96-6D22E6CAAD4E}"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AAAAD-4A41-4E64-9B96-6D22E6CAAD4E}" type="slidenum">
              <a:rPr lang="en-US" smtClean="0"/>
              <a:pPr/>
              <a:t>20</a:t>
            </a:fld>
            <a:endParaRPr lang="en-US"/>
          </a:p>
        </p:txBody>
      </p:sp>
    </p:spTree>
    <p:extLst>
      <p:ext uri="{BB962C8B-B14F-4D97-AF65-F5344CB8AC3E}">
        <p14:creationId xmlns:p14="http://schemas.microsoft.com/office/powerpoint/2010/main" val="5432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63255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911184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962830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3"/>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55257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55257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B41DD9B-011C-4E83-BDA3-52785F31A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817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171A5E-D5E2-4BA3-A44D-F91665AEE7F3}" type="slidenum">
              <a:rPr lang="en-US"/>
              <a:pPr>
                <a:defRPr/>
              </a:pPr>
              <a:t>‹#›</a:t>
            </a:fld>
            <a:endParaRPr lang="en-US"/>
          </a:p>
        </p:txBody>
      </p:sp>
    </p:spTree>
    <p:extLst>
      <p:ext uri="{BB962C8B-B14F-4D97-AF65-F5344CB8AC3E}">
        <p14:creationId xmlns:p14="http://schemas.microsoft.com/office/powerpoint/2010/main" val="155955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8F5791-B786-4621-9980-80C4DB1BEDA7}" type="slidenum">
              <a:rPr lang="en-US"/>
              <a:pPr>
                <a:defRPr/>
              </a:pPr>
              <a:t>‹#›</a:t>
            </a:fld>
            <a:endParaRPr lang="en-US"/>
          </a:p>
        </p:txBody>
      </p:sp>
    </p:spTree>
    <p:extLst>
      <p:ext uri="{BB962C8B-B14F-4D97-AF65-F5344CB8AC3E}">
        <p14:creationId xmlns:p14="http://schemas.microsoft.com/office/powerpoint/2010/main" val="1174675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81D7EB-6FB1-4A6C-8C40-E89D2025E4E8}" type="slidenum">
              <a:rPr lang="en-US"/>
              <a:pPr>
                <a:defRPr/>
              </a:pPr>
              <a:t>‹#›</a:t>
            </a:fld>
            <a:endParaRPr lang="en-US"/>
          </a:p>
        </p:txBody>
      </p:sp>
    </p:spTree>
    <p:extLst>
      <p:ext uri="{BB962C8B-B14F-4D97-AF65-F5344CB8AC3E}">
        <p14:creationId xmlns:p14="http://schemas.microsoft.com/office/powerpoint/2010/main" val="6222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101CCA-E1CD-468C-8987-77337A716977}" type="slidenum">
              <a:rPr lang="en-US"/>
              <a:pPr>
                <a:defRPr/>
              </a:pPr>
              <a:t>‹#›</a:t>
            </a:fld>
            <a:endParaRPr lang="en-US"/>
          </a:p>
        </p:txBody>
      </p:sp>
    </p:spTree>
    <p:extLst>
      <p:ext uri="{BB962C8B-B14F-4D97-AF65-F5344CB8AC3E}">
        <p14:creationId xmlns:p14="http://schemas.microsoft.com/office/powerpoint/2010/main" val="1599428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E498B9-1432-4305-9513-3A8C9C8F42AA}" type="slidenum">
              <a:rPr lang="en-US"/>
              <a:pPr>
                <a:defRPr/>
              </a:pPr>
              <a:t>‹#›</a:t>
            </a:fld>
            <a:endParaRPr lang="en-US"/>
          </a:p>
        </p:txBody>
      </p:sp>
    </p:spTree>
    <p:extLst>
      <p:ext uri="{BB962C8B-B14F-4D97-AF65-F5344CB8AC3E}">
        <p14:creationId xmlns:p14="http://schemas.microsoft.com/office/powerpoint/2010/main" val="2626429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766309-2FBD-4DB8-9F8D-745D433CAE85}" type="slidenum">
              <a:rPr lang="en-US"/>
              <a:pPr>
                <a:defRPr/>
              </a:pPr>
              <a:t>‹#›</a:t>
            </a:fld>
            <a:endParaRPr lang="en-US"/>
          </a:p>
        </p:txBody>
      </p:sp>
    </p:spTree>
    <p:extLst>
      <p:ext uri="{BB962C8B-B14F-4D97-AF65-F5344CB8AC3E}">
        <p14:creationId xmlns:p14="http://schemas.microsoft.com/office/powerpoint/2010/main" val="4073714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2E4A18-B808-4CF6-A94F-39373A48D4E1}" type="slidenum">
              <a:rPr lang="en-US"/>
              <a:pPr>
                <a:defRPr/>
              </a:pPr>
              <a:t>‹#›</a:t>
            </a:fld>
            <a:endParaRPr lang="en-US"/>
          </a:p>
        </p:txBody>
      </p:sp>
    </p:spTree>
    <p:extLst>
      <p:ext uri="{BB962C8B-B14F-4D97-AF65-F5344CB8AC3E}">
        <p14:creationId xmlns:p14="http://schemas.microsoft.com/office/powerpoint/2010/main" val="19900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87555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E53375-CC3C-4067-A878-7571CF8CAAFF}" type="slidenum">
              <a:rPr lang="en-US"/>
              <a:pPr>
                <a:defRPr/>
              </a:pPr>
              <a:t>‹#›</a:t>
            </a:fld>
            <a:endParaRPr lang="en-US"/>
          </a:p>
        </p:txBody>
      </p:sp>
    </p:spTree>
    <p:extLst>
      <p:ext uri="{BB962C8B-B14F-4D97-AF65-F5344CB8AC3E}">
        <p14:creationId xmlns:p14="http://schemas.microsoft.com/office/powerpoint/2010/main" val="1067663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4DBB5C-AB34-4282-8522-1EE969C0EEC1}" type="slidenum">
              <a:rPr lang="en-US"/>
              <a:pPr>
                <a:defRPr/>
              </a:pPr>
              <a:t>‹#›</a:t>
            </a:fld>
            <a:endParaRPr lang="en-US"/>
          </a:p>
        </p:txBody>
      </p:sp>
    </p:spTree>
    <p:extLst>
      <p:ext uri="{BB962C8B-B14F-4D97-AF65-F5344CB8AC3E}">
        <p14:creationId xmlns:p14="http://schemas.microsoft.com/office/powerpoint/2010/main" val="854601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BE99C8-EF73-4A50-98CA-1F38496C28B6}" type="slidenum">
              <a:rPr lang="en-US"/>
              <a:pPr>
                <a:defRPr/>
              </a:pPr>
              <a:t>‹#›</a:t>
            </a:fld>
            <a:endParaRPr lang="en-US"/>
          </a:p>
        </p:txBody>
      </p:sp>
    </p:spTree>
    <p:extLst>
      <p:ext uri="{BB962C8B-B14F-4D97-AF65-F5344CB8AC3E}">
        <p14:creationId xmlns:p14="http://schemas.microsoft.com/office/powerpoint/2010/main" val="3340944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16BE49-F7B0-4E83-8D31-13199AE82296}" type="slidenum">
              <a:rPr lang="en-US"/>
              <a:pPr>
                <a:defRPr/>
              </a:pPr>
              <a:t>‹#›</a:t>
            </a:fld>
            <a:endParaRPr lang="en-US"/>
          </a:p>
        </p:txBody>
      </p:sp>
    </p:spTree>
    <p:extLst>
      <p:ext uri="{BB962C8B-B14F-4D97-AF65-F5344CB8AC3E}">
        <p14:creationId xmlns:p14="http://schemas.microsoft.com/office/powerpoint/2010/main" val="2137778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641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1590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719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852738"/>
            <a:ext cx="3810000" cy="719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1pPr>
              <a:defRPr/>
            </a:lvl1pPr>
          </a:lstStyle>
          <a:p>
            <a:pPr>
              <a:defRPr/>
            </a:pPr>
            <a:fld id="{CCC38217-90F1-44A0-9865-3474C49F7F60}" type="slidenum">
              <a:rPr lang="en-US"/>
              <a:pPr>
                <a:defRPr/>
              </a:pPr>
              <a:t>‹#›</a:t>
            </a:fld>
            <a:endParaRPr lang="en-US"/>
          </a:p>
        </p:txBody>
      </p:sp>
    </p:spTree>
    <p:extLst>
      <p:ext uri="{BB962C8B-B14F-4D97-AF65-F5344CB8AC3E}">
        <p14:creationId xmlns:p14="http://schemas.microsoft.com/office/powerpoint/2010/main" val="160033699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EBEA8E-BE57-4C29-8BAE-5EED7A9721EB}" type="slidenum">
              <a:rPr lang="en-US"/>
              <a:pPr>
                <a:defRPr/>
              </a:pPr>
              <a:t>‹#›</a:t>
            </a:fld>
            <a:endParaRPr lang="en-US"/>
          </a:p>
        </p:txBody>
      </p:sp>
    </p:spTree>
    <p:extLst>
      <p:ext uri="{BB962C8B-B14F-4D97-AF65-F5344CB8AC3E}">
        <p14:creationId xmlns:p14="http://schemas.microsoft.com/office/powerpoint/2010/main" val="371307050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p>
        </p:txBody>
      </p:sp>
    </p:spTree>
    <p:extLst>
      <p:ext uri="{BB962C8B-B14F-4D97-AF65-F5344CB8AC3E}">
        <p14:creationId xmlns:p14="http://schemas.microsoft.com/office/powerpoint/2010/main" val="279822559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3058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295400"/>
            <a:ext cx="40767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81500" y="1295400"/>
            <a:ext cx="4076700" cy="5029200"/>
          </a:xfrm>
        </p:spPr>
        <p:txBody>
          <a:bodyPr/>
          <a:lstStyle/>
          <a:p>
            <a:pPr lvl="0"/>
            <a:r>
              <a:rPr lang="en-US" noProof="0" smtClean="0"/>
              <a:t>Click icon to add clip art</a:t>
            </a:r>
          </a:p>
        </p:txBody>
      </p:sp>
    </p:spTree>
    <p:extLst>
      <p:ext uri="{BB962C8B-B14F-4D97-AF65-F5344CB8AC3E}">
        <p14:creationId xmlns:p14="http://schemas.microsoft.com/office/powerpoint/2010/main" val="387009880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3058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52400" y="1295400"/>
            <a:ext cx="40767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52400" y="3886200"/>
            <a:ext cx="40767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381500" y="1295400"/>
            <a:ext cx="40767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13879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F724912-DE2E-4A8C-A2FB-DD1299928184}" type="slidenum">
              <a:rPr lang="en-US"/>
              <a:pPr>
                <a:defRPr/>
              </a:pPr>
              <a:t>‹#›</a:t>
            </a:fld>
            <a:endParaRPr lang="en-US"/>
          </a:p>
        </p:txBody>
      </p:sp>
    </p:spTree>
    <p:extLst>
      <p:ext uri="{BB962C8B-B14F-4D97-AF65-F5344CB8AC3E}">
        <p14:creationId xmlns:p14="http://schemas.microsoft.com/office/powerpoint/2010/main" val="295517199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041933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5D802888-D53B-44C4-9889-A5DAC2146BA2}" type="slidenum">
              <a:rPr lang="en-US"/>
              <a:pPr>
                <a:defRPr/>
              </a:pPr>
              <a:t>‹#›</a:t>
            </a:fld>
            <a:endParaRPr lang="en-US"/>
          </a:p>
        </p:txBody>
      </p:sp>
    </p:spTree>
    <p:extLst>
      <p:ext uri="{BB962C8B-B14F-4D97-AF65-F5344CB8AC3E}">
        <p14:creationId xmlns:p14="http://schemas.microsoft.com/office/powerpoint/2010/main" val="116380122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CADAEB1B-2E6A-4529-89DD-2AD3D61A0F0F}" type="slidenum">
              <a:rPr lang="en-US"/>
              <a:pPr>
                <a:defRPr/>
              </a:pPr>
              <a:t>‹#›</a:t>
            </a:fld>
            <a:endParaRPr lang="en-US"/>
          </a:p>
        </p:txBody>
      </p:sp>
    </p:spTree>
    <p:extLst>
      <p:ext uri="{BB962C8B-B14F-4D97-AF65-F5344CB8AC3E}">
        <p14:creationId xmlns:p14="http://schemas.microsoft.com/office/powerpoint/2010/main" val="202256254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defRPr/>
            </a:pPr>
            <a:fld id="{3044ADD7-7174-4CA0-BF63-299320DF71DE}" type="slidenum">
              <a:rPr lang="en-US"/>
              <a:pPr>
                <a:defRPr/>
              </a:pPr>
              <a:t>‹#›</a:t>
            </a:fld>
            <a:endParaRPr lang="en-US"/>
          </a:p>
        </p:txBody>
      </p:sp>
    </p:spTree>
    <p:extLst>
      <p:ext uri="{BB962C8B-B14F-4D97-AF65-F5344CB8AC3E}">
        <p14:creationId xmlns:p14="http://schemas.microsoft.com/office/powerpoint/2010/main" val="4017206261"/>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D11D247-9198-4281-BDB9-21D3974D690D}" type="slidenum">
              <a:rPr lang="en-US"/>
              <a:pPr>
                <a:defRPr/>
              </a:pPr>
              <a:t>‹#›</a:t>
            </a:fld>
            <a:endParaRPr lang="en-US"/>
          </a:p>
        </p:txBody>
      </p:sp>
    </p:spTree>
    <p:extLst>
      <p:ext uri="{BB962C8B-B14F-4D97-AF65-F5344CB8AC3E}">
        <p14:creationId xmlns:p14="http://schemas.microsoft.com/office/powerpoint/2010/main" val="2890009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D3D9387-B3C7-43C1-A049-850C80A4B9DA}" type="slidenum">
              <a:rPr lang="en-US"/>
              <a:pPr>
                <a:defRPr/>
              </a:pPr>
              <a:t>‹#›</a:t>
            </a:fld>
            <a:endParaRPr lang="en-US"/>
          </a:p>
        </p:txBody>
      </p:sp>
    </p:spTree>
    <p:extLst>
      <p:ext uri="{BB962C8B-B14F-4D97-AF65-F5344CB8AC3E}">
        <p14:creationId xmlns:p14="http://schemas.microsoft.com/office/powerpoint/2010/main" val="95349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12CABAC5-3258-42B8-B7C8-6D8260BBDBA3}" type="slidenum">
              <a:rPr lang="en-US"/>
              <a:pPr>
                <a:defRPr/>
              </a:pPr>
              <a:t>‹#›</a:t>
            </a:fld>
            <a:endParaRPr lang="en-US"/>
          </a:p>
        </p:txBody>
      </p:sp>
    </p:spTree>
    <p:extLst>
      <p:ext uri="{BB962C8B-B14F-4D97-AF65-F5344CB8AC3E}">
        <p14:creationId xmlns:p14="http://schemas.microsoft.com/office/powerpoint/2010/main" val="2983239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159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159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4D587131-4880-4803-A18E-A203120E7794}" type="slidenum">
              <a:rPr lang="en-US"/>
              <a:pPr>
                <a:defRPr/>
              </a:pPr>
              <a:t>‹#›</a:t>
            </a:fld>
            <a:endParaRPr lang="en-US"/>
          </a:p>
        </p:txBody>
      </p:sp>
    </p:spTree>
    <p:extLst>
      <p:ext uri="{BB962C8B-B14F-4D97-AF65-F5344CB8AC3E}">
        <p14:creationId xmlns:p14="http://schemas.microsoft.com/office/powerpoint/2010/main" val="3746482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278EAA44-5F6A-4889-88A1-DD67B10D4DA6}" type="slidenum">
              <a:rPr lang="en-US"/>
              <a:pPr>
                <a:defRPr/>
              </a:pPr>
              <a:t>‹#›</a:t>
            </a:fld>
            <a:endParaRPr lang="en-US"/>
          </a:p>
        </p:txBody>
      </p:sp>
    </p:spTree>
    <p:extLst>
      <p:ext uri="{BB962C8B-B14F-4D97-AF65-F5344CB8AC3E}">
        <p14:creationId xmlns:p14="http://schemas.microsoft.com/office/powerpoint/2010/main" val="2994067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CBC4FCE6-66AE-49F0-A7B9-0EDDB5EC82A3}" type="slidenum">
              <a:rPr lang="en-US"/>
              <a:pPr>
                <a:defRPr/>
              </a:pPr>
              <a:t>‹#›</a:t>
            </a:fld>
            <a:endParaRPr lang="en-US"/>
          </a:p>
        </p:txBody>
      </p:sp>
    </p:spTree>
    <p:extLst>
      <p:ext uri="{BB962C8B-B14F-4D97-AF65-F5344CB8AC3E}">
        <p14:creationId xmlns:p14="http://schemas.microsoft.com/office/powerpoint/2010/main" val="3051115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892FDD77-8387-4366-A336-380166B48503}" type="slidenum">
              <a:rPr lang="en-US"/>
              <a:pPr>
                <a:defRPr/>
              </a:pPr>
              <a:t>‹#›</a:t>
            </a:fld>
            <a:endParaRPr lang="en-US"/>
          </a:p>
        </p:txBody>
      </p:sp>
    </p:spTree>
    <p:extLst>
      <p:ext uri="{BB962C8B-B14F-4D97-AF65-F5344CB8AC3E}">
        <p14:creationId xmlns:p14="http://schemas.microsoft.com/office/powerpoint/2010/main" val="99483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79268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39888F59-194E-4039-B3FE-2B7FCEC0382A}" type="slidenum">
              <a:rPr lang="en-US"/>
              <a:pPr>
                <a:defRPr/>
              </a:pPr>
              <a:t>‹#›</a:t>
            </a:fld>
            <a:endParaRPr lang="en-US"/>
          </a:p>
        </p:txBody>
      </p:sp>
    </p:spTree>
    <p:extLst>
      <p:ext uri="{BB962C8B-B14F-4D97-AF65-F5344CB8AC3E}">
        <p14:creationId xmlns:p14="http://schemas.microsoft.com/office/powerpoint/2010/main" val="3966875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F487D558-6E0E-46E1-AF7E-39A5416A8327}" type="slidenum">
              <a:rPr lang="en-US"/>
              <a:pPr>
                <a:defRPr/>
              </a:pPr>
              <a:t>‹#›</a:t>
            </a:fld>
            <a:endParaRPr lang="en-US"/>
          </a:p>
        </p:txBody>
      </p:sp>
    </p:spTree>
    <p:extLst>
      <p:ext uri="{BB962C8B-B14F-4D97-AF65-F5344CB8AC3E}">
        <p14:creationId xmlns:p14="http://schemas.microsoft.com/office/powerpoint/2010/main" val="3064847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836B2A3-9BDC-46E4-8037-45AE18DF4B70}" type="slidenum">
              <a:rPr lang="en-US"/>
              <a:pPr>
                <a:defRPr/>
              </a:pPr>
              <a:t>‹#›</a:t>
            </a:fld>
            <a:endParaRPr lang="en-US"/>
          </a:p>
        </p:txBody>
      </p:sp>
    </p:spTree>
    <p:extLst>
      <p:ext uri="{BB962C8B-B14F-4D97-AF65-F5344CB8AC3E}">
        <p14:creationId xmlns:p14="http://schemas.microsoft.com/office/powerpoint/2010/main" val="3731096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04800"/>
            <a:ext cx="1962150" cy="3267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04800"/>
            <a:ext cx="5734050" cy="3267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9B35501-CE47-47D9-975A-CF8D66D5C6B8}" type="slidenum">
              <a:rPr lang="en-US"/>
              <a:pPr>
                <a:defRPr/>
              </a:pPr>
              <a:t>‹#›</a:t>
            </a:fld>
            <a:endParaRPr lang="en-US"/>
          </a:p>
        </p:txBody>
      </p:sp>
    </p:spTree>
    <p:extLst>
      <p:ext uri="{BB962C8B-B14F-4D97-AF65-F5344CB8AC3E}">
        <p14:creationId xmlns:p14="http://schemas.microsoft.com/office/powerpoint/2010/main" val="3910736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64487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4118823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321732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233722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26D6BCB-7DEF-411D-A558-57EDC8AC7E2B}" type="datetimeFigureOut">
              <a:rPr lang="en-US" smtClean="0"/>
              <a:pPr/>
              <a:t>11/11/13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6885170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20" Type="http://schemas.openxmlformats.org/officeDocument/2006/relationships/slideLayout" Target="../slideLayouts/slideLayout32.xml"/><Relationship Id="rId21" Type="http://schemas.openxmlformats.org/officeDocument/2006/relationships/theme" Target="../theme/theme2.xml"/><Relationship Id="rId22" Type="http://schemas.openxmlformats.org/officeDocument/2006/relationships/image" Target="../media/image1.png"/><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slideLayout" Target="../slideLayouts/slideLayout30.xml"/><Relationship Id="rId19" Type="http://schemas.openxmlformats.org/officeDocument/2006/relationships/slideLayout" Target="../slideLayouts/slideLayout3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theme" Target="../theme/theme3.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fld id="{F26D6BCB-7DEF-411D-A558-57EDC8AC7E2B}" type="datetimeFigureOut">
              <a:rPr lang="en-US" smtClean="0"/>
              <a:pPr/>
              <a:t>11/11/13</a:t>
            </a:fld>
            <a:endParaRPr lang="en-US"/>
          </a:p>
        </p:txBody>
      </p:sp>
      <p:sp>
        <p:nvSpPr>
          <p:cNvPr id="16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5"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cs typeface="+mn-cs"/>
              </a:defRPr>
            </a:lvl1pPr>
          </a:lstStyle>
          <a:p>
            <a:pPr>
              <a:defRPr/>
            </a:pPr>
            <a:endParaRPr lang="en-US"/>
          </a:p>
        </p:txBody>
      </p:sp>
      <p:sp>
        <p:nvSpPr>
          <p:cNvPr id="16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cs typeface="+mn-cs"/>
              </a:defRPr>
            </a:lvl1pPr>
          </a:lstStyle>
          <a:p>
            <a:pPr>
              <a:defRPr/>
            </a:pPr>
            <a:endParaRPr lang="en-US"/>
          </a:p>
        </p:txBody>
      </p:sp>
      <p:sp>
        <p:nvSpPr>
          <p:cNvPr id="16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cs typeface="+mn-cs"/>
              </a:defRPr>
            </a:lvl1pPr>
          </a:lstStyle>
          <a:p>
            <a:pPr>
              <a:defRPr/>
            </a:pPr>
            <a:fld id="{1DFF4610-6418-4A91-AA9F-25F4096BED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30480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446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bg1"/>
                </a:solidFill>
                <a:latin typeface="+mn-lt"/>
              </a:defRPr>
            </a:lvl1pPr>
          </a:lstStyle>
          <a:p>
            <a:pPr>
              <a:defRPr/>
            </a:pPr>
            <a:fld id="{64EBDC46-31EB-4B2D-997F-9A8ED81245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1" fontAlgn="base" hangingPunct="1">
        <a:spcBef>
          <a:spcPct val="0"/>
        </a:spcBef>
        <a:spcAft>
          <a:spcPct val="0"/>
        </a:spcAft>
        <a:defRPr sz="3600" b="1">
          <a:solidFill>
            <a:srgbClr val="FFFF66"/>
          </a:solidFill>
          <a:latin typeface="+mj-lt"/>
          <a:ea typeface="+mj-ea"/>
          <a:cs typeface="+mj-cs"/>
        </a:defRPr>
      </a:lvl1pPr>
      <a:lvl2pPr algn="ctr" rtl="0" eaLnBrk="1" fontAlgn="base" hangingPunct="1">
        <a:spcBef>
          <a:spcPct val="0"/>
        </a:spcBef>
        <a:spcAft>
          <a:spcPct val="0"/>
        </a:spcAft>
        <a:defRPr sz="3600" b="1">
          <a:solidFill>
            <a:srgbClr val="FFFF66"/>
          </a:solidFill>
          <a:latin typeface="Times New Roman" pitchFamily="18" charset="0"/>
        </a:defRPr>
      </a:lvl2pPr>
      <a:lvl3pPr algn="ctr" rtl="0" eaLnBrk="1" fontAlgn="base" hangingPunct="1">
        <a:spcBef>
          <a:spcPct val="0"/>
        </a:spcBef>
        <a:spcAft>
          <a:spcPct val="0"/>
        </a:spcAft>
        <a:defRPr sz="3600" b="1">
          <a:solidFill>
            <a:srgbClr val="FFFF66"/>
          </a:solidFill>
          <a:latin typeface="Times New Roman" pitchFamily="18" charset="0"/>
        </a:defRPr>
      </a:lvl3pPr>
      <a:lvl4pPr algn="ctr" rtl="0" eaLnBrk="1" fontAlgn="base" hangingPunct="1">
        <a:spcBef>
          <a:spcPct val="0"/>
        </a:spcBef>
        <a:spcAft>
          <a:spcPct val="0"/>
        </a:spcAft>
        <a:defRPr sz="3600" b="1">
          <a:solidFill>
            <a:srgbClr val="FFFF66"/>
          </a:solidFill>
          <a:latin typeface="Times New Roman" pitchFamily="18" charset="0"/>
        </a:defRPr>
      </a:lvl4pPr>
      <a:lvl5pPr algn="ctr" rtl="0" eaLnBrk="1" fontAlgn="base" hangingPunct="1">
        <a:spcBef>
          <a:spcPct val="0"/>
        </a:spcBef>
        <a:spcAft>
          <a:spcPct val="0"/>
        </a:spcAft>
        <a:defRPr sz="3600" b="1">
          <a:solidFill>
            <a:srgbClr val="FFFF66"/>
          </a:solidFill>
          <a:latin typeface="Times New Roman" pitchFamily="18" charset="0"/>
        </a:defRPr>
      </a:lvl5pPr>
      <a:lvl6pPr marL="457200" algn="ctr" rtl="0" eaLnBrk="1" fontAlgn="base" hangingPunct="1">
        <a:spcBef>
          <a:spcPct val="0"/>
        </a:spcBef>
        <a:spcAft>
          <a:spcPct val="0"/>
        </a:spcAft>
        <a:defRPr sz="3600" b="1">
          <a:solidFill>
            <a:srgbClr val="FFFF66"/>
          </a:solidFill>
          <a:latin typeface="Times New Roman" pitchFamily="18" charset="0"/>
        </a:defRPr>
      </a:lvl6pPr>
      <a:lvl7pPr marL="914400" algn="ctr" rtl="0" eaLnBrk="1" fontAlgn="base" hangingPunct="1">
        <a:spcBef>
          <a:spcPct val="0"/>
        </a:spcBef>
        <a:spcAft>
          <a:spcPct val="0"/>
        </a:spcAft>
        <a:defRPr sz="3600" b="1">
          <a:solidFill>
            <a:srgbClr val="FFFF66"/>
          </a:solidFill>
          <a:latin typeface="Times New Roman" pitchFamily="18" charset="0"/>
        </a:defRPr>
      </a:lvl7pPr>
      <a:lvl8pPr marL="1371600" algn="ctr" rtl="0" eaLnBrk="1" fontAlgn="base" hangingPunct="1">
        <a:spcBef>
          <a:spcPct val="0"/>
        </a:spcBef>
        <a:spcAft>
          <a:spcPct val="0"/>
        </a:spcAft>
        <a:defRPr sz="3600" b="1">
          <a:solidFill>
            <a:srgbClr val="FFFF66"/>
          </a:solidFill>
          <a:latin typeface="Times New Roman" pitchFamily="18" charset="0"/>
        </a:defRPr>
      </a:lvl8pPr>
      <a:lvl9pPr marL="1828800" algn="ctr" rtl="0" eaLnBrk="1" fontAlgn="base" hangingPunct="1">
        <a:spcBef>
          <a:spcPct val="0"/>
        </a:spcBef>
        <a:spcAft>
          <a:spcPct val="0"/>
        </a:spcAft>
        <a:defRPr sz="3600" b="1">
          <a:solidFill>
            <a:srgbClr val="FFFF66"/>
          </a:solidFill>
          <a:latin typeface="Times New Roman" pitchFamily="18" charset="0"/>
        </a:defRPr>
      </a:lvl9pPr>
    </p:titleStyle>
    <p:bodyStyle>
      <a:lvl1pPr marL="342900" indent="-342900" algn="l" rtl="0" eaLnBrk="1" fontAlgn="base" hangingPunct="1">
        <a:spcBef>
          <a:spcPct val="20000"/>
        </a:spcBef>
        <a:spcAft>
          <a:spcPct val="0"/>
        </a:spcAft>
        <a:buChar char="•"/>
        <a:defRPr sz="24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000" b="1">
          <a:solidFill>
            <a:schemeClr val="bg1"/>
          </a:solidFill>
          <a:latin typeface="+mn-lt"/>
        </a:defRPr>
      </a:lvl2pPr>
      <a:lvl3pPr marL="1143000" indent="-228600" algn="l" rtl="0" eaLnBrk="1" fontAlgn="base" hangingPunct="1">
        <a:spcBef>
          <a:spcPct val="20000"/>
        </a:spcBef>
        <a:spcAft>
          <a:spcPct val="0"/>
        </a:spcAft>
        <a:buChar char="•"/>
        <a:defRPr b="1">
          <a:solidFill>
            <a:schemeClr val="bg1"/>
          </a:solidFill>
          <a:latin typeface="+mn-lt"/>
        </a:defRPr>
      </a:lvl3pPr>
      <a:lvl4pPr marL="1600200" indent="-228600" algn="l" rtl="0" eaLnBrk="1" fontAlgn="base" hangingPunct="1">
        <a:spcBef>
          <a:spcPct val="20000"/>
        </a:spcBef>
        <a:spcAft>
          <a:spcPct val="0"/>
        </a:spcAft>
        <a:buChar char="–"/>
        <a:defRPr sz="1400" b="1">
          <a:solidFill>
            <a:schemeClr val="bg1"/>
          </a:solidFill>
          <a:latin typeface="+mn-lt"/>
        </a:defRPr>
      </a:lvl4pPr>
      <a:lvl5pPr marL="2057400" indent="-228600" algn="l" rtl="0" eaLnBrk="1" fontAlgn="base" hangingPunct="1">
        <a:spcBef>
          <a:spcPct val="20000"/>
        </a:spcBef>
        <a:spcAft>
          <a:spcPct val="0"/>
        </a:spcAft>
        <a:buChar char="»"/>
        <a:defRPr sz="1000" b="1">
          <a:solidFill>
            <a:schemeClr val="bg1"/>
          </a:solidFill>
          <a:latin typeface="+mn-lt"/>
        </a:defRPr>
      </a:lvl5pPr>
      <a:lvl6pPr marL="2514600" indent="-228600" algn="l" rtl="0" eaLnBrk="1" fontAlgn="base" hangingPunct="1">
        <a:spcBef>
          <a:spcPct val="20000"/>
        </a:spcBef>
        <a:spcAft>
          <a:spcPct val="0"/>
        </a:spcAft>
        <a:buChar char="»"/>
        <a:defRPr sz="1000" b="1">
          <a:solidFill>
            <a:schemeClr val="bg1"/>
          </a:solidFill>
          <a:latin typeface="+mn-lt"/>
        </a:defRPr>
      </a:lvl6pPr>
      <a:lvl7pPr marL="2971800" indent="-228600" algn="l" rtl="0" eaLnBrk="1" fontAlgn="base" hangingPunct="1">
        <a:spcBef>
          <a:spcPct val="20000"/>
        </a:spcBef>
        <a:spcAft>
          <a:spcPct val="0"/>
        </a:spcAft>
        <a:buChar char="»"/>
        <a:defRPr sz="1000" b="1">
          <a:solidFill>
            <a:schemeClr val="bg1"/>
          </a:solidFill>
          <a:latin typeface="+mn-lt"/>
        </a:defRPr>
      </a:lvl7pPr>
      <a:lvl8pPr marL="3429000" indent="-228600" algn="l" rtl="0" eaLnBrk="1" fontAlgn="base" hangingPunct="1">
        <a:spcBef>
          <a:spcPct val="20000"/>
        </a:spcBef>
        <a:spcAft>
          <a:spcPct val="0"/>
        </a:spcAft>
        <a:buChar char="»"/>
        <a:defRPr sz="1000" b="1">
          <a:solidFill>
            <a:schemeClr val="bg1"/>
          </a:solidFill>
          <a:latin typeface="+mn-lt"/>
        </a:defRPr>
      </a:lvl8pPr>
      <a:lvl9pPr marL="3886200" indent="-228600" algn="l" rtl="0" eaLnBrk="1" fontAlgn="base" hangingPunct="1">
        <a:spcBef>
          <a:spcPct val="20000"/>
        </a:spcBef>
        <a:spcAft>
          <a:spcPct val="0"/>
        </a:spcAft>
        <a:buChar char="»"/>
        <a:defRPr sz="1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tmp"/><Relationship Id="rId4" Type="http://schemas.openxmlformats.org/officeDocument/2006/relationships/image" Target="../media/image22.tmp"/><Relationship Id="rId5" Type="http://schemas.openxmlformats.org/officeDocument/2006/relationships/image" Target="../media/image23.tmp"/><Relationship Id="rId1" Type="http://schemas.openxmlformats.org/officeDocument/2006/relationships/slideLayout" Target="../slideLayouts/slideLayout7.xml"/><Relationship Id="rId2" Type="http://schemas.openxmlformats.org/officeDocument/2006/relationships/image" Target="../media/image20.tm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mp"/><Relationship Id="rId3" Type="http://schemas.openxmlformats.org/officeDocument/2006/relationships/image" Target="../media/image25.tm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2.tmp"/><Relationship Id="rId4" Type="http://schemas.openxmlformats.org/officeDocument/2006/relationships/image" Target="../media/image43.jpeg"/><Relationship Id="rId5" Type="http://schemas.openxmlformats.org/officeDocument/2006/relationships/image" Target="../media/image44.tmp"/><Relationship Id="rId1" Type="http://schemas.openxmlformats.org/officeDocument/2006/relationships/slideLayout" Target="../slideLayouts/slideLayout7.xml"/><Relationship Id="rId2" Type="http://schemas.openxmlformats.org/officeDocument/2006/relationships/image" Target="../media/image41.tm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9" Type="http://schemas.openxmlformats.org/officeDocument/2006/relationships/image" Target="../media/image53.png"/><Relationship Id="rId20" Type="http://schemas.openxmlformats.org/officeDocument/2006/relationships/image" Target="../media/image64.png"/><Relationship Id="rId21" Type="http://schemas.openxmlformats.org/officeDocument/2006/relationships/image" Target="../media/image65.png"/><Relationship Id="rId22" Type="http://schemas.openxmlformats.org/officeDocument/2006/relationships/image" Target="../media/image66.png"/><Relationship Id="rId23" Type="http://schemas.openxmlformats.org/officeDocument/2006/relationships/image" Target="../media/image67.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png"/><Relationship Id="rId15" Type="http://schemas.openxmlformats.org/officeDocument/2006/relationships/image" Target="../media/image59.png"/><Relationship Id="rId16" Type="http://schemas.openxmlformats.org/officeDocument/2006/relationships/image" Target="../media/image60.png"/><Relationship Id="rId17" Type="http://schemas.openxmlformats.org/officeDocument/2006/relationships/image" Target="../media/image61.png"/><Relationship Id="rId18" Type="http://schemas.openxmlformats.org/officeDocument/2006/relationships/image" Target="../media/image62.png"/><Relationship Id="rId19"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 Id="rId3" Type="http://schemas.openxmlformats.org/officeDocument/2006/relationships/hyperlink" Target="http://www.iarc.fr/en/publications/books/sp161/index.php"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tmp"/><Relationship Id="rId3" Type="http://schemas.openxmlformats.org/officeDocument/2006/relationships/hyperlink" Target="http://www.iarc.fr/en/publications/books/sp161/index.php"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tmp"/><Relationship Id="rId4" Type="http://schemas.openxmlformats.org/officeDocument/2006/relationships/image" Target="../media/image74.tmp"/><Relationship Id="rId5" Type="http://schemas.openxmlformats.org/officeDocument/2006/relationships/image" Target="../media/image75.tmp"/><Relationship Id="rId6" Type="http://schemas.openxmlformats.org/officeDocument/2006/relationships/image" Target="../media/image76.tmp"/><Relationship Id="rId7" Type="http://schemas.openxmlformats.org/officeDocument/2006/relationships/image" Target="../media/image77.tmp"/><Relationship Id="rId8" Type="http://schemas.openxmlformats.org/officeDocument/2006/relationships/image" Target="../media/image78.tmp"/><Relationship Id="rId9" Type="http://schemas.openxmlformats.org/officeDocument/2006/relationships/image" Target="../media/image79.tmp"/><Relationship Id="rId1" Type="http://schemas.openxmlformats.org/officeDocument/2006/relationships/slideLayout" Target="../slideLayouts/slideLayout7.xml"/><Relationship Id="rId2" Type="http://schemas.openxmlformats.org/officeDocument/2006/relationships/image" Target="../media/image72.tm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audio" Target="../media/audio1.wav"/><Relationship Id="rId5" Type="http://schemas.openxmlformats.org/officeDocument/2006/relationships/image" Target="../media/image84.png"/><Relationship Id="rId6" Type="http://schemas.openxmlformats.org/officeDocument/2006/relationships/oleObject" Target="../embeddings/oleObject1.bin"/><Relationship Id="rId7" Type="http://schemas.openxmlformats.org/officeDocument/2006/relationships/image" Target="../media/image83.emf"/><Relationship Id="rId8" Type="http://schemas.openxmlformats.org/officeDocument/2006/relationships/image" Target="../media/image85.jpeg"/><Relationship Id="rId9" Type="http://schemas.openxmlformats.org/officeDocument/2006/relationships/image" Target="../media/image86.gif"/><Relationship Id="rId10" Type="http://schemas.openxmlformats.org/officeDocument/2006/relationships/image" Target="../media/image87.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emf"/><Relationship Id="rId3" Type="http://schemas.openxmlformats.org/officeDocument/2006/relationships/image" Target="../media/image9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9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9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mp"/><Relationship Id="rId3" Type="http://schemas.openxmlformats.org/officeDocument/2006/relationships/image" Target="../media/image13.tmp"/></Relationships>
</file>

<file path=ppt/slides/_rels/slide9.xml.rels><?xml version="1.0" encoding="UTF-8" standalone="yes"?>
<Relationships xmlns="http://schemas.openxmlformats.org/package/2006/relationships"><Relationship Id="rId3" Type="http://schemas.openxmlformats.org/officeDocument/2006/relationships/image" Target="../media/image15.tmp"/><Relationship Id="rId4" Type="http://schemas.openxmlformats.org/officeDocument/2006/relationships/image" Target="../media/image16.tmp"/><Relationship Id="rId5" Type="http://schemas.openxmlformats.org/officeDocument/2006/relationships/image" Target="../media/image17.tmp"/><Relationship Id="rId6" Type="http://schemas.openxmlformats.org/officeDocument/2006/relationships/image" Target="../media/image18.png"/><Relationship Id="rId7" Type="http://schemas.openxmlformats.org/officeDocument/2006/relationships/image" Target="../media/image19.tmp"/><Relationship Id="rId1" Type="http://schemas.openxmlformats.org/officeDocument/2006/relationships/slideLayout" Target="../slideLayouts/slideLayout7.xml"/><Relationship Id="rId2" Type="http://schemas.openxmlformats.org/officeDocument/2006/relationships/image" Target="../media/image1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ctrTitle"/>
          </p:nvPr>
        </p:nvSpPr>
        <p:spPr>
          <a:xfrm>
            <a:off x="304800" y="1066800"/>
            <a:ext cx="8610600" cy="1828800"/>
          </a:xfrm>
        </p:spPr>
        <p:txBody>
          <a:bodyPr/>
          <a:lstStyle/>
          <a:p>
            <a:pPr>
              <a:defRPr/>
            </a:pPr>
            <a:r>
              <a:rPr lang="en-US" b="1" dirty="0" smtClean="0">
                <a:effectLst>
                  <a:outerShdw blurRad="38100" dist="38100" dir="2700000" algn="tl">
                    <a:srgbClr val="000000">
                      <a:alpha val="43137"/>
                    </a:srgbClr>
                  </a:outerShdw>
                </a:effectLst>
                <a:latin typeface="+mn-lt"/>
                <a:cs typeface="Times New Roman" pitchFamily="18" charset="0"/>
              </a:rPr>
              <a:t>Air Pollution and Global Health </a:t>
            </a:r>
            <a:endParaRPr lang="en-US" dirty="0" smtClean="0">
              <a:effectLst>
                <a:outerShdw blurRad="38100" dist="38100" dir="2700000" algn="tl">
                  <a:srgbClr val="000000">
                    <a:alpha val="43137"/>
                  </a:srgbClr>
                </a:outerShdw>
              </a:effectLst>
              <a:latin typeface="+mn-lt"/>
            </a:endParaRPr>
          </a:p>
        </p:txBody>
      </p:sp>
      <p:sp>
        <p:nvSpPr>
          <p:cNvPr id="7171" name="Subtitle 5"/>
          <p:cNvSpPr>
            <a:spLocks noGrp="1"/>
          </p:cNvSpPr>
          <p:nvPr>
            <p:ph type="subTitle" idx="1"/>
          </p:nvPr>
        </p:nvSpPr>
        <p:spPr>
          <a:xfrm>
            <a:off x="0" y="2895600"/>
            <a:ext cx="9144000" cy="3581400"/>
          </a:xfrm>
        </p:spPr>
        <p:txBody>
          <a:bodyPr/>
          <a:lstStyle/>
          <a:p>
            <a:pPr eaLnBrk="1" hangingPunct="1">
              <a:spcBef>
                <a:spcPct val="0"/>
              </a:spcBef>
            </a:pPr>
            <a:r>
              <a:rPr lang="en-US" sz="2800" b="1" dirty="0" smtClean="0">
                <a:latin typeface="+mn-lt"/>
                <a:cs typeface="Times New Roman" pitchFamily="18" charset="0"/>
              </a:rPr>
              <a:t>Jonathan M. </a:t>
            </a:r>
            <a:r>
              <a:rPr lang="en-US" sz="2800" b="1" dirty="0" err="1" smtClean="0">
                <a:latin typeface="+mn-lt"/>
                <a:cs typeface="Times New Roman" pitchFamily="18" charset="0"/>
              </a:rPr>
              <a:t>Samet</a:t>
            </a:r>
            <a:r>
              <a:rPr lang="en-US" sz="2800" b="1" dirty="0" smtClean="0">
                <a:latin typeface="+mn-lt"/>
                <a:cs typeface="Times New Roman" pitchFamily="18" charset="0"/>
              </a:rPr>
              <a:t>, MD, MS</a:t>
            </a:r>
          </a:p>
          <a:p>
            <a:pPr eaLnBrk="1" hangingPunct="1">
              <a:spcBef>
                <a:spcPct val="0"/>
              </a:spcBef>
            </a:pPr>
            <a:r>
              <a:rPr lang="en-US" sz="2800" b="1" dirty="0" smtClean="0">
                <a:latin typeface="+mn-lt"/>
                <a:cs typeface="Times New Roman" pitchFamily="18" charset="0"/>
              </a:rPr>
              <a:t>Professor and Flora L. Thornton Chair</a:t>
            </a:r>
          </a:p>
          <a:p>
            <a:pPr eaLnBrk="1" hangingPunct="1">
              <a:spcBef>
                <a:spcPct val="0"/>
              </a:spcBef>
            </a:pPr>
            <a:r>
              <a:rPr lang="en-US" sz="2800" b="1" dirty="0" smtClean="0">
                <a:latin typeface="+mn-lt"/>
                <a:cs typeface="Times New Roman" pitchFamily="18" charset="0"/>
              </a:rPr>
              <a:t>Department of Preventive Medicine</a:t>
            </a:r>
          </a:p>
          <a:p>
            <a:pPr eaLnBrk="1" hangingPunct="1">
              <a:spcBef>
                <a:spcPct val="0"/>
              </a:spcBef>
            </a:pPr>
            <a:r>
              <a:rPr lang="en-US" sz="2800" b="1" dirty="0" smtClean="0">
                <a:latin typeface="+mn-lt"/>
                <a:cs typeface="Times New Roman" pitchFamily="18" charset="0"/>
              </a:rPr>
              <a:t>USC Keck School of Medicine</a:t>
            </a:r>
          </a:p>
          <a:p>
            <a:pPr eaLnBrk="1" hangingPunct="1">
              <a:spcBef>
                <a:spcPct val="0"/>
              </a:spcBef>
            </a:pPr>
            <a:endParaRPr lang="en-US" sz="2800" b="1" dirty="0" smtClean="0">
              <a:latin typeface="+mn-lt"/>
              <a:cs typeface="Times New Roman" pitchFamily="18" charset="0"/>
            </a:endParaRPr>
          </a:p>
          <a:p>
            <a:pPr eaLnBrk="1" hangingPunct="1">
              <a:spcBef>
                <a:spcPct val="0"/>
              </a:spcBef>
            </a:pPr>
            <a:r>
              <a:rPr lang="en-US" sz="2400" b="1" i="1" dirty="0" smtClean="0">
                <a:cs typeface="Times New Roman" pitchFamily="18" charset="0"/>
              </a:rPr>
              <a:t>ICAMP Working Group </a:t>
            </a:r>
          </a:p>
          <a:p>
            <a:pPr eaLnBrk="1" hangingPunct="1">
              <a:spcBef>
                <a:spcPct val="0"/>
              </a:spcBef>
            </a:pPr>
            <a:r>
              <a:rPr lang="en-US" sz="2400" b="1" i="1" dirty="0" smtClean="0">
                <a:cs typeface="Times New Roman" pitchFamily="18" charset="0"/>
              </a:rPr>
              <a:t>Oakland, CA</a:t>
            </a:r>
          </a:p>
          <a:p>
            <a:pPr eaLnBrk="1" hangingPunct="1">
              <a:spcBef>
                <a:spcPct val="0"/>
              </a:spcBef>
            </a:pPr>
            <a:r>
              <a:rPr lang="en-US" sz="2400" b="1" i="1" dirty="0" smtClean="0">
                <a:cs typeface="Times New Roman" pitchFamily="18" charset="0"/>
              </a:rPr>
              <a:t>October 23, 2013</a:t>
            </a:r>
          </a:p>
        </p:txBody>
      </p:sp>
    </p:spTree>
    <p:extLst>
      <p:ext uri="{BB962C8B-B14F-4D97-AF65-F5344CB8AC3E}">
        <p14:creationId xmlns:p14="http://schemas.microsoft.com/office/powerpoint/2010/main" val="345393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4" y="929390"/>
            <a:ext cx="9144000" cy="5471410"/>
          </a:xfrm>
          <a:prstGeom prst="rect">
            <a:avLst/>
          </a:prstGeom>
        </p:spPr>
      </p:pic>
      <p:sp>
        <p:nvSpPr>
          <p:cNvPr id="5" name="Rectangle 4"/>
          <p:cNvSpPr/>
          <p:nvPr/>
        </p:nvSpPr>
        <p:spPr>
          <a:xfrm>
            <a:off x="5649092" y="569456"/>
            <a:ext cx="3482043" cy="338554"/>
          </a:xfrm>
          <a:prstGeom prst="rect">
            <a:avLst/>
          </a:prstGeom>
        </p:spPr>
        <p:txBody>
          <a:bodyPr wrap="none">
            <a:spAutoFit/>
          </a:bodyPr>
          <a:lstStyle/>
          <a:p>
            <a:r>
              <a:rPr lang="en-US" sz="1600" b="1" i="1" dirty="0">
                <a:solidFill>
                  <a:schemeClr val="tx2"/>
                </a:solidFill>
              </a:rPr>
              <a:t>Huffington Post, October 21, 2013</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10" y="128159"/>
            <a:ext cx="8917848" cy="6272641"/>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29" y="140034"/>
            <a:ext cx="8954996" cy="6286931"/>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25" y="140525"/>
            <a:ext cx="9055449" cy="6363556"/>
          </a:xfrm>
          <a:prstGeom prst="rect">
            <a:avLst/>
          </a:prstGeom>
        </p:spPr>
      </p:pic>
    </p:spTree>
    <p:extLst>
      <p:ext uri="{BB962C8B-B14F-4D97-AF65-F5344CB8AC3E}">
        <p14:creationId xmlns:p14="http://schemas.microsoft.com/office/powerpoint/2010/main" val="2422566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9328" y="0"/>
            <a:ext cx="7971272" cy="6922326"/>
            <a:chOff x="639328" y="0"/>
            <a:chExt cx="7971272" cy="6922326"/>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28" y="0"/>
              <a:ext cx="7865344" cy="6858000"/>
            </a:xfrm>
            <a:prstGeom prst="rect">
              <a:avLst/>
            </a:prstGeom>
          </p:spPr>
        </p:pic>
        <p:sp>
          <p:nvSpPr>
            <p:cNvPr id="4" name="Rectangle 3"/>
            <p:cNvSpPr/>
            <p:nvPr/>
          </p:nvSpPr>
          <p:spPr>
            <a:xfrm>
              <a:off x="4407764" y="6645327"/>
              <a:ext cx="4202836" cy="276999"/>
            </a:xfrm>
            <a:prstGeom prst="rect">
              <a:avLst/>
            </a:prstGeom>
          </p:spPr>
          <p:txBody>
            <a:bodyPr wrap="square">
              <a:spAutoFit/>
            </a:bodyPr>
            <a:lstStyle/>
            <a:p>
              <a:r>
                <a:rPr lang="en-US" sz="1200" b="1" i="1" dirty="0">
                  <a:solidFill>
                    <a:schemeClr val="tx2"/>
                  </a:solidFill>
                </a:rPr>
                <a:t>http://beijing.usembassy-china.org.cn/070109air.html</a:t>
              </a:r>
            </a:p>
          </p:txBody>
        </p:sp>
      </p:gr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8" y="756864"/>
            <a:ext cx="9126224" cy="5344271"/>
          </a:xfrm>
          <a:prstGeom prst="rect">
            <a:avLst/>
          </a:prstGeom>
          <a:ln>
            <a:solidFill>
              <a:schemeClr val="tx1"/>
            </a:solidFill>
          </a:ln>
        </p:spPr>
      </p:pic>
    </p:spTree>
    <p:extLst>
      <p:ext uri="{BB962C8B-B14F-4D97-AF65-F5344CB8AC3E}">
        <p14:creationId xmlns:p14="http://schemas.microsoft.com/office/powerpoint/2010/main" val="2885451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7513" y="3086100"/>
            <a:ext cx="8308974" cy="685800"/>
          </a:xfrm>
        </p:spPr>
        <p:txBody>
          <a:bodyPr/>
          <a:lstStyle/>
          <a:p>
            <a:pPr algn="ctr">
              <a:defRPr/>
            </a:pPr>
            <a:r>
              <a:rPr lang="en-US" dirty="0" smtClean="0"/>
              <a:t>Global burden of disease</a:t>
            </a:r>
            <a:endParaRPr lang="en-US" dirty="0"/>
          </a:p>
        </p:txBody>
      </p:sp>
    </p:spTree>
    <p:extLst>
      <p:ext uri="{BB962C8B-B14F-4D97-AF65-F5344CB8AC3E}">
        <p14:creationId xmlns:p14="http://schemas.microsoft.com/office/powerpoint/2010/main" val="15315662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04800"/>
            <a:ext cx="4351888" cy="57535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864" y="304799"/>
            <a:ext cx="4353535" cy="58986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187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2482" y="533400"/>
            <a:ext cx="8229600" cy="1143000"/>
          </a:xfrm>
        </p:spPr>
        <p:txBody>
          <a:bodyPr/>
          <a:lstStyle/>
          <a:p>
            <a:r>
              <a:rPr lang="en-US" sz="3200" b="1" dirty="0" smtClean="0">
                <a:ea typeface="Tahoma" pitchFamily="34" charset="0"/>
                <a:cs typeface="Tahoma" pitchFamily="34" charset="0"/>
              </a:rPr>
              <a:t>Estimating the Global Burden of Disease due to Ambient Air Pollution</a:t>
            </a:r>
            <a:endParaRPr lang="en-US" sz="3200" b="1" dirty="0">
              <a:ea typeface="Tahoma" pitchFamily="34" charset="0"/>
              <a:cs typeface="Tahoma" pitchFamily="34" charset="0"/>
            </a:endParaRPr>
          </a:p>
        </p:txBody>
      </p:sp>
      <p:grpSp>
        <p:nvGrpSpPr>
          <p:cNvPr id="2" name="Group 1"/>
          <p:cNvGrpSpPr/>
          <p:nvPr/>
        </p:nvGrpSpPr>
        <p:grpSpPr>
          <a:xfrm>
            <a:off x="0" y="1906377"/>
            <a:ext cx="9030618" cy="3875641"/>
            <a:chOff x="115218" y="1906377"/>
            <a:chExt cx="9030618" cy="3875641"/>
          </a:xfrm>
        </p:grpSpPr>
        <p:sp>
          <p:nvSpPr>
            <p:cNvPr id="5" name="Oval 4"/>
            <p:cNvSpPr/>
            <p:nvPr/>
          </p:nvSpPr>
          <p:spPr>
            <a:xfrm>
              <a:off x="115218" y="2919010"/>
              <a:ext cx="19812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Exposure to Outdoor Air Pollution</a:t>
              </a:r>
              <a:endParaRPr lang="en-US" dirty="0">
                <a:solidFill>
                  <a:srgbClr val="002060"/>
                </a:solidFill>
              </a:endParaRPr>
            </a:p>
          </p:txBody>
        </p:sp>
        <p:sp>
          <p:nvSpPr>
            <p:cNvPr id="6" name="Oval 5"/>
            <p:cNvSpPr/>
            <p:nvPr/>
          </p:nvSpPr>
          <p:spPr>
            <a:xfrm>
              <a:off x="5011757" y="3961481"/>
              <a:ext cx="19812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Baseline Incidence</a:t>
              </a:r>
              <a:endParaRPr lang="en-US" dirty="0">
                <a:solidFill>
                  <a:srgbClr val="002060"/>
                </a:solidFill>
              </a:endParaRPr>
            </a:p>
          </p:txBody>
        </p:sp>
        <p:sp>
          <p:nvSpPr>
            <p:cNvPr id="7" name="Oval 6"/>
            <p:cNvSpPr/>
            <p:nvPr/>
          </p:nvSpPr>
          <p:spPr>
            <a:xfrm>
              <a:off x="5130188" y="1964216"/>
              <a:ext cx="19812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Country- Specific Mortality, Disease</a:t>
              </a:r>
              <a:endParaRPr lang="en-US" dirty="0">
                <a:solidFill>
                  <a:srgbClr val="002060"/>
                </a:solidFill>
              </a:endParaRPr>
            </a:p>
          </p:txBody>
        </p:sp>
        <p:sp>
          <p:nvSpPr>
            <p:cNvPr id="8" name="Oval 7"/>
            <p:cNvSpPr/>
            <p:nvPr/>
          </p:nvSpPr>
          <p:spPr>
            <a:xfrm>
              <a:off x="2209800" y="3637402"/>
              <a:ext cx="2324100" cy="1670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Concentration –Response Relationships</a:t>
              </a:r>
              <a:endParaRPr lang="en-US" dirty="0">
                <a:solidFill>
                  <a:srgbClr val="002060"/>
                </a:solidFill>
              </a:endParaRPr>
            </a:p>
          </p:txBody>
        </p:sp>
        <p:sp>
          <p:nvSpPr>
            <p:cNvPr id="9" name="Oval 8"/>
            <p:cNvSpPr/>
            <p:nvPr/>
          </p:nvSpPr>
          <p:spPr>
            <a:xfrm>
              <a:off x="2459516" y="1906377"/>
              <a:ext cx="19812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Worldwide Health Evidence</a:t>
              </a:r>
              <a:endParaRPr lang="en-US" dirty="0">
                <a:solidFill>
                  <a:srgbClr val="002060"/>
                </a:solidFill>
              </a:endParaRPr>
            </a:p>
          </p:txBody>
        </p:sp>
        <p:sp>
          <p:nvSpPr>
            <p:cNvPr id="10" name="Oval 9"/>
            <p:cNvSpPr/>
            <p:nvPr/>
          </p:nvSpPr>
          <p:spPr>
            <a:xfrm>
              <a:off x="7469436" y="3644746"/>
              <a:ext cx="1676400" cy="213727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Global Burden, DALYs, Mortality</a:t>
              </a:r>
              <a:endParaRPr lang="en-US" dirty="0">
                <a:solidFill>
                  <a:srgbClr val="002060"/>
                </a:solidFill>
              </a:endParaRPr>
            </a:p>
          </p:txBody>
        </p:sp>
        <p:sp>
          <p:nvSpPr>
            <p:cNvPr id="11" name="Right Arrow 10"/>
            <p:cNvSpPr/>
            <p:nvPr/>
          </p:nvSpPr>
          <p:spPr>
            <a:xfrm rot="1839154">
              <a:off x="2067052" y="3700906"/>
              <a:ext cx="328421" cy="363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059287" y="4449894"/>
              <a:ext cx="352081" cy="284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762500" y="4337890"/>
              <a:ext cx="228600" cy="284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3276600" y="3289452"/>
              <a:ext cx="228600" cy="232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6006488" y="3412474"/>
              <a:ext cx="228600" cy="232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66675" y="6601480"/>
            <a:ext cx="8989624" cy="261610"/>
          </a:xfrm>
          <a:prstGeom prst="rect">
            <a:avLst/>
          </a:prstGeom>
        </p:spPr>
        <p:txBody>
          <a:bodyPr wrap="square">
            <a:spAutoFit/>
          </a:bodyPr>
          <a:lstStyle/>
          <a:p>
            <a:pPr algn="ctr"/>
            <a:r>
              <a:rPr lang="en-US" sz="1100" dirty="0"/>
              <a:t>Slide attributed to </a:t>
            </a:r>
            <a:r>
              <a:rPr lang="en-US" sz="1100" dirty="0" smtClean="0"/>
              <a:t>Aaron Cohen, Health Effects Institute, Co-Chair of GBD 2010 Ambient Air Pollution Expert Group</a:t>
            </a:r>
            <a:endParaRPr lang="en-US" sz="1100" dirty="0"/>
          </a:p>
        </p:txBody>
      </p:sp>
    </p:spTree>
    <p:extLst>
      <p:ext uri="{BB962C8B-B14F-4D97-AF65-F5344CB8AC3E}">
        <p14:creationId xmlns:p14="http://schemas.microsoft.com/office/powerpoint/2010/main" val="18059784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a:xfrm>
            <a:off x="457200" y="397825"/>
            <a:ext cx="8229600" cy="1143000"/>
          </a:xfrm>
        </p:spPr>
        <p:txBody>
          <a:bodyPr/>
          <a:lstStyle/>
          <a:p>
            <a:pPr>
              <a:defRPr/>
            </a:pPr>
            <a:r>
              <a:rPr lang="en-US" sz="2400" b="1" dirty="0">
                <a:cs typeface="+mj-cs"/>
              </a:rPr>
              <a:t>A model  for estimating the global attributable burden: Integrated exposure-response function (IER)</a:t>
            </a:r>
          </a:p>
        </p:txBody>
      </p:sp>
      <p:sp>
        <p:nvSpPr>
          <p:cNvPr id="66562" name="Rectangle 5"/>
          <p:cNvSpPr>
            <a:spLocks noGrp="1" noChangeArrowheads="1"/>
          </p:cNvSpPr>
          <p:nvPr>
            <p:ph type="body" sz="half" idx="1"/>
          </p:nvPr>
        </p:nvSpPr>
        <p:spPr>
          <a:xfrm>
            <a:off x="0" y="1264209"/>
            <a:ext cx="4572000" cy="5334000"/>
          </a:xfrm>
        </p:spPr>
        <p:txBody>
          <a:bodyPr/>
          <a:lstStyle/>
          <a:p>
            <a:pPr>
              <a:lnSpc>
                <a:spcPct val="80000"/>
              </a:lnSpc>
            </a:pPr>
            <a:endParaRPr lang="en-US" sz="1500" dirty="0">
              <a:latin typeface="+mj-lt"/>
            </a:endParaRPr>
          </a:p>
          <a:p>
            <a:pPr>
              <a:lnSpc>
                <a:spcPct val="80000"/>
              </a:lnSpc>
            </a:pPr>
            <a:r>
              <a:rPr lang="en-US" sz="1500" dirty="0">
                <a:latin typeface="+mj-lt"/>
              </a:rPr>
              <a:t>All cohort studies of PM</a:t>
            </a:r>
            <a:r>
              <a:rPr lang="en-US" sz="1500" baseline="-25000" dirty="0">
                <a:latin typeface="+mj-lt"/>
              </a:rPr>
              <a:t>2.5</a:t>
            </a:r>
            <a:r>
              <a:rPr lang="en-US" sz="1500" dirty="0">
                <a:latin typeface="+mj-lt"/>
              </a:rPr>
              <a:t> and mortality from chronic disease have been conducted in the US and Western Europe</a:t>
            </a:r>
          </a:p>
          <a:p>
            <a:pPr>
              <a:lnSpc>
                <a:spcPct val="80000"/>
              </a:lnSpc>
            </a:pPr>
            <a:endParaRPr lang="en-US" sz="1500" dirty="0">
              <a:latin typeface="+mj-lt"/>
            </a:endParaRPr>
          </a:p>
          <a:p>
            <a:pPr>
              <a:lnSpc>
                <a:spcPct val="80000"/>
              </a:lnSpc>
            </a:pPr>
            <a:r>
              <a:rPr lang="en-GB" sz="1500" dirty="0">
                <a:latin typeface="+mj-lt"/>
              </a:rPr>
              <a:t>New models needed to </a:t>
            </a:r>
            <a:r>
              <a:rPr lang="en-US" sz="1500" dirty="0">
                <a:latin typeface="+mj-lt"/>
              </a:rPr>
              <a:t>estimate exposure-response functions at high levels of PM in Asia, other regions</a:t>
            </a:r>
          </a:p>
          <a:p>
            <a:pPr>
              <a:lnSpc>
                <a:spcPct val="80000"/>
              </a:lnSpc>
            </a:pPr>
            <a:endParaRPr lang="en-US" sz="1500" dirty="0">
              <a:latin typeface="+mj-lt"/>
              <a:ea typeface="ヒラギノ角ゴ ProN W3" charset="0"/>
              <a:cs typeface="ヒラギノ角ゴ ProN W3" charset="0"/>
              <a:sym typeface="Tahoma" charset="0"/>
            </a:endParaRPr>
          </a:p>
          <a:p>
            <a:pPr>
              <a:lnSpc>
                <a:spcPct val="80000"/>
              </a:lnSpc>
            </a:pPr>
            <a:r>
              <a:rPr lang="en-US" sz="1500" dirty="0">
                <a:latin typeface="+mj-lt"/>
              </a:rPr>
              <a:t>IERs estimate E-R functions  using results of studies of second-hand smoke (SHS) , household air pollution (HAP), and active tobacco smoking (ATS) (Burnett R et al. </a:t>
            </a:r>
            <a:r>
              <a:rPr lang="en-US" sz="1500" dirty="0" smtClean="0">
                <a:latin typeface="+mj-lt"/>
              </a:rPr>
              <a:t>2013 Submitted)</a:t>
            </a:r>
            <a:endParaRPr lang="en-US" sz="1500" dirty="0">
              <a:latin typeface="+mj-lt"/>
            </a:endParaRPr>
          </a:p>
          <a:p>
            <a:pPr>
              <a:lnSpc>
                <a:spcPct val="80000"/>
              </a:lnSpc>
            </a:pPr>
            <a:endParaRPr lang="en-US" sz="1500" dirty="0">
              <a:latin typeface="+mj-lt"/>
            </a:endParaRPr>
          </a:p>
          <a:p>
            <a:pPr>
              <a:lnSpc>
                <a:spcPct val="80000"/>
              </a:lnSpc>
            </a:pPr>
            <a:r>
              <a:rPr lang="en-US" sz="1500" dirty="0">
                <a:latin typeface="+mj-lt"/>
                <a:ea typeface="ヒラギノ角ゴ ProN W3" charset="0"/>
                <a:cs typeface="ヒラギノ角ゴ ProN W3" charset="0"/>
                <a:sym typeface="Tahoma" charset="0"/>
              </a:rPr>
              <a:t>Key model assumptions: </a:t>
            </a:r>
          </a:p>
          <a:p>
            <a:pPr lvl="1">
              <a:lnSpc>
                <a:spcPct val="80000"/>
              </a:lnSpc>
              <a:buFontTx/>
              <a:buChar char="•"/>
            </a:pPr>
            <a:r>
              <a:rPr lang="en-US" sz="1500" dirty="0">
                <a:latin typeface="+mj-lt"/>
                <a:ea typeface="ヒラギノ角ゴ ProN W3" charset="0"/>
                <a:cs typeface="ヒラギノ角ゴ ProN W3" charset="0"/>
                <a:sym typeface="Tahoma" charset="0"/>
              </a:rPr>
              <a:t>Risk is a function of PM</a:t>
            </a:r>
            <a:r>
              <a:rPr lang="en-US" sz="1500" baseline="-25000" dirty="0">
                <a:latin typeface="+mj-lt"/>
                <a:ea typeface="ヒラギノ角ゴ ProN W3" charset="0"/>
                <a:cs typeface="ヒラギノ角ゴ ProN W3" charset="0"/>
                <a:sym typeface="Tahoma" charset="0"/>
              </a:rPr>
              <a:t>2.5</a:t>
            </a:r>
            <a:r>
              <a:rPr lang="en-US" sz="1500" dirty="0">
                <a:latin typeface="+mj-lt"/>
                <a:ea typeface="ヒラギノ角ゴ ProN W3" charset="0"/>
                <a:cs typeface="ヒラギノ角ゴ ProN W3" charset="0"/>
                <a:sym typeface="Tahoma" charset="0"/>
              </a:rPr>
              <a:t> inhaled dose regardless of source (Pope et al. 2009; 2011)</a:t>
            </a:r>
            <a:endParaRPr lang="en-US" sz="1500" dirty="0">
              <a:latin typeface="+mj-lt"/>
            </a:endParaRPr>
          </a:p>
          <a:p>
            <a:pPr lvl="1" eaLnBrk="1" hangingPunct="1">
              <a:lnSpc>
                <a:spcPct val="80000"/>
              </a:lnSpc>
              <a:spcBef>
                <a:spcPts val="400"/>
              </a:spcBef>
              <a:buFontTx/>
              <a:buChar char="•"/>
            </a:pPr>
            <a:r>
              <a:rPr lang="en-US" sz="1500" dirty="0">
                <a:latin typeface="+mj-lt"/>
                <a:ea typeface="MS PGothic" charset="0"/>
                <a:cs typeface="MS PGothic" charset="0"/>
                <a:sym typeface="Tahoma" charset="0"/>
              </a:rPr>
              <a:t>Consistent  with risk observed in current cohort studies</a:t>
            </a:r>
            <a:endParaRPr lang="en-US" sz="1500" dirty="0">
              <a:latin typeface="+mj-lt"/>
              <a:ea typeface="ヒラギノ角ゴ ProN W3" charset="0"/>
              <a:cs typeface="ヒラギノ角ゴ ProN W3" charset="0"/>
            </a:endParaRPr>
          </a:p>
          <a:p>
            <a:pPr lvl="1" eaLnBrk="1" hangingPunct="1">
              <a:lnSpc>
                <a:spcPct val="80000"/>
              </a:lnSpc>
              <a:spcBef>
                <a:spcPts val="400"/>
              </a:spcBef>
              <a:buFontTx/>
              <a:buChar char="•"/>
            </a:pPr>
            <a:r>
              <a:rPr lang="en-US" sz="1500" dirty="0">
                <a:latin typeface="+mj-lt"/>
                <a:ea typeface="MS PGothic" charset="0"/>
                <a:cs typeface="MS PGothic" charset="0"/>
                <a:sym typeface="Tahoma" charset="0"/>
              </a:rPr>
              <a:t>Predict risk for highest PM</a:t>
            </a:r>
            <a:r>
              <a:rPr lang="en-US" sz="1500" baseline="-25000" dirty="0">
                <a:latin typeface="+mj-lt"/>
                <a:ea typeface="MS PGothic" charset="0"/>
                <a:cs typeface="MS PGothic" charset="0"/>
                <a:sym typeface="Tahoma" charset="0"/>
              </a:rPr>
              <a:t>2.5</a:t>
            </a:r>
            <a:r>
              <a:rPr lang="en-US" sz="1500" dirty="0">
                <a:latin typeface="+mj-lt"/>
                <a:ea typeface="MS PGothic" charset="0"/>
                <a:cs typeface="MS PGothic" charset="0"/>
                <a:sym typeface="Tahoma" charset="0"/>
              </a:rPr>
              <a:t> concentrations  consistent with risks from SHS, HAP, active smoking</a:t>
            </a:r>
            <a:endParaRPr lang="en-US" sz="1500" dirty="0">
              <a:latin typeface="+mj-lt"/>
            </a:endParaRPr>
          </a:p>
          <a:p>
            <a:pPr>
              <a:lnSpc>
                <a:spcPct val="80000"/>
              </a:lnSpc>
            </a:pPr>
            <a:endParaRPr lang="en-US" sz="1500" dirty="0">
              <a:latin typeface="+mj-lt"/>
            </a:endParaRPr>
          </a:p>
        </p:txBody>
      </p:sp>
      <p:pic>
        <p:nvPicPr>
          <p:cNvPr id="66563" name="Picture 3"/>
          <p:cNvPicPr>
            <a:picLocks noGrp="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708478" y="1388425"/>
            <a:ext cx="4267200" cy="4800600"/>
          </a:xfrm>
          <a:noFill/>
        </p:spPr>
      </p:pic>
      <p:sp>
        <p:nvSpPr>
          <p:cNvPr id="33797" name="Text Box 8"/>
          <p:cNvSpPr txBox="1">
            <a:spLocks noChangeArrowheads="1"/>
          </p:cNvSpPr>
          <p:nvPr/>
        </p:nvSpPr>
        <p:spPr bwMode="auto">
          <a:xfrm>
            <a:off x="4871852" y="6263638"/>
            <a:ext cx="426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defRPr/>
            </a:pPr>
            <a:r>
              <a:rPr lang="en-GB" sz="1600" b="1" dirty="0" smtClean="0">
                <a:latin typeface="+mj-lt"/>
              </a:rPr>
              <a:t>From: Pope CA et al. EHP 2011</a:t>
            </a:r>
            <a:endParaRPr lang="en-US" sz="1600" b="1" dirty="0" smtClean="0">
              <a:latin typeface="+mj-lt"/>
            </a:endParaRPr>
          </a:p>
        </p:txBody>
      </p:sp>
      <p:sp>
        <p:nvSpPr>
          <p:cNvPr id="6" name="Rectangle 5"/>
          <p:cNvSpPr/>
          <p:nvPr/>
        </p:nvSpPr>
        <p:spPr>
          <a:xfrm>
            <a:off x="66675" y="6601480"/>
            <a:ext cx="8989624" cy="261610"/>
          </a:xfrm>
          <a:prstGeom prst="rect">
            <a:avLst/>
          </a:prstGeom>
        </p:spPr>
        <p:txBody>
          <a:bodyPr wrap="square">
            <a:spAutoFit/>
          </a:bodyPr>
          <a:lstStyle/>
          <a:p>
            <a:pPr algn="ctr"/>
            <a:r>
              <a:rPr lang="en-US" sz="1100" dirty="0"/>
              <a:t>Slide attributed to </a:t>
            </a:r>
            <a:r>
              <a:rPr lang="en-US" sz="1100" dirty="0" smtClean="0"/>
              <a:t>Aaron Cohen, Health Effects Institute, Co-Chair of GBD 2010 Ambient Air Pollution Expert Group</a:t>
            </a:r>
            <a:endParaRPr lang="en-US" sz="1100" dirty="0"/>
          </a:p>
        </p:txBody>
      </p:sp>
    </p:spTree>
    <p:extLst>
      <p:ext uri="{BB962C8B-B14F-4D97-AF65-F5344CB8AC3E}">
        <p14:creationId xmlns:p14="http://schemas.microsoft.com/office/powerpoint/2010/main" val="41041587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2667000" cy="5105400"/>
          </a:xfrm>
        </p:spPr>
        <p:txBody>
          <a:bodyPr>
            <a:normAutofit fontScale="40000" lnSpcReduction="20000"/>
          </a:bodyPr>
          <a:lstStyle/>
          <a:p>
            <a:r>
              <a:rPr lang="en-US" sz="5000" b="1" dirty="0">
                <a:latin typeface="+mj-lt"/>
                <a:ea typeface="Tahoma" pitchFamily="34" charset="0"/>
                <a:cs typeface="Tahoma" pitchFamily="34" charset="0"/>
              </a:rPr>
              <a:t>Global estimates of PM</a:t>
            </a:r>
            <a:r>
              <a:rPr lang="en-US" sz="5000" b="1" baseline="-25000" dirty="0">
                <a:latin typeface="+mj-lt"/>
                <a:ea typeface="Tahoma" pitchFamily="34" charset="0"/>
                <a:cs typeface="Tahoma" pitchFamily="34" charset="0"/>
              </a:rPr>
              <a:t>2.5</a:t>
            </a:r>
            <a:r>
              <a:rPr lang="en-US" sz="5000" b="1" dirty="0">
                <a:latin typeface="+mj-lt"/>
                <a:ea typeface="Tahoma" pitchFamily="34" charset="0"/>
                <a:cs typeface="Tahoma" pitchFamily="34" charset="0"/>
              </a:rPr>
              <a:t> at 10km x 10km scale </a:t>
            </a:r>
          </a:p>
          <a:p>
            <a:endParaRPr lang="en-US" sz="5000" b="1" dirty="0">
              <a:latin typeface="+mj-lt"/>
              <a:ea typeface="Tahoma" pitchFamily="34" charset="0"/>
              <a:cs typeface="Tahoma" pitchFamily="34" charset="0"/>
            </a:endParaRPr>
          </a:p>
          <a:p>
            <a:r>
              <a:rPr lang="en-US" sz="5000" b="1" dirty="0">
                <a:latin typeface="+mj-lt"/>
                <a:ea typeface="Tahoma" pitchFamily="34" charset="0"/>
                <a:cs typeface="Tahoma" pitchFamily="34" charset="0"/>
              </a:rPr>
              <a:t>Combined estimates from satellites (AOD), chemical transport models and ground-level </a:t>
            </a:r>
            <a:r>
              <a:rPr lang="en-US" sz="5000" b="1" dirty="0" smtClean="0">
                <a:latin typeface="+mj-lt"/>
                <a:ea typeface="Tahoma" pitchFamily="34" charset="0"/>
                <a:cs typeface="Tahoma" pitchFamily="34" charset="0"/>
              </a:rPr>
              <a:t>measurements</a:t>
            </a:r>
          </a:p>
          <a:p>
            <a:endParaRPr lang="en-US" sz="5000" b="1" dirty="0" smtClean="0">
              <a:latin typeface="+mj-lt"/>
              <a:ea typeface="Tahoma" pitchFamily="34" charset="0"/>
              <a:cs typeface="Tahoma" pitchFamily="34" charset="0"/>
            </a:endParaRPr>
          </a:p>
          <a:p>
            <a:r>
              <a:rPr lang="en-US" sz="5000" b="1" smtClean="0">
                <a:latin typeface="+mj-lt"/>
                <a:ea typeface="Tahoma" pitchFamily="34" charset="0"/>
                <a:cs typeface="Tahoma" pitchFamily="34" charset="0"/>
              </a:rPr>
              <a:t>Estimates </a:t>
            </a:r>
            <a:r>
              <a:rPr lang="en-US" sz="5000" b="1" dirty="0" smtClean="0">
                <a:latin typeface="+mj-lt"/>
                <a:ea typeface="Tahoma" pitchFamily="34" charset="0"/>
                <a:cs typeface="Tahoma" pitchFamily="34" charset="0"/>
              </a:rPr>
              <a:t>include  contribution of all sources of PM</a:t>
            </a:r>
            <a:r>
              <a:rPr lang="en-US" sz="5000" b="1" baseline="-25000" dirty="0" smtClean="0">
                <a:latin typeface="+mj-lt"/>
                <a:ea typeface="Tahoma" pitchFamily="34" charset="0"/>
                <a:cs typeface="Tahoma" pitchFamily="34" charset="0"/>
              </a:rPr>
              <a:t>2.5</a:t>
            </a:r>
            <a:endParaRPr lang="en-US" sz="5000" b="1" dirty="0">
              <a:latin typeface="+mj-lt"/>
              <a:ea typeface="Tahoma" pitchFamily="34" charset="0"/>
              <a:cs typeface="Tahoma" pitchFamily="34" charset="0"/>
            </a:endParaRPr>
          </a:p>
          <a:p>
            <a:endParaRPr lang="en-US" dirty="0">
              <a:latin typeface="+mj-lt"/>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57" t="13232" r="12374" b="9875"/>
          <a:stretch/>
        </p:blipFill>
        <p:spPr bwMode="auto">
          <a:xfrm>
            <a:off x="2991584" y="1371600"/>
            <a:ext cx="594885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75"/>
            <a:ext cx="5852093"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675" y="6601480"/>
            <a:ext cx="8989624" cy="261610"/>
          </a:xfrm>
          <a:prstGeom prst="rect">
            <a:avLst/>
          </a:prstGeom>
        </p:spPr>
        <p:txBody>
          <a:bodyPr wrap="square">
            <a:spAutoFit/>
          </a:bodyPr>
          <a:lstStyle/>
          <a:p>
            <a:pPr algn="ctr"/>
            <a:r>
              <a:rPr lang="en-US" sz="1100" dirty="0"/>
              <a:t>Slide attributed to </a:t>
            </a:r>
            <a:r>
              <a:rPr lang="en-US" sz="1100" dirty="0" smtClean="0"/>
              <a:t>Aaron Cohen, Health Effects Institute, Co-Chair of GBD 2010 Ambient Air Pollution Expert Group</a:t>
            </a:r>
            <a:endParaRPr lang="en-US" sz="1100" dirty="0"/>
          </a:p>
        </p:txBody>
      </p:sp>
    </p:spTree>
    <p:extLst>
      <p:ext uri="{BB962C8B-B14F-4D97-AF65-F5344CB8AC3E}">
        <p14:creationId xmlns:p14="http://schemas.microsoft.com/office/powerpoint/2010/main" val="39397937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651206" y="3539581"/>
            <a:ext cx="7313663" cy="3089819"/>
            <a:chOff x="0" y="1416575"/>
            <a:chExt cx="9174428" cy="3400425"/>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7" y="1416575"/>
              <a:ext cx="9165431"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2337847"/>
              <a:ext cx="1366887" cy="2479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78081"/>
            <a:ext cx="1589855" cy="281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43448" y="3401082"/>
            <a:ext cx="1407758" cy="276999"/>
          </a:xfrm>
          <a:prstGeom prst="rect">
            <a:avLst/>
          </a:prstGeom>
          <a:noFill/>
        </p:spPr>
        <p:txBody>
          <a:bodyPr wrap="none" rtlCol="0">
            <a:spAutoFit/>
          </a:bodyPr>
          <a:lstStyle/>
          <a:p>
            <a:pPr>
              <a:spcBef>
                <a:spcPts val="54"/>
              </a:spcBef>
              <a:buClr>
                <a:schemeClr val="accent1"/>
              </a:buClr>
              <a:buSzPct val="110000"/>
            </a:pPr>
            <a:r>
              <a:rPr lang="en-US" sz="1200" b="1" dirty="0" smtClean="0">
                <a:solidFill>
                  <a:schemeClr val="tx2"/>
                </a:solidFill>
              </a:rPr>
              <a:t>PM</a:t>
            </a:r>
            <a:r>
              <a:rPr lang="en-US" sz="1200" b="1" baseline="-25000" dirty="0" smtClean="0">
                <a:solidFill>
                  <a:schemeClr val="tx2"/>
                </a:solidFill>
              </a:rPr>
              <a:t>2.5</a:t>
            </a:r>
            <a:r>
              <a:rPr lang="en-US" sz="1200" b="1" dirty="0" smtClean="0">
                <a:solidFill>
                  <a:schemeClr val="tx2"/>
                </a:solidFill>
              </a:rPr>
              <a:t> (µg per m</a:t>
            </a:r>
            <a:r>
              <a:rPr lang="en-US" sz="1200" b="1" baseline="30000" dirty="0" smtClean="0">
                <a:solidFill>
                  <a:schemeClr val="tx2"/>
                </a:solidFill>
              </a:rPr>
              <a:t>3</a:t>
            </a:r>
            <a:r>
              <a:rPr lang="en-US" sz="1200" b="1" dirty="0" smtClean="0">
                <a:solidFill>
                  <a:schemeClr val="tx2"/>
                </a:solidFill>
              </a:rPr>
              <a:t>)</a:t>
            </a:r>
          </a:p>
        </p:txBody>
      </p:sp>
      <p:sp>
        <p:nvSpPr>
          <p:cNvPr id="6" name="Title 5"/>
          <p:cNvSpPr>
            <a:spLocks noGrp="1"/>
          </p:cNvSpPr>
          <p:nvPr>
            <p:ph type="title"/>
          </p:nvPr>
        </p:nvSpPr>
        <p:spPr/>
        <p:txBody>
          <a:bodyPr/>
          <a:lstStyle/>
          <a:p>
            <a:r>
              <a:rPr lang="en-US" sz="3600" b="1" dirty="0"/>
              <a:t>Exposure: Ambient PM Pollution</a:t>
            </a:r>
            <a:endParaRPr lang="en-US" sz="3600" dirty="0"/>
          </a:p>
        </p:txBody>
      </p:sp>
      <p:sp>
        <p:nvSpPr>
          <p:cNvPr id="12" name="Content Placeholder 2"/>
          <p:cNvSpPr>
            <a:spLocks noGrp="1"/>
          </p:cNvSpPr>
          <p:nvPr>
            <p:ph idx="1"/>
          </p:nvPr>
        </p:nvSpPr>
        <p:spPr>
          <a:xfrm>
            <a:off x="457200" y="1371600"/>
            <a:ext cx="8229600" cy="4754563"/>
          </a:xfrm>
        </p:spPr>
        <p:txBody>
          <a:bodyPr/>
          <a:lstStyle/>
          <a:p>
            <a:r>
              <a:rPr lang="en-US" sz="2800" dirty="0" smtClean="0"/>
              <a:t>Satellite-based measures of aerosol </a:t>
            </a:r>
            <a:r>
              <a:rPr lang="en-US" sz="2800" dirty="0"/>
              <a:t>o</a:t>
            </a:r>
            <a:r>
              <a:rPr lang="en-US" sz="2800" dirty="0" smtClean="0"/>
              <a:t>ptical </a:t>
            </a:r>
            <a:r>
              <a:rPr lang="en-US" sz="2800" dirty="0"/>
              <a:t>d</a:t>
            </a:r>
            <a:r>
              <a:rPr lang="en-US" sz="2800" dirty="0" smtClean="0"/>
              <a:t>epth </a:t>
            </a:r>
            <a:r>
              <a:rPr lang="en-US" sz="2800" dirty="0"/>
              <a:t>(AOD</a:t>
            </a:r>
            <a:r>
              <a:rPr lang="en-US" sz="2800" dirty="0" smtClean="0"/>
              <a:t>)</a:t>
            </a:r>
          </a:p>
          <a:p>
            <a:r>
              <a:rPr lang="en-US" sz="2800" dirty="0" smtClean="0"/>
              <a:t>TM5 chemical transport models</a:t>
            </a:r>
          </a:p>
          <a:p>
            <a:r>
              <a:rPr lang="en-US" sz="2800" dirty="0" smtClean="0"/>
              <a:t>Calibrated against ground-based PM</a:t>
            </a:r>
            <a:r>
              <a:rPr lang="en-US" sz="2800" baseline="-25000" dirty="0" smtClean="0"/>
              <a:t>2.5 </a:t>
            </a:r>
            <a:r>
              <a:rPr lang="en-US" sz="2800" dirty="0" smtClean="0"/>
              <a:t>sensors</a:t>
            </a:r>
          </a:p>
        </p:txBody>
      </p:sp>
      <p:sp>
        <p:nvSpPr>
          <p:cNvPr id="11" name="Rectangle 10"/>
          <p:cNvSpPr/>
          <p:nvPr/>
        </p:nvSpPr>
        <p:spPr>
          <a:xfrm>
            <a:off x="66675" y="6601480"/>
            <a:ext cx="8989624" cy="261610"/>
          </a:xfrm>
          <a:prstGeom prst="rect">
            <a:avLst/>
          </a:prstGeom>
        </p:spPr>
        <p:txBody>
          <a:bodyPr wrap="square">
            <a:spAutoFit/>
          </a:bodyPr>
          <a:lstStyle/>
          <a:p>
            <a:pPr algn="ctr"/>
            <a:r>
              <a:rPr lang="en-US" sz="1100" dirty="0"/>
              <a:t>Slide attributed to Stephen Lim, Global Burden of Disease Project, Institute for Health Metrics and Evaluation, University of Washington</a:t>
            </a:r>
          </a:p>
        </p:txBody>
      </p:sp>
    </p:spTree>
    <p:extLst>
      <p:ext uri="{BB962C8B-B14F-4D97-AF65-F5344CB8AC3E}">
        <p14:creationId xmlns:p14="http://schemas.microsoft.com/office/powerpoint/2010/main" val="575412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0380"/>
            <a:ext cx="8229600" cy="808038"/>
          </a:xfrm>
        </p:spPr>
        <p:txBody>
          <a:bodyPr/>
          <a:lstStyle/>
          <a:p>
            <a:r>
              <a:rPr lang="en-US" sz="3600" b="1" dirty="0" smtClean="0"/>
              <a:t>Exposure - Ambient PM Pollution</a:t>
            </a:r>
            <a:endParaRPr lang="en-US" sz="3600"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165" b="840"/>
          <a:stretch/>
        </p:blipFill>
        <p:spPr bwMode="auto">
          <a:xfrm>
            <a:off x="484629" y="1675580"/>
            <a:ext cx="8199058" cy="500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6675" y="6601480"/>
            <a:ext cx="8989624" cy="261610"/>
          </a:xfrm>
          <a:prstGeom prst="rect">
            <a:avLst/>
          </a:prstGeom>
        </p:spPr>
        <p:txBody>
          <a:bodyPr wrap="square">
            <a:spAutoFit/>
          </a:bodyPr>
          <a:lstStyle/>
          <a:p>
            <a:pPr algn="ctr"/>
            <a:r>
              <a:rPr lang="en-US" sz="1100" dirty="0"/>
              <a:t>Slide attributed to Stephen Lim, Global Burden of Disease Project, Institute for Health Metrics and Evaluation, University of Washington</a:t>
            </a:r>
          </a:p>
        </p:txBody>
      </p:sp>
    </p:spTree>
    <p:extLst>
      <p:ext uri="{BB962C8B-B14F-4D97-AF65-F5344CB8AC3E}">
        <p14:creationId xmlns:p14="http://schemas.microsoft.com/office/powerpoint/2010/main" val="313377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08" y="639762"/>
            <a:ext cx="8809892" cy="915193"/>
          </a:xfrm>
        </p:spPr>
        <p:txBody>
          <a:bodyPr/>
          <a:lstStyle/>
          <a:p>
            <a:r>
              <a:rPr lang="en-US" sz="2400" b="1" dirty="0" smtClean="0"/>
              <a:t>Burden of Disease Attributable to 20 Leading Risk Factors in 2010, % DALYs, both sexes</a:t>
            </a:r>
            <a:endParaRPr lang="en-US" sz="2400" b="1" dirty="0"/>
          </a:p>
        </p:txBody>
      </p:sp>
      <p:grpSp>
        <p:nvGrpSpPr>
          <p:cNvPr id="3" name="Group 2"/>
          <p:cNvGrpSpPr/>
          <p:nvPr/>
        </p:nvGrpSpPr>
        <p:grpSpPr>
          <a:xfrm>
            <a:off x="66675" y="1554956"/>
            <a:ext cx="9077325" cy="4896643"/>
            <a:chOff x="66675" y="1113631"/>
            <a:chExt cx="9077325" cy="4896643"/>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 y="1113631"/>
              <a:ext cx="9039957" cy="489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801" t="30282" b="6591"/>
            <a:stretch/>
          </p:blipFill>
          <p:spPr bwMode="auto">
            <a:xfrm>
              <a:off x="5573488" y="2888672"/>
              <a:ext cx="3570512" cy="248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a:xfrm>
            <a:off x="66675" y="6601480"/>
            <a:ext cx="8989624" cy="261610"/>
          </a:xfrm>
          <a:prstGeom prst="rect">
            <a:avLst/>
          </a:prstGeom>
        </p:spPr>
        <p:txBody>
          <a:bodyPr wrap="square">
            <a:spAutoFit/>
          </a:bodyPr>
          <a:lstStyle/>
          <a:p>
            <a:pPr algn="ctr"/>
            <a:r>
              <a:rPr lang="en-US" sz="1100" dirty="0"/>
              <a:t>Slide attributed to Stephen Lim, Global Burden of Disease Project, Institute for Health Metrics and Evaluation, University of Washington</a:t>
            </a:r>
          </a:p>
        </p:txBody>
      </p:sp>
      <p:sp>
        <p:nvSpPr>
          <p:cNvPr id="8" name="Rectangle 7"/>
          <p:cNvSpPr/>
          <p:nvPr/>
        </p:nvSpPr>
        <p:spPr bwMode="auto">
          <a:xfrm>
            <a:off x="600075" y="2247900"/>
            <a:ext cx="5867400" cy="228600"/>
          </a:xfrm>
          <a:prstGeom prst="rect">
            <a:avLst/>
          </a:prstGeom>
          <a:noFill/>
          <a:ln w="19050" cap="flat" cmpd="sng" algn="ctr">
            <a:solidFill>
              <a:schemeClr val="tx2">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2" name="Rectangle 11"/>
          <p:cNvSpPr/>
          <p:nvPr/>
        </p:nvSpPr>
        <p:spPr bwMode="auto">
          <a:xfrm>
            <a:off x="752475" y="3339522"/>
            <a:ext cx="4846320" cy="228600"/>
          </a:xfrm>
          <a:prstGeom prst="rect">
            <a:avLst/>
          </a:prstGeom>
          <a:noFill/>
          <a:ln w="19050" cap="flat" cmpd="sng" algn="ctr">
            <a:solidFill>
              <a:schemeClr val="tx2">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Tree>
    <p:extLst>
      <p:ext uri="{BB962C8B-B14F-4D97-AF65-F5344CB8AC3E}">
        <p14:creationId xmlns:p14="http://schemas.microsoft.com/office/powerpoint/2010/main" val="323086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4294967295"/>
          </p:nvPr>
        </p:nvSpPr>
        <p:spPr>
          <a:xfrm>
            <a:off x="152400" y="3276600"/>
            <a:ext cx="3962400" cy="914400"/>
          </a:xfrm>
          <a:ln w="3175">
            <a:solidFill>
              <a:schemeClr val="tx1"/>
            </a:solidFill>
          </a:ln>
        </p:spPr>
        <p:txBody>
          <a:bodyPr/>
          <a:lstStyle/>
          <a:p>
            <a:pPr marL="0" indent="0" eaLnBrk="1" hangingPunct="1">
              <a:lnSpc>
                <a:spcPct val="80000"/>
              </a:lnSpc>
              <a:buFontTx/>
              <a:buNone/>
            </a:pPr>
            <a:r>
              <a:rPr lang="en-US" sz="1400" b="1" smtClean="0">
                <a:ea typeface="ＭＳ Ｐゴシック" pitchFamily="34" charset="-128"/>
              </a:rPr>
              <a:t>       </a:t>
            </a:r>
            <a:r>
              <a:rPr lang="en-US" sz="1200" smtClean="0">
                <a:ea typeface="ＭＳ Ｐゴシック" pitchFamily="34" charset="-128"/>
              </a:rPr>
              <a:t>The Fog Disaster in the Meuse Valley, 1930…led to the first scientific proof of the potential for atmospheric pollution to cause deaths and disease, and it clearly identified the most likely causes. 60 deaths that were attributed to the fog occurred on Dec 4 and 5.  </a:t>
            </a:r>
            <a:r>
              <a:rPr lang="en-US" sz="1200" i="1" smtClean="0">
                <a:ea typeface="ＭＳ Ｐゴシック" pitchFamily="34" charset="-128"/>
              </a:rPr>
              <a:t>Nemery et al. Lancet 2001</a:t>
            </a:r>
          </a:p>
          <a:p>
            <a:pPr marL="0" indent="0" eaLnBrk="1" hangingPunct="1">
              <a:lnSpc>
                <a:spcPct val="80000"/>
              </a:lnSpc>
              <a:buFontTx/>
              <a:buNone/>
            </a:pPr>
            <a:endParaRPr lang="en-US" sz="1200" b="1" smtClean="0">
              <a:solidFill>
                <a:schemeClr val="bg1"/>
              </a:solidFill>
              <a:ea typeface="ＭＳ Ｐゴシック" pitchFamily="34" charset="-128"/>
            </a:endParaRPr>
          </a:p>
          <a:p>
            <a:pPr marL="0" indent="0" eaLnBrk="1" hangingPunct="1">
              <a:lnSpc>
                <a:spcPct val="80000"/>
              </a:lnSpc>
              <a:buFontTx/>
              <a:buNone/>
            </a:pPr>
            <a:endParaRPr lang="en-US" sz="1000" b="1" smtClean="0">
              <a:solidFill>
                <a:schemeClr val="bg1"/>
              </a:solidFill>
              <a:ea typeface="ＭＳ Ｐゴシック" pitchFamily="34" charset="-128"/>
            </a:endParaRPr>
          </a:p>
          <a:p>
            <a:pPr marL="0" indent="0" eaLnBrk="1" hangingPunct="1">
              <a:lnSpc>
                <a:spcPct val="80000"/>
              </a:lnSpc>
              <a:buFontTx/>
              <a:buNone/>
            </a:pPr>
            <a:endParaRPr lang="en-US" sz="1200" b="1" smtClean="0">
              <a:solidFill>
                <a:schemeClr val="bg1"/>
              </a:solidFill>
              <a:ea typeface="ＭＳ Ｐゴシック" pitchFamily="34" charset="-128"/>
            </a:endParaRPr>
          </a:p>
        </p:txBody>
      </p:sp>
      <p:pic>
        <p:nvPicPr>
          <p:cNvPr id="43011" name="Picture 3"/>
          <p:cNvPicPr>
            <a:picLocks noChangeAspect="1" noChangeArrowheads="1"/>
          </p:cNvPicPr>
          <p:nvPr/>
        </p:nvPicPr>
        <p:blipFill>
          <a:blip r:embed="rId3" cstate="print"/>
          <a:srcRect b="8572"/>
          <a:stretch>
            <a:fillRect/>
          </a:stretch>
        </p:blipFill>
        <p:spPr bwMode="auto">
          <a:xfrm>
            <a:off x="228600" y="1447800"/>
            <a:ext cx="2017713" cy="1828800"/>
          </a:xfrm>
          <a:prstGeom prst="rect">
            <a:avLst/>
          </a:prstGeom>
          <a:noFill/>
          <a:ln w="9525">
            <a:noFill/>
            <a:miter lim="800000"/>
            <a:headEnd/>
            <a:tailEnd/>
          </a:ln>
        </p:spPr>
      </p:pic>
      <p:pic>
        <p:nvPicPr>
          <p:cNvPr id="43012" name="Picture 4"/>
          <p:cNvPicPr>
            <a:picLocks noChangeAspect="1" noChangeArrowheads="1"/>
          </p:cNvPicPr>
          <p:nvPr/>
        </p:nvPicPr>
        <p:blipFill>
          <a:blip r:embed="rId4" cstate="print"/>
          <a:srcRect b="11708"/>
          <a:stretch>
            <a:fillRect/>
          </a:stretch>
        </p:blipFill>
        <p:spPr bwMode="auto">
          <a:xfrm>
            <a:off x="2743200" y="1371600"/>
            <a:ext cx="1247775" cy="1828800"/>
          </a:xfrm>
          <a:prstGeom prst="rect">
            <a:avLst/>
          </a:prstGeom>
          <a:noFill/>
          <a:ln w="9525">
            <a:noFill/>
            <a:miter lim="800000"/>
            <a:headEnd/>
            <a:tailEnd/>
          </a:ln>
        </p:spPr>
      </p:pic>
      <p:pic>
        <p:nvPicPr>
          <p:cNvPr id="43013" name="Picture 5" descr="slide22"/>
          <p:cNvPicPr>
            <a:picLocks noChangeAspect="1" noChangeArrowheads="1"/>
          </p:cNvPicPr>
          <p:nvPr/>
        </p:nvPicPr>
        <p:blipFill>
          <a:blip r:embed="rId5" cstate="print"/>
          <a:srcRect l="23622" t="7538" r="11810" b="7538"/>
          <a:stretch>
            <a:fillRect/>
          </a:stretch>
        </p:blipFill>
        <p:spPr bwMode="auto">
          <a:xfrm>
            <a:off x="6705600" y="3124200"/>
            <a:ext cx="2057400" cy="3276600"/>
          </a:xfrm>
          <a:prstGeom prst="rect">
            <a:avLst/>
          </a:prstGeom>
          <a:noFill/>
          <a:ln w="9525">
            <a:noFill/>
            <a:miter lim="800000"/>
            <a:headEnd/>
            <a:tailEnd/>
          </a:ln>
        </p:spPr>
      </p:pic>
      <p:pic>
        <p:nvPicPr>
          <p:cNvPr id="43014" name="Picture 6" descr="londonfog"/>
          <p:cNvPicPr>
            <a:picLocks noChangeAspect="1" noChangeArrowheads="1"/>
          </p:cNvPicPr>
          <p:nvPr/>
        </p:nvPicPr>
        <p:blipFill>
          <a:blip r:embed="rId6" cstate="print"/>
          <a:srcRect/>
          <a:stretch>
            <a:fillRect/>
          </a:stretch>
        </p:blipFill>
        <p:spPr bwMode="auto">
          <a:xfrm>
            <a:off x="6781800" y="1219200"/>
            <a:ext cx="1901825" cy="1841500"/>
          </a:xfrm>
          <a:prstGeom prst="rect">
            <a:avLst/>
          </a:prstGeom>
          <a:noFill/>
          <a:ln w="9525">
            <a:noFill/>
            <a:miter lim="800000"/>
            <a:headEnd/>
            <a:tailEnd/>
          </a:ln>
        </p:spPr>
      </p:pic>
      <p:pic>
        <p:nvPicPr>
          <p:cNvPr id="43015" name="Picture 7"/>
          <p:cNvPicPr>
            <a:picLocks noChangeAspect="1" noChangeArrowheads="1"/>
          </p:cNvPicPr>
          <p:nvPr/>
        </p:nvPicPr>
        <p:blipFill>
          <a:blip r:embed="rId7" cstate="print"/>
          <a:srcRect/>
          <a:stretch>
            <a:fillRect/>
          </a:stretch>
        </p:blipFill>
        <p:spPr bwMode="auto">
          <a:xfrm>
            <a:off x="152400" y="4267200"/>
            <a:ext cx="2286000" cy="2165350"/>
          </a:xfrm>
          <a:prstGeom prst="rect">
            <a:avLst/>
          </a:prstGeom>
          <a:noFill/>
          <a:ln w="9525">
            <a:solidFill>
              <a:schemeClr val="folHlink"/>
            </a:solidFill>
            <a:miter lim="800000"/>
            <a:headEnd/>
            <a:tailEnd/>
          </a:ln>
        </p:spPr>
      </p:pic>
      <p:sp>
        <p:nvSpPr>
          <p:cNvPr id="43016" name="Rectangle 8"/>
          <p:cNvSpPr>
            <a:spLocks noChangeArrowheads="1"/>
          </p:cNvSpPr>
          <p:nvPr/>
        </p:nvSpPr>
        <p:spPr bwMode="auto">
          <a:xfrm>
            <a:off x="2590800" y="4267200"/>
            <a:ext cx="3962400" cy="2133600"/>
          </a:xfrm>
          <a:prstGeom prst="rect">
            <a:avLst/>
          </a:prstGeom>
          <a:noFill/>
          <a:ln w="9525">
            <a:solidFill>
              <a:schemeClr val="folHlink"/>
            </a:solidFill>
            <a:miter lim="800000"/>
            <a:headEnd/>
            <a:tailEnd/>
          </a:ln>
        </p:spPr>
        <p:txBody>
          <a:bodyPr>
            <a:spAutoFit/>
          </a:bodyPr>
          <a:lstStyle/>
          <a:p>
            <a:pPr>
              <a:lnSpc>
                <a:spcPct val="85000"/>
              </a:lnSpc>
            </a:pPr>
            <a:r>
              <a:rPr lang="en-US" sz="1200" b="1">
                <a:latin typeface="Times New Roman" pitchFamily="18" charset="0"/>
              </a:rPr>
              <a:t>Beginning on October 26, 1948, sparse air movement contributed to a temperature inversion in the atmosphere over western Pennsylvania, Ohio, and areas of neighboring states. A fog laden with particulates and other industrial contaminants saturated the air of Donora, a small industrial town on the banks of the Monongahela River, some 30 miles south of Pittsburgh. Visibility was so poor that even locals lost their sense of direction. An estimated 5000 to 7000 persons in a town of 14000 residents became ill, some 400 required hospitalization, and 20 died before rain dispersed the killing smog on October 30 and 31, 1948.  </a:t>
            </a:r>
            <a:r>
              <a:rPr lang="en-US" sz="1200" b="1" i="1">
                <a:latin typeface="Times New Roman" pitchFamily="18" charset="0"/>
              </a:rPr>
              <a:t>Helfand et al. </a:t>
            </a:r>
            <a:r>
              <a:rPr lang="en-US" sz="1200" b="1" i="1">
                <a:solidFill>
                  <a:srgbClr val="FFFFFF"/>
                </a:solidFill>
                <a:latin typeface="Times New Roman" pitchFamily="18" charset="0"/>
              </a:rPr>
              <a:t>AJPH 2001</a:t>
            </a:r>
          </a:p>
        </p:txBody>
      </p:sp>
      <p:pic>
        <p:nvPicPr>
          <p:cNvPr id="43017" name="Picture 9" descr="Logan - London Fog"/>
          <p:cNvPicPr>
            <a:picLocks noChangeAspect="1" noChangeArrowheads="1"/>
          </p:cNvPicPr>
          <p:nvPr/>
        </p:nvPicPr>
        <p:blipFill>
          <a:blip r:embed="rId8" cstate="print"/>
          <a:srcRect t="15254" r="44507"/>
          <a:stretch>
            <a:fillRect/>
          </a:stretch>
        </p:blipFill>
        <p:spPr bwMode="auto">
          <a:xfrm>
            <a:off x="4191000" y="1403350"/>
            <a:ext cx="2362200" cy="2787650"/>
          </a:xfrm>
          <a:prstGeom prst="rect">
            <a:avLst/>
          </a:prstGeom>
          <a:noFill/>
          <a:ln w="9525">
            <a:noFill/>
            <a:miter lim="800000"/>
            <a:headEnd/>
            <a:tailEnd/>
          </a:ln>
        </p:spPr>
      </p:pic>
      <p:sp>
        <p:nvSpPr>
          <p:cNvPr id="43018" name="Text Box 10"/>
          <p:cNvSpPr txBox="1">
            <a:spLocks noChangeArrowheads="1"/>
          </p:cNvSpPr>
          <p:nvPr/>
        </p:nvSpPr>
        <p:spPr bwMode="auto">
          <a:xfrm>
            <a:off x="0" y="685800"/>
            <a:ext cx="9144000" cy="615553"/>
          </a:xfrm>
          <a:prstGeom prst="rect">
            <a:avLst/>
          </a:prstGeom>
          <a:noFill/>
          <a:ln w="9525">
            <a:noFill/>
            <a:miter lim="800000"/>
            <a:headEnd/>
            <a:tailEnd/>
          </a:ln>
        </p:spPr>
        <p:txBody>
          <a:bodyPr wrap="square">
            <a:spAutoFit/>
          </a:bodyPr>
          <a:lstStyle/>
          <a:p>
            <a:pPr algn="ctr">
              <a:spcBef>
                <a:spcPct val="50000"/>
              </a:spcBef>
            </a:pPr>
            <a:r>
              <a:rPr lang="en-US" sz="3400" b="1" dirty="0">
                <a:solidFill>
                  <a:schemeClr val="tx2"/>
                </a:solidFill>
                <a:latin typeface="+mj-lt"/>
              </a:rPr>
              <a:t> Air Pollution Disasters of the 20</a:t>
            </a:r>
            <a:r>
              <a:rPr lang="en-US" sz="3400" b="1" baseline="30000" dirty="0">
                <a:solidFill>
                  <a:schemeClr val="tx2"/>
                </a:solidFill>
                <a:latin typeface="+mj-lt"/>
              </a:rPr>
              <a:t>th</a:t>
            </a:r>
            <a:r>
              <a:rPr lang="en-US" sz="3400" b="1" dirty="0">
                <a:solidFill>
                  <a:schemeClr val="tx2"/>
                </a:solidFill>
                <a:latin typeface="+mj-lt"/>
              </a:rPr>
              <a:t> Century</a:t>
            </a:r>
          </a:p>
        </p:txBody>
      </p:sp>
    </p:spTree>
    <p:extLst>
      <p:ext uri="{BB962C8B-B14F-4D97-AF65-F5344CB8AC3E}">
        <p14:creationId xmlns:p14="http://schemas.microsoft.com/office/powerpoint/2010/main" val="16915795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58" y="533400"/>
            <a:ext cx="8872034" cy="660400"/>
          </a:xfrm>
        </p:spPr>
        <p:txBody>
          <a:bodyPr/>
          <a:lstStyle/>
          <a:p>
            <a:r>
              <a:rPr lang="en-US" sz="3600" b="1" dirty="0" smtClean="0"/>
              <a:t>Regional variation in leading </a:t>
            </a:r>
            <a:r>
              <a:rPr lang="en-US" sz="3600" b="1" dirty="0"/>
              <a:t>r</a:t>
            </a:r>
            <a:r>
              <a:rPr lang="en-US" sz="3600" b="1" dirty="0" smtClean="0"/>
              <a:t>isks, 2010</a:t>
            </a:r>
            <a:endParaRPr lang="en-US" sz="3600" b="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6" y="1143000"/>
            <a:ext cx="9110498" cy="515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bwMode="auto">
          <a:xfrm>
            <a:off x="7150100" y="2717800"/>
            <a:ext cx="274320" cy="27432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8" name="Oval 7"/>
          <p:cNvSpPr/>
          <p:nvPr/>
        </p:nvSpPr>
        <p:spPr bwMode="auto">
          <a:xfrm>
            <a:off x="4645195" y="3768198"/>
            <a:ext cx="274320" cy="27432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9" name="Oval 8"/>
          <p:cNvSpPr/>
          <p:nvPr/>
        </p:nvSpPr>
        <p:spPr bwMode="auto">
          <a:xfrm>
            <a:off x="8026400" y="2702560"/>
            <a:ext cx="1064824" cy="28956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0" name="Rectangle 9"/>
          <p:cNvSpPr/>
          <p:nvPr/>
        </p:nvSpPr>
        <p:spPr>
          <a:xfrm>
            <a:off x="66675" y="6601480"/>
            <a:ext cx="8989624" cy="261610"/>
          </a:xfrm>
          <a:prstGeom prst="rect">
            <a:avLst/>
          </a:prstGeom>
        </p:spPr>
        <p:txBody>
          <a:bodyPr wrap="square">
            <a:spAutoFit/>
          </a:bodyPr>
          <a:lstStyle/>
          <a:p>
            <a:pPr algn="ctr"/>
            <a:r>
              <a:rPr lang="en-US" sz="1100" dirty="0"/>
              <a:t>Slide attributed to Stephen Lim, Global Burden of Disease Project, Institute for Health Metrics and Evaluation, University of Washington</a:t>
            </a:r>
          </a:p>
        </p:txBody>
      </p:sp>
    </p:spTree>
    <p:extLst>
      <p:ext uri="{BB962C8B-B14F-4D97-AF65-F5344CB8AC3E}">
        <p14:creationId xmlns:p14="http://schemas.microsoft.com/office/powerpoint/2010/main" val="551464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182" y="1975373"/>
            <a:ext cx="8906238" cy="3219228"/>
            <a:chOff x="76200" y="1676400"/>
            <a:chExt cx="8991600" cy="3234281"/>
          </a:xfrm>
        </p:grpSpPr>
        <p:grpSp>
          <p:nvGrpSpPr>
            <p:cNvPr id="3" name="Group 2"/>
            <p:cNvGrpSpPr/>
            <p:nvPr/>
          </p:nvGrpSpPr>
          <p:grpSpPr>
            <a:xfrm>
              <a:off x="76200" y="1676400"/>
              <a:ext cx="8991600" cy="3234281"/>
              <a:chOff x="76200" y="1676400"/>
              <a:chExt cx="8991600" cy="3234281"/>
            </a:xfrm>
          </p:grpSpPr>
          <p:sp>
            <p:nvSpPr>
              <p:cNvPr id="5" name="Rectangle 4"/>
              <p:cNvSpPr/>
              <p:nvPr/>
            </p:nvSpPr>
            <p:spPr>
              <a:xfrm>
                <a:off x="76200" y="1676400"/>
                <a:ext cx="8991600" cy="2971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12" t="22120" r="44218" b="4609"/>
              <a:stretch/>
            </p:blipFill>
            <p:spPr bwMode="auto">
              <a:xfrm>
                <a:off x="304800" y="2157511"/>
                <a:ext cx="1928812"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4259" y="4002658"/>
                <a:ext cx="1776412"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US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Total attributable deaths = 103027 </a:t>
                </a:r>
                <a:endParaRPr kumimoji="0" lang="en-US" sz="1400" b="0" i="0" u="none" strike="noStrike" kern="0" cap="none" spc="0" normalizeH="0" baseline="0" noProof="0" dirty="0">
                  <a:ln>
                    <a:noFill/>
                  </a:ln>
                  <a:solidFill>
                    <a:sysClr val="windowText" lastClr="000000"/>
                  </a:solidFill>
                  <a:effectLst/>
                  <a:uLnTx/>
                  <a:uFillTx/>
                </a:endParaRPr>
              </a:p>
            </p:txBody>
          </p:sp>
          <p:sp>
            <p:nvSpPr>
              <p:cNvPr id="8" name="TextBox 7"/>
              <p:cNvSpPr txBox="1"/>
              <p:nvPr/>
            </p:nvSpPr>
            <p:spPr>
              <a:xfrm>
                <a:off x="4800600" y="4018129"/>
                <a:ext cx="1845553" cy="8925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China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Total attributable deaths = 1233891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 </a:t>
                </a:r>
                <a:endParaRPr kumimoji="0" lang="en-US" sz="1800" b="0" i="0" u="none" strike="noStrike" kern="0" cap="none" spc="0" normalizeH="0" baseline="0" noProof="0" dirty="0">
                  <a:ln>
                    <a:noFill/>
                  </a:ln>
                  <a:solidFill>
                    <a:sysClr val="windowText" lastClr="000000"/>
                  </a:solidFill>
                  <a:effectLst/>
                  <a:uLnTx/>
                  <a:uFillTx/>
                </a:endParaRPr>
              </a:p>
            </p:txBody>
          </p:sp>
          <p:sp>
            <p:nvSpPr>
              <p:cNvPr id="9" name="TextBox 8"/>
              <p:cNvSpPr txBox="1"/>
              <p:nvPr/>
            </p:nvSpPr>
            <p:spPr>
              <a:xfrm>
                <a:off x="1152524" y="1736824"/>
                <a:ext cx="7451701" cy="40484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Deaths Attributable to Ambient Particulate Matter Pollution in 2010</a:t>
                </a:r>
                <a:endParaRPr kumimoji="0" lang="en-US" sz="1800" b="0" i="0" u="none" strike="noStrike" kern="0" cap="none" spc="0" normalizeH="0" baseline="0" noProof="0" dirty="0">
                  <a:ln>
                    <a:noFill/>
                  </a:ln>
                  <a:solidFill>
                    <a:sysClr val="windowText" lastClr="000000"/>
                  </a:solidFill>
                  <a:effectLst/>
                  <a:uLnTx/>
                  <a:uFillTx/>
                </a:endParaRPr>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294" r="17279"/>
              <a:stretch/>
            </p:blipFill>
            <p:spPr bwMode="auto">
              <a:xfrm>
                <a:off x="2503609" y="2069676"/>
                <a:ext cx="1911227" cy="204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533426" y="4018129"/>
                <a:ext cx="1839791"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India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Total attributable deaths = 627426</a:t>
                </a:r>
              </a:p>
            </p:txBody>
          </p:sp>
          <p:pic>
            <p:nvPicPr>
              <p:cNvPr id="12"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8495"/>
              <a:stretch/>
            </p:blipFill>
            <p:spPr bwMode="auto">
              <a:xfrm>
                <a:off x="7086600" y="2157511"/>
                <a:ext cx="1601789"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1282" t="22776" r="44684" b="8195"/>
            <a:stretch/>
          </p:blipFill>
          <p:spPr bwMode="auto">
            <a:xfrm>
              <a:off x="4701656" y="2246128"/>
              <a:ext cx="1944497" cy="183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itle 1"/>
          <p:cNvSpPr txBox="1">
            <a:spLocks/>
          </p:cNvSpPr>
          <p:nvPr/>
        </p:nvSpPr>
        <p:spPr bwMode="auto">
          <a:xfrm>
            <a:off x="144290" y="914400"/>
            <a:ext cx="8792330" cy="62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66"/>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66"/>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66"/>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66"/>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66"/>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FFFF66"/>
                </a:solidFill>
                <a:latin typeface="Arial" charset="0"/>
              </a:defRPr>
            </a:lvl6pPr>
            <a:lvl7pPr marL="914400" algn="ctr" rtl="0" fontAlgn="base">
              <a:spcBef>
                <a:spcPct val="0"/>
              </a:spcBef>
              <a:spcAft>
                <a:spcPct val="0"/>
              </a:spcAft>
              <a:defRPr sz="4400">
                <a:solidFill>
                  <a:srgbClr val="FFFF66"/>
                </a:solidFill>
                <a:latin typeface="Arial" charset="0"/>
              </a:defRPr>
            </a:lvl7pPr>
            <a:lvl8pPr marL="1371600" algn="ctr" rtl="0" fontAlgn="base">
              <a:spcBef>
                <a:spcPct val="0"/>
              </a:spcBef>
              <a:spcAft>
                <a:spcPct val="0"/>
              </a:spcAft>
              <a:defRPr sz="4400">
                <a:solidFill>
                  <a:srgbClr val="FFFF66"/>
                </a:solidFill>
                <a:latin typeface="Arial" charset="0"/>
              </a:defRPr>
            </a:lvl8pPr>
            <a:lvl9pPr marL="1828800" algn="ctr" rtl="0" fontAlgn="base">
              <a:spcBef>
                <a:spcPct val="0"/>
              </a:spcBef>
              <a:spcAft>
                <a:spcPct val="0"/>
              </a:spcAft>
              <a:defRPr sz="4400">
                <a:solidFill>
                  <a:srgbClr val="FFFF66"/>
                </a:solidFill>
                <a:latin typeface="Arial" charset="0"/>
              </a:defRPr>
            </a:lvl9pPr>
          </a:lstStyle>
          <a:p>
            <a:r>
              <a:rPr lang="en-US" sz="3200" b="1" dirty="0" smtClean="0">
                <a:solidFill>
                  <a:schemeClr val="tx2"/>
                </a:solidFill>
                <a:ea typeface="Tahoma" pitchFamily="34" charset="0"/>
                <a:cs typeface="Tahoma" pitchFamily="34" charset="0"/>
              </a:rPr>
              <a:t>Deaths Attributable to Ambient PM</a:t>
            </a:r>
            <a:r>
              <a:rPr lang="en-US" sz="3200" b="1" baseline="-25000" dirty="0" smtClean="0">
                <a:solidFill>
                  <a:schemeClr val="tx2"/>
                </a:solidFill>
                <a:ea typeface="Tahoma" pitchFamily="34" charset="0"/>
                <a:cs typeface="Tahoma" pitchFamily="34" charset="0"/>
              </a:rPr>
              <a:t>2.5 </a:t>
            </a:r>
            <a:r>
              <a:rPr lang="en-US" sz="3200" b="1" dirty="0" smtClean="0">
                <a:solidFill>
                  <a:schemeClr val="tx2"/>
                </a:solidFill>
                <a:ea typeface="Tahoma" pitchFamily="34" charset="0"/>
                <a:cs typeface="Tahoma" pitchFamily="34" charset="0"/>
              </a:rPr>
              <a:t>by Cause in the US, India, and China in 2010</a:t>
            </a:r>
            <a:endParaRPr lang="en-US" sz="3200" b="1" dirty="0">
              <a:solidFill>
                <a:schemeClr val="tx2"/>
              </a:solidFill>
              <a:ea typeface="Tahoma" pitchFamily="34" charset="0"/>
              <a:cs typeface="Tahoma" pitchFamily="34" charset="0"/>
            </a:endParaRPr>
          </a:p>
        </p:txBody>
      </p:sp>
      <p:sp>
        <p:nvSpPr>
          <p:cNvPr id="14" name="Rectangle 13"/>
          <p:cNvSpPr/>
          <p:nvPr/>
        </p:nvSpPr>
        <p:spPr>
          <a:xfrm>
            <a:off x="66675" y="6601480"/>
            <a:ext cx="8989624" cy="261610"/>
          </a:xfrm>
          <a:prstGeom prst="rect">
            <a:avLst/>
          </a:prstGeom>
        </p:spPr>
        <p:txBody>
          <a:bodyPr wrap="square">
            <a:spAutoFit/>
          </a:bodyPr>
          <a:lstStyle/>
          <a:p>
            <a:pPr algn="ctr"/>
            <a:r>
              <a:rPr lang="en-US" sz="1100" dirty="0"/>
              <a:t>Slide attributed to </a:t>
            </a:r>
            <a:r>
              <a:rPr lang="en-US" sz="1100" dirty="0" smtClean="0"/>
              <a:t>Aaron Cohen, Health Effects Institute, Co-Chair of GBD 2010 Ambient Air Pollution Expert Group</a:t>
            </a:r>
            <a:endParaRPr lang="en-US" sz="1100" dirty="0"/>
          </a:p>
        </p:txBody>
      </p:sp>
    </p:spTree>
    <p:extLst>
      <p:ext uri="{BB962C8B-B14F-4D97-AF65-F5344CB8AC3E}">
        <p14:creationId xmlns:p14="http://schemas.microsoft.com/office/powerpoint/2010/main" val="30258381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r="13117" b="88837"/>
          <a:stretch/>
        </p:blipFill>
        <p:spPr>
          <a:xfrm>
            <a:off x="568036" y="990600"/>
            <a:ext cx="7944592" cy="517982"/>
          </a:xfrm>
          <a:prstGeom prst="rect">
            <a:avLst/>
          </a:prstGeom>
        </p:spPr>
      </p:pic>
      <p:sp>
        <p:nvSpPr>
          <p:cNvPr id="3" name="Rectangle 2"/>
          <p:cNvSpPr/>
          <p:nvPr/>
        </p:nvSpPr>
        <p:spPr>
          <a:xfrm>
            <a:off x="5649092" y="569456"/>
            <a:ext cx="3186834" cy="338554"/>
          </a:xfrm>
          <a:prstGeom prst="rect">
            <a:avLst/>
          </a:prstGeom>
        </p:spPr>
        <p:txBody>
          <a:bodyPr wrap="none">
            <a:spAutoFit/>
          </a:bodyPr>
          <a:lstStyle/>
          <a:p>
            <a:r>
              <a:rPr lang="en-US" sz="1600" b="1" i="1" dirty="0" smtClean="0">
                <a:solidFill>
                  <a:schemeClr val="tx2"/>
                </a:solidFill>
              </a:rPr>
              <a:t>New York Times, April 1</a:t>
            </a:r>
            <a:r>
              <a:rPr lang="en-US" sz="1600" b="1" i="1" dirty="0">
                <a:solidFill>
                  <a:schemeClr val="tx2"/>
                </a:solidFill>
              </a:rPr>
              <a:t>, 2013</a:t>
            </a:r>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b="35021"/>
          <a:stretch/>
        </p:blipFill>
        <p:spPr>
          <a:xfrm>
            <a:off x="171772" y="1828800"/>
            <a:ext cx="4368560" cy="2921330"/>
          </a:xfrm>
          <a:prstGeom prst="rect">
            <a:avLst/>
          </a:prstGeom>
        </p:spPr>
      </p:pic>
      <p:pic>
        <p:nvPicPr>
          <p:cNvPr id="22530" name="Picture 2" descr="http://graphics8.nytimes.com/images/2013/04/02/world/BEIJING/BEIJING-articleLarge-v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323" y="1828800"/>
            <a:ext cx="4430552" cy="2717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773" y="4767944"/>
            <a:ext cx="8664154" cy="2032515"/>
          </a:xfrm>
          <a:prstGeom prst="rect">
            <a:avLst/>
          </a:prstGeom>
        </p:spPr>
      </p:pic>
    </p:spTree>
    <p:extLst>
      <p:ext uri="{BB962C8B-B14F-4D97-AF65-F5344CB8AC3E}">
        <p14:creationId xmlns:p14="http://schemas.microsoft.com/office/powerpoint/2010/main" val="29211126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30" y="381000"/>
            <a:ext cx="8991600" cy="1143000"/>
          </a:xfrm>
        </p:spPr>
        <p:txBody>
          <a:bodyPr/>
          <a:lstStyle/>
          <a:p>
            <a:r>
              <a:rPr lang="en-US" sz="2400" b="1" dirty="0">
                <a:ea typeface="Tahoma" pitchFamily="34" charset="0"/>
                <a:cs typeface="Tahoma" pitchFamily="34" charset="0"/>
              </a:rPr>
              <a:t>Estimated </a:t>
            </a:r>
            <a:r>
              <a:rPr lang="en-US" sz="2400" b="1" dirty="0" smtClean="0">
                <a:ea typeface="Tahoma" pitchFamily="34" charset="0"/>
                <a:cs typeface="Tahoma" pitchFamily="34" charset="0"/>
              </a:rPr>
              <a:t>population-weighted ambient </a:t>
            </a:r>
            <a:r>
              <a:rPr lang="en-US" sz="2400" b="1" dirty="0">
                <a:ea typeface="Tahoma" pitchFamily="34" charset="0"/>
                <a:cs typeface="Tahoma" pitchFamily="34" charset="0"/>
              </a:rPr>
              <a:t>air pollution levels - PM</a:t>
            </a:r>
            <a:r>
              <a:rPr lang="en-US" sz="2400" b="1" baseline="-25000" dirty="0">
                <a:ea typeface="Tahoma" pitchFamily="34" charset="0"/>
                <a:cs typeface="Tahoma" pitchFamily="34" charset="0"/>
              </a:rPr>
              <a:t>2.5</a:t>
            </a:r>
            <a:r>
              <a:rPr lang="en-US" sz="2400" b="1" dirty="0">
                <a:ea typeface="Tahoma" pitchFamily="34" charset="0"/>
                <a:cs typeface="Tahoma" pitchFamily="34" charset="0"/>
              </a:rPr>
              <a:t> -increased worldwide and in China </a:t>
            </a:r>
            <a:r>
              <a:rPr lang="en-US" sz="2400" b="1" dirty="0" smtClean="0">
                <a:ea typeface="Tahoma" pitchFamily="34" charset="0"/>
                <a:cs typeface="Tahoma" pitchFamily="34" charset="0"/>
              </a:rPr>
              <a:t>1990-2010</a:t>
            </a:r>
            <a:endParaRPr lang="en-US" sz="2400" dirty="0"/>
          </a:p>
        </p:txBody>
      </p:sp>
      <p:grpSp>
        <p:nvGrpSpPr>
          <p:cNvPr id="10" name="Group 9"/>
          <p:cNvGrpSpPr/>
          <p:nvPr/>
        </p:nvGrpSpPr>
        <p:grpSpPr>
          <a:xfrm>
            <a:off x="97610" y="1449568"/>
            <a:ext cx="8839399" cy="5103631"/>
            <a:chOff x="97610" y="1618564"/>
            <a:chExt cx="8839399" cy="5103631"/>
          </a:xfrm>
        </p:grpSpPr>
        <p:grpSp>
          <p:nvGrpSpPr>
            <p:cNvPr id="5" name="Group 4"/>
            <p:cNvGrpSpPr/>
            <p:nvPr/>
          </p:nvGrpSpPr>
          <p:grpSpPr>
            <a:xfrm>
              <a:off x="97610" y="1618564"/>
              <a:ext cx="8839399" cy="5103631"/>
              <a:chOff x="97610" y="1618564"/>
              <a:chExt cx="8839399" cy="5103631"/>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319"/>
              <a:stretch/>
            </p:blipFill>
            <p:spPr bwMode="auto">
              <a:xfrm>
                <a:off x="97610" y="1618564"/>
                <a:ext cx="8839399" cy="5103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57800" y="1639669"/>
                <a:ext cx="3657600" cy="646331"/>
              </a:xfrm>
              <a:prstGeom prst="rect">
                <a:avLst/>
              </a:prstGeom>
              <a:solidFill>
                <a:srgbClr val="FFFF00"/>
              </a:solidFill>
            </p:spPr>
            <p:txBody>
              <a:bodyPr wrap="square" rtlCol="0">
                <a:spAutoFit/>
              </a:bodyPr>
              <a:lstStyle/>
              <a:p>
                <a:r>
                  <a:rPr lang="en-US" b="1" dirty="0" smtClean="0">
                    <a:solidFill>
                      <a:srgbClr val="000000"/>
                    </a:solidFill>
                    <a:latin typeface="+mj-lt"/>
                    <a:ea typeface="Tahoma" pitchFamily="34" charset="0"/>
                    <a:cs typeface="Tahoma" pitchFamily="34" charset="0"/>
                  </a:rPr>
                  <a:t>50% increase in population-weighted PM</a:t>
                </a:r>
                <a:r>
                  <a:rPr lang="en-US" b="1" baseline="-25000" dirty="0" smtClean="0">
                    <a:solidFill>
                      <a:srgbClr val="000000"/>
                    </a:solidFill>
                    <a:latin typeface="+mj-lt"/>
                    <a:ea typeface="Tahoma" pitchFamily="34" charset="0"/>
                    <a:cs typeface="Tahoma" pitchFamily="34" charset="0"/>
                  </a:rPr>
                  <a:t>2.5</a:t>
                </a:r>
                <a:endParaRPr lang="en-US" b="1" dirty="0">
                  <a:solidFill>
                    <a:srgbClr val="000000"/>
                  </a:solidFill>
                  <a:latin typeface="+mj-lt"/>
                  <a:ea typeface="Tahoma" pitchFamily="34" charset="0"/>
                  <a:cs typeface="Tahoma" pitchFamily="34" charset="0"/>
                </a:endParaRPr>
              </a:p>
            </p:txBody>
          </p:sp>
          <p:sp>
            <p:nvSpPr>
              <p:cNvPr id="4" name="Down Arrow 3"/>
              <p:cNvSpPr/>
              <p:nvPr/>
            </p:nvSpPr>
            <p:spPr>
              <a:xfrm>
                <a:off x="7071928" y="1941731"/>
                <a:ext cx="45719" cy="2115403"/>
              </a:xfrm>
              <a:prstGeom prst="downArrow">
                <a:avLst/>
              </a:prstGeom>
              <a:solidFill>
                <a:srgbClr val="FFFF00">
                  <a:alpha val="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grpSp>
        <p:sp>
          <p:nvSpPr>
            <p:cNvPr id="9" name="TextBox 8"/>
            <p:cNvSpPr txBox="1"/>
            <p:nvPr/>
          </p:nvSpPr>
          <p:spPr>
            <a:xfrm>
              <a:off x="304601" y="1618565"/>
              <a:ext cx="4191199" cy="1015663"/>
            </a:xfrm>
            <a:prstGeom prst="rect">
              <a:avLst/>
            </a:prstGeom>
            <a:noFill/>
          </p:spPr>
          <p:txBody>
            <a:bodyPr wrap="square" rtlCol="0">
              <a:spAutoFit/>
            </a:bodyPr>
            <a:lstStyle/>
            <a:p>
              <a:pPr fontAlgn="auto">
                <a:spcBef>
                  <a:spcPts val="0"/>
                </a:spcBef>
                <a:spcAft>
                  <a:spcPts val="0"/>
                </a:spcAft>
              </a:pPr>
              <a:r>
                <a:rPr lang="en-CA" sz="2000" b="1" dirty="0">
                  <a:solidFill>
                    <a:prstClr val="black"/>
                  </a:solidFill>
                  <a:latin typeface="+mj-lt"/>
                  <a:ea typeface="Tahoma" pitchFamily="34" charset="0"/>
                  <a:cs typeface="Tahoma" pitchFamily="34" charset="0"/>
                </a:rPr>
                <a:t>1990 → </a:t>
              </a:r>
              <a:r>
                <a:rPr lang="en-CA" sz="2000" b="1" dirty="0" smtClean="0">
                  <a:solidFill>
                    <a:prstClr val="black"/>
                  </a:solidFill>
                  <a:latin typeface="+mj-lt"/>
                  <a:ea typeface="Tahoma" pitchFamily="34" charset="0"/>
                  <a:cs typeface="Tahoma" pitchFamily="34" charset="0"/>
                </a:rPr>
                <a:t>2010:</a:t>
              </a:r>
              <a:endParaRPr lang="en-CA" sz="2000" b="1" dirty="0">
                <a:solidFill>
                  <a:prstClr val="black"/>
                </a:solidFill>
                <a:latin typeface="+mj-lt"/>
                <a:ea typeface="Tahoma" pitchFamily="34" charset="0"/>
                <a:cs typeface="Tahoma" pitchFamily="34" charset="0"/>
              </a:endParaRPr>
            </a:p>
            <a:p>
              <a:pPr fontAlgn="auto">
                <a:spcBef>
                  <a:spcPts val="0"/>
                </a:spcBef>
                <a:spcAft>
                  <a:spcPts val="0"/>
                </a:spcAft>
              </a:pPr>
              <a:r>
                <a:rPr lang="en-CA" sz="2000" b="1" dirty="0" smtClean="0">
                  <a:solidFill>
                    <a:prstClr val="black"/>
                  </a:solidFill>
                  <a:latin typeface="+mj-lt"/>
                  <a:ea typeface="Tahoma" pitchFamily="34" charset="0"/>
                  <a:cs typeface="Tahoma" pitchFamily="34" charset="0"/>
                </a:rPr>
                <a:t>10% </a:t>
              </a:r>
              <a:r>
                <a:rPr lang="en-CA" sz="2000" b="1" dirty="0">
                  <a:solidFill>
                    <a:prstClr val="black"/>
                  </a:solidFill>
                  <a:latin typeface="+mj-lt"/>
                  <a:ea typeface="Tahoma" pitchFamily="34" charset="0"/>
                  <a:cs typeface="Tahoma" pitchFamily="34" charset="0"/>
                </a:rPr>
                <a:t>increase in global population-weighted PM</a:t>
              </a:r>
              <a:r>
                <a:rPr lang="en-CA" sz="2000" b="1" baseline="-25000" dirty="0">
                  <a:solidFill>
                    <a:prstClr val="black"/>
                  </a:solidFill>
                  <a:latin typeface="+mj-lt"/>
                  <a:ea typeface="Tahoma" pitchFamily="34" charset="0"/>
                  <a:cs typeface="Tahoma" pitchFamily="34" charset="0"/>
                </a:rPr>
                <a:t>2.5</a:t>
              </a:r>
            </a:p>
          </p:txBody>
        </p:sp>
      </p:grpSp>
      <p:sp>
        <p:nvSpPr>
          <p:cNvPr id="11" name="Rectangle 10"/>
          <p:cNvSpPr/>
          <p:nvPr/>
        </p:nvSpPr>
        <p:spPr>
          <a:xfrm>
            <a:off x="66675" y="6601480"/>
            <a:ext cx="8989624" cy="261610"/>
          </a:xfrm>
          <a:prstGeom prst="rect">
            <a:avLst/>
          </a:prstGeom>
        </p:spPr>
        <p:txBody>
          <a:bodyPr wrap="square">
            <a:spAutoFit/>
          </a:bodyPr>
          <a:lstStyle/>
          <a:p>
            <a:pPr algn="ctr"/>
            <a:r>
              <a:rPr lang="en-US" sz="1100" dirty="0"/>
              <a:t>Slide attributed to </a:t>
            </a:r>
            <a:r>
              <a:rPr lang="en-US" sz="1100" dirty="0" smtClean="0"/>
              <a:t>Aaron Cohen, Health Effects Institute, Co-Chair of GBD 2010 Ambient Air Pollution Expert Group</a:t>
            </a:r>
            <a:endParaRPr lang="en-US" sz="1100" dirty="0"/>
          </a:p>
        </p:txBody>
      </p:sp>
    </p:spTree>
    <p:extLst>
      <p:ext uri="{BB962C8B-B14F-4D97-AF65-F5344CB8AC3E}">
        <p14:creationId xmlns:p14="http://schemas.microsoft.com/office/powerpoint/2010/main" val="35959724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746760"/>
            <a:ext cx="7620000" cy="808038"/>
          </a:xfrm>
        </p:spPr>
        <p:txBody>
          <a:bodyPr/>
          <a:lstStyle/>
          <a:p>
            <a:r>
              <a:rPr lang="en-US" sz="3200" b="1" dirty="0" smtClean="0"/>
              <a:t>Deaths Attributable to Air Pollution, Worldwide, 1990 and 2010</a:t>
            </a:r>
            <a:endParaRPr lang="en-US" sz="3200" b="1" dirty="0"/>
          </a:p>
        </p:txBody>
      </p:sp>
      <p:sp>
        <p:nvSpPr>
          <p:cNvPr id="8" name="Rectangle 7"/>
          <p:cNvSpPr/>
          <p:nvPr/>
        </p:nvSpPr>
        <p:spPr>
          <a:xfrm>
            <a:off x="6553200" y="6547941"/>
            <a:ext cx="2419252" cy="307777"/>
          </a:xfrm>
          <a:prstGeom prst="rect">
            <a:avLst/>
          </a:prstGeom>
        </p:spPr>
        <p:txBody>
          <a:bodyPr wrap="none">
            <a:spAutoFit/>
          </a:bodyPr>
          <a:lstStyle/>
          <a:p>
            <a:r>
              <a:rPr lang="en-US" sz="1400" b="1" i="1" dirty="0"/>
              <a:t>Lancet </a:t>
            </a:r>
            <a:r>
              <a:rPr lang="en-US" sz="1400" b="1" dirty="0"/>
              <a:t>2012; 380: 2224–60</a:t>
            </a:r>
            <a:endParaRPr lang="en-US" sz="1400" dirty="0"/>
          </a:p>
        </p:txBody>
      </p:sp>
      <p:graphicFrame>
        <p:nvGraphicFramePr>
          <p:cNvPr id="2" name="Table 1"/>
          <p:cNvGraphicFramePr>
            <a:graphicFrameLocks noGrp="1"/>
          </p:cNvGraphicFramePr>
          <p:nvPr>
            <p:extLst>
              <p:ext uri="{D42A27DB-BD31-4B8C-83A1-F6EECF244321}">
                <p14:modId xmlns:p14="http://schemas.microsoft.com/office/powerpoint/2010/main" val="1016079459"/>
              </p:ext>
            </p:extLst>
          </p:nvPr>
        </p:nvGraphicFramePr>
        <p:xfrm>
          <a:off x="315602" y="1737360"/>
          <a:ext cx="8656852" cy="3291840"/>
        </p:xfrm>
        <a:graphic>
          <a:graphicData uri="http://schemas.openxmlformats.org/drawingml/2006/table">
            <a:tbl>
              <a:tblPr bandRow="1">
                <a:tableStyleId>{5C22544A-7EE6-4342-B048-85BDC9FD1C3A}</a:tableStyleId>
              </a:tblPr>
              <a:tblGrid>
                <a:gridCol w="1436998"/>
                <a:gridCol w="1203309"/>
                <a:gridCol w="1203309"/>
                <a:gridCol w="1203309"/>
                <a:gridCol w="1203309"/>
                <a:gridCol w="1203309"/>
                <a:gridCol w="1203309"/>
              </a:tblGrid>
              <a:tr h="457200">
                <a:tc>
                  <a:txBody>
                    <a:bodyPr/>
                    <a:lstStyle/>
                    <a:p>
                      <a:endParaRPr lang="en-US" sz="1600" b="1" dirty="0"/>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gridSpan="2">
                  <a:txBody>
                    <a:bodyPr/>
                    <a:lstStyle/>
                    <a:p>
                      <a:pPr algn="ctr"/>
                      <a:r>
                        <a:rPr lang="en-US" sz="1600" b="1" dirty="0" smtClean="0">
                          <a:solidFill>
                            <a:schemeClr val="tx1"/>
                          </a:solidFill>
                        </a:rPr>
                        <a:t>Men</a:t>
                      </a:r>
                      <a:endParaRPr lang="en-US" sz="1600" b="1" dirty="0">
                        <a:solidFill>
                          <a:schemeClr val="tx1"/>
                        </a:solidFill>
                      </a:endParaRPr>
                    </a:p>
                  </a:txBody>
                  <a:tcPr anchor="ctr">
                    <a:lnT w="28575" cap="flat" cmpd="sng" algn="ctr">
                      <a:solidFill>
                        <a:schemeClr val="bg1"/>
                      </a:solidFill>
                      <a:prstDash val="solid"/>
                      <a:round/>
                      <a:headEnd type="none" w="med" len="med"/>
                      <a:tailEnd type="none" w="med" len="med"/>
                    </a:lnT>
                    <a:solidFill>
                      <a:srgbClr val="3399FF"/>
                    </a:solidFill>
                  </a:tcPr>
                </a:tc>
                <a:tc hMerge="1">
                  <a:txBody>
                    <a:bodyPr/>
                    <a:lstStyle/>
                    <a:p>
                      <a:endParaRPr lang="en-US" sz="1600" b="1" dirty="0">
                        <a:solidFill>
                          <a:schemeClr val="tx1"/>
                        </a:solidFill>
                      </a:endParaRPr>
                    </a:p>
                  </a:txBody>
                  <a:tcPr>
                    <a:solidFill>
                      <a:srgbClr val="3399FF"/>
                    </a:solidFill>
                  </a:tcPr>
                </a:tc>
                <a:tc gridSpan="2">
                  <a:txBody>
                    <a:bodyPr/>
                    <a:lstStyle/>
                    <a:p>
                      <a:pPr algn="ctr"/>
                      <a:r>
                        <a:rPr lang="en-US" sz="1600" b="1" dirty="0" smtClean="0">
                          <a:solidFill>
                            <a:schemeClr val="tx1"/>
                          </a:solidFill>
                        </a:rPr>
                        <a:t>Women</a:t>
                      </a:r>
                      <a:endParaRPr lang="en-US" sz="1600" b="1" dirty="0">
                        <a:solidFill>
                          <a:schemeClr val="tx1"/>
                        </a:solidFill>
                      </a:endParaRPr>
                    </a:p>
                  </a:txBody>
                  <a:tcPr anchor="ctr">
                    <a:lnT w="28575" cap="flat" cmpd="sng" algn="ctr">
                      <a:solidFill>
                        <a:schemeClr val="bg1"/>
                      </a:solidFill>
                      <a:prstDash val="solid"/>
                      <a:round/>
                      <a:headEnd type="none" w="med" len="med"/>
                      <a:tailEnd type="none" w="med" len="med"/>
                    </a:lnT>
                    <a:solidFill>
                      <a:schemeClr val="tx2">
                        <a:lumMod val="40000"/>
                        <a:lumOff val="60000"/>
                      </a:schemeClr>
                    </a:solidFill>
                  </a:tcPr>
                </a:tc>
                <a:tc hMerge="1">
                  <a:txBody>
                    <a:bodyPr/>
                    <a:lstStyle/>
                    <a:p>
                      <a:pPr algn="ctr"/>
                      <a:endParaRPr lang="en-US" sz="1600" b="1" dirty="0">
                        <a:solidFill>
                          <a:schemeClr val="tx1"/>
                        </a:solidFill>
                      </a:endParaRPr>
                    </a:p>
                  </a:txBody>
                  <a:tcPr anchor="ctr">
                    <a:solidFill>
                      <a:schemeClr val="tx2">
                        <a:lumMod val="40000"/>
                        <a:lumOff val="60000"/>
                      </a:schemeClr>
                    </a:solidFill>
                  </a:tcPr>
                </a:tc>
                <a:tc gridSpan="2">
                  <a:txBody>
                    <a:bodyPr/>
                    <a:lstStyle/>
                    <a:p>
                      <a:pPr algn="ctr"/>
                      <a:r>
                        <a:rPr lang="en-US" sz="1600" b="1" dirty="0" smtClean="0">
                          <a:solidFill>
                            <a:schemeClr val="tx1"/>
                          </a:solidFill>
                        </a:rPr>
                        <a:t>Both sexes</a:t>
                      </a:r>
                      <a:endParaRPr lang="en-US" sz="1600" b="1" dirty="0">
                        <a:solidFill>
                          <a:schemeClr val="tx1"/>
                        </a:solidFill>
                      </a:endParaRP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accent2">
                        <a:lumMod val="20000"/>
                        <a:lumOff val="80000"/>
                      </a:schemeClr>
                    </a:solidFill>
                  </a:tcPr>
                </a:tc>
                <a:tc hMerge="1">
                  <a:txBody>
                    <a:bodyPr/>
                    <a:lstStyle/>
                    <a:p>
                      <a:pPr algn="ctr"/>
                      <a:endParaRPr lang="en-US" sz="1600" b="1" dirty="0"/>
                    </a:p>
                  </a:txBody>
                  <a:tcPr anchor="ctr">
                    <a:solidFill>
                      <a:schemeClr val="accent2">
                        <a:lumMod val="20000"/>
                        <a:lumOff val="80000"/>
                      </a:schemeClr>
                    </a:solidFill>
                  </a:tcPr>
                </a:tc>
              </a:tr>
              <a:tr h="457200">
                <a:tc>
                  <a:txBody>
                    <a:bodyPr/>
                    <a:lstStyle/>
                    <a:p>
                      <a:endParaRPr lang="en-US" sz="1600" b="1" dirty="0"/>
                    </a:p>
                  </a:txBody>
                  <a:tcP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p>
                      <a:pPr algn="ctr"/>
                      <a:r>
                        <a:rPr lang="en-US" sz="1600" b="1" dirty="0" smtClean="0"/>
                        <a:t>1990</a:t>
                      </a:r>
                      <a:endParaRPr lang="en-US" sz="1600" b="1" dirty="0"/>
                    </a:p>
                  </a:txBody>
                  <a:tcPr anchor="ctr">
                    <a:lnB w="28575" cap="flat" cmpd="sng" algn="ctr">
                      <a:solidFill>
                        <a:schemeClr val="bg1"/>
                      </a:solidFill>
                      <a:prstDash val="solid"/>
                      <a:round/>
                      <a:headEnd type="none" w="med" len="med"/>
                      <a:tailEnd type="none" w="med" len="med"/>
                    </a:lnB>
                    <a:solidFill>
                      <a:srgbClr val="3399FF"/>
                    </a:solidFill>
                  </a:tcPr>
                </a:tc>
                <a:tc>
                  <a:txBody>
                    <a:bodyPr/>
                    <a:lstStyle/>
                    <a:p>
                      <a:pPr algn="ctr"/>
                      <a:r>
                        <a:rPr lang="en-US" sz="1600" b="1" dirty="0" smtClean="0"/>
                        <a:t>2010</a:t>
                      </a:r>
                      <a:endParaRPr lang="en-US" sz="1600" b="1" dirty="0"/>
                    </a:p>
                  </a:txBody>
                  <a:tcPr anchor="ctr">
                    <a:lnB w="28575" cap="flat" cmpd="sng" algn="ctr">
                      <a:solidFill>
                        <a:schemeClr val="bg1"/>
                      </a:solidFill>
                      <a:prstDash val="solid"/>
                      <a:round/>
                      <a:headEnd type="none" w="med" len="med"/>
                      <a:tailEnd type="none" w="med" len="med"/>
                    </a:lnB>
                    <a:solidFill>
                      <a:srgbClr val="3399FF"/>
                    </a:solidFill>
                  </a:tcPr>
                </a:tc>
                <a:tc>
                  <a:txBody>
                    <a:bodyPr/>
                    <a:lstStyle/>
                    <a:p>
                      <a:pPr algn="ctr"/>
                      <a:r>
                        <a:rPr lang="en-US" sz="1600" b="1" dirty="0" smtClean="0"/>
                        <a:t>1990</a:t>
                      </a:r>
                      <a:endParaRPr lang="en-US" sz="1600" b="1" dirty="0"/>
                    </a:p>
                  </a:txBody>
                  <a:tcPr anchor="ctr">
                    <a:lnB w="28575"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n-US" sz="1600" b="1" dirty="0" smtClean="0"/>
                        <a:t>2010</a:t>
                      </a:r>
                      <a:endParaRPr lang="en-US" sz="1600" b="1" dirty="0"/>
                    </a:p>
                  </a:txBody>
                  <a:tcPr anchor="ctr">
                    <a:lnB w="28575"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lang="en-US" sz="1600" b="1" dirty="0" smtClean="0"/>
                        <a:t>1990</a:t>
                      </a:r>
                      <a:endParaRPr lang="en-US" sz="1600" b="1" dirty="0"/>
                    </a:p>
                  </a:txBody>
                  <a:tcPr anchor="ctr">
                    <a:lnB w="2857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r>
                        <a:rPr lang="en-US" sz="1600" b="1" dirty="0" smtClean="0"/>
                        <a:t>2010</a:t>
                      </a:r>
                      <a:endParaRPr lang="en-US" sz="1600" b="1" dirty="0"/>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lumMod val="20000"/>
                        <a:lumOff val="80000"/>
                      </a:schemeClr>
                    </a:solidFill>
                  </a:tcPr>
                </a:tc>
              </a:tr>
              <a:tr h="731520">
                <a:tc>
                  <a:txBody>
                    <a:bodyPr/>
                    <a:lstStyle/>
                    <a:p>
                      <a:r>
                        <a:rPr lang="en-US" sz="1600" dirty="0" smtClean="0"/>
                        <a:t>Ambient PM pollution</a:t>
                      </a:r>
                      <a:endParaRPr lang="en-US" sz="1600" dirty="0"/>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algn="r"/>
                      <a:r>
                        <a:rPr lang="en-US" sz="1600" dirty="0" smtClean="0"/>
                        <a:t>1,549,448</a:t>
                      </a:r>
                      <a:endParaRPr lang="en-US" sz="1600" dirty="0"/>
                    </a:p>
                  </a:txBody>
                  <a:tcPr anchor="ctr">
                    <a:lnT w="28575" cap="flat" cmpd="sng" algn="ctr">
                      <a:solidFill>
                        <a:schemeClr val="bg1"/>
                      </a:solidFill>
                      <a:prstDash val="solid"/>
                      <a:round/>
                      <a:headEnd type="none" w="med" len="med"/>
                      <a:tailEnd type="none" w="med" len="med"/>
                    </a:lnT>
                    <a:solidFill>
                      <a:srgbClr val="3399FF"/>
                    </a:solidFill>
                  </a:tcPr>
                </a:tc>
                <a:tc>
                  <a:txBody>
                    <a:bodyPr/>
                    <a:lstStyle/>
                    <a:p>
                      <a:pPr algn="r"/>
                      <a:r>
                        <a:rPr lang="en-US" sz="1600" dirty="0" smtClean="0"/>
                        <a:t>1,850,428</a:t>
                      </a:r>
                      <a:endParaRPr lang="en-US" sz="1600" dirty="0"/>
                    </a:p>
                  </a:txBody>
                  <a:tcPr anchor="ctr">
                    <a:lnT w="28575" cap="flat" cmpd="sng" algn="ctr">
                      <a:solidFill>
                        <a:schemeClr val="bg1"/>
                      </a:solidFill>
                      <a:prstDash val="solid"/>
                      <a:round/>
                      <a:headEnd type="none" w="med" len="med"/>
                      <a:tailEnd type="none" w="med" len="med"/>
                    </a:lnT>
                    <a:solidFill>
                      <a:srgbClr val="3399FF"/>
                    </a:solidFill>
                  </a:tcPr>
                </a:tc>
                <a:tc>
                  <a:txBody>
                    <a:bodyPr/>
                    <a:lstStyle/>
                    <a:p>
                      <a:pPr algn="r"/>
                      <a:r>
                        <a:rPr lang="en-US" sz="1600" dirty="0" smtClean="0"/>
                        <a:t>1,360,712</a:t>
                      </a:r>
                      <a:endParaRPr lang="en-US" sz="1600" dirty="0"/>
                    </a:p>
                  </a:txBody>
                  <a:tcPr anchor="ctr">
                    <a:lnT w="285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t>1,373,113</a:t>
                      </a:r>
                      <a:endParaRPr lang="en-US" sz="1600" dirty="0"/>
                    </a:p>
                  </a:txBody>
                  <a:tcPr anchor="ctr">
                    <a:lnT w="285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t>2,910,161</a:t>
                      </a:r>
                      <a:endParaRPr lang="en-US" sz="1600" dirty="0"/>
                    </a:p>
                  </a:txBody>
                  <a:tcPr anchor="ctr">
                    <a:lnT w="28575"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r"/>
                      <a:r>
                        <a:rPr lang="en-US" sz="1600" dirty="0" smtClean="0"/>
                        <a:t>3,223,540</a:t>
                      </a:r>
                      <a:endParaRPr lang="en-US" sz="1600" dirty="0"/>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accent2">
                        <a:lumMod val="20000"/>
                        <a:lumOff val="80000"/>
                      </a:schemeClr>
                    </a:solidFill>
                  </a:tcPr>
                </a:tc>
              </a:tr>
              <a:tr h="731520">
                <a:tc>
                  <a:txBody>
                    <a:bodyPr/>
                    <a:lstStyle/>
                    <a:p>
                      <a:r>
                        <a:rPr lang="en-US" sz="1600" dirty="0" smtClean="0"/>
                        <a:t>Household air pollution from solid fuels</a:t>
                      </a:r>
                      <a:endParaRPr lang="en-US" sz="1600" dirty="0"/>
                    </a:p>
                  </a:txBody>
                  <a:tcPr anchor="ctr">
                    <a:lnL w="28575" cap="flat" cmpd="sng" algn="ctr">
                      <a:solidFill>
                        <a:schemeClr val="bg1"/>
                      </a:solidFill>
                      <a:prstDash val="solid"/>
                      <a:round/>
                      <a:headEnd type="none" w="med" len="med"/>
                      <a:tailEnd type="none" w="med" len="med"/>
                    </a:lnL>
                  </a:tcPr>
                </a:tc>
                <a:tc>
                  <a:txBody>
                    <a:bodyPr/>
                    <a:lstStyle/>
                    <a:p>
                      <a:pPr algn="r"/>
                      <a:r>
                        <a:rPr lang="en-US" sz="1600" dirty="0" smtClean="0"/>
                        <a:t>2,251,932</a:t>
                      </a:r>
                      <a:endParaRPr lang="en-US" sz="1600" dirty="0"/>
                    </a:p>
                  </a:txBody>
                  <a:tcPr anchor="ctr">
                    <a:solidFill>
                      <a:srgbClr val="3399FF"/>
                    </a:solidFill>
                  </a:tcPr>
                </a:tc>
                <a:tc>
                  <a:txBody>
                    <a:bodyPr/>
                    <a:lstStyle/>
                    <a:p>
                      <a:pPr algn="r"/>
                      <a:r>
                        <a:rPr lang="en-US" sz="1600" dirty="0" smtClean="0"/>
                        <a:t>1,867,043</a:t>
                      </a:r>
                      <a:endParaRPr lang="en-US" sz="1600" dirty="0"/>
                    </a:p>
                  </a:txBody>
                  <a:tcPr anchor="ctr">
                    <a:solidFill>
                      <a:srgbClr val="3399FF"/>
                    </a:solidFill>
                  </a:tcPr>
                </a:tc>
                <a:tc>
                  <a:txBody>
                    <a:bodyPr/>
                    <a:lstStyle/>
                    <a:p>
                      <a:pPr algn="r"/>
                      <a:r>
                        <a:rPr lang="en-US" sz="1600" dirty="0" smtClean="0"/>
                        <a:t>2,221,558</a:t>
                      </a:r>
                      <a:endParaRPr lang="en-US" sz="1600" dirty="0"/>
                    </a:p>
                  </a:txBody>
                  <a:tcPr anchor="ctr">
                    <a:solidFill>
                      <a:schemeClr val="tx2">
                        <a:lumMod val="40000"/>
                        <a:lumOff val="60000"/>
                      </a:schemeClr>
                    </a:solidFill>
                  </a:tcPr>
                </a:tc>
                <a:tc>
                  <a:txBody>
                    <a:bodyPr/>
                    <a:lstStyle/>
                    <a:p>
                      <a:pPr algn="r"/>
                      <a:r>
                        <a:rPr lang="en-US" sz="1600" dirty="0" smtClean="0"/>
                        <a:t>1,611,730</a:t>
                      </a:r>
                      <a:endParaRPr lang="en-US" sz="1600" dirty="0"/>
                    </a:p>
                  </a:txBody>
                  <a:tcPr anchor="ctr">
                    <a:solidFill>
                      <a:schemeClr val="tx2">
                        <a:lumMod val="40000"/>
                        <a:lumOff val="60000"/>
                      </a:schemeClr>
                    </a:solidFill>
                  </a:tcPr>
                </a:tc>
                <a:tc>
                  <a:txBody>
                    <a:bodyPr/>
                    <a:lstStyle/>
                    <a:p>
                      <a:pPr algn="r"/>
                      <a:r>
                        <a:rPr lang="en-US" sz="1600" dirty="0" smtClean="0"/>
                        <a:t>4,473,490</a:t>
                      </a:r>
                      <a:endParaRPr lang="en-US" sz="1600" dirty="0"/>
                    </a:p>
                  </a:txBody>
                  <a:tcPr anchor="ctr">
                    <a:solidFill>
                      <a:schemeClr val="accent2">
                        <a:lumMod val="20000"/>
                        <a:lumOff val="80000"/>
                      </a:schemeClr>
                    </a:solidFill>
                  </a:tcPr>
                </a:tc>
                <a:tc>
                  <a:txBody>
                    <a:bodyPr/>
                    <a:lstStyle/>
                    <a:p>
                      <a:pPr algn="r"/>
                      <a:r>
                        <a:rPr lang="en-US" sz="1600" dirty="0" smtClean="0"/>
                        <a:t>3,478,773</a:t>
                      </a:r>
                      <a:endParaRPr lang="en-US" sz="1600" dirty="0"/>
                    </a:p>
                  </a:txBody>
                  <a:tcPr anchor="ctr">
                    <a:lnR w="28575" cap="flat" cmpd="sng" algn="ctr">
                      <a:solidFill>
                        <a:schemeClr val="bg1"/>
                      </a:solidFill>
                      <a:prstDash val="solid"/>
                      <a:round/>
                      <a:headEnd type="none" w="med" len="med"/>
                      <a:tailEnd type="none" w="med" len="med"/>
                    </a:lnR>
                    <a:solidFill>
                      <a:schemeClr val="accent2">
                        <a:lumMod val="20000"/>
                        <a:lumOff val="80000"/>
                      </a:schemeClr>
                    </a:solidFill>
                  </a:tcPr>
                </a:tc>
              </a:tr>
              <a:tr h="731520">
                <a:tc>
                  <a:txBody>
                    <a:bodyPr/>
                    <a:lstStyle/>
                    <a:p>
                      <a:r>
                        <a:rPr lang="en-US" sz="1600" dirty="0" smtClean="0"/>
                        <a:t>Ambient ozone pollution</a:t>
                      </a:r>
                      <a:endParaRPr lang="en-US" sz="1600" dirty="0"/>
                    </a:p>
                  </a:txBody>
                  <a:tcPr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p>
                      <a:pPr algn="r"/>
                      <a:r>
                        <a:rPr lang="en-US" sz="1600" dirty="0" smtClean="0"/>
                        <a:t>77,087</a:t>
                      </a:r>
                      <a:endParaRPr lang="en-US" sz="1600" dirty="0"/>
                    </a:p>
                  </a:txBody>
                  <a:tcPr anchor="ctr">
                    <a:lnB w="28575" cap="flat" cmpd="sng" algn="ctr">
                      <a:solidFill>
                        <a:schemeClr val="bg1"/>
                      </a:solidFill>
                      <a:prstDash val="solid"/>
                      <a:round/>
                      <a:headEnd type="none" w="med" len="med"/>
                      <a:tailEnd type="none" w="med" len="med"/>
                    </a:lnB>
                    <a:solidFill>
                      <a:srgbClr val="3399FF"/>
                    </a:solidFill>
                  </a:tcPr>
                </a:tc>
                <a:tc>
                  <a:txBody>
                    <a:bodyPr/>
                    <a:lstStyle/>
                    <a:p>
                      <a:pPr algn="r"/>
                      <a:r>
                        <a:rPr lang="en-US" sz="1600" dirty="0" smtClean="0"/>
                        <a:t>86,335</a:t>
                      </a:r>
                      <a:endParaRPr lang="en-US" sz="1600" dirty="0"/>
                    </a:p>
                  </a:txBody>
                  <a:tcPr anchor="ctr">
                    <a:lnB w="28575" cap="flat" cmpd="sng" algn="ctr">
                      <a:solidFill>
                        <a:schemeClr val="bg1"/>
                      </a:solidFill>
                      <a:prstDash val="solid"/>
                      <a:round/>
                      <a:headEnd type="none" w="med" len="med"/>
                      <a:tailEnd type="none" w="med" len="med"/>
                    </a:lnB>
                    <a:solidFill>
                      <a:srgbClr val="3399FF"/>
                    </a:solidFill>
                  </a:tcPr>
                </a:tc>
                <a:tc>
                  <a:txBody>
                    <a:bodyPr/>
                    <a:lstStyle/>
                    <a:p>
                      <a:pPr algn="r"/>
                      <a:r>
                        <a:rPr lang="en-US" sz="1600" dirty="0" smtClean="0"/>
                        <a:t>66,274</a:t>
                      </a:r>
                      <a:endParaRPr lang="en-US" sz="1600" dirty="0"/>
                    </a:p>
                  </a:txBody>
                  <a:tcPr anchor="ctr">
                    <a:lnB w="28575"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r"/>
                      <a:r>
                        <a:rPr lang="en-US" sz="1600" dirty="0" smtClean="0"/>
                        <a:t>66,100</a:t>
                      </a:r>
                      <a:endParaRPr lang="en-US" sz="1600" dirty="0"/>
                    </a:p>
                  </a:txBody>
                  <a:tcPr anchor="ctr">
                    <a:lnB w="28575"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r"/>
                      <a:r>
                        <a:rPr lang="en-US" sz="1600" dirty="0" smtClean="0"/>
                        <a:t>143,362</a:t>
                      </a:r>
                      <a:endParaRPr lang="en-US" sz="1600" dirty="0"/>
                    </a:p>
                  </a:txBody>
                  <a:tcPr anchor="ctr">
                    <a:lnB w="28575"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r"/>
                      <a:r>
                        <a:rPr lang="en-US" sz="1600" dirty="0" smtClean="0"/>
                        <a:t>152,434</a:t>
                      </a:r>
                      <a:endParaRPr lang="en-US" sz="1600" dirty="0"/>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21311543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743200"/>
            <a:ext cx="8534400" cy="1371600"/>
          </a:xfrm>
        </p:spPr>
        <p:txBody>
          <a:bodyPr/>
          <a:lstStyle/>
          <a:p>
            <a:pPr algn="ctr">
              <a:defRPr/>
            </a:pPr>
            <a:r>
              <a:rPr lang="en-US" dirty="0" smtClean="0"/>
              <a:t>Air pollution and cancer: The </a:t>
            </a:r>
            <a:r>
              <a:rPr lang="en-US" dirty="0" err="1" smtClean="0"/>
              <a:t>iarc</a:t>
            </a:r>
            <a:r>
              <a:rPr lang="en-US" dirty="0" smtClean="0"/>
              <a:t> classification</a:t>
            </a:r>
            <a:endParaRPr lang="en-US" dirty="0"/>
          </a:p>
        </p:txBody>
      </p:sp>
    </p:spTree>
    <p:extLst>
      <p:ext uri="{BB962C8B-B14F-4D97-AF65-F5344CB8AC3E}">
        <p14:creationId xmlns:p14="http://schemas.microsoft.com/office/powerpoint/2010/main" val="40882396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0" y="0"/>
            <a:ext cx="4876800" cy="685641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457200" rIns="182880" bIns="457200" anchor="ctr" anchorCtr="1"/>
          <a:lstStyle>
            <a:lvl1pPr eaLnBrk="0" hangingPunct="0">
              <a:defRPr sz="3200">
                <a:solidFill>
                  <a:schemeClr val="tx2"/>
                </a:solidFill>
                <a:latin typeface="News Gothic MT" charset="0"/>
                <a:ea typeface="ＭＳ Ｐゴシック" charset="0"/>
              </a:defRPr>
            </a:lvl1pPr>
            <a:lvl2pPr marL="742950" indent="-285750" eaLnBrk="0" hangingPunct="0">
              <a:defRPr sz="3200">
                <a:solidFill>
                  <a:schemeClr val="tx2"/>
                </a:solidFill>
                <a:latin typeface="News Gothic MT" charset="0"/>
                <a:ea typeface="ＭＳ Ｐゴシック" charset="0"/>
              </a:defRPr>
            </a:lvl2pPr>
            <a:lvl3pPr marL="1143000" indent="-228600" eaLnBrk="0" hangingPunct="0">
              <a:defRPr sz="3200">
                <a:solidFill>
                  <a:schemeClr val="tx2"/>
                </a:solidFill>
                <a:latin typeface="News Gothic MT" charset="0"/>
                <a:ea typeface="ＭＳ Ｐゴシック" charset="0"/>
              </a:defRPr>
            </a:lvl3pPr>
            <a:lvl4pPr marL="1600200" indent="-228600" eaLnBrk="0" hangingPunct="0">
              <a:defRPr sz="3200">
                <a:solidFill>
                  <a:schemeClr val="tx2"/>
                </a:solidFill>
                <a:latin typeface="News Gothic MT" charset="0"/>
                <a:ea typeface="ＭＳ Ｐゴシック" charset="0"/>
              </a:defRPr>
            </a:lvl4pPr>
            <a:lvl5pPr marL="2057400" indent="-228600" eaLnBrk="0" hangingPunct="0">
              <a:defRPr sz="3200">
                <a:solidFill>
                  <a:schemeClr val="tx2"/>
                </a:solidFill>
                <a:latin typeface="News Gothic MT" charset="0"/>
                <a:ea typeface="ＭＳ Ｐゴシック" charset="0"/>
              </a:defRPr>
            </a:lvl5pPr>
            <a:lvl6pPr marL="2514600" indent="-228600" eaLnBrk="0" fontAlgn="base" hangingPunct="0">
              <a:spcBef>
                <a:spcPct val="0"/>
              </a:spcBef>
              <a:spcAft>
                <a:spcPct val="0"/>
              </a:spcAft>
              <a:defRPr sz="3200">
                <a:solidFill>
                  <a:schemeClr val="tx2"/>
                </a:solidFill>
                <a:latin typeface="News Gothic MT" charset="0"/>
                <a:ea typeface="ＭＳ Ｐゴシック" charset="0"/>
              </a:defRPr>
            </a:lvl6pPr>
            <a:lvl7pPr marL="2971800" indent="-228600" eaLnBrk="0" fontAlgn="base" hangingPunct="0">
              <a:spcBef>
                <a:spcPct val="0"/>
              </a:spcBef>
              <a:spcAft>
                <a:spcPct val="0"/>
              </a:spcAft>
              <a:defRPr sz="3200">
                <a:solidFill>
                  <a:schemeClr val="tx2"/>
                </a:solidFill>
                <a:latin typeface="News Gothic MT" charset="0"/>
                <a:ea typeface="ＭＳ Ｐゴシック" charset="0"/>
              </a:defRPr>
            </a:lvl7pPr>
            <a:lvl8pPr marL="3429000" indent="-228600" eaLnBrk="0" fontAlgn="base" hangingPunct="0">
              <a:spcBef>
                <a:spcPct val="0"/>
              </a:spcBef>
              <a:spcAft>
                <a:spcPct val="0"/>
              </a:spcAft>
              <a:defRPr sz="3200">
                <a:solidFill>
                  <a:schemeClr val="tx2"/>
                </a:solidFill>
                <a:latin typeface="News Gothic MT" charset="0"/>
                <a:ea typeface="ＭＳ Ｐゴシック" charset="0"/>
              </a:defRPr>
            </a:lvl8pPr>
            <a:lvl9pPr marL="3886200" indent="-228600" eaLnBrk="0" fontAlgn="base" hangingPunct="0">
              <a:spcBef>
                <a:spcPct val="0"/>
              </a:spcBef>
              <a:spcAft>
                <a:spcPct val="0"/>
              </a:spcAft>
              <a:defRPr sz="3200">
                <a:solidFill>
                  <a:schemeClr val="tx2"/>
                </a:solidFill>
                <a:latin typeface="News Gothic MT" charset="0"/>
                <a:ea typeface="ＭＳ Ｐゴシック" charset="0"/>
              </a:defRPr>
            </a:lvl9pPr>
          </a:lstStyle>
          <a:p>
            <a:pPr eaLnBrk="1" hangingPunct="1"/>
            <a:r>
              <a:rPr lang="en-GB" sz="1000">
                <a:solidFill>
                  <a:schemeClr val="tx1"/>
                </a:solidFill>
                <a:latin typeface="Arial" charset="0"/>
              </a:rPr>
              <a:t>WORLD HEALTH ORGANIZATION</a:t>
            </a:r>
          </a:p>
          <a:p>
            <a:pPr eaLnBrk="1" hangingPunct="1"/>
            <a:r>
              <a:rPr lang="en-GB" sz="1000">
                <a:solidFill>
                  <a:schemeClr val="tx1"/>
                </a:solidFill>
                <a:latin typeface="Arial" charset="0"/>
              </a:rPr>
              <a:t>INTERNATIONAL AGENCY FOR RESEARCH ON CANCER</a:t>
            </a: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r>
              <a:rPr lang="en-GB" sz="1600" b="1" i="1">
                <a:solidFill>
                  <a:schemeClr val="tx1"/>
                </a:solidFill>
                <a:latin typeface="Arial" charset="0"/>
              </a:rPr>
              <a:t>IARC Monographs on the Evaluation of</a:t>
            </a:r>
          </a:p>
          <a:p>
            <a:pPr eaLnBrk="1" hangingPunct="1"/>
            <a:r>
              <a:rPr lang="en-GB" sz="1600" b="1" i="1">
                <a:solidFill>
                  <a:schemeClr val="tx1"/>
                </a:solidFill>
                <a:latin typeface="Arial" charset="0"/>
              </a:rPr>
              <a:t>Carcinogenic Risks to Humans</a:t>
            </a:r>
            <a:endParaRPr lang="en-GB" sz="16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r>
              <a:rPr lang="en-GB" sz="1600" b="1" i="1">
                <a:solidFill>
                  <a:schemeClr val="tx1"/>
                </a:solidFill>
                <a:latin typeface="Arial" charset="0"/>
              </a:rPr>
              <a:t>IARC Monograph</a:t>
            </a:r>
            <a:r>
              <a:rPr lang="en-GB" sz="1600" b="1">
                <a:solidFill>
                  <a:schemeClr val="tx1"/>
                </a:solidFill>
                <a:latin typeface="Arial" charset="0"/>
              </a:rPr>
              <a:t> Evaluations</a:t>
            </a:r>
            <a:endParaRPr lang="en-GB" sz="1600" b="1" i="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a:solidFill>
                <a:schemeClr val="tx1"/>
              </a:solidFill>
              <a:latin typeface="Arial" charset="0"/>
            </a:endParaRPr>
          </a:p>
          <a:p>
            <a:pPr eaLnBrk="1" hangingPunct="1"/>
            <a:endParaRPr lang="en-GB" sz="1000" b="1">
              <a:solidFill>
                <a:schemeClr val="tx1"/>
              </a:solidFill>
              <a:latin typeface="Arial" charset="0"/>
            </a:endParaRPr>
          </a:p>
          <a:p>
            <a:pPr eaLnBrk="1" hangingPunct="1"/>
            <a:endParaRPr lang="en-GB" sz="1000" b="1">
              <a:solidFill>
                <a:schemeClr val="tx1"/>
              </a:solidFill>
              <a:latin typeface="Arial" charset="0"/>
            </a:endParaRPr>
          </a:p>
          <a:p>
            <a:pPr eaLnBrk="1" hangingPunct="1"/>
            <a:r>
              <a:rPr lang="en-GB" sz="1000">
                <a:solidFill>
                  <a:schemeClr val="tx1"/>
                </a:solidFill>
                <a:latin typeface="Arial" charset="0"/>
              </a:rPr>
              <a:t>LYON, FRANCE</a:t>
            </a:r>
          </a:p>
        </p:txBody>
      </p:sp>
      <p:pic>
        <p:nvPicPr>
          <p:cNvPr id="73731" name="Picture 3" descr="Tou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426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OMSlogoCouleur"/>
          <p:cNvPicPr preferRelativeResize="0">
            <a:picLocks noChangeAspect="1" noChangeArrowheads="1"/>
          </p:cNvPicPr>
          <p:nvPr/>
        </p:nvPicPr>
        <p:blipFill>
          <a:blip r:embed="rId3" cstate="print">
            <a:lum bright="-50000"/>
            <a:extLst>
              <a:ext uri="{28A0092B-C50C-407E-A947-70E740481C1C}">
                <a14:useLocalDpi xmlns:a14="http://schemas.microsoft.com/office/drawing/2010/main" val="0"/>
              </a:ext>
            </a:extLst>
          </a:blip>
          <a:srcRect l="10170" t="10170" r="10170" b="10170"/>
          <a:stretch>
            <a:fillRect/>
          </a:stretch>
        </p:blipFill>
        <p:spPr bwMode="auto">
          <a:xfrm>
            <a:off x="1981200" y="914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800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4648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 y="5257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300" y="3429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9"/>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5500" y="3429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0"/>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5500" y="4038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1"/>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 y="3429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12"/>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5500" y="4648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3"/>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33700" y="3429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4"/>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71900" y="3429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5"/>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3700" y="4038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6"/>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57300" y="4038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71900" y="4648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18"/>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49688" y="5257800"/>
            <a:ext cx="5302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19"/>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1900" y="4038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20"/>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57300" y="4648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21"/>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33700" y="5257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2"/>
          <p:cNvPicPr preferRelativeResize="0">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33700" y="4648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23"/>
          <p:cNvPicPr preferRelativeResize="0">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57300" y="5257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2" name="Picture 24"/>
          <p:cNvPicPr preferRelativeResize="0">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95500" y="5257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0187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wfoong\AppData\Roaming\Mozilla\Firefox\Profiles\cqgnk3sh.default\epub\1\OEBPS\e9789283221616_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28600"/>
            <a:ext cx="4876800" cy="6155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8575" y="6086237"/>
            <a:ext cx="5029200" cy="769441"/>
          </a:xfrm>
          <a:prstGeom prst="rect">
            <a:avLst/>
          </a:prstGeom>
        </p:spPr>
        <p:txBody>
          <a:bodyPr wrap="square">
            <a:spAutoFit/>
          </a:bodyPr>
          <a:lstStyle/>
          <a:p>
            <a:r>
              <a:rPr lang="en-US" sz="1100" b="1" dirty="0"/>
              <a:t>IARC Scientific Publication No. 161</a:t>
            </a:r>
          </a:p>
          <a:p>
            <a:r>
              <a:rPr lang="en-US" sz="1100" b="1" i="1" dirty="0"/>
              <a:t>Air Pollution and Cancer</a:t>
            </a:r>
          </a:p>
          <a:p>
            <a:r>
              <a:rPr lang="en-US" sz="1100" dirty="0"/>
              <a:t>Editors: Kurt </a:t>
            </a:r>
            <a:r>
              <a:rPr lang="en-US" sz="1100" dirty="0" err="1"/>
              <a:t>Straif</a:t>
            </a:r>
            <a:r>
              <a:rPr lang="en-US" sz="1100" dirty="0"/>
              <a:t>, Aaron Cohen, and Jonathan Samet</a:t>
            </a:r>
          </a:p>
          <a:p>
            <a:r>
              <a:rPr lang="en-US" sz="1100" dirty="0"/>
              <a:t>Available at: </a:t>
            </a:r>
            <a:r>
              <a:rPr lang="en-US" sz="1100" dirty="0">
                <a:hlinkClick r:id="rId3"/>
              </a:rPr>
              <a:t>http://</a:t>
            </a:r>
            <a:r>
              <a:rPr lang="en-US" sz="1100" dirty="0" smtClean="0">
                <a:hlinkClick r:id="rId3"/>
              </a:rPr>
              <a:t>www.iarc.fr/en/publications/books/sp161/index.php</a:t>
            </a:r>
            <a:r>
              <a:rPr lang="en-US" sz="1100" dirty="0" smtClean="0"/>
              <a:t> </a:t>
            </a:r>
            <a:endParaRPr lang="en-US" sz="1100" dirty="0"/>
          </a:p>
        </p:txBody>
      </p:sp>
    </p:spTree>
    <p:extLst>
      <p:ext uri="{BB962C8B-B14F-4D97-AF65-F5344CB8AC3E}">
        <p14:creationId xmlns:p14="http://schemas.microsoft.com/office/powerpoint/2010/main" val="8844341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t="568" b="-854"/>
          <a:stretch/>
        </p:blipFill>
        <p:spPr>
          <a:xfrm>
            <a:off x="0" y="640080"/>
            <a:ext cx="9144000" cy="5394960"/>
          </a:xfrm>
          <a:prstGeom prst="rect">
            <a:avLst/>
          </a:prstGeom>
        </p:spPr>
      </p:pic>
      <p:sp>
        <p:nvSpPr>
          <p:cNvPr id="3" name="Rectangle 2"/>
          <p:cNvSpPr/>
          <p:nvPr/>
        </p:nvSpPr>
        <p:spPr>
          <a:xfrm>
            <a:off x="28575" y="6086237"/>
            <a:ext cx="5029200" cy="769441"/>
          </a:xfrm>
          <a:prstGeom prst="rect">
            <a:avLst/>
          </a:prstGeom>
        </p:spPr>
        <p:txBody>
          <a:bodyPr wrap="square">
            <a:spAutoFit/>
          </a:bodyPr>
          <a:lstStyle/>
          <a:p>
            <a:r>
              <a:rPr lang="en-US" sz="1100" b="1" dirty="0"/>
              <a:t>IARC Scientific Publication No. 161</a:t>
            </a:r>
          </a:p>
          <a:p>
            <a:r>
              <a:rPr lang="en-US" sz="1100" b="1" i="1" dirty="0"/>
              <a:t>Air Pollution and Cancer</a:t>
            </a:r>
          </a:p>
          <a:p>
            <a:r>
              <a:rPr lang="en-US" sz="1100" dirty="0"/>
              <a:t>Editors: Kurt </a:t>
            </a:r>
            <a:r>
              <a:rPr lang="en-US" sz="1100" dirty="0" err="1"/>
              <a:t>Straif</a:t>
            </a:r>
            <a:r>
              <a:rPr lang="en-US" sz="1100" dirty="0"/>
              <a:t>, Aaron Cohen, and Jonathan Samet</a:t>
            </a:r>
          </a:p>
          <a:p>
            <a:r>
              <a:rPr lang="en-US" sz="1100" dirty="0"/>
              <a:t>Available at: </a:t>
            </a:r>
            <a:r>
              <a:rPr lang="en-US" sz="1100" dirty="0">
                <a:hlinkClick r:id="rId3"/>
              </a:rPr>
              <a:t>http://</a:t>
            </a:r>
            <a:r>
              <a:rPr lang="en-US" sz="1100" dirty="0" smtClean="0">
                <a:hlinkClick r:id="rId3"/>
              </a:rPr>
              <a:t>www.iarc.fr/en/publications/books/sp161/index.php</a:t>
            </a:r>
            <a:r>
              <a:rPr lang="en-US" sz="1100" dirty="0" smtClean="0"/>
              <a:t> </a:t>
            </a:r>
            <a:endParaRPr lang="en-US" sz="1100" dirty="0"/>
          </a:p>
        </p:txBody>
      </p:sp>
    </p:spTree>
    <p:extLst>
      <p:ext uri="{BB962C8B-B14F-4D97-AF65-F5344CB8AC3E}">
        <p14:creationId xmlns:p14="http://schemas.microsoft.com/office/powerpoint/2010/main" val="6289793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02935"/>
            <a:ext cx="8229600" cy="808038"/>
          </a:xfrm>
        </p:spPr>
        <p:txBody>
          <a:bodyPr/>
          <a:lstStyle/>
          <a:p>
            <a:r>
              <a:rPr lang="en-US" sz="3200" b="1" dirty="0" smtClean="0"/>
              <a:t>IARC Monograph meetings held subsequent to 2004</a:t>
            </a:r>
            <a:endParaRPr lang="en-US" sz="3200" b="1" dirty="0"/>
          </a:p>
        </p:txBody>
      </p:sp>
      <p:sp>
        <p:nvSpPr>
          <p:cNvPr id="4" name="Content Placeholder 3"/>
          <p:cNvSpPr>
            <a:spLocks noGrp="1"/>
          </p:cNvSpPr>
          <p:nvPr>
            <p:ph idx="1"/>
          </p:nvPr>
        </p:nvSpPr>
        <p:spPr>
          <a:xfrm>
            <a:off x="457200" y="1693535"/>
            <a:ext cx="8229600" cy="4525963"/>
          </a:xfrm>
        </p:spPr>
        <p:txBody>
          <a:bodyPr/>
          <a:lstStyle/>
          <a:p>
            <a:pPr>
              <a:spcBef>
                <a:spcPts val="600"/>
              </a:spcBef>
              <a:spcAft>
                <a:spcPts val="600"/>
              </a:spcAft>
            </a:pPr>
            <a:r>
              <a:rPr lang="en-US" sz="2000" dirty="0" smtClean="0"/>
              <a:t>Volume </a:t>
            </a:r>
            <a:r>
              <a:rPr lang="en-US" sz="2000" dirty="0"/>
              <a:t>92 (</a:t>
            </a:r>
            <a:r>
              <a:rPr lang="en-US" sz="2000" i="1" dirty="0"/>
              <a:t>October 2005</a:t>
            </a:r>
            <a:r>
              <a:rPr lang="en-US" sz="2000" dirty="0"/>
              <a:t>): </a:t>
            </a:r>
            <a:r>
              <a:rPr lang="en-US" sz="2000" b="1" dirty="0"/>
              <a:t>Some non-heterocyclic polycyclic aromatic hydrocarbons and some related exposures</a:t>
            </a:r>
            <a:r>
              <a:rPr lang="en-US" sz="2000" dirty="0"/>
              <a:t> (IARC, 2010a).</a:t>
            </a:r>
          </a:p>
          <a:p>
            <a:pPr>
              <a:spcBef>
                <a:spcPts val="600"/>
              </a:spcBef>
              <a:spcAft>
                <a:spcPts val="600"/>
              </a:spcAft>
            </a:pPr>
            <a:r>
              <a:rPr lang="en-US" sz="2000" dirty="0" smtClean="0"/>
              <a:t>Volume </a:t>
            </a:r>
            <a:r>
              <a:rPr lang="en-US" sz="2000" dirty="0"/>
              <a:t>93 (</a:t>
            </a:r>
            <a:r>
              <a:rPr lang="en-US" sz="2000" i="1" dirty="0"/>
              <a:t>February 2006</a:t>
            </a:r>
            <a:r>
              <a:rPr lang="en-US" sz="2000" dirty="0"/>
              <a:t>): </a:t>
            </a:r>
            <a:r>
              <a:rPr lang="en-US" sz="2000" b="1" dirty="0"/>
              <a:t>Carbon black, titanium dioxide, and talc </a:t>
            </a:r>
            <a:r>
              <a:rPr lang="en-US" sz="2000" dirty="0"/>
              <a:t>(IARC, 2010b).</a:t>
            </a:r>
          </a:p>
          <a:p>
            <a:pPr>
              <a:spcBef>
                <a:spcPts val="600"/>
              </a:spcBef>
              <a:spcAft>
                <a:spcPts val="600"/>
              </a:spcAft>
            </a:pPr>
            <a:r>
              <a:rPr lang="en-US" sz="2000" dirty="0" smtClean="0"/>
              <a:t>Volume </a:t>
            </a:r>
            <a:r>
              <a:rPr lang="en-US" sz="2000" dirty="0"/>
              <a:t>95 (</a:t>
            </a:r>
            <a:r>
              <a:rPr lang="en-US" sz="2000" i="1" dirty="0"/>
              <a:t>October 2006</a:t>
            </a:r>
            <a:r>
              <a:rPr lang="en-US" sz="2000" dirty="0"/>
              <a:t>): </a:t>
            </a:r>
            <a:r>
              <a:rPr lang="en-US" sz="2000" b="1" dirty="0"/>
              <a:t>Household use of solid fuels and high-temperature frying </a:t>
            </a:r>
            <a:r>
              <a:rPr lang="en-US" sz="2000" dirty="0"/>
              <a:t>(IARC, 2010c).</a:t>
            </a:r>
          </a:p>
          <a:p>
            <a:pPr>
              <a:spcBef>
                <a:spcPts val="600"/>
              </a:spcBef>
              <a:spcAft>
                <a:spcPts val="600"/>
              </a:spcAft>
            </a:pPr>
            <a:r>
              <a:rPr lang="en-US" sz="2000" dirty="0" smtClean="0"/>
              <a:t>Volume </a:t>
            </a:r>
            <a:r>
              <a:rPr lang="en-US" sz="2000" dirty="0"/>
              <a:t>103 (</a:t>
            </a:r>
            <a:r>
              <a:rPr lang="en-US" sz="2000" i="1" dirty="0"/>
              <a:t>October 2011</a:t>
            </a:r>
            <a:r>
              <a:rPr lang="en-US" sz="2000" dirty="0"/>
              <a:t>): </a:t>
            </a:r>
            <a:r>
              <a:rPr lang="en-US" sz="2000" b="1" dirty="0" err="1"/>
              <a:t>Bitumens</a:t>
            </a:r>
            <a:r>
              <a:rPr lang="en-US" sz="2000" b="1" dirty="0"/>
              <a:t> and bitumen emissions, and some N- and S-heterocyclic polycyclic aromatic hydrocarbons</a:t>
            </a:r>
            <a:r>
              <a:rPr lang="en-US" sz="2000" dirty="0"/>
              <a:t> (IARC, 2013).</a:t>
            </a:r>
          </a:p>
          <a:p>
            <a:pPr>
              <a:spcBef>
                <a:spcPts val="600"/>
              </a:spcBef>
              <a:spcAft>
                <a:spcPts val="600"/>
              </a:spcAft>
            </a:pPr>
            <a:r>
              <a:rPr lang="en-US" sz="2000" dirty="0" smtClean="0"/>
              <a:t>Volume </a:t>
            </a:r>
            <a:r>
              <a:rPr lang="en-US" sz="2000" dirty="0"/>
              <a:t>105 (</a:t>
            </a:r>
            <a:r>
              <a:rPr lang="en-US" sz="2000" i="1" dirty="0"/>
              <a:t>June 2012</a:t>
            </a:r>
            <a:r>
              <a:rPr lang="en-US" sz="2000" dirty="0"/>
              <a:t>): </a:t>
            </a:r>
            <a:r>
              <a:rPr lang="en-US" sz="2000" b="1" dirty="0"/>
              <a:t>Diesel and gasoline engine exhausts and some </a:t>
            </a:r>
            <a:r>
              <a:rPr lang="en-US" sz="2000" b="1" dirty="0" err="1"/>
              <a:t>nitroarenes</a:t>
            </a:r>
            <a:r>
              <a:rPr lang="en-US" sz="2000" dirty="0"/>
              <a:t> (IARC, 2013).</a:t>
            </a:r>
          </a:p>
          <a:p>
            <a:pPr>
              <a:spcBef>
                <a:spcPts val="600"/>
              </a:spcBef>
              <a:spcAft>
                <a:spcPts val="600"/>
              </a:spcAft>
            </a:pPr>
            <a:r>
              <a:rPr lang="en-US" sz="2000" dirty="0"/>
              <a:t>Volume 109 (</a:t>
            </a:r>
            <a:r>
              <a:rPr lang="en-US" sz="2000" i="1" dirty="0"/>
              <a:t>October 2013</a:t>
            </a:r>
            <a:r>
              <a:rPr lang="en-US" sz="2000" dirty="0"/>
              <a:t>): </a:t>
            </a:r>
            <a:r>
              <a:rPr lang="en-US" sz="2000" b="1" dirty="0"/>
              <a:t>Outdoor </a:t>
            </a:r>
            <a:r>
              <a:rPr lang="en-US" sz="2000" b="1" dirty="0" smtClean="0"/>
              <a:t>air pollution</a:t>
            </a:r>
            <a:endParaRPr lang="en-US" sz="2000" b="1" dirty="0"/>
          </a:p>
        </p:txBody>
      </p:sp>
    </p:spTree>
    <p:extLst>
      <p:ext uri="{BB962C8B-B14F-4D97-AF65-F5344CB8AC3E}">
        <p14:creationId xmlns:p14="http://schemas.microsoft.com/office/powerpoint/2010/main" val="14683435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0"/>
          <p:cNvSpPr txBox="1">
            <a:spLocks noChangeArrowheads="1"/>
          </p:cNvSpPr>
          <p:nvPr/>
        </p:nvSpPr>
        <p:spPr bwMode="auto">
          <a:xfrm>
            <a:off x="1447800" y="2743200"/>
            <a:ext cx="990600" cy="615553"/>
          </a:xfrm>
          <a:prstGeom prst="rect">
            <a:avLst/>
          </a:prstGeom>
          <a:noFill/>
          <a:ln w="12700">
            <a:noFill/>
            <a:miter lim="800000"/>
            <a:headEnd/>
            <a:tailEnd/>
          </a:ln>
        </p:spPr>
        <p:txBody>
          <a:bodyPr wrap="square" lIns="0" tIns="0" rIns="0" bIns="0">
            <a:spAutoFit/>
          </a:bodyPr>
          <a:lstStyle/>
          <a:p>
            <a:pPr eaLnBrk="0" fontAlgn="base" hangingPunct="0">
              <a:lnSpc>
                <a:spcPts val="2400"/>
              </a:lnSpc>
              <a:spcAft>
                <a:spcPct val="0"/>
              </a:spcAft>
            </a:pPr>
            <a:r>
              <a:rPr lang="en-US" b="1" spc="-100" dirty="0">
                <a:solidFill>
                  <a:srgbClr val="0070C0"/>
                </a:solidFill>
              </a:rPr>
              <a:t>Six Cities Study</a:t>
            </a:r>
          </a:p>
        </p:txBody>
      </p:sp>
      <p:sp>
        <p:nvSpPr>
          <p:cNvPr id="20" name="Text Box 18"/>
          <p:cNvSpPr txBox="1">
            <a:spLocks noChangeArrowheads="1"/>
          </p:cNvSpPr>
          <p:nvPr/>
        </p:nvSpPr>
        <p:spPr bwMode="auto">
          <a:xfrm>
            <a:off x="1886146" y="1295400"/>
            <a:ext cx="3905054" cy="1246495"/>
          </a:xfrm>
          <a:prstGeom prst="rect">
            <a:avLst/>
          </a:prstGeom>
          <a:noFill/>
          <a:ln w="12700">
            <a:noFill/>
            <a:miter lim="800000"/>
            <a:headEnd/>
            <a:tailEnd/>
          </a:ln>
        </p:spPr>
        <p:txBody>
          <a:bodyPr wrap="square">
            <a:spAutoFit/>
          </a:bodyPr>
          <a:lstStyle/>
          <a:p>
            <a:pPr eaLnBrk="0" fontAlgn="base" hangingPunct="0">
              <a:lnSpc>
                <a:spcPts val="3000"/>
              </a:lnSpc>
              <a:spcBef>
                <a:spcPct val="50000"/>
              </a:spcBef>
              <a:spcAft>
                <a:spcPct val="0"/>
              </a:spcAft>
            </a:pPr>
            <a:r>
              <a:rPr lang="en-US" sz="2400" b="1" dirty="0">
                <a:solidFill>
                  <a:schemeClr val="accent6"/>
                </a:solidFill>
              </a:rPr>
              <a:t>Surveys</a:t>
            </a:r>
            <a:br>
              <a:rPr lang="en-US" sz="2400" b="1" dirty="0">
                <a:solidFill>
                  <a:schemeClr val="accent6"/>
                </a:solidFill>
              </a:rPr>
            </a:br>
            <a:r>
              <a:rPr lang="en-US" sz="2400" b="1" dirty="0">
                <a:solidFill>
                  <a:schemeClr val="accent6"/>
                </a:solidFill>
              </a:rPr>
              <a:t>Ecological studies</a:t>
            </a:r>
            <a:br>
              <a:rPr lang="en-US" sz="2400" b="1" dirty="0">
                <a:solidFill>
                  <a:schemeClr val="accent6"/>
                </a:solidFill>
              </a:rPr>
            </a:br>
            <a:r>
              <a:rPr lang="en-US" sz="2400" b="1" dirty="0">
                <a:solidFill>
                  <a:schemeClr val="accent6"/>
                </a:solidFill>
              </a:rPr>
              <a:t>Early time-series studies</a:t>
            </a:r>
          </a:p>
        </p:txBody>
      </p:sp>
      <p:sp>
        <p:nvSpPr>
          <p:cNvPr id="12" name="Text Box 10"/>
          <p:cNvSpPr txBox="1">
            <a:spLocks noChangeArrowheads="1"/>
          </p:cNvSpPr>
          <p:nvPr/>
        </p:nvSpPr>
        <p:spPr bwMode="auto">
          <a:xfrm>
            <a:off x="152400" y="1497933"/>
            <a:ext cx="730969" cy="369332"/>
          </a:xfrm>
          <a:prstGeom prst="rect">
            <a:avLst/>
          </a:prstGeom>
          <a:noFill/>
          <a:ln w="12700">
            <a:noFill/>
            <a:miter lim="800000"/>
            <a:headEnd/>
            <a:tailEnd/>
          </a:ln>
        </p:spPr>
        <p:txBody>
          <a:bodyPr wrap="square" lIns="0" tIns="0" rIns="0" bIns="0">
            <a:spAutoFit/>
          </a:bodyPr>
          <a:lstStyle/>
          <a:p>
            <a:pPr algn="ctr" eaLnBrk="0" fontAlgn="base" hangingPunct="0">
              <a:spcBef>
                <a:spcPct val="50000"/>
              </a:spcBef>
              <a:spcAft>
                <a:spcPct val="0"/>
              </a:spcAft>
            </a:pPr>
            <a:r>
              <a:rPr lang="en-US" sz="2400" b="1" dirty="0">
                <a:solidFill>
                  <a:prstClr val="black"/>
                </a:solidFill>
              </a:rPr>
              <a:t>1960</a:t>
            </a:r>
          </a:p>
        </p:txBody>
      </p:sp>
      <p:sp>
        <p:nvSpPr>
          <p:cNvPr id="13" name="Text Box 11"/>
          <p:cNvSpPr txBox="1">
            <a:spLocks noChangeArrowheads="1"/>
          </p:cNvSpPr>
          <p:nvPr/>
        </p:nvSpPr>
        <p:spPr bwMode="auto">
          <a:xfrm>
            <a:off x="152400" y="2310066"/>
            <a:ext cx="730969" cy="369332"/>
          </a:xfrm>
          <a:prstGeom prst="rect">
            <a:avLst/>
          </a:prstGeom>
          <a:noFill/>
          <a:ln w="12700">
            <a:noFill/>
            <a:miter lim="800000"/>
            <a:headEnd/>
            <a:tailEnd/>
          </a:ln>
        </p:spPr>
        <p:txBody>
          <a:bodyPr wrap="square" lIns="0" tIns="0" rIns="0" bIns="0">
            <a:spAutoFit/>
          </a:bodyPr>
          <a:lstStyle/>
          <a:p>
            <a:pPr algn="ctr" eaLnBrk="0" fontAlgn="base" hangingPunct="0">
              <a:spcBef>
                <a:spcPct val="50000"/>
              </a:spcBef>
              <a:spcAft>
                <a:spcPct val="0"/>
              </a:spcAft>
            </a:pPr>
            <a:r>
              <a:rPr lang="en-US" sz="2400" b="1">
                <a:solidFill>
                  <a:prstClr val="black"/>
                </a:solidFill>
              </a:rPr>
              <a:t>1970</a:t>
            </a:r>
          </a:p>
        </p:txBody>
      </p:sp>
      <p:sp>
        <p:nvSpPr>
          <p:cNvPr id="14" name="Text Box 12"/>
          <p:cNvSpPr txBox="1">
            <a:spLocks noChangeArrowheads="1"/>
          </p:cNvSpPr>
          <p:nvPr/>
        </p:nvSpPr>
        <p:spPr bwMode="auto">
          <a:xfrm>
            <a:off x="152400" y="3122199"/>
            <a:ext cx="730969" cy="369332"/>
          </a:xfrm>
          <a:prstGeom prst="rect">
            <a:avLst/>
          </a:prstGeom>
          <a:noFill/>
          <a:ln w="12700">
            <a:noFill/>
            <a:miter lim="800000"/>
            <a:headEnd/>
            <a:tailEnd/>
          </a:ln>
        </p:spPr>
        <p:txBody>
          <a:bodyPr wrap="square" lIns="0" tIns="0" rIns="0" bIns="0">
            <a:spAutoFit/>
          </a:bodyPr>
          <a:lstStyle/>
          <a:p>
            <a:pPr algn="ctr" eaLnBrk="0" fontAlgn="base" hangingPunct="0">
              <a:spcBef>
                <a:spcPct val="50000"/>
              </a:spcBef>
              <a:spcAft>
                <a:spcPct val="0"/>
              </a:spcAft>
            </a:pPr>
            <a:r>
              <a:rPr lang="en-US" sz="2400" b="1" dirty="0">
                <a:solidFill>
                  <a:prstClr val="black"/>
                </a:solidFill>
              </a:rPr>
              <a:t>1980</a:t>
            </a:r>
          </a:p>
        </p:txBody>
      </p:sp>
      <p:sp>
        <p:nvSpPr>
          <p:cNvPr id="15" name="Text Box 13"/>
          <p:cNvSpPr txBox="1">
            <a:spLocks noChangeArrowheads="1"/>
          </p:cNvSpPr>
          <p:nvPr/>
        </p:nvSpPr>
        <p:spPr bwMode="auto">
          <a:xfrm>
            <a:off x="152400" y="3934332"/>
            <a:ext cx="730969" cy="369332"/>
          </a:xfrm>
          <a:prstGeom prst="rect">
            <a:avLst/>
          </a:prstGeom>
          <a:noFill/>
          <a:ln w="12700">
            <a:noFill/>
            <a:miter lim="800000"/>
            <a:headEnd/>
            <a:tailEnd/>
          </a:ln>
        </p:spPr>
        <p:txBody>
          <a:bodyPr wrap="square" lIns="0" tIns="0" rIns="0" bIns="0">
            <a:spAutoFit/>
          </a:bodyPr>
          <a:lstStyle/>
          <a:p>
            <a:pPr algn="ctr" eaLnBrk="0" fontAlgn="base" hangingPunct="0">
              <a:spcBef>
                <a:spcPct val="50000"/>
              </a:spcBef>
              <a:spcAft>
                <a:spcPct val="0"/>
              </a:spcAft>
            </a:pPr>
            <a:r>
              <a:rPr lang="en-US" sz="2400" b="1">
                <a:solidFill>
                  <a:prstClr val="black"/>
                </a:solidFill>
              </a:rPr>
              <a:t>1990</a:t>
            </a:r>
          </a:p>
        </p:txBody>
      </p:sp>
      <p:sp>
        <p:nvSpPr>
          <p:cNvPr id="16" name="Text Box 14"/>
          <p:cNvSpPr txBox="1">
            <a:spLocks noChangeArrowheads="1"/>
          </p:cNvSpPr>
          <p:nvPr/>
        </p:nvSpPr>
        <p:spPr bwMode="auto">
          <a:xfrm>
            <a:off x="152400" y="4746465"/>
            <a:ext cx="730969" cy="369332"/>
          </a:xfrm>
          <a:prstGeom prst="rect">
            <a:avLst/>
          </a:prstGeom>
          <a:noFill/>
          <a:ln w="12700">
            <a:noFill/>
            <a:miter lim="800000"/>
            <a:headEnd/>
            <a:tailEnd/>
          </a:ln>
        </p:spPr>
        <p:txBody>
          <a:bodyPr wrap="square" lIns="0" tIns="0" rIns="0" bIns="0">
            <a:spAutoFit/>
          </a:bodyPr>
          <a:lstStyle/>
          <a:p>
            <a:pPr algn="ctr" eaLnBrk="0" fontAlgn="base" hangingPunct="0">
              <a:spcBef>
                <a:spcPct val="50000"/>
              </a:spcBef>
              <a:spcAft>
                <a:spcPct val="0"/>
              </a:spcAft>
            </a:pPr>
            <a:r>
              <a:rPr lang="en-US" sz="2400" b="1">
                <a:solidFill>
                  <a:prstClr val="black"/>
                </a:solidFill>
              </a:rPr>
              <a:t>2000</a:t>
            </a:r>
          </a:p>
        </p:txBody>
      </p:sp>
      <p:sp>
        <p:nvSpPr>
          <p:cNvPr id="17" name="Text Box 15"/>
          <p:cNvSpPr txBox="1">
            <a:spLocks noChangeArrowheads="1"/>
          </p:cNvSpPr>
          <p:nvPr/>
        </p:nvSpPr>
        <p:spPr bwMode="auto">
          <a:xfrm>
            <a:off x="152400" y="685800"/>
            <a:ext cx="730969" cy="369332"/>
          </a:xfrm>
          <a:prstGeom prst="rect">
            <a:avLst/>
          </a:prstGeom>
          <a:noFill/>
          <a:ln w="12700">
            <a:noFill/>
            <a:miter lim="800000"/>
            <a:headEnd/>
            <a:tailEnd/>
          </a:ln>
        </p:spPr>
        <p:txBody>
          <a:bodyPr wrap="square" lIns="0" tIns="0" rIns="0" bIns="0">
            <a:spAutoFit/>
          </a:bodyPr>
          <a:lstStyle/>
          <a:p>
            <a:pPr algn="ctr" eaLnBrk="0" fontAlgn="base" hangingPunct="0">
              <a:spcBef>
                <a:spcPct val="50000"/>
              </a:spcBef>
              <a:spcAft>
                <a:spcPct val="0"/>
              </a:spcAft>
            </a:pPr>
            <a:r>
              <a:rPr lang="en-US" sz="2400" b="1" dirty="0">
                <a:solidFill>
                  <a:prstClr val="black"/>
                </a:solidFill>
              </a:rPr>
              <a:t>1950</a:t>
            </a:r>
          </a:p>
        </p:txBody>
      </p:sp>
      <p:sp>
        <p:nvSpPr>
          <p:cNvPr id="18" name="AutoShape 16"/>
          <p:cNvSpPr>
            <a:spLocks/>
          </p:cNvSpPr>
          <p:nvPr/>
        </p:nvSpPr>
        <p:spPr bwMode="auto">
          <a:xfrm>
            <a:off x="1600200" y="1276350"/>
            <a:ext cx="271463" cy="1295400"/>
          </a:xfrm>
          <a:prstGeom prst="rightBrace">
            <a:avLst>
              <a:gd name="adj1" fmla="val 42105"/>
              <a:gd name="adj2" fmla="val 50000"/>
            </a:avLst>
          </a:prstGeom>
          <a:noFill/>
          <a:ln w="38100">
            <a:solidFill>
              <a:schemeClr val="accent6"/>
            </a:solidFill>
            <a:round/>
            <a:headEnd/>
            <a:tailEnd/>
          </a:ln>
        </p:spPr>
        <p:txBody>
          <a:bodyPr wrap="none" anchor="ctr"/>
          <a:lstStyle/>
          <a:p>
            <a:pPr fontAlgn="base">
              <a:spcBef>
                <a:spcPct val="0"/>
              </a:spcBef>
              <a:spcAft>
                <a:spcPct val="0"/>
              </a:spcAft>
            </a:pPr>
            <a:endParaRPr lang="en-US" sz="1600" dirty="0">
              <a:solidFill>
                <a:srgbClr val="C0504D"/>
              </a:solidFill>
              <a:latin typeface="Times New Roman" pitchFamily="18" charset="0"/>
            </a:endParaRPr>
          </a:p>
        </p:txBody>
      </p:sp>
      <p:sp>
        <p:nvSpPr>
          <p:cNvPr id="23" name="Text Box 21"/>
          <p:cNvSpPr txBox="1">
            <a:spLocks noChangeArrowheads="1"/>
          </p:cNvSpPr>
          <p:nvPr/>
        </p:nvSpPr>
        <p:spPr bwMode="auto">
          <a:xfrm>
            <a:off x="2743200" y="2861181"/>
            <a:ext cx="2133600" cy="564257"/>
          </a:xfrm>
          <a:prstGeom prst="rect">
            <a:avLst/>
          </a:prstGeom>
          <a:noFill/>
          <a:ln w="12700">
            <a:noFill/>
            <a:miter lim="800000"/>
            <a:headEnd/>
            <a:tailEnd/>
          </a:ln>
        </p:spPr>
        <p:txBody>
          <a:bodyPr wrap="square" lIns="0" tIns="0" rIns="0" bIns="0" anchor="ctr" anchorCtr="1">
            <a:spAutoFit/>
          </a:bodyPr>
          <a:lstStyle/>
          <a:p>
            <a:pPr eaLnBrk="0" fontAlgn="base" hangingPunct="0">
              <a:lnSpc>
                <a:spcPts val="2200"/>
              </a:lnSpc>
              <a:spcAft>
                <a:spcPct val="0"/>
              </a:spcAft>
            </a:pPr>
            <a:r>
              <a:rPr lang="en-US" sz="2400" b="1" dirty="0">
                <a:solidFill>
                  <a:schemeClr val="tx2"/>
                </a:solidFill>
              </a:rPr>
              <a:t>Exposure</a:t>
            </a:r>
            <a:br>
              <a:rPr lang="en-US" sz="2400" b="1" dirty="0">
                <a:solidFill>
                  <a:schemeClr val="tx2"/>
                </a:solidFill>
              </a:rPr>
            </a:br>
            <a:r>
              <a:rPr lang="en-US" sz="2400" b="1" dirty="0">
                <a:solidFill>
                  <a:schemeClr val="tx2"/>
                </a:solidFill>
              </a:rPr>
              <a:t>assessment</a:t>
            </a:r>
          </a:p>
        </p:txBody>
      </p:sp>
      <p:sp>
        <p:nvSpPr>
          <p:cNvPr id="26" name="Text Box 24"/>
          <p:cNvSpPr txBox="1">
            <a:spLocks noChangeArrowheads="1"/>
          </p:cNvSpPr>
          <p:nvPr/>
        </p:nvSpPr>
        <p:spPr bwMode="auto">
          <a:xfrm>
            <a:off x="3200400" y="3848492"/>
            <a:ext cx="1871663" cy="956159"/>
          </a:xfrm>
          <a:prstGeom prst="rect">
            <a:avLst/>
          </a:prstGeom>
          <a:noFill/>
          <a:ln w="12700">
            <a:noFill/>
            <a:miter lim="800000"/>
            <a:headEnd/>
            <a:tailEnd/>
          </a:ln>
        </p:spPr>
        <p:txBody>
          <a:bodyPr wrap="square">
            <a:spAutoFit/>
          </a:bodyPr>
          <a:lstStyle/>
          <a:p>
            <a:pPr eaLnBrk="0" fontAlgn="base" hangingPunct="0">
              <a:lnSpc>
                <a:spcPts val="2200"/>
              </a:lnSpc>
              <a:spcAft>
                <a:spcPct val="0"/>
              </a:spcAft>
            </a:pPr>
            <a:r>
              <a:rPr lang="en-US" sz="2400" b="1" dirty="0">
                <a:solidFill>
                  <a:schemeClr val="accent6">
                    <a:lumMod val="50000"/>
                  </a:schemeClr>
                </a:solidFill>
              </a:rPr>
              <a:t>Modern time-series</a:t>
            </a:r>
            <a:br>
              <a:rPr lang="en-US" sz="2400" b="1" dirty="0">
                <a:solidFill>
                  <a:schemeClr val="accent6">
                    <a:lumMod val="50000"/>
                  </a:schemeClr>
                </a:solidFill>
              </a:rPr>
            </a:br>
            <a:r>
              <a:rPr lang="en-US" sz="2400" b="1" dirty="0">
                <a:solidFill>
                  <a:schemeClr val="accent6">
                    <a:lumMod val="50000"/>
                  </a:schemeClr>
                </a:solidFill>
              </a:rPr>
              <a:t>studies</a:t>
            </a:r>
          </a:p>
        </p:txBody>
      </p:sp>
      <p:sp>
        <p:nvSpPr>
          <p:cNvPr id="28" name="Text Box 26"/>
          <p:cNvSpPr txBox="1">
            <a:spLocks noChangeArrowheads="1"/>
          </p:cNvSpPr>
          <p:nvPr/>
        </p:nvSpPr>
        <p:spPr bwMode="auto">
          <a:xfrm>
            <a:off x="4657627" y="4554704"/>
            <a:ext cx="1600200" cy="674031"/>
          </a:xfrm>
          <a:prstGeom prst="rect">
            <a:avLst/>
          </a:prstGeom>
          <a:noFill/>
          <a:ln w="12700">
            <a:noFill/>
            <a:miter lim="800000"/>
            <a:headEnd/>
            <a:tailEnd/>
          </a:ln>
        </p:spPr>
        <p:txBody>
          <a:bodyPr wrap="square">
            <a:spAutoFit/>
          </a:bodyPr>
          <a:lstStyle/>
          <a:p>
            <a:pPr eaLnBrk="0" fontAlgn="base" hangingPunct="0">
              <a:lnSpc>
                <a:spcPts val="2200"/>
              </a:lnSpc>
              <a:spcBef>
                <a:spcPct val="50000"/>
              </a:spcBef>
              <a:spcAft>
                <a:spcPct val="0"/>
              </a:spcAft>
            </a:pPr>
            <a:r>
              <a:rPr lang="en-US" sz="2400" b="1" dirty="0">
                <a:solidFill>
                  <a:schemeClr val="accent6">
                    <a:lumMod val="50000"/>
                  </a:schemeClr>
                </a:solidFill>
              </a:rPr>
              <a:t>Multi-site</a:t>
            </a:r>
            <a:br>
              <a:rPr lang="en-US" sz="2400" b="1" dirty="0">
                <a:solidFill>
                  <a:schemeClr val="accent6">
                    <a:lumMod val="50000"/>
                  </a:schemeClr>
                </a:solidFill>
              </a:rPr>
            </a:br>
            <a:r>
              <a:rPr lang="en-US" sz="2400" b="1" dirty="0">
                <a:solidFill>
                  <a:schemeClr val="accent6">
                    <a:lumMod val="50000"/>
                  </a:schemeClr>
                </a:solidFill>
              </a:rPr>
              <a:t>studies</a:t>
            </a:r>
          </a:p>
        </p:txBody>
      </p:sp>
      <p:sp>
        <p:nvSpPr>
          <p:cNvPr id="29" name="Text Box 28"/>
          <p:cNvSpPr txBox="1">
            <a:spLocks noChangeArrowheads="1"/>
          </p:cNvSpPr>
          <p:nvPr/>
        </p:nvSpPr>
        <p:spPr bwMode="auto">
          <a:xfrm>
            <a:off x="152400" y="5558600"/>
            <a:ext cx="730969" cy="369332"/>
          </a:xfrm>
          <a:prstGeom prst="rect">
            <a:avLst/>
          </a:prstGeom>
          <a:noFill/>
          <a:ln w="12700">
            <a:noFill/>
            <a:miter lim="800000"/>
            <a:headEnd/>
            <a:tailEnd/>
          </a:ln>
        </p:spPr>
        <p:txBody>
          <a:bodyPr wrap="square" lIns="0" tIns="0" rIns="0" bIns="0">
            <a:spAutoFit/>
          </a:bodyPr>
          <a:lstStyle/>
          <a:p>
            <a:pPr algn="ctr" eaLnBrk="0" fontAlgn="base" hangingPunct="0">
              <a:spcBef>
                <a:spcPct val="50000"/>
              </a:spcBef>
              <a:spcAft>
                <a:spcPct val="0"/>
              </a:spcAft>
            </a:pPr>
            <a:r>
              <a:rPr lang="en-US" sz="2400" b="1" dirty="0">
                <a:solidFill>
                  <a:prstClr val="black"/>
                </a:solidFill>
              </a:rPr>
              <a:t>2010</a:t>
            </a:r>
          </a:p>
        </p:txBody>
      </p:sp>
      <p:sp>
        <p:nvSpPr>
          <p:cNvPr id="30" name="TextBox 29"/>
          <p:cNvSpPr txBox="1">
            <a:spLocks noChangeArrowheads="1"/>
          </p:cNvSpPr>
          <p:nvPr/>
        </p:nvSpPr>
        <p:spPr bwMode="auto">
          <a:xfrm>
            <a:off x="6248400" y="1295400"/>
            <a:ext cx="2286000" cy="923330"/>
          </a:xfrm>
          <a:prstGeom prst="rect">
            <a:avLst/>
          </a:prstGeom>
          <a:solidFill>
            <a:schemeClr val="accent2"/>
          </a:solidFill>
          <a:ln w="9525">
            <a:noFill/>
            <a:miter lim="800000"/>
            <a:headEnd/>
            <a:tailEnd/>
          </a:ln>
        </p:spPr>
        <p:txBody>
          <a:bodyPr wrap="square">
            <a:spAutoFit/>
          </a:bodyPr>
          <a:lstStyle/>
          <a:p>
            <a:pPr fontAlgn="base">
              <a:spcBef>
                <a:spcPct val="0"/>
              </a:spcBef>
              <a:spcAft>
                <a:spcPct val="0"/>
              </a:spcAft>
            </a:pPr>
            <a:r>
              <a:rPr lang="en-US" b="1" dirty="0">
                <a:latin typeface="Arial" pitchFamily="34" charset="0"/>
              </a:rPr>
              <a:t>What are the adverse effects of air pollution?</a:t>
            </a:r>
          </a:p>
        </p:txBody>
      </p:sp>
      <p:sp>
        <p:nvSpPr>
          <p:cNvPr id="31" name="TextBox 30"/>
          <p:cNvSpPr txBox="1">
            <a:spLocks noChangeArrowheads="1"/>
          </p:cNvSpPr>
          <p:nvPr/>
        </p:nvSpPr>
        <p:spPr bwMode="auto">
          <a:xfrm>
            <a:off x="6248400" y="2514600"/>
            <a:ext cx="2286000" cy="1200329"/>
          </a:xfrm>
          <a:prstGeom prst="rect">
            <a:avLst/>
          </a:prstGeom>
          <a:solidFill>
            <a:schemeClr val="tx2"/>
          </a:solidFill>
          <a:ln w="9525">
            <a:solidFill>
              <a:schemeClr val="accent1"/>
            </a:solidFill>
            <a:miter lim="800000"/>
            <a:headEnd/>
            <a:tailEnd/>
          </a:ln>
        </p:spPr>
        <p:txBody>
          <a:bodyPr wrap="square">
            <a:spAutoFit/>
          </a:bodyPr>
          <a:lstStyle/>
          <a:p>
            <a:pPr fontAlgn="base">
              <a:spcBef>
                <a:spcPct val="0"/>
              </a:spcBef>
              <a:spcAft>
                <a:spcPct val="0"/>
              </a:spcAft>
            </a:pPr>
            <a:r>
              <a:rPr lang="en-US" b="1" dirty="0">
                <a:solidFill>
                  <a:prstClr val="white"/>
                </a:solidFill>
                <a:latin typeface="Arial" pitchFamily="34" charset="0"/>
              </a:rPr>
              <a:t>What are the exposure-response relationships?</a:t>
            </a:r>
          </a:p>
        </p:txBody>
      </p:sp>
      <p:sp>
        <p:nvSpPr>
          <p:cNvPr id="32" name="TextBox 31"/>
          <p:cNvSpPr txBox="1">
            <a:spLocks noChangeArrowheads="1"/>
          </p:cNvSpPr>
          <p:nvPr/>
        </p:nvSpPr>
        <p:spPr bwMode="auto">
          <a:xfrm>
            <a:off x="6248400" y="4038600"/>
            <a:ext cx="2286000" cy="1200329"/>
          </a:xfrm>
          <a:prstGeom prst="rect">
            <a:avLst/>
          </a:prstGeom>
          <a:solidFill>
            <a:schemeClr val="accent6">
              <a:lumMod val="50000"/>
            </a:schemeClr>
          </a:solidFill>
          <a:ln w="9525">
            <a:solidFill>
              <a:schemeClr val="bg1"/>
            </a:solidFill>
            <a:miter lim="800000"/>
            <a:headEnd/>
            <a:tailEnd/>
          </a:ln>
        </p:spPr>
        <p:txBody>
          <a:bodyPr wrap="square">
            <a:spAutoFit/>
          </a:bodyPr>
          <a:lstStyle/>
          <a:p>
            <a:pPr fontAlgn="base">
              <a:spcBef>
                <a:spcPct val="0"/>
              </a:spcBef>
              <a:spcAft>
                <a:spcPct val="0"/>
              </a:spcAft>
            </a:pPr>
            <a:r>
              <a:rPr lang="en-US" b="1" dirty="0">
                <a:solidFill>
                  <a:prstClr val="white"/>
                </a:solidFill>
                <a:latin typeface="Arial" pitchFamily="34" charset="0"/>
              </a:rPr>
              <a:t>What are the key sources? What determines mixture toxicity?</a:t>
            </a:r>
          </a:p>
        </p:txBody>
      </p:sp>
      <p:grpSp>
        <p:nvGrpSpPr>
          <p:cNvPr id="2" name="Group 48"/>
          <p:cNvGrpSpPr/>
          <p:nvPr/>
        </p:nvGrpSpPr>
        <p:grpSpPr>
          <a:xfrm>
            <a:off x="990600" y="668306"/>
            <a:ext cx="182880" cy="5503894"/>
            <a:chOff x="1371600" y="668306"/>
            <a:chExt cx="182880" cy="5503894"/>
          </a:xfrm>
        </p:grpSpPr>
        <p:cxnSp>
          <p:nvCxnSpPr>
            <p:cNvPr id="34" name="Straight Arrow Connector 33"/>
            <p:cNvCxnSpPr/>
            <p:nvPr/>
          </p:nvCxnSpPr>
          <p:spPr>
            <a:xfrm rot="5400000">
              <a:off x="-1288907" y="3419856"/>
              <a:ext cx="5503894" cy="794"/>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71600" y="896112"/>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371600" y="1708912"/>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371600" y="2521712"/>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71600" y="3334512"/>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371600" y="4147312"/>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71600" y="4960112"/>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371600" y="5772912"/>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1619333" y="619780"/>
            <a:ext cx="3569696" cy="523220"/>
          </a:xfrm>
          <a:prstGeom prst="rect">
            <a:avLst/>
          </a:prstGeom>
          <a:noFill/>
          <a:ln>
            <a:solidFill>
              <a:schemeClr val="tx1"/>
            </a:solidFill>
          </a:ln>
        </p:spPr>
        <p:txBody>
          <a:bodyPr wrap="none" rtlCol="0">
            <a:spAutoFit/>
          </a:bodyPr>
          <a:lstStyle/>
          <a:p>
            <a:pPr algn="ctr"/>
            <a:r>
              <a:rPr lang="en-US" sz="2800" b="1" dirty="0">
                <a:solidFill>
                  <a:prstClr val="black"/>
                </a:solidFill>
              </a:rPr>
              <a:t>Research Approach</a:t>
            </a:r>
          </a:p>
        </p:txBody>
      </p:sp>
      <p:sp>
        <p:nvSpPr>
          <p:cNvPr id="43" name="TextBox 42"/>
          <p:cNvSpPr txBox="1"/>
          <p:nvPr/>
        </p:nvSpPr>
        <p:spPr>
          <a:xfrm>
            <a:off x="5715000" y="619780"/>
            <a:ext cx="3381055" cy="523220"/>
          </a:xfrm>
          <a:prstGeom prst="rect">
            <a:avLst/>
          </a:prstGeom>
          <a:noFill/>
          <a:ln>
            <a:solidFill>
              <a:schemeClr val="tx1"/>
            </a:solidFill>
          </a:ln>
        </p:spPr>
        <p:txBody>
          <a:bodyPr wrap="none" rtlCol="0">
            <a:spAutoFit/>
          </a:bodyPr>
          <a:lstStyle/>
          <a:p>
            <a:pPr algn="ctr"/>
            <a:r>
              <a:rPr lang="en-US" sz="2800" b="1" dirty="0">
                <a:solidFill>
                  <a:prstClr val="black"/>
                </a:solidFill>
              </a:rPr>
              <a:t>General Questions</a:t>
            </a:r>
          </a:p>
        </p:txBody>
      </p:sp>
      <p:sp>
        <p:nvSpPr>
          <p:cNvPr id="50" name="Text Box 20"/>
          <p:cNvSpPr txBox="1">
            <a:spLocks noChangeArrowheads="1"/>
          </p:cNvSpPr>
          <p:nvPr/>
        </p:nvSpPr>
        <p:spPr bwMode="auto">
          <a:xfrm>
            <a:off x="1691640" y="3612118"/>
            <a:ext cx="533400" cy="276999"/>
          </a:xfrm>
          <a:prstGeom prst="rect">
            <a:avLst/>
          </a:prstGeom>
          <a:noFill/>
          <a:ln w="12700">
            <a:noFill/>
            <a:miter lim="800000"/>
            <a:headEnd/>
            <a:tailEnd/>
          </a:ln>
        </p:spPr>
        <p:txBody>
          <a:bodyPr wrap="square" lIns="0" tIns="0" rIns="0" bIns="0">
            <a:spAutoFit/>
          </a:bodyPr>
          <a:lstStyle/>
          <a:p>
            <a:pPr eaLnBrk="0" fontAlgn="base" hangingPunct="0">
              <a:spcAft>
                <a:spcPct val="0"/>
              </a:spcAft>
            </a:pPr>
            <a:r>
              <a:rPr lang="en-US" b="1" spc="-100" dirty="0">
                <a:solidFill>
                  <a:srgbClr val="0070C0"/>
                </a:solidFill>
              </a:rPr>
              <a:t>ACS</a:t>
            </a:r>
          </a:p>
        </p:txBody>
      </p:sp>
      <p:sp>
        <p:nvSpPr>
          <p:cNvPr id="53" name="AutoShape 16"/>
          <p:cNvSpPr>
            <a:spLocks/>
          </p:cNvSpPr>
          <p:nvPr/>
        </p:nvSpPr>
        <p:spPr bwMode="auto">
          <a:xfrm>
            <a:off x="1379220" y="3352800"/>
            <a:ext cx="271464" cy="1752600"/>
          </a:xfrm>
          <a:custGeom>
            <a:avLst/>
            <a:gdLst>
              <a:gd name="connsiteX0" fmla="*/ 0 w 271463"/>
              <a:gd name="connsiteY0" fmla="*/ 0 h 1295400"/>
              <a:gd name="connsiteX1" fmla="*/ 87430 w 271463"/>
              <a:gd name="connsiteY1" fmla="*/ 26871 h 1295400"/>
              <a:gd name="connsiteX2" fmla="*/ 135732 w 271463"/>
              <a:gd name="connsiteY2" fmla="*/ 114301 h 1295400"/>
              <a:gd name="connsiteX3" fmla="*/ 135732 w 271463"/>
              <a:gd name="connsiteY3" fmla="*/ 190508 h 1295400"/>
              <a:gd name="connsiteX4" fmla="*/ 271464 w 271463"/>
              <a:gd name="connsiteY4" fmla="*/ 304808 h 1295400"/>
              <a:gd name="connsiteX5" fmla="*/ 135732 w 271463"/>
              <a:gd name="connsiteY5" fmla="*/ 419108 h 1295400"/>
              <a:gd name="connsiteX6" fmla="*/ 135732 w 271463"/>
              <a:gd name="connsiteY6" fmla="*/ 1181100 h 1295400"/>
              <a:gd name="connsiteX7" fmla="*/ 87430 w 271463"/>
              <a:gd name="connsiteY7" fmla="*/ 1268530 h 1295400"/>
              <a:gd name="connsiteX8" fmla="*/ 0 w 271463"/>
              <a:gd name="connsiteY8" fmla="*/ 1295400 h 1295400"/>
              <a:gd name="connsiteX9" fmla="*/ 0 w 271463"/>
              <a:gd name="connsiteY9" fmla="*/ 0 h 1295400"/>
              <a:gd name="connsiteX0" fmla="*/ 0 w 271463"/>
              <a:gd name="connsiteY0" fmla="*/ 0 h 1295400"/>
              <a:gd name="connsiteX1" fmla="*/ 87430 w 271463"/>
              <a:gd name="connsiteY1" fmla="*/ 26871 h 1295400"/>
              <a:gd name="connsiteX2" fmla="*/ 135732 w 271463"/>
              <a:gd name="connsiteY2" fmla="*/ 114301 h 1295400"/>
              <a:gd name="connsiteX3" fmla="*/ 135732 w 271463"/>
              <a:gd name="connsiteY3" fmla="*/ 190508 h 1295400"/>
              <a:gd name="connsiteX4" fmla="*/ 271464 w 271463"/>
              <a:gd name="connsiteY4" fmla="*/ 304808 h 1295400"/>
              <a:gd name="connsiteX5" fmla="*/ 135732 w 271463"/>
              <a:gd name="connsiteY5" fmla="*/ 419108 h 1295400"/>
              <a:gd name="connsiteX6" fmla="*/ 135732 w 271463"/>
              <a:gd name="connsiteY6" fmla="*/ 1181100 h 1295400"/>
              <a:gd name="connsiteX7" fmla="*/ 87430 w 271463"/>
              <a:gd name="connsiteY7" fmla="*/ 1268530 h 1295400"/>
              <a:gd name="connsiteX8" fmla="*/ 0 w 271463"/>
              <a:gd name="connsiteY8" fmla="*/ 129540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7" fmla="*/ 87430 w 271464"/>
              <a:gd name="connsiteY7" fmla="*/ 1268530 h 1295400"/>
              <a:gd name="connsiteX8" fmla="*/ 0 w 271464"/>
              <a:gd name="connsiteY8" fmla="*/ 1295400 h 1295400"/>
              <a:gd name="connsiteX9" fmla="*/ 0 w 271464"/>
              <a:gd name="connsiteY9" fmla="*/ 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7" fmla="*/ 87430 w 271464"/>
              <a:gd name="connsiteY7" fmla="*/ 126853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7" fmla="*/ 87430 w 271464"/>
              <a:gd name="connsiteY7" fmla="*/ 1268530 h 1295400"/>
              <a:gd name="connsiteX8" fmla="*/ 0 w 271464"/>
              <a:gd name="connsiteY8" fmla="*/ 1295400 h 1295400"/>
              <a:gd name="connsiteX9" fmla="*/ 0 w 271464"/>
              <a:gd name="connsiteY9" fmla="*/ 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0" fmla="*/ 87430 w 271464"/>
              <a:gd name="connsiteY0" fmla="*/ 1268530 h 1359970"/>
              <a:gd name="connsiteX1" fmla="*/ 0 w 271464"/>
              <a:gd name="connsiteY1" fmla="*/ 1295400 h 1359970"/>
              <a:gd name="connsiteX2" fmla="*/ 0 w 271464"/>
              <a:gd name="connsiteY2" fmla="*/ 0 h 1359970"/>
              <a:gd name="connsiteX3" fmla="*/ 87430 w 271464"/>
              <a:gd name="connsiteY3" fmla="*/ 26871 h 1359970"/>
              <a:gd name="connsiteX4" fmla="*/ 135732 w 271464"/>
              <a:gd name="connsiteY4" fmla="*/ 114301 h 1359970"/>
              <a:gd name="connsiteX5" fmla="*/ 135732 w 271464"/>
              <a:gd name="connsiteY5" fmla="*/ 190508 h 1359970"/>
              <a:gd name="connsiteX6" fmla="*/ 271464 w 271464"/>
              <a:gd name="connsiteY6" fmla="*/ 304808 h 1359970"/>
              <a:gd name="connsiteX7" fmla="*/ 135732 w 271464"/>
              <a:gd name="connsiteY7" fmla="*/ 419108 h 1359970"/>
              <a:gd name="connsiteX8" fmla="*/ 135732 w 271464"/>
              <a:gd name="connsiteY8" fmla="*/ 1181100 h 1359970"/>
              <a:gd name="connsiteX9" fmla="*/ 178870 w 271464"/>
              <a:gd name="connsiteY9" fmla="*/ 1359970 h 1359970"/>
              <a:gd name="connsiteX0" fmla="*/ 0 w 271464"/>
              <a:gd name="connsiteY0" fmla="*/ 0 h 1359970"/>
              <a:gd name="connsiteX1" fmla="*/ 87430 w 271464"/>
              <a:gd name="connsiteY1" fmla="*/ 26871 h 1359970"/>
              <a:gd name="connsiteX2" fmla="*/ 135732 w 271464"/>
              <a:gd name="connsiteY2" fmla="*/ 114301 h 1359970"/>
              <a:gd name="connsiteX3" fmla="*/ 135732 w 271464"/>
              <a:gd name="connsiteY3" fmla="*/ 190508 h 1359970"/>
              <a:gd name="connsiteX4" fmla="*/ 271464 w 271464"/>
              <a:gd name="connsiteY4" fmla="*/ 304808 h 1359970"/>
              <a:gd name="connsiteX5" fmla="*/ 135732 w 271464"/>
              <a:gd name="connsiteY5" fmla="*/ 419108 h 1359970"/>
              <a:gd name="connsiteX6" fmla="*/ 135732 w 271464"/>
              <a:gd name="connsiteY6" fmla="*/ 1181100 h 1359970"/>
              <a:gd name="connsiteX0" fmla="*/ 87430 w 271464"/>
              <a:gd name="connsiteY0" fmla="*/ 1268530 h 1295400"/>
              <a:gd name="connsiteX1" fmla="*/ 0 w 271464"/>
              <a:gd name="connsiteY1" fmla="*/ 1295400 h 1295400"/>
              <a:gd name="connsiteX2" fmla="*/ 0 w 271464"/>
              <a:gd name="connsiteY2" fmla="*/ 0 h 1295400"/>
              <a:gd name="connsiteX3" fmla="*/ 87430 w 271464"/>
              <a:gd name="connsiteY3" fmla="*/ 26871 h 1295400"/>
              <a:gd name="connsiteX4" fmla="*/ 135732 w 271464"/>
              <a:gd name="connsiteY4" fmla="*/ 114301 h 1295400"/>
              <a:gd name="connsiteX5" fmla="*/ 135732 w 271464"/>
              <a:gd name="connsiteY5" fmla="*/ 190508 h 1295400"/>
              <a:gd name="connsiteX6" fmla="*/ 271464 w 271464"/>
              <a:gd name="connsiteY6" fmla="*/ 304808 h 1295400"/>
              <a:gd name="connsiteX7" fmla="*/ 135732 w 271464"/>
              <a:gd name="connsiteY7" fmla="*/ 419108 h 1295400"/>
              <a:gd name="connsiteX8" fmla="*/ 135732 w 271464"/>
              <a:gd name="connsiteY8" fmla="*/ 118110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4" h="1295400" stroke="0" extrusionOk="0">
                <a:moveTo>
                  <a:pt x="87430" y="1268530"/>
                </a:moveTo>
                <a:cubicBezTo>
                  <a:pt x="62958" y="1285884"/>
                  <a:pt x="31993" y="1295400"/>
                  <a:pt x="0" y="1295400"/>
                </a:cubicBezTo>
                <a:lnTo>
                  <a:pt x="0" y="0"/>
                </a:lnTo>
                <a:cubicBezTo>
                  <a:pt x="31993" y="0"/>
                  <a:pt x="62958" y="9517"/>
                  <a:pt x="87430" y="26871"/>
                </a:cubicBezTo>
                <a:cubicBezTo>
                  <a:pt x="118056" y="48589"/>
                  <a:pt x="135732" y="80585"/>
                  <a:pt x="135732" y="114301"/>
                </a:cubicBezTo>
                <a:lnTo>
                  <a:pt x="135732" y="190508"/>
                </a:lnTo>
                <a:cubicBezTo>
                  <a:pt x="135732" y="253634"/>
                  <a:pt x="196501" y="304808"/>
                  <a:pt x="271464" y="304808"/>
                </a:cubicBezTo>
                <a:cubicBezTo>
                  <a:pt x="196501" y="304808"/>
                  <a:pt x="135732" y="355982"/>
                  <a:pt x="135732" y="419108"/>
                </a:cubicBezTo>
                <a:lnTo>
                  <a:pt x="135732" y="1181100"/>
                </a:lnTo>
              </a:path>
              <a:path w="271464" h="1295400" fill="none">
                <a:moveTo>
                  <a:pt x="0" y="0"/>
                </a:moveTo>
                <a:cubicBezTo>
                  <a:pt x="31993" y="0"/>
                  <a:pt x="62958" y="9517"/>
                  <a:pt x="87430" y="26871"/>
                </a:cubicBezTo>
                <a:cubicBezTo>
                  <a:pt x="118056" y="48589"/>
                  <a:pt x="135732" y="80585"/>
                  <a:pt x="135732" y="114301"/>
                </a:cubicBezTo>
                <a:lnTo>
                  <a:pt x="135732" y="190508"/>
                </a:lnTo>
                <a:cubicBezTo>
                  <a:pt x="135732" y="253634"/>
                  <a:pt x="196501" y="304808"/>
                  <a:pt x="271464" y="304808"/>
                </a:cubicBezTo>
                <a:cubicBezTo>
                  <a:pt x="196501" y="304808"/>
                  <a:pt x="135732" y="355982"/>
                  <a:pt x="135732" y="419108"/>
                </a:cubicBezTo>
                <a:lnTo>
                  <a:pt x="135732" y="1181100"/>
                </a:lnTo>
              </a:path>
            </a:pathLst>
          </a:custGeom>
          <a:noFill/>
          <a:ln w="38100">
            <a:solidFill>
              <a:srgbClr val="0070C0"/>
            </a:solidFill>
            <a:round/>
            <a:headEnd type="none" w="med" len="med"/>
            <a:tailEnd type="triangle" w="med" len="med"/>
          </a:ln>
        </p:spPr>
        <p:txBody>
          <a:bodyPr wrap="none" anchor="ctr"/>
          <a:lstStyle/>
          <a:p>
            <a:pPr fontAlgn="base">
              <a:spcBef>
                <a:spcPct val="0"/>
              </a:spcBef>
              <a:spcAft>
                <a:spcPct val="0"/>
              </a:spcAft>
            </a:pPr>
            <a:endParaRPr lang="en-US" sz="1600" dirty="0">
              <a:solidFill>
                <a:srgbClr val="C0504D"/>
              </a:solidFill>
              <a:latin typeface="Times New Roman" pitchFamily="18" charset="0"/>
            </a:endParaRPr>
          </a:p>
        </p:txBody>
      </p:sp>
      <p:sp>
        <p:nvSpPr>
          <p:cNvPr id="54" name="Text Box 20"/>
          <p:cNvSpPr txBox="1">
            <a:spLocks noChangeArrowheads="1"/>
          </p:cNvSpPr>
          <p:nvPr/>
        </p:nvSpPr>
        <p:spPr bwMode="auto">
          <a:xfrm>
            <a:off x="1920240" y="4503420"/>
            <a:ext cx="533400" cy="276999"/>
          </a:xfrm>
          <a:prstGeom prst="rect">
            <a:avLst/>
          </a:prstGeom>
          <a:noFill/>
          <a:ln w="12700">
            <a:noFill/>
            <a:miter lim="800000"/>
            <a:headEnd/>
            <a:tailEnd/>
          </a:ln>
        </p:spPr>
        <p:txBody>
          <a:bodyPr wrap="square" lIns="0" tIns="0" rIns="0" bIns="0">
            <a:spAutoFit/>
          </a:bodyPr>
          <a:lstStyle/>
          <a:p>
            <a:pPr eaLnBrk="0" fontAlgn="base" hangingPunct="0">
              <a:spcAft>
                <a:spcPct val="0"/>
              </a:spcAft>
            </a:pPr>
            <a:r>
              <a:rPr lang="en-US" b="1" spc="-100" dirty="0">
                <a:solidFill>
                  <a:srgbClr val="0070C0"/>
                </a:solidFill>
              </a:rPr>
              <a:t>CHS</a:t>
            </a:r>
          </a:p>
        </p:txBody>
      </p:sp>
      <p:sp>
        <p:nvSpPr>
          <p:cNvPr id="55" name="AutoShape 16"/>
          <p:cNvSpPr>
            <a:spLocks/>
          </p:cNvSpPr>
          <p:nvPr/>
        </p:nvSpPr>
        <p:spPr bwMode="auto">
          <a:xfrm>
            <a:off x="1600200" y="4343400"/>
            <a:ext cx="271464" cy="1508760"/>
          </a:xfrm>
          <a:custGeom>
            <a:avLst/>
            <a:gdLst>
              <a:gd name="connsiteX0" fmla="*/ 0 w 271463"/>
              <a:gd name="connsiteY0" fmla="*/ 0 h 1295400"/>
              <a:gd name="connsiteX1" fmla="*/ 87430 w 271463"/>
              <a:gd name="connsiteY1" fmla="*/ 26871 h 1295400"/>
              <a:gd name="connsiteX2" fmla="*/ 135732 w 271463"/>
              <a:gd name="connsiteY2" fmla="*/ 114301 h 1295400"/>
              <a:gd name="connsiteX3" fmla="*/ 135732 w 271463"/>
              <a:gd name="connsiteY3" fmla="*/ 190508 h 1295400"/>
              <a:gd name="connsiteX4" fmla="*/ 271464 w 271463"/>
              <a:gd name="connsiteY4" fmla="*/ 304808 h 1295400"/>
              <a:gd name="connsiteX5" fmla="*/ 135732 w 271463"/>
              <a:gd name="connsiteY5" fmla="*/ 419108 h 1295400"/>
              <a:gd name="connsiteX6" fmla="*/ 135732 w 271463"/>
              <a:gd name="connsiteY6" fmla="*/ 1181100 h 1295400"/>
              <a:gd name="connsiteX7" fmla="*/ 87430 w 271463"/>
              <a:gd name="connsiteY7" fmla="*/ 1268530 h 1295400"/>
              <a:gd name="connsiteX8" fmla="*/ 0 w 271463"/>
              <a:gd name="connsiteY8" fmla="*/ 1295400 h 1295400"/>
              <a:gd name="connsiteX9" fmla="*/ 0 w 271463"/>
              <a:gd name="connsiteY9" fmla="*/ 0 h 1295400"/>
              <a:gd name="connsiteX0" fmla="*/ 0 w 271463"/>
              <a:gd name="connsiteY0" fmla="*/ 0 h 1295400"/>
              <a:gd name="connsiteX1" fmla="*/ 87430 w 271463"/>
              <a:gd name="connsiteY1" fmla="*/ 26871 h 1295400"/>
              <a:gd name="connsiteX2" fmla="*/ 135732 w 271463"/>
              <a:gd name="connsiteY2" fmla="*/ 114301 h 1295400"/>
              <a:gd name="connsiteX3" fmla="*/ 135732 w 271463"/>
              <a:gd name="connsiteY3" fmla="*/ 190508 h 1295400"/>
              <a:gd name="connsiteX4" fmla="*/ 271464 w 271463"/>
              <a:gd name="connsiteY4" fmla="*/ 304808 h 1295400"/>
              <a:gd name="connsiteX5" fmla="*/ 135732 w 271463"/>
              <a:gd name="connsiteY5" fmla="*/ 419108 h 1295400"/>
              <a:gd name="connsiteX6" fmla="*/ 135732 w 271463"/>
              <a:gd name="connsiteY6" fmla="*/ 1181100 h 1295400"/>
              <a:gd name="connsiteX7" fmla="*/ 87430 w 271463"/>
              <a:gd name="connsiteY7" fmla="*/ 1268530 h 1295400"/>
              <a:gd name="connsiteX8" fmla="*/ 0 w 271463"/>
              <a:gd name="connsiteY8" fmla="*/ 129540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7" fmla="*/ 87430 w 271464"/>
              <a:gd name="connsiteY7" fmla="*/ 1268530 h 1295400"/>
              <a:gd name="connsiteX8" fmla="*/ 0 w 271464"/>
              <a:gd name="connsiteY8" fmla="*/ 1295400 h 1295400"/>
              <a:gd name="connsiteX9" fmla="*/ 0 w 271464"/>
              <a:gd name="connsiteY9" fmla="*/ 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7" fmla="*/ 87430 w 271464"/>
              <a:gd name="connsiteY7" fmla="*/ 126853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7" fmla="*/ 87430 w 271464"/>
              <a:gd name="connsiteY7" fmla="*/ 1268530 h 1295400"/>
              <a:gd name="connsiteX8" fmla="*/ 0 w 271464"/>
              <a:gd name="connsiteY8" fmla="*/ 1295400 h 1295400"/>
              <a:gd name="connsiteX9" fmla="*/ 0 w 271464"/>
              <a:gd name="connsiteY9" fmla="*/ 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0" fmla="*/ 87430 w 271464"/>
              <a:gd name="connsiteY0" fmla="*/ 1268530 h 1359970"/>
              <a:gd name="connsiteX1" fmla="*/ 0 w 271464"/>
              <a:gd name="connsiteY1" fmla="*/ 1295400 h 1359970"/>
              <a:gd name="connsiteX2" fmla="*/ 0 w 271464"/>
              <a:gd name="connsiteY2" fmla="*/ 0 h 1359970"/>
              <a:gd name="connsiteX3" fmla="*/ 87430 w 271464"/>
              <a:gd name="connsiteY3" fmla="*/ 26871 h 1359970"/>
              <a:gd name="connsiteX4" fmla="*/ 135732 w 271464"/>
              <a:gd name="connsiteY4" fmla="*/ 114301 h 1359970"/>
              <a:gd name="connsiteX5" fmla="*/ 135732 w 271464"/>
              <a:gd name="connsiteY5" fmla="*/ 190508 h 1359970"/>
              <a:gd name="connsiteX6" fmla="*/ 271464 w 271464"/>
              <a:gd name="connsiteY6" fmla="*/ 304808 h 1359970"/>
              <a:gd name="connsiteX7" fmla="*/ 135732 w 271464"/>
              <a:gd name="connsiteY7" fmla="*/ 419108 h 1359970"/>
              <a:gd name="connsiteX8" fmla="*/ 135732 w 271464"/>
              <a:gd name="connsiteY8" fmla="*/ 1181100 h 1359970"/>
              <a:gd name="connsiteX9" fmla="*/ 178870 w 271464"/>
              <a:gd name="connsiteY9" fmla="*/ 1359970 h 1359970"/>
              <a:gd name="connsiteX0" fmla="*/ 0 w 271464"/>
              <a:gd name="connsiteY0" fmla="*/ 0 h 1359970"/>
              <a:gd name="connsiteX1" fmla="*/ 87430 w 271464"/>
              <a:gd name="connsiteY1" fmla="*/ 26871 h 1359970"/>
              <a:gd name="connsiteX2" fmla="*/ 135732 w 271464"/>
              <a:gd name="connsiteY2" fmla="*/ 114301 h 1359970"/>
              <a:gd name="connsiteX3" fmla="*/ 135732 w 271464"/>
              <a:gd name="connsiteY3" fmla="*/ 190508 h 1359970"/>
              <a:gd name="connsiteX4" fmla="*/ 271464 w 271464"/>
              <a:gd name="connsiteY4" fmla="*/ 304808 h 1359970"/>
              <a:gd name="connsiteX5" fmla="*/ 135732 w 271464"/>
              <a:gd name="connsiteY5" fmla="*/ 419108 h 1359970"/>
              <a:gd name="connsiteX6" fmla="*/ 135732 w 271464"/>
              <a:gd name="connsiteY6" fmla="*/ 1181100 h 1359970"/>
              <a:gd name="connsiteX0" fmla="*/ 87430 w 271464"/>
              <a:gd name="connsiteY0" fmla="*/ 1268530 h 1295400"/>
              <a:gd name="connsiteX1" fmla="*/ 0 w 271464"/>
              <a:gd name="connsiteY1" fmla="*/ 1295400 h 1295400"/>
              <a:gd name="connsiteX2" fmla="*/ 0 w 271464"/>
              <a:gd name="connsiteY2" fmla="*/ 0 h 1295400"/>
              <a:gd name="connsiteX3" fmla="*/ 87430 w 271464"/>
              <a:gd name="connsiteY3" fmla="*/ 26871 h 1295400"/>
              <a:gd name="connsiteX4" fmla="*/ 135732 w 271464"/>
              <a:gd name="connsiteY4" fmla="*/ 114301 h 1295400"/>
              <a:gd name="connsiteX5" fmla="*/ 135732 w 271464"/>
              <a:gd name="connsiteY5" fmla="*/ 190508 h 1295400"/>
              <a:gd name="connsiteX6" fmla="*/ 271464 w 271464"/>
              <a:gd name="connsiteY6" fmla="*/ 304808 h 1295400"/>
              <a:gd name="connsiteX7" fmla="*/ 135732 w 271464"/>
              <a:gd name="connsiteY7" fmla="*/ 419108 h 1295400"/>
              <a:gd name="connsiteX8" fmla="*/ 135732 w 271464"/>
              <a:gd name="connsiteY8" fmla="*/ 118110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4" h="1295400" stroke="0" extrusionOk="0">
                <a:moveTo>
                  <a:pt x="87430" y="1268530"/>
                </a:moveTo>
                <a:cubicBezTo>
                  <a:pt x="62958" y="1285884"/>
                  <a:pt x="31993" y="1295400"/>
                  <a:pt x="0" y="1295400"/>
                </a:cubicBezTo>
                <a:lnTo>
                  <a:pt x="0" y="0"/>
                </a:lnTo>
                <a:cubicBezTo>
                  <a:pt x="31993" y="0"/>
                  <a:pt x="62958" y="9517"/>
                  <a:pt x="87430" y="26871"/>
                </a:cubicBezTo>
                <a:cubicBezTo>
                  <a:pt x="118056" y="48589"/>
                  <a:pt x="135732" y="80585"/>
                  <a:pt x="135732" y="114301"/>
                </a:cubicBezTo>
                <a:lnTo>
                  <a:pt x="135732" y="190508"/>
                </a:lnTo>
                <a:cubicBezTo>
                  <a:pt x="135732" y="253634"/>
                  <a:pt x="196501" y="304808"/>
                  <a:pt x="271464" y="304808"/>
                </a:cubicBezTo>
                <a:cubicBezTo>
                  <a:pt x="196501" y="304808"/>
                  <a:pt x="135732" y="355982"/>
                  <a:pt x="135732" y="419108"/>
                </a:cubicBezTo>
                <a:lnTo>
                  <a:pt x="135732" y="1181100"/>
                </a:lnTo>
              </a:path>
              <a:path w="271464" h="1295400" fill="none">
                <a:moveTo>
                  <a:pt x="0" y="0"/>
                </a:moveTo>
                <a:cubicBezTo>
                  <a:pt x="31993" y="0"/>
                  <a:pt x="62958" y="9517"/>
                  <a:pt x="87430" y="26871"/>
                </a:cubicBezTo>
                <a:cubicBezTo>
                  <a:pt x="118056" y="48589"/>
                  <a:pt x="135732" y="80585"/>
                  <a:pt x="135732" y="114301"/>
                </a:cubicBezTo>
                <a:lnTo>
                  <a:pt x="135732" y="190508"/>
                </a:lnTo>
                <a:cubicBezTo>
                  <a:pt x="135732" y="253634"/>
                  <a:pt x="196501" y="304808"/>
                  <a:pt x="271464" y="304808"/>
                </a:cubicBezTo>
                <a:cubicBezTo>
                  <a:pt x="196501" y="304808"/>
                  <a:pt x="135732" y="355982"/>
                  <a:pt x="135732" y="419108"/>
                </a:cubicBezTo>
                <a:lnTo>
                  <a:pt x="135732" y="1181100"/>
                </a:lnTo>
              </a:path>
            </a:pathLst>
          </a:custGeom>
          <a:noFill/>
          <a:ln w="38100">
            <a:solidFill>
              <a:srgbClr val="0070C0"/>
            </a:solidFill>
            <a:round/>
            <a:headEnd type="none" w="med" len="med"/>
            <a:tailEnd type="triangle" w="med" len="med"/>
          </a:ln>
        </p:spPr>
        <p:txBody>
          <a:bodyPr wrap="none" anchor="ctr"/>
          <a:lstStyle/>
          <a:p>
            <a:pPr fontAlgn="base">
              <a:spcBef>
                <a:spcPct val="0"/>
              </a:spcBef>
              <a:spcAft>
                <a:spcPct val="0"/>
              </a:spcAft>
            </a:pPr>
            <a:endParaRPr lang="en-US" sz="1600" dirty="0">
              <a:solidFill>
                <a:srgbClr val="C0504D"/>
              </a:solidFill>
              <a:latin typeface="Times New Roman" pitchFamily="18" charset="0"/>
            </a:endParaRPr>
          </a:p>
        </p:txBody>
      </p:sp>
      <p:sp>
        <p:nvSpPr>
          <p:cNvPr id="56" name="AutoShape 16"/>
          <p:cNvSpPr>
            <a:spLocks/>
          </p:cNvSpPr>
          <p:nvPr/>
        </p:nvSpPr>
        <p:spPr bwMode="auto">
          <a:xfrm>
            <a:off x="1143000" y="2819400"/>
            <a:ext cx="271464" cy="1600200"/>
          </a:xfrm>
          <a:custGeom>
            <a:avLst/>
            <a:gdLst>
              <a:gd name="connsiteX0" fmla="*/ 0 w 271463"/>
              <a:gd name="connsiteY0" fmla="*/ 0 h 1295400"/>
              <a:gd name="connsiteX1" fmla="*/ 77968 w 271463"/>
              <a:gd name="connsiteY1" fmla="*/ 17283 h 1295400"/>
              <a:gd name="connsiteX2" fmla="*/ 135732 w 271463"/>
              <a:gd name="connsiteY2" fmla="*/ 95251 h 1295400"/>
              <a:gd name="connsiteX3" fmla="*/ 135732 w 271463"/>
              <a:gd name="connsiteY3" fmla="*/ 95251 h 1295400"/>
              <a:gd name="connsiteX4" fmla="*/ 271464 w 271463"/>
              <a:gd name="connsiteY4" fmla="*/ 190502 h 1295400"/>
              <a:gd name="connsiteX5" fmla="*/ 135732 w 271463"/>
              <a:gd name="connsiteY5" fmla="*/ 285753 h 1295400"/>
              <a:gd name="connsiteX6" fmla="*/ 135732 w 271463"/>
              <a:gd name="connsiteY6" fmla="*/ 1200149 h 1295400"/>
              <a:gd name="connsiteX7" fmla="*/ 77968 w 271463"/>
              <a:gd name="connsiteY7" fmla="*/ 1278117 h 1295400"/>
              <a:gd name="connsiteX8" fmla="*/ 0 w 271463"/>
              <a:gd name="connsiteY8" fmla="*/ 1295400 h 1295400"/>
              <a:gd name="connsiteX9" fmla="*/ 0 w 271463"/>
              <a:gd name="connsiteY9" fmla="*/ 0 h 1295400"/>
              <a:gd name="connsiteX0" fmla="*/ 0 w 271463"/>
              <a:gd name="connsiteY0" fmla="*/ 0 h 1295400"/>
              <a:gd name="connsiteX1" fmla="*/ 77968 w 271463"/>
              <a:gd name="connsiteY1" fmla="*/ 17283 h 1295400"/>
              <a:gd name="connsiteX2" fmla="*/ 135732 w 271463"/>
              <a:gd name="connsiteY2" fmla="*/ 95251 h 1295400"/>
              <a:gd name="connsiteX3" fmla="*/ 135732 w 271463"/>
              <a:gd name="connsiteY3" fmla="*/ 95251 h 1295400"/>
              <a:gd name="connsiteX4" fmla="*/ 271464 w 271463"/>
              <a:gd name="connsiteY4" fmla="*/ 190502 h 1295400"/>
              <a:gd name="connsiteX5" fmla="*/ 135732 w 271463"/>
              <a:gd name="connsiteY5" fmla="*/ 285753 h 1295400"/>
              <a:gd name="connsiteX6" fmla="*/ 135732 w 271463"/>
              <a:gd name="connsiteY6" fmla="*/ 1200149 h 1295400"/>
              <a:gd name="connsiteX7" fmla="*/ 77968 w 271463"/>
              <a:gd name="connsiteY7" fmla="*/ 1278117 h 1295400"/>
              <a:gd name="connsiteX8" fmla="*/ 0 w 271463"/>
              <a:gd name="connsiteY8" fmla="*/ 1295400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7" fmla="*/ 77968 w 271464"/>
              <a:gd name="connsiteY7" fmla="*/ 1278117 h 1295400"/>
              <a:gd name="connsiteX8" fmla="*/ 0 w 271464"/>
              <a:gd name="connsiteY8" fmla="*/ 1295400 h 1295400"/>
              <a:gd name="connsiteX9" fmla="*/ 0 w 271464"/>
              <a:gd name="connsiteY9" fmla="*/ 0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7" fmla="*/ 77968 w 271464"/>
              <a:gd name="connsiteY7" fmla="*/ 1278117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7" fmla="*/ 77968 w 271464"/>
              <a:gd name="connsiteY7" fmla="*/ 1278117 h 1295400"/>
              <a:gd name="connsiteX8" fmla="*/ 0 w 271464"/>
              <a:gd name="connsiteY8" fmla="*/ 1295400 h 1295400"/>
              <a:gd name="connsiteX9" fmla="*/ 0 w 271464"/>
              <a:gd name="connsiteY9" fmla="*/ 0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0" fmla="*/ 0 w 271464"/>
              <a:gd name="connsiteY0" fmla="*/ 0 h 1495425"/>
              <a:gd name="connsiteX1" fmla="*/ 77968 w 271464"/>
              <a:gd name="connsiteY1" fmla="*/ 17283 h 1495425"/>
              <a:gd name="connsiteX2" fmla="*/ 135732 w 271464"/>
              <a:gd name="connsiteY2" fmla="*/ 95251 h 1495425"/>
              <a:gd name="connsiteX3" fmla="*/ 135732 w 271464"/>
              <a:gd name="connsiteY3" fmla="*/ 95251 h 1495425"/>
              <a:gd name="connsiteX4" fmla="*/ 271464 w 271464"/>
              <a:gd name="connsiteY4" fmla="*/ 190502 h 1495425"/>
              <a:gd name="connsiteX5" fmla="*/ 135732 w 271464"/>
              <a:gd name="connsiteY5" fmla="*/ 285753 h 1495425"/>
              <a:gd name="connsiteX6" fmla="*/ 135732 w 271464"/>
              <a:gd name="connsiteY6" fmla="*/ 1200149 h 1495425"/>
              <a:gd name="connsiteX7" fmla="*/ 0 w 271464"/>
              <a:gd name="connsiteY7" fmla="*/ 1295400 h 1495425"/>
              <a:gd name="connsiteX8" fmla="*/ 0 w 271464"/>
              <a:gd name="connsiteY8" fmla="*/ 0 h 1495425"/>
              <a:gd name="connsiteX0" fmla="*/ 0 w 271464"/>
              <a:gd name="connsiteY0" fmla="*/ 0 h 1495425"/>
              <a:gd name="connsiteX1" fmla="*/ 77968 w 271464"/>
              <a:gd name="connsiteY1" fmla="*/ 17283 h 1495425"/>
              <a:gd name="connsiteX2" fmla="*/ 135732 w 271464"/>
              <a:gd name="connsiteY2" fmla="*/ 95251 h 1495425"/>
              <a:gd name="connsiteX3" fmla="*/ 135732 w 271464"/>
              <a:gd name="connsiteY3" fmla="*/ 95251 h 1495425"/>
              <a:gd name="connsiteX4" fmla="*/ 271464 w 271464"/>
              <a:gd name="connsiteY4" fmla="*/ 190502 h 1495425"/>
              <a:gd name="connsiteX5" fmla="*/ 135732 w 271464"/>
              <a:gd name="connsiteY5" fmla="*/ 285753 h 1495425"/>
              <a:gd name="connsiteX6" fmla="*/ 135732 w 271464"/>
              <a:gd name="connsiteY6" fmla="*/ 1200149 h 1495425"/>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135732 w 271464"/>
              <a:gd name="connsiteY6" fmla="*/ 1200149 h 1200149"/>
              <a:gd name="connsiteX7" fmla="*/ 0 w 271464"/>
              <a:gd name="connsiteY7" fmla="*/ 0 h 1200149"/>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135732 w 271464"/>
              <a:gd name="connsiteY6" fmla="*/ 1200149 h 1200149"/>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0 w 271464"/>
              <a:gd name="connsiteY6" fmla="*/ 0 h 1200149"/>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135732 w 271464"/>
              <a:gd name="connsiteY6" fmla="*/ 1200149 h 1200149"/>
              <a:gd name="connsiteX0" fmla="*/ 0 w 271464"/>
              <a:gd name="connsiteY0" fmla="*/ 0 h 1354136"/>
              <a:gd name="connsiteX1" fmla="*/ 77968 w 271464"/>
              <a:gd name="connsiteY1" fmla="*/ 17283 h 1354136"/>
              <a:gd name="connsiteX2" fmla="*/ 135732 w 271464"/>
              <a:gd name="connsiteY2" fmla="*/ 95251 h 1354136"/>
              <a:gd name="connsiteX3" fmla="*/ 135732 w 271464"/>
              <a:gd name="connsiteY3" fmla="*/ 95251 h 1354136"/>
              <a:gd name="connsiteX4" fmla="*/ 271464 w 271464"/>
              <a:gd name="connsiteY4" fmla="*/ 190502 h 1354136"/>
              <a:gd name="connsiteX5" fmla="*/ 135732 w 271464"/>
              <a:gd name="connsiteY5" fmla="*/ 285753 h 1354136"/>
              <a:gd name="connsiteX6" fmla="*/ 0 w 271464"/>
              <a:gd name="connsiteY6" fmla="*/ 0 h 1354136"/>
              <a:gd name="connsiteX0" fmla="*/ 0 w 271464"/>
              <a:gd name="connsiteY0" fmla="*/ 0 h 1354136"/>
              <a:gd name="connsiteX1" fmla="*/ 77968 w 271464"/>
              <a:gd name="connsiteY1" fmla="*/ 17283 h 1354136"/>
              <a:gd name="connsiteX2" fmla="*/ 135732 w 271464"/>
              <a:gd name="connsiteY2" fmla="*/ 95251 h 1354136"/>
              <a:gd name="connsiteX3" fmla="*/ 135732 w 271464"/>
              <a:gd name="connsiteY3" fmla="*/ 95251 h 1354136"/>
              <a:gd name="connsiteX4" fmla="*/ 271464 w 271464"/>
              <a:gd name="connsiteY4" fmla="*/ 190502 h 1354136"/>
              <a:gd name="connsiteX5" fmla="*/ 135732 w 271464"/>
              <a:gd name="connsiteY5" fmla="*/ 285753 h 1354136"/>
              <a:gd name="connsiteX6" fmla="*/ 135732 w 271464"/>
              <a:gd name="connsiteY6" fmla="*/ 1200149 h 1354136"/>
              <a:gd name="connsiteX7" fmla="*/ 138112 w 271464"/>
              <a:gd name="connsiteY7" fmla="*/ 1209675 h 1354136"/>
              <a:gd name="connsiteX0" fmla="*/ 0 w 271464"/>
              <a:gd name="connsiteY0" fmla="*/ 0 h 1209675"/>
              <a:gd name="connsiteX1" fmla="*/ 77968 w 271464"/>
              <a:gd name="connsiteY1" fmla="*/ 17283 h 1209675"/>
              <a:gd name="connsiteX2" fmla="*/ 135732 w 271464"/>
              <a:gd name="connsiteY2" fmla="*/ 95251 h 1209675"/>
              <a:gd name="connsiteX3" fmla="*/ 135732 w 271464"/>
              <a:gd name="connsiteY3" fmla="*/ 95251 h 1209675"/>
              <a:gd name="connsiteX4" fmla="*/ 271464 w 271464"/>
              <a:gd name="connsiteY4" fmla="*/ 190502 h 1209675"/>
              <a:gd name="connsiteX5" fmla="*/ 135732 w 271464"/>
              <a:gd name="connsiteY5" fmla="*/ 285753 h 1209675"/>
              <a:gd name="connsiteX6" fmla="*/ 0 w 271464"/>
              <a:gd name="connsiteY6" fmla="*/ 0 h 1209675"/>
              <a:gd name="connsiteX0" fmla="*/ 0 w 271464"/>
              <a:gd name="connsiteY0" fmla="*/ 0 h 1209675"/>
              <a:gd name="connsiteX1" fmla="*/ 77968 w 271464"/>
              <a:gd name="connsiteY1" fmla="*/ 17283 h 1209675"/>
              <a:gd name="connsiteX2" fmla="*/ 135732 w 271464"/>
              <a:gd name="connsiteY2" fmla="*/ 95251 h 1209675"/>
              <a:gd name="connsiteX3" fmla="*/ 135732 w 271464"/>
              <a:gd name="connsiteY3" fmla="*/ 95251 h 1209675"/>
              <a:gd name="connsiteX4" fmla="*/ 271464 w 271464"/>
              <a:gd name="connsiteY4" fmla="*/ 190502 h 1209675"/>
              <a:gd name="connsiteX5" fmla="*/ 135732 w 271464"/>
              <a:gd name="connsiteY5" fmla="*/ 285753 h 1209675"/>
              <a:gd name="connsiteX6" fmla="*/ 138112 w 271464"/>
              <a:gd name="connsiteY6" fmla="*/ 1209675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4" h="1209675" stroke="0" extrusionOk="0">
                <a:moveTo>
                  <a:pt x="0" y="0"/>
                </a:moveTo>
                <a:cubicBezTo>
                  <a:pt x="27903" y="0"/>
                  <a:pt x="55128" y="6035"/>
                  <a:pt x="77968" y="17283"/>
                </a:cubicBezTo>
                <a:cubicBezTo>
                  <a:pt x="114177" y="35114"/>
                  <a:pt x="135732" y="64209"/>
                  <a:pt x="135732" y="95251"/>
                </a:cubicBezTo>
                <a:lnTo>
                  <a:pt x="135732" y="95251"/>
                </a:lnTo>
                <a:cubicBezTo>
                  <a:pt x="135732" y="147857"/>
                  <a:pt x="196501" y="190502"/>
                  <a:pt x="271464" y="190502"/>
                </a:cubicBezTo>
                <a:cubicBezTo>
                  <a:pt x="196501" y="190502"/>
                  <a:pt x="135732" y="233147"/>
                  <a:pt x="135732" y="285753"/>
                </a:cubicBezTo>
                <a:lnTo>
                  <a:pt x="0" y="0"/>
                </a:lnTo>
                <a:close/>
              </a:path>
              <a:path w="271464" h="1209675" fill="none">
                <a:moveTo>
                  <a:pt x="0" y="0"/>
                </a:moveTo>
                <a:cubicBezTo>
                  <a:pt x="27903" y="0"/>
                  <a:pt x="55128" y="6035"/>
                  <a:pt x="77968" y="17283"/>
                </a:cubicBezTo>
                <a:cubicBezTo>
                  <a:pt x="114177" y="35114"/>
                  <a:pt x="135732" y="64209"/>
                  <a:pt x="135732" y="95251"/>
                </a:cubicBezTo>
                <a:lnTo>
                  <a:pt x="135732" y="95251"/>
                </a:lnTo>
                <a:cubicBezTo>
                  <a:pt x="135732" y="147857"/>
                  <a:pt x="196501" y="190502"/>
                  <a:pt x="271464" y="190502"/>
                </a:cubicBezTo>
                <a:cubicBezTo>
                  <a:pt x="196501" y="190502"/>
                  <a:pt x="135732" y="233147"/>
                  <a:pt x="135732" y="285753"/>
                </a:cubicBezTo>
                <a:cubicBezTo>
                  <a:pt x="136525" y="593727"/>
                  <a:pt x="137319" y="901701"/>
                  <a:pt x="138112" y="1209675"/>
                </a:cubicBezTo>
              </a:path>
            </a:pathLst>
          </a:custGeom>
          <a:noFill/>
          <a:ln w="38100">
            <a:solidFill>
              <a:srgbClr val="0070C0"/>
            </a:solidFill>
            <a:round/>
            <a:headEnd type="none" w="med" len="med"/>
            <a:tailEnd type="triangle" w="med" len="med"/>
          </a:ln>
        </p:spPr>
        <p:txBody>
          <a:bodyPr wrap="none" anchor="ctr"/>
          <a:lstStyle/>
          <a:p>
            <a:pPr fontAlgn="base">
              <a:spcBef>
                <a:spcPct val="0"/>
              </a:spcBef>
              <a:spcAft>
                <a:spcPct val="0"/>
              </a:spcAft>
            </a:pPr>
            <a:endParaRPr lang="en-US" sz="1600" dirty="0">
              <a:solidFill>
                <a:srgbClr val="C0504D"/>
              </a:solidFill>
              <a:latin typeface="Times New Roman" pitchFamily="18" charset="0"/>
            </a:endParaRPr>
          </a:p>
        </p:txBody>
      </p:sp>
      <p:sp>
        <p:nvSpPr>
          <p:cNvPr id="57" name="AutoShape 16"/>
          <p:cNvSpPr>
            <a:spLocks/>
          </p:cNvSpPr>
          <p:nvPr/>
        </p:nvSpPr>
        <p:spPr bwMode="auto">
          <a:xfrm>
            <a:off x="2438400" y="2819400"/>
            <a:ext cx="271464" cy="2895600"/>
          </a:xfrm>
          <a:custGeom>
            <a:avLst/>
            <a:gdLst>
              <a:gd name="connsiteX0" fmla="*/ 0 w 271463"/>
              <a:gd name="connsiteY0" fmla="*/ 0 h 1295400"/>
              <a:gd name="connsiteX1" fmla="*/ 77968 w 271463"/>
              <a:gd name="connsiteY1" fmla="*/ 17283 h 1295400"/>
              <a:gd name="connsiteX2" fmla="*/ 135732 w 271463"/>
              <a:gd name="connsiteY2" fmla="*/ 95251 h 1295400"/>
              <a:gd name="connsiteX3" fmla="*/ 135732 w 271463"/>
              <a:gd name="connsiteY3" fmla="*/ 95251 h 1295400"/>
              <a:gd name="connsiteX4" fmla="*/ 271464 w 271463"/>
              <a:gd name="connsiteY4" fmla="*/ 190502 h 1295400"/>
              <a:gd name="connsiteX5" fmla="*/ 135732 w 271463"/>
              <a:gd name="connsiteY5" fmla="*/ 285753 h 1295400"/>
              <a:gd name="connsiteX6" fmla="*/ 135732 w 271463"/>
              <a:gd name="connsiteY6" fmla="*/ 1200149 h 1295400"/>
              <a:gd name="connsiteX7" fmla="*/ 77968 w 271463"/>
              <a:gd name="connsiteY7" fmla="*/ 1278117 h 1295400"/>
              <a:gd name="connsiteX8" fmla="*/ 0 w 271463"/>
              <a:gd name="connsiteY8" fmla="*/ 1295400 h 1295400"/>
              <a:gd name="connsiteX9" fmla="*/ 0 w 271463"/>
              <a:gd name="connsiteY9" fmla="*/ 0 h 1295400"/>
              <a:gd name="connsiteX0" fmla="*/ 0 w 271463"/>
              <a:gd name="connsiteY0" fmla="*/ 0 h 1295400"/>
              <a:gd name="connsiteX1" fmla="*/ 77968 w 271463"/>
              <a:gd name="connsiteY1" fmla="*/ 17283 h 1295400"/>
              <a:gd name="connsiteX2" fmla="*/ 135732 w 271463"/>
              <a:gd name="connsiteY2" fmla="*/ 95251 h 1295400"/>
              <a:gd name="connsiteX3" fmla="*/ 135732 w 271463"/>
              <a:gd name="connsiteY3" fmla="*/ 95251 h 1295400"/>
              <a:gd name="connsiteX4" fmla="*/ 271464 w 271463"/>
              <a:gd name="connsiteY4" fmla="*/ 190502 h 1295400"/>
              <a:gd name="connsiteX5" fmla="*/ 135732 w 271463"/>
              <a:gd name="connsiteY5" fmla="*/ 285753 h 1295400"/>
              <a:gd name="connsiteX6" fmla="*/ 135732 w 271463"/>
              <a:gd name="connsiteY6" fmla="*/ 1200149 h 1295400"/>
              <a:gd name="connsiteX7" fmla="*/ 77968 w 271463"/>
              <a:gd name="connsiteY7" fmla="*/ 1278117 h 1295400"/>
              <a:gd name="connsiteX8" fmla="*/ 0 w 271463"/>
              <a:gd name="connsiteY8" fmla="*/ 1295400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7" fmla="*/ 77968 w 271464"/>
              <a:gd name="connsiteY7" fmla="*/ 1278117 h 1295400"/>
              <a:gd name="connsiteX8" fmla="*/ 0 w 271464"/>
              <a:gd name="connsiteY8" fmla="*/ 1295400 h 1295400"/>
              <a:gd name="connsiteX9" fmla="*/ 0 w 271464"/>
              <a:gd name="connsiteY9" fmla="*/ 0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7" fmla="*/ 77968 w 271464"/>
              <a:gd name="connsiteY7" fmla="*/ 1278117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7" fmla="*/ 77968 w 271464"/>
              <a:gd name="connsiteY7" fmla="*/ 1278117 h 1295400"/>
              <a:gd name="connsiteX8" fmla="*/ 0 w 271464"/>
              <a:gd name="connsiteY8" fmla="*/ 1295400 h 1295400"/>
              <a:gd name="connsiteX9" fmla="*/ 0 w 271464"/>
              <a:gd name="connsiteY9" fmla="*/ 0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0" fmla="*/ 0 w 271464"/>
              <a:gd name="connsiteY0" fmla="*/ 0 h 1495425"/>
              <a:gd name="connsiteX1" fmla="*/ 77968 w 271464"/>
              <a:gd name="connsiteY1" fmla="*/ 17283 h 1495425"/>
              <a:gd name="connsiteX2" fmla="*/ 135732 w 271464"/>
              <a:gd name="connsiteY2" fmla="*/ 95251 h 1495425"/>
              <a:gd name="connsiteX3" fmla="*/ 135732 w 271464"/>
              <a:gd name="connsiteY3" fmla="*/ 95251 h 1495425"/>
              <a:gd name="connsiteX4" fmla="*/ 271464 w 271464"/>
              <a:gd name="connsiteY4" fmla="*/ 190502 h 1495425"/>
              <a:gd name="connsiteX5" fmla="*/ 135732 w 271464"/>
              <a:gd name="connsiteY5" fmla="*/ 285753 h 1495425"/>
              <a:gd name="connsiteX6" fmla="*/ 135732 w 271464"/>
              <a:gd name="connsiteY6" fmla="*/ 1200149 h 1495425"/>
              <a:gd name="connsiteX7" fmla="*/ 0 w 271464"/>
              <a:gd name="connsiteY7" fmla="*/ 1295400 h 1495425"/>
              <a:gd name="connsiteX8" fmla="*/ 0 w 271464"/>
              <a:gd name="connsiteY8" fmla="*/ 0 h 1495425"/>
              <a:gd name="connsiteX0" fmla="*/ 0 w 271464"/>
              <a:gd name="connsiteY0" fmla="*/ 0 h 1495425"/>
              <a:gd name="connsiteX1" fmla="*/ 77968 w 271464"/>
              <a:gd name="connsiteY1" fmla="*/ 17283 h 1495425"/>
              <a:gd name="connsiteX2" fmla="*/ 135732 w 271464"/>
              <a:gd name="connsiteY2" fmla="*/ 95251 h 1495425"/>
              <a:gd name="connsiteX3" fmla="*/ 135732 w 271464"/>
              <a:gd name="connsiteY3" fmla="*/ 95251 h 1495425"/>
              <a:gd name="connsiteX4" fmla="*/ 271464 w 271464"/>
              <a:gd name="connsiteY4" fmla="*/ 190502 h 1495425"/>
              <a:gd name="connsiteX5" fmla="*/ 135732 w 271464"/>
              <a:gd name="connsiteY5" fmla="*/ 285753 h 1495425"/>
              <a:gd name="connsiteX6" fmla="*/ 135732 w 271464"/>
              <a:gd name="connsiteY6" fmla="*/ 1200149 h 1495425"/>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135732 w 271464"/>
              <a:gd name="connsiteY6" fmla="*/ 1200149 h 1200149"/>
              <a:gd name="connsiteX7" fmla="*/ 0 w 271464"/>
              <a:gd name="connsiteY7" fmla="*/ 0 h 1200149"/>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135732 w 271464"/>
              <a:gd name="connsiteY6" fmla="*/ 1200149 h 1200149"/>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0 w 271464"/>
              <a:gd name="connsiteY6" fmla="*/ 0 h 1200149"/>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135732 w 271464"/>
              <a:gd name="connsiteY6" fmla="*/ 1200149 h 1200149"/>
              <a:gd name="connsiteX0" fmla="*/ 0 w 271464"/>
              <a:gd name="connsiteY0" fmla="*/ 0 h 1354136"/>
              <a:gd name="connsiteX1" fmla="*/ 77968 w 271464"/>
              <a:gd name="connsiteY1" fmla="*/ 17283 h 1354136"/>
              <a:gd name="connsiteX2" fmla="*/ 135732 w 271464"/>
              <a:gd name="connsiteY2" fmla="*/ 95251 h 1354136"/>
              <a:gd name="connsiteX3" fmla="*/ 135732 w 271464"/>
              <a:gd name="connsiteY3" fmla="*/ 95251 h 1354136"/>
              <a:gd name="connsiteX4" fmla="*/ 271464 w 271464"/>
              <a:gd name="connsiteY4" fmla="*/ 190502 h 1354136"/>
              <a:gd name="connsiteX5" fmla="*/ 135732 w 271464"/>
              <a:gd name="connsiteY5" fmla="*/ 285753 h 1354136"/>
              <a:gd name="connsiteX6" fmla="*/ 0 w 271464"/>
              <a:gd name="connsiteY6" fmla="*/ 0 h 1354136"/>
              <a:gd name="connsiteX0" fmla="*/ 0 w 271464"/>
              <a:gd name="connsiteY0" fmla="*/ 0 h 1354136"/>
              <a:gd name="connsiteX1" fmla="*/ 77968 w 271464"/>
              <a:gd name="connsiteY1" fmla="*/ 17283 h 1354136"/>
              <a:gd name="connsiteX2" fmla="*/ 135732 w 271464"/>
              <a:gd name="connsiteY2" fmla="*/ 95251 h 1354136"/>
              <a:gd name="connsiteX3" fmla="*/ 135732 w 271464"/>
              <a:gd name="connsiteY3" fmla="*/ 95251 h 1354136"/>
              <a:gd name="connsiteX4" fmla="*/ 271464 w 271464"/>
              <a:gd name="connsiteY4" fmla="*/ 190502 h 1354136"/>
              <a:gd name="connsiteX5" fmla="*/ 135732 w 271464"/>
              <a:gd name="connsiteY5" fmla="*/ 285753 h 1354136"/>
              <a:gd name="connsiteX6" fmla="*/ 135732 w 271464"/>
              <a:gd name="connsiteY6" fmla="*/ 1200149 h 1354136"/>
              <a:gd name="connsiteX7" fmla="*/ 138112 w 271464"/>
              <a:gd name="connsiteY7" fmla="*/ 1209675 h 1354136"/>
              <a:gd name="connsiteX0" fmla="*/ 0 w 271464"/>
              <a:gd name="connsiteY0" fmla="*/ 0 h 1209675"/>
              <a:gd name="connsiteX1" fmla="*/ 77968 w 271464"/>
              <a:gd name="connsiteY1" fmla="*/ 17283 h 1209675"/>
              <a:gd name="connsiteX2" fmla="*/ 135732 w 271464"/>
              <a:gd name="connsiteY2" fmla="*/ 95251 h 1209675"/>
              <a:gd name="connsiteX3" fmla="*/ 135732 w 271464"/>
              <a:gd name="connsiteY3" fmla="*/ 95251 h 1209675"/>
              <a:gd name="connsiteX4" fmla="*/ 271464 w 271464"/>
              <a:gd name="connsiteY4" fmla="*/ 190502 h 1209675"/>
              <a:gd name="connsiteX5" fmla="*/ 135732 w 271464"/>
              <a:gd name="connsiteY5" fmla="*/ 285753 h 1209675"/>
              <a:gd name="connsiteX6" fmla="*/ 0 w 271464"/>
              <a:gd name="connsiteY6" fmla="*/ 0 h 1209675"/>
              <a:gd name="connsiteX0" fmla="*/ 0 w 271464"/>
              <a:gd name="connsiteY0" fmla="*/ 0 h 1209675"/>
              <a:gd name="connsiteX1" fmla="*/ 77968 w 271464"/>
              <a:gd name="connsiteY1" fmla="*/ 17283 h 1209675"/>
              <a:gd name="connsiteX2" fmla="*/ 135732 w 271464"/>
              <a:gd name="connsiteY2" fmla="*/ 95251 h 1209675"/>
              <a:gd name="connsiteX3" fmla="*/ 135732 w 271464"/>
              <a:gd name="connsiteY3" fmla="*/ 95251 h 1209675"/>
              <a:gd name="connsiteX4" fmla="*/ 271464 w 271464"/>
              <a:gd name="connsiteY4" fmla="*/ 190502 h 1209675"/>
              <a:gd name="connsiteX5" fmla="*/ 135732 w 271464"/>
              <a:gd name="connsiteY5" fmla="*/ 285753 h 1209675"/>
              <a:gd name="connsiteX6" fmla="*/ 138112 w 271464"/>
              <a:gd name="connsiteY6" fmla="*/ 1209675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4" h="1209675" stroke="0" extrusionOk="0">
                <a:moveTo>
                  <a:pt x="0" y="0"/>
                </a:moveTo>
                <a:cubicBezTo>
                  <a:pt x="27903" y="0"/>
                  <a:pt x="55128" y="6035"/>
                  <a:pt x="77968" y="17283"/>
                </a:cubicBezTo>
                <a:cubicBezTo>
                  <a:pt x="114177" y="35114"/>
                  <a:pt x="135732" y="64209"/>
                  <a:pt x="135732" y="95251"/>
                </a:cubicBezTo>
                <a:lnTo>
                  <a:pt x="135732" y="95251"/>
                </a:lnTo>
                <a:cubicBezTo>
                  <a:pt x="135732" y="147857"/>
                  <a:pt x="196501" y="190502"/>
                  <a:pt x="271464" y="190502"/>
                </a:cubicBezTo>
                <a:cubicBezTo>
                  <a:pt x="196501" y="190502"/>
                  <a:pt x="135732" y="233147"/>
                  <a:pt x="135732" y="285753"/>
                </a:cubicBezTo>
                <a:lnTo>
                  <a:pt x="0" y="0"/>
                </a:lnTo>
                <a:close/>
              </a:path>
              <a:path w="271464" h="1209675" fill="none">
                <a:moveTo>
                  <a:pt x="0" y="0"/>
                </a:moveTo>
                <a:cubicBezTo>
                  <a:pt x="27903" y="0"/>
                  <a:pt x="55128" y="6035"/>
                  <a:pt x="77968" y="17283"/>
                </a:cubicBezTo>
                <a:cubicBezTo>
                  <a:pt x="114177" y="35114"/>
                  <a:pt x="135732" y="64209"/>
                  <a:pt x="135732" y="95251"/>
                </a:cubicBezTo>
                <a:lnTo>
                  <a:pt x="135732" y="95251"/>
                </a:lnTo>
                <a:cubicBezTo>
                  <a:pt x="135732" y="147857"/>
                  <a:pt x="196501" y="190502"/>
                  <a:pt x="271464" y="190502"/>
                </a:cubicBezTo>
                <a:cubicBezTo>
                  <a:pt x="196501" y="190502"/>
                  <a:pt x="135732" y="233147"/>
                  <a:pt x="135732" y="285753"/>
                </a:cubicBezTo>
                <a:cubicBezTo>
                  <a:pt x="136525" y="593727"/>
                  <a:pt x="137319" y="901701"/>
                  <a:pt x="138112" y="1209675"/>
                </a:cubicBezTo>
              </a:path>
            </a:pathLst>
          </a:custGeom>
          <a:noFill/>
          <a:ln w="38100">
            <a:solidFill>
              <a:schemeClr val="tx2"/>
            </a:solidFill>
            <a:round/>
            <a:headEnd type="none" w="med" len="med"/>
            <a:tailEnd type="triangle" w="med" len="med"/>
          </a:ln>
        </p:spPr>
        <p:txBody>
          <a:bodyPr wrap="none" anchor="ctr"/>
          <a:lstStyle/>
          <a:p>
            <a:pPr fontAlgn="base">
              <a:spcBef>
                <a:spcPct val="0"/>
              </a:spcBef>
              <a:spcAft>
                <a:spcPct val="0"/>
              </a:spcAft>
            </a:pPr>
            <a:endParaRPr lang="en-US" sz="1600" dirty="0">
              <a:solidFill>
                <a:srgbClr val="C0504D"/>
              </a:solidFill>
              <a:latin typeface="Times New Roman" pitchFamily="18" charset="0"/>
            </a:endParaRPr>
          </a:p>
        </p:txBody>
      </p:sp>
      <p:sp>
        <p:nvSpPr>
          <p:cNvPr id="58" name="AutoShape 16"/>
          <p:cNvSpPr>
            <a:spLocks/>
          </p:cNvSpPr>
          <p:nvPr/>
        </p:nvSpPr>
        <p:spPr bwMode="auto">
          <a:xfrm>
            <a:off x="2971800" y="4038600"/>
            <a:ext cx="271464" cy="1676400"/>
          </a:xfrm>
          <a:custGeom>
            <a:avLst/>
            <a:gdLst>
              <a:gd name="connsiteX0" fmla="*/ 0 w 271463"/>
              <a:gd name="connsiteY0" fmla="*/ 0 h 1295400"/>
              <a:gd name="connsiteX1" fmla="*/ 77968 w 271463"/>
              <a:gd name="connsiteY1" fmla="*/ 17283 h 1295400"/>
              <a:gd name="connsiteX2" fmla="*/ 135732 w 271463"/>
              <a:gd name="connsiteY2" fmla="*/ 95251 h 1295400"/>
              <a:gd name="connsiteX3" fmla="*/ 135732 w 271463"/>
              <a:gd name="connsiteY3" fmla="*/ 95251 h 1295400"/>
              <a:gd name="connsiteX4" fmla="*/ 271464 w 271463"/>
              <a:gd name="connsiteY4" fmla="*/ 190502 h 1295400"/>
              <a:gd name="connsiteX5" fmla="*/ 135732 w 271463"/>
              <a:gd name="connsiteY5" fmla="*/ 285753 h 1295400"/>
              <a:gd name="connsiteX6" fmla="*/ 135732 w 271463"/>
              <a:gd name="connsiteY6" fmla="*/ 1200149 h 1295400"/>
              <a:gd name="connsiteX7" fmla="*/ 77968 w 271463"/>
              <a:gd name="connsiteY7" fmla="*/ 1278117 h 1295400"/>
              <a:gd name="connsiteX8" fmla="*/ 0 w 271463"/>
              <a:gd name="connsiteY8" fmla="*/ 1295400 h 1295400"/>
              <a:gd name="connsiteX9" fmla="*/ 0 w 271463"/>
              <a:gd name="connsiteY9" fmla="*/ 0 h 1295400"/>
              <a:gd name="connsiteX0" fmla="*/ 0 w 271463"/>
              <a:gd name="connsiteY0" fmla="*/ 0 h 1295400"/>
              <a:gd name="connsiteX1" fmla="*/ 77968 w 271463"/>
              <a:gd name="connsiteY1" fmla="*/ 17283 h 1295400"/>
              <a:gd name="connsiteX2" fmla="*/ 135732 w 271463"/>
              <a:gd name="connsiteY2" fmla="*/ 95251 h 1295400"/>
              <a:gd name="connsiteX3" fmla="*/ 135732 w 271463"/>
              <a:gd name="connsiteY3" fmla="*/ 95251 h 1295400"/>
              <a:gd name="connsiteX4" fmla="*/ 271464 w 271463"/>
              <a:gd name="connsiteY4" fmla="*/ 190502 h 1295400"/>
              <a:gd name="connsiteX5" fmla="*/ 135732 w 271463"/>
              <a:gd name="connsiteY5" fmla="*/ 285753 h 1295400"/>
              <a:gd name="connsiteX6" fmla="*/ 135732 w 271463"/>
              <a:gd name="connsiteY6" fmla="*/ 1200149 h 1295400"/>
              <a:gd name="connsiteX7" fmla="*/ 77968 w 271463"/>
              <a:gd name="connsiteY7" fmla="*/ 1278117 h 1295400"/>
              <a:gd name="connsiteX8" fmla="*/ 0 w 271463"/>
              <a:gd name="connsiteY8" fmla="*/ 1295400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7" fmla="*/ 77968 w 271464"/>
              <a:gd name="connsiteY7" fmla="*/ 1278117 h 1295400"/>
              <a:gd name="connsiteX8" fmla="*/ 0 w 271464"/>
              <a:gd name="connsiteY8" fmla="*/ 1295400 h 1295400"/>
              <a:gd name="connsiteX9" fmla="*/ 0 w 271464"/>
              <a:gd name="connsiteY9" fmla="*/ 0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7" fmla="*/ 77968 w 271464"/>
              <a:gd name="connsiteY7" fmla="*/ 1278117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7" fmla="*/ 77968 w 271464"/>
              <a:gd name="connsiteY7" fmla="*/ 1278117 h 1295400"/>
              <a:gd name="connsiteX8" fmla="*/ 0 w 271464"/>
              <a:gd name="connsiteY8" fmla="*/ 1295400 h 1295400"/>
              <a:gd name="connsiteX9" fmla="*/ 0 w 271464"/>
              <a:gd name="connsiteY9" fmla="*/ 0 h 1295400"/>
              <a:gd name="connsiteX0" fmla="*/ 0 w 271464"/>
              <a:gd name="connsiteY0" fmla="*/ 0 h 1295400"/>
              <a:gd name="connsiteX1" fmla="*/ 77968 w 271464"/>
              <a:gd name="connsiteY1" fmla="*/ 17283 h 1295400"/>
              <a:gd name="connsiteX2" fmla="*/ 135732 w 271464"/>
              <a:gd name="connsiteY2" fmla="*/ 95251 h 1295400"/>
              <a:gd name="connsiteX3" fmla="*/ 135732 w 271464"/>
              <a:gd name="connsiteY3" fmla="*/ 95251 h 1295400"/>
              <a:gd name="connsiteX4" fmla="*/ 271464 w 271464"/>
              <a:gd name="connsiteY4" fmla="*/ 190502 h 1295400"/>
              <a:gd name="connsiteX5" fmla="*/ 135732 w 271464"/>
              <a:gd name="connsiteY5" fmla="*/ 285753 h 1295400"/>
              <a:gd name="connsiteX6" fmla="*/ 135732 w 271464"/>
              <a:gd name="connsiteY6" fmla="*/ 1200149 h 1295400"/>
              <a:gd name="connsiteX0" fmla="*/ 0 w 271464"/>
              <a:gd name="connsiteY0" fmla="*/ 0 h 1495425"/>
              <a:gd name="connsiteX1" fmla="*/ 77968 w 271464"/>
              <a:gd name="connsiteY1" fmla="*/ 17283 h 1495425"/>
              <a:gd name="connsiteX2" fmla="*/ 135732 w 271464"/>
              <a:gd name="connsiteY2" fmla="*/ 95251 h 1495425"/>
              <a:gd name="connsiteX3" fmla="*/ 135732 w 271464"/>
              <a:gd name="connsiteY3" fmla="*/ 95251 h 1495425"/>
              <a:gd name="connsiteX4" fmla="*/ 271464 w 271464"/>
              <a:gd name="connsiteY4" fmla="*/ 190502 h 1495425"/>
              <a:gd name="connsiteX5" fmla="*/ 135732 w 271464"/>
              <a:gd name="connsiteY5" fmla="*/ 285753 h 1495425"/>
              <a:gd name="connsiteX6" fmla="*/ 135732 w 271464"/>
              <a:gd name="connsiteY6" fmla="*/ 1200149 h 1495425"/>
              <a:gd name="connsiteX7" fmla="*/ 0 w 271464"/>
              <a:gd name="connsiteY7" fmla="*/ 1295400 h 1495425"/>
              <a:gd name="connsiteX8" fmla="*/ 0 w 271464"/>
              <a:gd name="connsiteY8" fmla="*/ 0 h 1495425"/>
              <a:gd name="connsiteX0" fmla="*/ 0 w 271464"/>
              <a:gd name="connsiteY0" fmla="*/ 0 h 1495425"/>
              <a:gd name="connsiteX1" fmla="*/ 77968 w 271464"/>
              <a:gd name="connsiteY1" fmla="*/ 17283 h 1495425"/>
              <a:gd name="connsiteX2" fmla="*/ 135732 w 271464"/>
              <a:gd name="connsiteY2" fmla="*/ 95251 h 1495425"/>
              <a:gd name="connsiteX3" fmla="*/ 135732 w 271464"/>
              <a:gd name="connsiteY3" fmla="*/ 95251 h 1495425"/>
              <a:gd name="connsiteX4" fmla="*/ 271464 w 271464"/>
              <a:gd name="connsiteY4" fmla="*/ 190502 h 1495425"/>
              <a:gd name="connsiteX5" fmla="*/ 135732 w 271464"/>
              <a:gd name="connsiteY5" fmla="*/ 285753 h 1495425"/>
              <a:gd name="connsiteX6" fmla="*/ 135732 w 271464"/>
              <a:gd name="connsiteY6" fmla="*/ 1200149 h 1495425"/>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135732 w 271464"/>
              <a:gd name="connsiteY6" fmla="*/ 1200149 h 1200149"/>
              <a:gd name="connsiteX7" fmla="*/ 0 w 271464"/>
              <a:gd name="connsiteY7" fmla="*/ 0 h 1200149"/>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135732 w 271464"/>
              <a:gd name="connsiteY6" fmla="*/ 1200149 h 1200149"/>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0 w 271464"/>
              <a:gd name="connsiteY6" fmla="*/ 0 h 1200149"/>
              <a:gd name="connsiteX0" fmla="*/ 0 w 271464"/>
              <a:gd name="connsiteY0" fmla="*/ 0 h 1200149"/>
              <a:gd name="connsiteX1" fmla="*/ 77968 w 271464"/>
              <a:gd name="connsiteY1" fmla="*/ 17283 h 1200149"/>
              <a:gd name="connsiteX2" fmla="*/ 135732 w 271464"/>
              <a:gd name="connsiteY2" fmla="*/ 95251 h 1200149"/>
              <a:gd name="connsiteX3" fmla="*/ 135732 w 271464"/>
              <a:gd name="connsiteY3" fmla="*/ 95251 h 1200149"/>
              <a:gd name="connsiteX4" fmla="*/ 271464 w 271464"/>
              <a:gd name="connsiteY4" fmla="*/ 190502 h 1200149"/>
              <a:gd name="connsiteX5" fmla="*/ 135732 w 271464"/>
              <a:gd name="connsiteY5" fmla="*/ 285753 h 1200149"/>
              <a:gd name="connsiteX6" fmla="*/ 135732 w 271464"/>
              <a:gd name="connsiteY6" fmla="*/ 1200149 h 1200149"/>
              <a:gd name="connsiteX0" fmla="*/ 0 w 271464"/>
              <a:gd name="connsiteY0" fmla="*/ 0 h 1354136"/>
              <a:gd name="connsiteX1" fmla="*/ 77968 w 271464"/>
              <a:gd name="connsiteY1" fmla="*/ 17283 h 1354136"/>
              <a:gd name="connsiteX2" fmla="*/ 135732 w 271464"/>
              <a:gd name="connsiteY2" fmla="*/ 95251 h 1354136"/>
              <a:gd name="connsiteX3" fmla="*/ 135732 w 271464"/>
              <a:gd name="connsiteY3" fmla="*/ 95251 h 1354136"/>
              <a:gd name="connsiteX4" fmla="*/ 271464 w 271464"/>
              <a:gd name="connsiteY4" fmla="*/ 190502 h 1354136"/>
              <a:gd name="connsiteX5" fmla="*/ 135732 w 271464"/>
              <a:gd name="connsiteY5" fmla="*/ 285753 h 1354136"/>
              <a:gd name="connsiteX6" fmla="*/ 0 w 271464"/>
              <a:gd name="connsiteY6" fmla="*/ 0 h 1354136"/>
              <a:gd name="connsiteX0" fmla="*/ 0 w 271464"/>
              <a:gd name="connsiteY0" fmla="*/ 0 h 1354136"/>
              <a:gd name="connsiteX1" fmla="*/ 77968 w 271464"/>
              <a:gd name="connsiteY1" fmla="*/ 17283 h 1354136"/>
              <a:gd name="connsiteX2" fmla="*/ 135732 w 271464"/>
              <a:gd name="connsiteY2" fmla="*/ 95251 h 1354136"/>
              <a:gd name="connsiteX3" fmla="*/ 135732 w 271464"/>
              <a:gd name="connsiteY3" fmla="*/ 95251 h 1354136"/>
              <a:gd name="connsiteX4" fmla="*/ 271464 w 271464"/>
              <a:gd name="connsiteY4" fmla="*/ 190502 h 1354136"/>
              <a:gd name="connsiteX5" fmla="*/ 135732 w 271464"/>
              <a:gd name="connsiteY5" fmla="*/ 285753 h 1354136"/>
              <a:gd name="connsiteX6" fmla="*/ 135732 w 271464"/>
              <a:gd name="connsiteY6" fmla="*/ 1200149 h 1354136"/>
              <a:gd name="connsiteX7" fmla="*/ 138112 w 271464"/>
              <a:gd name="connsiteY7" fmla="*/ 1209675 h 1354136"/>
              <a:gd name="connsiteX0" fmla="*/ 0 w 271464"/>
              <a:gd name="connsiteY0" fmla="*/ 0 h 1209675"/>
              <a:gd name="connsiteX1" fmla="*/ 77968 w 271464"/>
              <a:gd name="connsiteY1" fmla="*/ 17283 h 1209675"/>
              <a:gd name="connsiteX2" fmla="*/ 135732 w 271464"/>
              <a:gd name="connsiteY2" fmla="*/ 95251 h 1209675"/>
              <a:gd name="connsiteX3" fmla="*/ 135732 w 271464"/>
              <a:gd name="connsiteY3" fmla="*/ 95251 h 1209675"/>
              <a:gd name="connsiteX4" fmla="*/ 271464 w 271464"/>
              <a:gd name="connsiteY4" fmla="*/ 190502 h 1209675"/>
              <a:gd name="connsiteX5" fmla="*/ 135732 w 271464"/>
              <a:gd name="connsiteY5" fmla="*/ 285753 h 1209675"/>
              <a:gd name="connsiteX6" fmla="*/ 0 w 271464"/>
              <a:gd name="connsiteY6" fmla="*/ 0 h 1209675"/>
              <a:gd name="connsiteX0" fmla="*/ 0 w 271464"/>
              <a:gd name="connsiteY0" fmla="*/ 0 h 1209675"/>
              <a:gd name="connsiteX1" fmla="*/ 77968 w 271464"/>
              <a:gd name="connsiteY1" fmla="*/ 17283 h 1209675"/>
              <a:gd name="connsiteX2" fmla="*/ 135732 w 271464"/>
              <a:gd name="connsiteY2" fmla="*/ 95251 h 1209675"/>
              <a:gd name="connsiteX3" fmla="*/ 135732 w 271464"/>
              <a:gd name="connsiteY3" fmla="*/ 95251 h 1209675"/>
              <a:gd name="connsiteX4" fmla="*/ 271464 w 271464"/>
              <a:gd name="connsiteY4" fmla="*/ 190502 h 1209675"/>
              <a:gd name="connsiteX5" fmla="*/ 135732 w 271464"/>
              <a:gd name="connsiteY5" fmla="*/ 285753 h 1209675"/>
              <a:gd name="connsiteX6" fmla="*/ 138112 w 271464"/>
              <a:gd name="connsiteY6" fmla="*/ 1209675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4" h="1209675" stroke="0" extrusionOk="0">
                <a:moveTo>
                  <a:pt x="0" y="0"/>
                </a:moveTo>
                <a:cubicBezTo>
                  <a:pt x="27903" y="0"/>
                  <a:pt x="55128" y="6035"/>
                  <a:pt x="77968" y="17283"/>
                </a:cubicBezTo>
                <a:cubicBezTo>
                  <a:pt x="114177" y="35114"/>
                  <a:pt x="135732" y="64209"/>
                  <a:pt x="135732" y="95251"/>
                </a:cubicBezTo>
                <a:lnTo>
                  <a:pt x="135732" y="95251"/>
                </a:lnTo>
                <a:cubicBezTo>
                  <a:pt x="135732" y="147857"/>
                  <a:pt x="196501" y="190502"/>
                  <a:pt x="271464" y="190502"/>
                </a:cubicBezTo>
                <a:cubicBezTo>
                  <a:pt x="196501" y="190502"/>
                  <a:pt x="135732" y="233147"/>
                  <a:pt x="135732" y="285753"/>
                </a:cubicBezTo>
                <a:lnTo>
                  <a:pt x="0" y="0"/>
                </a:lnTo>
                <a:close/>
              </a:path>
              <a:path w="271464" h="1209675" fill="none">
                <a:moveTo>
                  <a:pt x="0" y="0"/>
                </a:moveTo>
                <a:cubicBezTo>
                  <a:pt x="27903" y="0"/>
                  <a:pt x="55128" y="6035"/>
                  <a:pt x="77968" y="17283"/>
                </a:cubicBezTo>
                <a:cubicBezTo>
                  <a:pt x="114177" y="35114"/>
                  <a:pt x="135732" y="64209"/>
                  <a:pt x="135732" y="95251"/>
                </a:cubicBezTo>
                <a:lnTo>
                  <a:pt x="135732" y="95251"/>
                </a:lnTo>
                <a:cubicBezTo>
                  <a:pt x="135732" y="147857"/>
                  <a:pt x="196501" y="190502"/>
                  <a:pt x="271464" y="190502"/>
                </a:cubicBezTo>
                <a:cubicBezTo>
                  <a:pt x="196501" y="190502"/>
                  <a:pt x="135732" y="233147"/>
                  <a:pt x="135732" y="285753"/>
                </a:cubicBezTo>
                <a:cubicBezTo>
                  <a:pt x="136525" y="593727"/>
                  <a:pt x="137319" y="901701"/>
                  <a:pt x="138112" y="1209675"/>
                </a:cubicBezTo>
              </a:path>
            </a:pathLst>
          </a:custGeom>
          <a:noFill/>
          <a:ln w="38100">
            <a:solidFill>
              <a:schemeClr val="accent6">
                <a:lumMod val="50000"/>
              </a:schemeClr>
            </a:solidFill>
            <a:round/>
            <a:headEnd type="none" w="med" len="med"/>
            <a:tailEnd type="triangle" w="med" len="med"/>
          </a:ln>
        </p:spPr>
        <p:txBody>
          <a:bodyPr wrap="none" anchor="ctr"/>
          <a:lstStyle/>
          <a:p>
            <a:pPr fontAlgn="base">
              <a:spcBef>
                <a:spcPct val="0"/>
              </a:spcBef>
              <a:spcAft>
                <a:spcPct val="0"/>
              </a:spcAft>
            </a:pPr>
            <a:endParaRPr lang="en-US" sz="1600" dirty="0">
              <a:solidFill>
                <a:srgbClr val="C0504D"/>
              </a:solidFill>
              <a:latin typeface="Times New Roman" pitchFamily="18" charset="0"/>
            </a:endParaRPr>
          </a:p>
        </p:txBody>
      </p:sp>
      <p:sp>
        <p:nvSpPr>
          <p:cNvPr id="59" name="AutoShape 16"/>
          <p:cNvSpPr>
            <a:spLocks/>
          </p:cNvSpPr>
          <p:nvPr/>
        </p:nvSpPr>
        <p:spPr bwMode="auto">
          <a:xfrm>
            <a:off x="4452936" y="4543719"/>
            <a:ext cx="271464" cy="1295400"/>
          </a:xfrm>
          <a:custGeom>
            <a:avLst/>
            <a:gdLst>
              <a:gd name="connsiteX0" fmla="*/ 0 w 271463"/>
              <a:gd name="connsiteY0" fmla="*/ 0 h 1295400"/>
              <a:gd name="connsiteX1" fmla="*/ 87430 w 271463"/>
              <a:gd name="connsiteY1" fmla="*/ 26871 h 1295400"/>
              <a:gd name="connsiteX2" fmla="*/ 135732 w 271463"/>
              <a:gd name="connsiteY2" fmla="*/ 114301 h 1295400"/>
              <a:gd name="connsiteX3" fmla="*/ 135732 w 271463"/>
              <a:gd name="connsiteY3" fmla="*/ 190508 h 1295400"/>
              <a:gd name="connsiteX4" fmla="*/ 271464 w 271463"/>
              <a:gd name="connsiteY4" fmla="*/ 304808 h 1295400"/>
              <a:gd name="connsiteX5" fmla="*/ 135732 w 271463"/>
              <a:gd name="connsiteY5" fmla="*/ 419108 h 1295400"/>
              <a:gd name="connsiteX6" fmla="*/ 135732 w 271463"/>
              <a:gd name="connsiteY6" fmla="*/ 1181100 h 1295400"/>
              <a:gd name="connsiteX7" fmla="*/ 87430 w 271463"/>
              <a:gd name="connsiteY7" fmla="*/ 1268530 h 1295400"/>
              <a:gd name="connsiteX8" fmla="*/ 0 w 271463"/>
              <a:gd name="connsiteY8" fmla="*/ 1295400 h 1295400"/>
              <a:gd name="connsiteX9" fmla="*/ 0 w 271463"/>
              <a:gd name="connsiteY9" fmla="*/ 0 h 1295400"/>
              <a:gd name="connsiteX0" fmla="*/ 0 w 271463"/>
              <a:gd name="connsiteY0" fmla="*/ 0 h 1295400"/>
              <a:gd name="connsiteX1" fmla="*/ 87430 w 271463"/>
              <a:gd name="connsiteY1" fmla="*/ 26871 h 1295400"/>
              <a:gd name="connsiteX2" fmla="*/ 135732 w 271463"/>
              <a:gd name="connsiteY2" fmla="*/ 114301 h 1295400"/>
              <a:gd name="connsiteX3" fmla="*/ 135732 w 271463"/>
              <a:gd name="connsiteY3" fmla="*/ 190508 h 1295400"/>
              <a:gd name="connsiteX4" fmla="*/ 271464 w 271463"/>
              <a:gd name="connsiteY4" fmla="*/ 304808 h 1295400"/>
              <a:gd name="connsiteX5" fmla="*/ 135732 w 271463"/>
              <a:gd name="connsiteY5" fmla="*/ 419108 h 1295400"/>
              <a:gd name="connsiteX6" fmla="*/ 135732 w 271463"/>
              <a:gd name="connsiteY6" fmla="*/ 1181100 h 1295400"/>
              <a:gd name="connsiteX7" fmla="*/ 87430 w 271463"/>
              <a:gd name="connsiteY7" fmla="*/ 1268530 h 1295400"/>
              <a:gd name="connsiteX8" fmla="*/ 0 w 271463"/>
              <a:gd name="connsiteY8" fmla="*/ 129540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7" fmla="*/ 87430 w 271464"/>
              <a:gd name="connsiteY7" fmla="*/ 1268530 h 1295400"/>
              <a:gd name="connsiteX8" fmla="*/ 0 w 271464"/>
              <a:gd name="connsiteY8" fmla="*/ 1295400 h 1295400"/>
              <a:gd name="connsiteX9" fmla="*/ 0 w 271464"/>
              <a:gd name="connsiteY9" fmla="*/ 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7" fmla="*/ 87430 w 271464"/>
              <a:gd name="connsiteY7" fmla="*/ 126853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7" fmla="*/ 87430 w 271464"/>
              <a:gd name="connsiteY7" fmla="*/ 1268530 h 1295400"/>
              <a:gd name="connsiteX8" fmla="*/ 0 w 271464"/>
              <a:gd name="connsiteY8" fmla="*/ 1295400 h 1295400"/>
              <a:gd name="connsiteX9" fmla="*/ 0 w 271464"/>
              <a:gd name="connsiteY9" fmla="*/ 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 name="connsiteX0" fmla="*/ 87430 w 271464"/>
              <a:gd name="connsiteY0" fmla="*/ 1268530 h 1359970"/>
              <a:gd name="connsiteX1" fmla="*/ 0 w 271464"/>
              <a:gd name="connsiteY1" fmla="*/ 1295400 h 1359970"/>
              <a:gd name="connsiteX2" fmla="*/ 0 w 271464"/>
              <a:gd name="connsiteY2" fmla="*/ 0 h 1359970"/>
              <a:gd name="connsiteX3" fmla="*/ 87430 w 271464"/>
              <a:gd name="connsiteY3" fmla="*/ 26871 h 1359970"/>
              <a:gd name="connsiteX4" fmla="*/ 135732 w 271464"/>
              <a:gd name="connsiteY4" fmla="*/ 114301 h 1359970"/>
              <a:gd name="connsiteX5" fmla="*/ 135732 w 271464"/>
              <a:gd name="connsiteY5" fmla="*/ 190508 h 1359970"/>
              <a:gd name="connsiteX6" fmla="*/ 271464 w 271464"/>
              <a:gd name="connsiteY6" fmla="*/ 304808 h 1359970"/>
              <a:gd name="connsiteX7" fmla="*/ 135732 w 271464"/>
              <a:gd name="connsiteY7" fmla="*/ 419108 h 1359970"/>
              <a:gd name="connsiteX8" fmla="*/ 135732 w 271464"/>
              <a:gd name="connsiteY8" fmla="*/ 1181100 h 1359970"/>
              <a:gd name="connsiteX9" fmla="*/ 178870 w 271464"/>
              <a:gd name="connsiteY9" fmla="*/ 1359970 h 1359970"/>
              <a:gd name="connsiteX0" fmla="*/ 0 w 271464"/>
              <a:gd name="connsiteY0" fmla="*/ 0 h 1359970"/>
              <a:gd name="connsiteX1" fmla="*/ 87430 w 271464"/>
              <a:gd name="connsiteY1" fmla="*/ 26871 h 1359970"/>
              <a:gd name="connsiteX2" fmla="*/ 135732 w 271464"/>
              <a:gd name="connsiteY2" fmla="*/ 114301 h 1359970"/>
              <a:gd name="connsiteX3" fmla="*/ 135732 w 271464"/>
              <a:gd name="connsiteY3" fmla="*/ 190508 h 1359970"/>
              <a:gd name="connsiteX4" fmla="*/ 271464 w 271464"/>
              <a:gd name="connsiteY4" fmla="*/ 304808 h 1359970"/>
              <a:gd name="connsiteX5" fmla="*/ 135732 w 271464"/>
              <a:gd name="connsiteY5" fmla="*/ 419108 h 1359970"/>
              <a:gd name="connsiteX6" fmla="*/ 135732 w 271464"/>
              <a:gd name="connsiteY6" fmla="*/ 1181100 h 1359970"/>
              <a:gd name="connsiteX0" fmla="*/ 87430 w 271464"/>
              <a:gd name="connsiteY0" fmla="*/ 1268530 h 1295400"/>
              <a:gd name="connsiteX1" fmla="*/ 0 w 271464"/>
              <a:gd name="connsiteY1" fmla="*/ 1295400 h 1295400"/>
              <a:gd name="connsiteX2" fmla="*/ 0 w 271464"/>
              <a:gd name="connsiteY2" fmla="*/ 0 h 1295400"/>
              <a:gd name="connsiteX3" fmla="*/ 87430 w 271464"/>
              <a:gd name="connsiteY3" fmla="*/ 26871 h 1295400"/>
              <a:gd name="connsiteX4" fmla="*/ 135732 w 271464"/>
              <a:gd name="connsiteY4" fmla="*/ 114301 h 1295400"/>
              <a:gd name="connsiteX5" fmla="*/ 135732 w 271464"/>
              <a:gd name="connsiteY5" fmla="*/ 190508 h 1295400"/>
              <a:gd name="connsiteX6" fmla="*/ 271464 w 271464"/>
              <a:gd name="connsiteY6" fmla="*/ 304808 h 1295400"/>
              <a:gd name="connsiteX7" fmla="*/ 135732 w 271464"/>
              <a:gd name="connsiteY7" fmla="*/ 419108 h 1295400"/>
              <a:gd name="connsiteX8" fmla="*/ 135732 w 271464"/>
              <a:gd name="connsiteY8" fmla="*/ 1181100 h 1295400"/>
              <a:gd name="connsiteX0" fmla="*/ 0 w 271464"/>
              <a:gd name="connsiteY0" fmla="*/ 0 h 1295400"/>
              <a:gd name="connsiteX1" fmla="*/ 87430 w 271464"/>
              <a:gd name="connsiteY1" fmla="*/ 26871 h 1295400"/>
              <a:gd name="connsiteX2" fmla="*/ 135732 w 271464"/>
              <a:gd name="connsiteY2" fmla="*/ 114301 h 1295400"/>
              <a:gd name="connsiteX3" fmla="*/ 135732 w 271464"/>
              <a:gd name="connsiteY3" fmla="*/ 190508 h 1295400"/>
              <a:gd name="connsiteX4" fmla="*/ 271464 w 271464"/>
              <a:gd name="connsiteY4" fmla="*/ 304808 h 1295400"/>
              <a:gd name="connsiteX5" fmla="*/ 135732 w 271464"/>
              <a:gd name="connsiteY5" fmla="*/ 419108 h 1295400"/>
              <a:gd name="connsiteX6" fmla="*/ 135732 w 271464"/>
              <a:gd name="connsiteY6" fmla="*/ 11811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4" h="1295400" stroke="0" extrusionOk="0">
                <a:moveTo>
                  <a:pt x="87430" y="1268530"/>
                </a:moveTo>
                <a:cubicBezTo>
                  <a:pt x="62958" y="1285884"/>
                  <a:pt x="31993" y="1295400"/>
                  <a:pt x="0" y="1295400"/>
                </a:cubicBezTo>
                <a:lnTo>
                  <a:pt x="0" y="0"/>
                </a:lnTo>
                <a:cubicBezTo>
                  <a:pt x="31993" y="0"/>
                  <a:pt x="62958" y="9517"/>
                  <a:pt x="87430" y="26871"/>
                </a:cubicBezTo>
                <a:cubicBezTo>
                  <a:pt x="118056" y="48589"/>
                  <a:pt x="135732" y="80585"/>
                  <a:pt x="135732" y="114301"/>
                </a:cubicBezTo>
                <a:lnTo>
                  <a:pt x="135732" y="190508"/>
                </a:lnTo>
                <a:cubicBezTo>
                  <a:pt x="135732" y="253634"/>
                  <a:pt x="196501" y="304808"/>
                  <a:pt x="271464" y="304808"/>
                </a:cubicBezTo>
                <a:cubicBezTo>
                  <a:pt x="196501" y="304808"/>
                  <a:pt x="135732" y="355982"/>
                  <a:pt x="135732" y="419108"/>
                </a:cubicBezTo>
                <a:lnTo>
                  <a:pt x="135732" y="1181100"/>
                </a:lnTo>
              </a:path>
              <a:path w="271464" h="1295400" fill="none">
                <a:moveTo>
                  <a:pt x="0" y="0"/>
                </a:moveTo>
                <a:cubicBezTo>
                  <a:pt x="31993" y="0"/>
                  <a:pt x="62958" y="9517"/>
                  <a:pt x="87430" y="26871"/>
                </a:cubicBezTo>
                <a:cubicBezTo>
                  <a:pt x="118056" y="48589"/>
                  <a:pt x="135732" y="80585"/>
                  <a:pt x="135732" y="114301"/>
                </a:cubicBezTo>
                <a:lnTo>
                  <a:pt x="135732" y="190508"/>
                </a:lnTo>
                <a:cubicBezTo>
                  <a:pt x="135732" y="253634"/>
                  <a:pt x="196501" y="304808"/>
                  <a:pt x="271464" y="304808"/>
                </a:cubicBezTo>
                <a:cubicBezTo>
                  <a:pt x="196501" y="304808"/>
                  <a:pt x="135732" y="355982"/>
                  <a:pt x="135732" y="419108"/>
                </a:cubicBezTo>
                <a:lnTo>
                  <a:pt x="135732" y="1181100"/>
                </a:lnTo>
              </a:path>
            </a:pathLst>
          </a:custGeom>
          <a:noFill/>
          <a:ln w="38100">
            <a:solidFill>
              <a:schemeClr val="accent2">
                <a:lumMod val="50000"/>
              </a:schemeClr>
            </a:solidFill>
            <a:round/>
            <a:headEnd type="none" w="med" len="med"/>
            <a:tailEnd type="triangle" w="med" len="med"/>
          </a:ln>
        </p:spPr>
        <p:txBody>
          <a:bodyPr wrap="none" anchor="ctr"/>
          <a:lstStyle/>
          <a:p>
            <a:pPr fontAlgn="base">
              <a:spcBef>
                <a:spcPct val="0"/>
              </a:spcBef>
              <a:spcAft>
                <a:spcPct val="0"/>
              </a:spcAft>
            </a:pPr>
            <a:endParaRPr lang="en-US" sz="1600" dirty="0">
              <a:solidFill>
                <a:srgbClr val="C0504D"/>
              </a:solidFill>
              <a:latin typeface="Times New Roman" pitchFamily="18" charset="0"/>
            </a:endParaRPr>
          </a:p>
        </p:txBody>
      </p:sp>
      <p:sp>
        <p:nvSpPr>
          <p:cNvPr id="44" name="TextBox 43"/>
          <p:cNvSpPr txBox="1"/>
          <p:nvPr/>
        </p:nvSpPr>
        <p:spPr>
          <a:xfrm>
            <a:off x="7088341" y="5562600"/>
            <a:ext cx="607859" cy="923330"/>
          </a:xfrm>
          <a:prstGeom prst="rect">
            <a:avLst/>
          </a:prstGeom>
          <a:solidFill>
            <a:schemeClr val="tx1"/>
          </a:solidFill>
        </p:spPr>
        <p:txBody>
          <a:bodyPr wrap="none" rtlCol="0">
            <a:spAutoFit/>
          </a:bodyPr>
          <a:lstStyle/>
          <a:p>
            <a:r>
              <a:rPr lang="en-US" sz="5400" b="1" dirty="0" smtClean="0">
                <a:solidFill>
                  <a:schemeClr val="bg1"/>
                </a:solidFill>
              </a:rPr>
              <a:t>?</a:t>
            </a:r>
            <a:endParaRPr lang="en-US" sz="5400" b="1" dirty="0">
              <a:solidFill>
                <a:schemeClr val="bg1"/>
              </a:solidFill>
            </a:endParaRPr>
          </a:p>
        </p:txBody>
      </p:sp>
    </p:spTree>
    <p:extLst>
      <p:ext uri="{BB962C8B-B14F-4D97-AF65-F5344CB8AC3E}">
        <p14:creationId xmlns:p14="http://schemas.microsoft.com/office/powerpoint/2010/main" val="2167815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up)">
                                      <p:cBhvr>
                                        <p:cTn id="22" dur="500"/>
                                        <p:tgtEl>
                                          <p:spTgt spid="56"/>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up)">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up)">
                                      <p:cBhvr>
                                        <p:cTn id="40" dur="500"/>
                                        <p:tgtEl>
                                          <p:spTgt spid="55"/>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up)">
                                      <p:cBhvr>
                                        <p:cTn id="44" dur="500"/>
                                        <p:tgtEl>
                                          <p:spTgt spid="5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ipe(up)">
                                      <p:cBhvr>
                                        <p:cTn id="49" dur="500"/>
                                        <p:tgtEl>
                                          <p:spTgt spid="57"/>
                                        </p:tgtEl>
                                      </p:cBhvr>
                                    </p:animEffec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500" fill="hold"/>
                                        <p:tgtEl>
                                          <p:spTgt spid="31"/>
                                        </p:tgtEl>
                                        <p:attrNameLst>
                                          <p:attrName>ppt_x</p:attrName>
                                        </p:attrNameLst>
                                      </p:cBhvr>
                                      <p:tavLst>
                                        <p:tav tm="0">
                                          <p:val>
                                            <p:strVal val="#ppt_x"/>
                                          </p:val>
                                        </p:tav>
                                        <p:tav tm="100000">
                                          <p:val>
                                            <p:strVal val="#ppt_x"/>
                                          </p:val>
                                        </p:tav>
                                      </p:tavLst>
                                    </p:anim>
                                    <p:anim calcmode="lin" valueType="num">
                                      <p:cBhvr additive="base">
                                        <p:cTn id="59"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up)">
                                      <p:cBhvr>
                                        <p:cTn id="64" dur="500"/>
                                        <p:tgtEl>
                                          <p:spTgt spid="58"/>
                                        </p:tgtEl>
                                      </p:cBhvr>
                                    </p:animEffect>
                                  </p:childTnLst>
                                </p:cTn>
                              </p:par>
                            </p:childTnLst>
                          </p:cTn>
                        </p:par>
                        <p:par>
                          <p:cTn id="65" fill="hold">
                            <p:stCondLst>
                              <p:cond delay="500"/>
                            </p:stCondLst>
                            <p:childTnLst>
                              <p:par>
                                <p:cTn id="66" presetID="22" presetClass="entr" presetSubtype="1"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up)">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wipe(up)">
                                      <p:cBhvr>
                                        <p:cTn id="73" dur="500"/>
                                        <p:tgtEl>
                                          <p:spTgt spid="59"/>
                                        </p:tgtEl>
                                      </p:cBhvr>
                                    </p:animEffect>
                                  </p:childTnLst>
                                </p:cTn>
                              </p:par>
                            </p:childTnLst>
                          </p:cTn>
                        </p:par>
                        <p:par>
                          <p:cTn id="74" fill="hold">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up)">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ppt_x"/>
                                          </p:val>
                                        </p:tav>
                                        <p:tav tm="100000">
                                          <p:val>
                                            <p:strVal val="#ppt_x"/>
                                          </p:val>
                                        </p:tav>
                                      </p:tavLst>
                                    </p:anim>
                                    <p:anim calcmode="lin" valueType="num">
                                      <p:cBhvr additive="base">
                                        <p:cTn id="83"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 calcmode="lin" valueType="num">
                                      <p:cBhvr additive="base">
                                        <p:cTn id="88" dur="500" fill="hold"/>
                                        <p:tgtEl>
                                          <p:spTgt spid="44"/>
                                        </p:tgtEl>
                                        <p:attrNameLst>
                                          <p:attrName>ppt_x</p:attrName>
                                        </p:attrNameLst>
                                      </p:cBhvr>
                                      <p:tavLst>
                                        <p:tav tm="0">
                                          <p:val>
                                            <p:strVal val="#ppt_x"/>
                                          </p:val>
                                        </p:tav>
                                        <p:tav tm="100000">
                                          <p:val>
                                            <p:strVal val="#ppt_x"/>
                                          </p:val>
                                        </p:tav>
                                      </p:tavLst>
                                    </p:anim>
                                    <p:anim calcmode="lin" valueType="num">
                                      <p:cBhvr additive="base">
                                        <p:cTn id="8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8" grpId="0" animBg="1"/>
      <p:bldP spid="23" grpId="0"/>
      <p:bldP spid="26" grpId="0"/>
      <p:bldP spid="28" grpId="0"/>
      <p:bldP spid="30" grpId="0" animBg="1"/>
      <p:bldP spid="31" grpId="0" animBg="1"/>
      <p:bldP spid="32" grpId="0" animBg="1"/>
      <p:bldP spid="50" grpId="0"/>
      <p:bldP spid="53" grpId="0" animBg="1"/>
      <p:bldP spid="54" grpId="0"/>
      <p:bldP spid="55" grpId="0" animBg="1"/>
      <p:bldP spid="56" grpId="0" animBg="1"/>
      <p:bldP spid="57" grpId="0" animBg="1"/>
      <p:bldP spid="58" grpId="0" animBg="1"/>
      <p:bldP spid="59"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32" b="19048"/>
          <a:stretch/>
        </p:blipFill>
        <p:spPr bwMode="auto">
          <a:xfrm rot="16200000">
            <a:off x="1540299" y="-1540300"/>
            <a:ext cx="6063401"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5883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82204"/>
            <a:ext cx="6858000" cy="5912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3626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299" y="83081"/>
            <a:ext cx="4979001" cy="6393919"/>
            <a:chOff x="114299" y="83081"/>
            <a:chExt cx="4979002" cy="6393919"/>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438150"/>
              <a:ext cx="4979001" cy="603885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83081"/>
              <a:ext cx="4979002" cy="432638"/>
            </a:xfrm>
            <a:prstGeom prst="rect">
              <a:avLst/>
            </a:prstGeom>
          </p:spPr>
        </p:pic>
      </p:grpSp>
      <p:grpSp>
        <p:nvGrpSpPr>
          <p:cNvPr id="8" name="Group 7"/>
          <p:cNvGrpSpPr/>
          <p:nvPr/>
        </p:nvGrpSpPr>
        <p:grpSpPr>
          <a:xfrm>
            <a:off x="1524000" y="438150"/>
            <a:ext cx="4295633" cy="6116300"/>
            <a:chOff x="2276617" y="526781"/>
            <a:chExt cx="4295633" cy="6116300"/>
          </a:xfrm>
          <a:solidFill>
            <a:schemeClr val="bg1"/>
          </a:solidFill>
        </p:grpSpPr>
        <p:pic>
          <p:nvPicPr>
            <p:cNvPr id="5"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r="6439"/>
            <a:stretch/>
          </p:blipFill>
          <p:spPr>
            <a:xfrm>
              <a:off x="2276617" y="992350"/>
              <a:ext cx="4295633" cy="1993757"/>
            </a:xfrm>
            <a:prstGeom prst="rect">
              <a:avLst/>
            </a:prstGeom>
            <a:grpFill/>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6617" y="2971800"/>
              <a:ext cx="4276583" cy="3671281"/>
            </a:xfrm>
            <a:prstGeom prst="rect">
              <a:avLst/>
            </a:prstGeom>
            <a:grpFill/>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4717" y="526781"/>
              <a:ext cx="4257533" cy="399007"/>
            </a:xfrm>
            <a:prstGeom prst="rect">
              <a:avLst/>
            </a:prstGeom>
            <a:grpFill/>
          </p:spPr>
        </p:pic>
      </p:grpSp>
      <p:grpSp>
        <p:nvGrpSpPr>
          <p:cNvPr id="13" name="Group 12"/>
          <p:cNvGrpSpPr/>
          <p:nvPr/>
        </p:nvGrpSpPr>
        <p:grpSpPr>
          <a:xfrm>
            <a:off x="2967435" y="827576"/>
            <a:ext cx="6016265" cy="4845477"/>
            <a:chOff x="2971800" y="223257"/>
            <a:chExt cx="6016265" cy="4845477"/>
          </a:xfrm>
        </p:grpSpPr>
        <p:grpSp>
          <p:nvGrpSpPr>
            <p:cNvPr id="12" name="Group 11"/>
            <p:cNvGrpSpPr/>
            <p:nvPr/>
          </p:nvGrpSpPr>
          <p:grpSpPr>
            <a:xfrm>
              <a:off x="2971800" y="223257"/>
              <a:ext cx="5706442" cy="4845477"/>
              <a:chOff x="2971800" y="223257"/>
              <a:chExt cx="5706442" cy="4845477"/>
            </a:xfrm>
          </p:grpSpPr>
          <p:pic>
            <p:nvPicPr>
              <p:cNvPr id="9" name="Picture 8"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1800" y="1052048"/>
                <a:ext cx="5706442" cy="1844586"/>
              </a:xfrm>
              <a:prstGeom prst="rect">
                <a:avLst/>
              </a:prstGeom>
            </p:spPr>
          </p:pic>
          <p:pic>
            <p:nvPicPr>
              <p:cNvPr id="10" name="Picture 9" descr="Screen Clipping"/>
              <p:cNvPicPr>
                <a:picLocks noChangeAspect="1"/>
              </p:cNvPicPr>
              <p:nvPr/>
            </p:nvPicPr>
            <p:blipFill rotWithShape="1">
              <a:blip r:embed="rId8">
                <a:extLst>
                  <a:ext uri="{28A0092B-C50C-407E-A947-70E740481C1C}">
                    <a14:useLocalDpi xmlns:a14="http://schemas.microsoft.com/office/drawing/2010/main" val="0"/>
                  </a:ext>
                </a:extLst>
              </a:blip>
              <a:srcRect b="42653"/>
              <a:stretch/>
            </p:blipFill>
            <p:spPr>
              <a:xfrm>
                <a:off x="2971801" y="2883170"/>
                <a:ext cx="2957544" cy="2185564"/>
              </a:xfrm>
              <a:prstGeom prst="rect">
                <a:avLst/>
              </a:prstGeom>
            </p:spPr>
          </p:pic>
          <p:pic>
            <p:nvPicPr>
              <p:cNvPr id="11" name="Picture 10"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801" y="223257"/>
                <a:ext cx="2810267" cy="828791"/>
              </a:xfrm>
              <a:prstGeom prst="rect">
                <a:avLst/>
              </a:prstGeom>
            </p:spPr>
          </p:pic>
        </p:grpSp>
        <p:pic>
          <p:nvPicPr>
            <p:cNvPr id="14" name="Picture 13" descr="Screen Clipping"/>
            <p:cNvPicPr>
              <a:picLocks noChangeAspect="1"/>
            </p:cNvPicPr>
            <p:nvPr/>
          </p:nvPicPr>
          <p:blipFill rotWithShape="1">
            <a:blip r:embed="rId8">
              <a:extLst>
                <a:ext uri="{28A0092B-C50C-407E-A947-70E740481C1C}">
                  <a14:useLocalDpi xmlns:a14="http://schemas.microsoft.com/office/drawing/2010/main" val="0"/>
                </a:ext>
              </a:extLst>
            </a:blip>
            <a:srcRect t="56549"/>
            <a:stretch/>
          </p:blipFill>
          <p:spPr>
            <a:xfrm>
              <a:off x="5929345" y="3006185"/>
              <a:ext cx="3058720" cy="1712624"/>
            </a:xfrm>
            <a:prstGeom prst="rect">
              <a:avLst/>
            </a:prstGeom>
          </p:spPr>
        </p:pic>
      </p:grpSp>
    </p:spTree>
    <p:extLst>
      <p:ext uri="{BB962C8B-B14F-4D97-AF65-F5344CB8AC3E}">
        <p14:creationId xmlns:p14="http://schemas.microsoft.com/office/powerpoint/2010/main" val="4213122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4"/>
                                        </p:tgtEl>
                                        <p:attrNameLst>
                                          <p:attrName>style.opacity</p:attrName>
                                        </p:attrNameLst>
                                      </p:cBhvr>
                                      <p:to>
                                        <p:strVal val="0.25"/>
                                      </p:to>
                                    </p:set>
                                    <p:animEffect filter="image" prLst="opacity: 0.25">
                                      <p:cBhvr rctx="IE">
                                        <p:cTn id="13" dur="indefinite"/>
                                        <p:tgtEl>
                                          <p:spTgt spid="4"/>
                                        </p:tgtEl>
                                      </p:cBhvr>
                                    </p:animEffect>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8"/>
                                        </p:tgtEl>
                                        <p:attrNameLst>
                                          <p:attrName>style.opacity</p:attrName>
                                        </p:attrNameLst>
                                      </p:cBhvr>
                                      <p:to>
                                        <p:strVal val="0.25"/>
                                      </p:to>
                                    </p:set>
                                    <p:animEffect filter="image" prLst="opacity: 0.25">
                                      <p:cBhvr rctx="IE">
                                        <p:cTn id="22" dur="indefinite"/>
                                        <p:tgtEl>
                                          <p:spTgt spid="8"/>
                                        </p:tgtEl>
                                      </p:cBhvr>
                                    </p:animEffect>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5984" y="6565949"/>
            <a:ext cx="4572000" cy="276999"/>
          </a:xfrm>
          <a:prstGeom prst="rect">
            <a:avLst/>
          </a:prstGeom>
        </p:spPr>
        <p:txBody>
          <a:bodyPr>
            <a:spAutoFit/>
          </a:bodyPr>
          <a:lstStyle/>
          <a:p>
            <a:r>
              <a:rPr lang="fr-FR" sz="1200" i="1" dirty="0" err="1"/>
              <a:t>Draft</a:t>
            </a:r>
            <a:r>
              <a:rPr lang="fr-FR" sz="1200" i="1" dirty="0"/>
              <a:t> IARC </a:t>
            </a:r>
            <a:r>
              <a:rPr lang="fr-FR" sz="1200" i="1" dirty="0" err="1"/>
              <a:t>Monograph</a:t>
            </a:r>
            <a:r>
              <a:rPr lang="fr-FR" sz="1200" i="1" dirty="0"/>
              <a:t> 109 - </a:t>
            </a:r>
            <a:r>
              <a:rPr lang="fr-FR" sz="1200" i="1" dirty="0" err="1"/>
              <a:t>Ambient</a:t>
            </a:r>
            <a:r>
              <a:rPr lang="fr-FR" sz="1200" i="1" dirty="0"/>
              <a:t> Air </a:t>
            </a:r>
            <a:r>
              <a:rPr lang="fr-FR" sz="1200" i="1" dirty="0" smtClean="0"/>
              <a:t>Pollution (2013)</a:t>
            </a:r>
            <a:endParaRPr lang="en-US" sz="1200" i="1" dirty="0"/>
          </a:p>
        </p:txBody>
      </p:sp>
      <p:pic>
        <p:nvPicPr>
          <p:cNvPr id="21506" name="Picture 2" descr="C:\Users\wfoong\Desktop\pm2.5_monograph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24" y="762000"/>
            <a:ext cx="6791325" cy="566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2506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51" y="685800"/>
            <a:ext cx="8969188"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465984" y="6565949"/>
            <a:ext cx="4572000" cy="276999"/>
          </a:xfrm>
          <a:prstGeom prst="rect">
            <a:avLst/>
          </a:prstGeom>
        </p:spPr>
        <p:txBody>
          <a:bodyPr>
            <a:spAutoFit/>
          </a:bodyPr>
          <a:lstStyle/>
          <a:p>
            <a:r>
              <a:rPr lang="fr-FR" sz="1200" i="1" dirty="0" err="1"/>
              <a:t>Draft</a:t>
            </a:r>
            <a:r>
              <a:rPr lang="fr-FR" sz="1200" i="1" dirty="0"/>
              <a:t> IARC </a:t>
            </a:r>
            <a:r>
              <a:rPr lang="fr-FR" sz="1200" i="1" dirty="0" err="1"/>
              <a:t>Monograph</a:t>
            </a:r>
            <a:r>
              <a:rPr lang="fr-FR" sz="1200" i="1" dirty="0"/>
              <a:t> 109 - </a:t>
            </a:r>
            <a:r>
              <a:rPr lang="fr-FR" sz="1200" i="1" dirty="0" err="1"/>
              <a:t>Ambient</a:t>
            </a:r>
            <a:r>
              <a:rPr lang="fr-FR" sz="1200" i="1" dirty="0"/>
              <a:t> Air </a:t>
            </a:r>
            <a:r>
              <a:rPr lang="fr-FR" sz="1200" i="1" dirty="0" smtClean="0"/>
              <a:t>Pollution (2013)</a:t>
            </a:r>
            <a:endParaRPr lang="en-US" sz="1200" i="1" dirty="0"/>
          </a:p>
        </p:txBody>
      </p:sp>
    </p:spTree>
    <p:extLst>
      <p:ext uri="{BB962C8B-B14F-4D97-AF65-F5344CB8AC3E}">
        <p14:creationId xmlns:p14="http://schemas.microsoft.com/office/powerpoint/2010/main" val="30407975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97" y="685800"/>
            <a:ext cx="8915400" cy="561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65984" y="6565949"/>
            <a:ext cx="4572000" cy="276999"/>
          </a:xfrm>
          <a:prstGeom prst="rect">
            <a:avLst/>
          </a:prstGeom>
        </p:spPr>
        <p:txBody>
          <a:bodyPr>
            <a:spAutoFit/>
          </a:bodyPr>
          <a:lstStyle/>
          <a:p>
            <a:r>
              <a:rPr lang="fr-FR" sz="1200" i="1" dirty="0" err="1"/>
              <a:t>Draft</a:t>
            </a:r>
            <a:r>
              <a:rPr lang="fr-FR" sz="1200" i="1" dirty="0"/>
              <a:t> IARC </a:t>
            </a:r>
            <a:r>
              <a:rPr lang="fr-FR" sz="1200" i="1" dirty="0" err="1"/>
              <a:t>Monograph</a:t>
            </a:r>
            <a:r>
              <a:rPr lang="fr-FR" sz="1200" i="1" dirty="0"/>
              <a:t> 109 - </a:t>
            </a:r>
            <a:r>
              <a:rPr lang="fr-FR" sz="1200" i="1" dirty="0" err="1"/>
              <a:t>Ambient</a:t>
            </a:r>
            <a:r>
              <a:rPr lang="fr-FR" sz="1200" i="1" dirty="0"/>
              <a:t> Air </a:t>
            </a:r>
            <a:r>
              <a:rPr lang="fr-FR" sz="1200" i="1" dirty="0" smtClean="0"/>
              <a:t>Pollution (2013)</a:t>
            </a:r>
            <a:endParaRPr lang="en-US" sz="1200" i="1" dirty="0"/>
          </a:p>
        </p:txBody>
      </p:sp>
    </p:spTree>
    <p:extLst>
      <p:ext uri="{BB962C8B-B14F-4D97-AF65-F5344CB8AC3E}">
        <p14:creationId xmlns:p14="http://schemas.microsoft.com/office/powerpoint/2010/main" val="26231637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819400"/>
            <a:ext cx="7772400" cy="2949575"/>
          </a:xfrm>
        </p:spPr>
        <p:txBody>
          <a:bodyPr/>
          <a:lstStyle/>
          <a:p>
            <a:pPr algn="ctr"/>
            <a:r>
              <a:rPr lang="en-US" dirty="0" smtClean="0"/>
              <a:t>The problem of traffic</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16001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endParaRPr lang="en-US"/>
          </a:p>
        </p:txBody>
      </p:sp>
      <p:pic>
        <p:nvPicPr>
          <p:cNvPr id="220163" name="Picture 3" descr="Motorcycle white smoke"/>
          <p:cNvPicPr>
            <a:picLocks noGrp="1" noChangeAspect="1" noChangeArrowheads="1"/>
          </p:cNvPicPr>
          <p:nvPr>
            <p:ph type="body" idx="4294967295"/>
          </p:nvPr>
        </p:nvPicPr>
        <p:blipFill>
          <a:blip r:embed="rId5" cstate="print"/>
          <a:srcRect/>
          <a:stretch>
            <a:fillRect/>
          </a:stretch>
        </p:blipFill>
        <p:spPr>
          <a:xfrm>
            <a:off x="0" y="0"/>
            <a:ext cx="5029200" cy="3581400"/>
          </a:xfrm>
          <a:noFill/>
          <a:ln/>
        </p:spPr>
      </p:pic>
      <p:graphicFrame>
        <p:nvGraphicFramePr>
          <p:cNvPr id="220164" name="Object 4"/>
          <p:cNvGraphicFramePr>
            <a:graphicFrameLocks noGrp="1" noChangeAspect="1"/>
          </p:cNvGraphicFramePr>
          <p:nvPr>
            <p:ph idx="1"/>
          </p:nvPr>
        </p:nvGraphicFramePr>
        <p:xfrm>
          <a:off x="3048000" y="3524250"/>
          <a:ext cx="4117975" cy="3333750"/>
        </p:xfrm>
        <a:graphic>
          <a:graphicData uri="http://schemas.openxmlformats.org/presentationml/2006/ole">
            <mc:AlternateContent xmlns:mc="http://schemas.openxmlformats.org/markup-compatibility/2006">
              <mc:Choice xmlns:v="urn:schemas-microsoft-com:vml" Requires="v">
                <p:oleObj spid="_x0000_s20527" name="Slide" r:id="rId6" imgW="6800760" imgH="5086440" progId="PowerPoint.Slide.8">
                  <p:embed/>
                </p:oleObj>
              </mc:Choice>
              <mc:Fallback>
                <p:oleObj name="Slide" r:id="rId6" imgW="6800760" imgH="5086440"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6097" t="8153" r="4065" b="8153"/>
                      <a:stretch>
                        <a:fillRect/>
                      </a:stretch>
                    </p:blipFill>
                    <p:spPr bwMode="auto">
                      <a:xfrm>
                        <a:off x="3048000" y="3524250"/>
                        <a:ext cx="411797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20165" name="Picture 5" descr="Contrails Are Not Safe. See Jet Pollution From Commercial Plane"/>
          <p:cNvPicPr>
            <a:picLocks noChangeAspect="1" noChangeArrowheads="1"/>
          </p:cNvPicPr>
          <p:nvPr/>
        </p:nvPicPr>
        <p:blipFill>
          <a:blip r:embed="rId8" cstate="print"/>
          <a:srcRect/>
          <a:stretch>
            <a:fillRect/>
          </a:stretch>
        </p:blipFill>
        <p:spPr bwMode="auto">
          <a:xfrm>
            <a:off x="0" y="3581400"/>
            <a:ext cx="3048000" cy="3276600"/>
          </a:xfrm>
          <a:prstGeom prst="rect">
            <a:avLst/>
          </a:prstGeom>
          <a:noFill/>
        </p:spPr>
      </p:pic>
      <p:pic>
        <p:nvPicPr>
          <p:cNvPr id="220166" name="Picture 6" descr="diesel_anim"/>
          <p:cNvPicPr>
            <a:picLocks noChangeAspect="1" noChangeArrowheads="1" noCrop="1"/>
          </p:cNvPicPr>
          <p:nvPr/>
        </p:nvPicPr>
        <p:blipFill>
          <a:blip r:embed="rId9" cstate="print"/>
          <a:srcRect/>
          <a:stretch>
            <a:fillRect/>
          </a:stretch>
        </p:blipFill>
        <p:spPr bwMode="auto">
          <a:xfrm>
            <a:off x="6858000" y="3429000"/>
            <a:ext cx="2286000" cy="3429000"/>
          </a:xfrm>
          <a:prstGeom prst="rect">
            <a:avLst/>
          </a:prstGeom>
          <a:noFill/>
        </p:spPr>
      </p:pic>
      <p:pic>
        <p:nvPicPr>
          <p:cNvPr id="220167" name="Picture 7" descr="exhaust"/>
          <p:cNvPicPr>
            <a:picLocks noChangeAspect="1" noChangeArrowheads="1"/>
          </p:cNvPicPr>
          <p:nvPr/>
        </p:nvPicPr>
        <p:blipFill>
          <a:blip r:embed="rId10" cstate="print"/>
          <a:srcRect/>
          <a:stretch>
            <a:fillRect/>
          </a:stretch>
        </p:blipFill>
        <p:spPr bwMode="auto">
          <a:xfrm>
            <a:off x="4572000" y="73025"/>
            <a:ext cx="4572000" cy="3508375"/>
          </a:xfrm>
          <a:prstGeom prst="rect">
            <a:avLst/>
          </a:prstGeom>
          <a:noFill/>
        </p:spPr>
      </p:pic>
    </p:spTree>
    <p:extLst>
      <p:ext uri="{BB962C8B-B14F-4D97-AF65-F5344CB8AC3E}">
        <p14:creationId xmlns:p14="http://schemas.microsoft.com/office/powerpoint/2010/main" val="4104400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1000"/>
                                  </p:stCondLst>
                                  <p:childTnLst>
                                    <p:set>
                                      <p:cBhvr>
                                        <p:cTn id="6" dur="1" fill="hold">
                                          <p:stCondLst>
                                            <p:cond delay="0"/>
                                          </p:stCondLst>
                                        </p:cTn>
                                        <p:tgtEl>
                                          <p:spTgt spid="220163"/>
                                        </p:tgtEl>
                                        <p:attrNameLst>
                                          <p:attrName>style.visibility</p:attrName>
                                        </p:attrNameLst>
                                      </p:cBhvr>
                                      <p:to>
                                        <p:strVal val="visible"/>
                                      </p:to>
                                    </p:set>
                                    <p:animEffect transition="in" filter="box(out)">
                                      <p:cBhvr>
                                        <p:cTn id="7" dur="500"/>
                                        <p:tgtEl>
                                          <p:spTgt spid="220163"/>
                                        </p:tgtEl>
                                      </p:cBhvr>
                                    </p:animEffect>
                                  </p:childTnLst>
                                  <p:subTnLst>
                                    <p:audio>
                                      <p:cMediaNode>
                                        <p:cTn display="0" masterRel="sameClick">
                                          <p:stCondLst>
                                            <p:cond evt="begin" delay="0">
                                              <p:tn val="5"/>
                                            </p:cond>
                                          </p:stCondLst>
                                          <p:endCondLst>
                                            <p:cond evt="onStopAudio" delay="0">
                                              <p:tgtEl>
                                                <p:sldTgt/>
                                              </p:tgtEl>
                                            </p:cond>
                                          </p:endCondLst>
                                        </p:cTn>
                                        <p:tgtEl>
                                          <p:sndTgt r:embed="rId4" name="DRIVEB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ea typeface="ＭＳ Ｐゴシック" pitchFamily="34" charset="-128"/>
              </a:rPr>
              <a:t>Traffic-Related Air Pollution</a:t>
            </a:r>
          </a:p>
        </p:txBody>
      </p:sp>
      <p:pic>
        <p:nvPicPr>
          <p:cNvPr id="49155" name="Picture 2"/>
          <p:cNvPicPr>
            <a:picLocks noChangeAspect="1" noChangeArrowheads="1"/>
          </p:cNvPicPr>
          <p:nvPr/>
        </p:nvPicPr>
        <p:blipFill>
          <a:blip r:embed="rId3" cstate="print"/>
          <a:srcRect/>
          <a:stretch>
            <a:fillRect/>
          </a:stretch>
        </p:blipFill>
        <p:spPr bwMode="auto">
          <a:xfrm>
            <a:off x="304800" y="1752600"/>
            <a:ext cx="8458200" cy="4746625"/>
          </a:xfrm>
          <a:prstGeom prst="rect">
            <a:avLst/>
          </a:prstGeom>
          <a:noFill/>
          <a:ln w="9525">
            <a:noFill/>
            <a:miter lim="800000"/>
            <a:headEnd/>
            <a:tailEnd/>
          </a:ln>
        </p:spPr>
      </p:pic>
    </p:spTree>
    <p:extLst>
      <p:ext uri="{BB962C8B-B14F-4D97-AF65-F5344CB8AC3E}">
        <p14:creationId xmlns:p14="http://schemas.microsoft.com/office/powerpoint/2010/main" val="5516436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304800" y="609600"/>
            <a:ext cx="8610600" cy="685800"/>
          </a:xfrm>
        </p:spPr>
        <p:txBody>
          <a:bodyPr/>
          <a:lstStyle/>
          <a:p>
            <a:pPr algn="ctr"/>
            <a:r>
              <a:rPr lang="en-US" altLang="zh-CN" sz="3600" b="1" dirty="0" smtClean="0"/>
              <a:t>China: Increasing numbers </a:t>
            </a:r>
            <a:r>
              <a:rPr lang="en-US" altLang="zh-CN" sz="3600" b="1" dirty="0"/>
              <a:t>of </a:t>
            </a:r>
            <a:r>
              <a:rPr lang="en-US" altLang="zh-CN" sz="3600" b="1" dirty="0" smtClean="0"/>
              <a:t>vehicles</a:t>
            </a:r>
            <a:endParaRPr lang="zh-CN" altLang="en-US" sz="3600" b="1" dirty="0"/>
          </a:p>
        </p:txBody>
      </p:sp>
      <p:pic>
        <p:nvPicPr>
          <p:cNvPr id="633859" name="Picture 3"/>
          <p:cNvPicPr>
            <a:picLocks noChangeAspect="1" noChangeArrowheads="1"/>
          </p:cNvPicPr>
          <p:nvPr/>
        </p:nvPicPr>
        <p:blipFill>
          <a:blip r:embed="rId2" cstate="print"/>
          <a:srcRect/>
          <a:stretch>
            <a:fillRect/>
          </a:stretch>
        </p:blipFill>
        <p:spPr bwMode="auto">
          <a:xfrm>
            <a:off x="0" y="1295400"/>
            <a:ext cx="4724400" cy="4114800"/>
          </a:xfrm>
          <a:prstGeom prst="rect">
            <a:avLst/>
          </a:prstGeom>
          <a:solidFill>
            <a:srgbClr val="FFFFCC"/>
          </a:solidFill>
          <a:ln w="9525">
            <a:noFill/>
            <a:miter lim="800000"/>
            <a:headEnd/>
            <a:tailEnd/>
          </a:ln>
        </p:spPr>
      </p:pic>
      <p:pic>
        <p:nvPicPr>
          <p:cNvPr id="633860" name="Picture 4"/>
          <p:cNvPicPr>
            <a:picLocks noChangeAspect="1" noChangeArrowheads="1"/>
          </p:cNvPicPr>
          <p:nvPr/>
        </p:nvPicPr>
        <p:blipFill>
          <a:blip r:embed="rId3" cstate="print"/>
          <a:srcRect r="3494"/>
          <a:stretch>
            <a:fillRect/>
          </a:stretch>
        </p:blipFill>
        <p:spPr bwMode="auto">
          <a:xfrm>
            <a:off x="4495800" y="1295400"/>
            <a:ext cx="4648200" cy="4064000"/>
          </a:xfrm>
          <a:prstGeom prst="rect">
            <a:avLst/>
          </a:prstGeom>
          <a:solidFill>
            <a:srgbClr val="FFFFCC"/>
          </a:solidFill>
          <a:ln w="9525">
            <a:noFill/>
            <a:miter lim="800000"/>
            <a:headEnd/>
            <a:tailEnd/>
          </a:ln>
        </p:spPr>
      </p:pic>
      <p:sp>
        <p:nvSpPr>
          <p:cNvPr id="633862" name="Rectangle 6"/>
          <p:cNvSpPr>
            <a:spLocks noChangeArrowheads="1"/>
          </p:cNvSpPr>
          <p:nvPr/>
        </p:nvSpPr>
        <p:spPr bwMode="auto">
          <a:xfrm>
            <a:off x="1138332" y="5181600"/>
            <a:ext cx="2062068" cy="830997"/>
          </a:xfrm>
          <a:prstGeom prst="rect">
            <a:avLst/>
          </a:prstGeom>
          <a:noFill/>
          <a:ln w="9525">
            <a:noFill/>
            <a:miter lim="800000"/>
            <a:headEnd/>
            <a:tailEnd/>
          </a:ln>
          <a:effectLst/>
        </p:spPr>
        <p:txBody>
          <a:bodyPr wrap="square" anchor="ctr">
            <a:spAutoFit/>
          </a:bodyPr>
          <a:lstStyle/>
          <a:p>
            <a:pPr algn="ctr" rtl="0" fontAlgn="base">
              <a:spcBef>
                <a:spcPct val="0"/>
              </a:spcBef>
              <a:spcAft>
                <a:spcPct val="0"/>
              </a:spcAft>
            </a:pPr>
            <a:r>
              <a:rPr lang="en-US" altLang="zh-CN" sz="1600" kern="1200" dirty="0" smtClean="0">
                <a:latin typeface="Arial" pitchFamily="34" charset="0"/>
                <a:ea typeface="SimSun" pitchFamily="2" charset="-122"/>
                <a:cs typeface="+mn-cs"/>
              </a:rPr>
              <a:t>1978-2007 </a:t>
            </a:r>
          </a:p>
          <a:p>
            <a:pPr algn="ctr" rtl="0" fontAlgn="base">
              <a:spcBef>
                <a:spcPct val="0"/>
              </a:spcBef>
              <a:spcAft>
                <a:spcPct val="0"/>
              </a:spcAft>
            </a:pPr>
            <a:r>
              <a:rPr lang="en-US" altLang="zh-CN" sz="1600" kern="1200" dirty="0" smtClean="0">
                <a:latin typeface="Arial" pitchFamily="34" charset="0"/>
                <a:ea typeface="SimSun" pitchFamily="2" charset="-122"/>
                <a:cs typeface="+mn-cs"/>
              </a:rPr>
              <a:t>Civil vehicle fleet (</a:t>
            </a:r>
            <a:r>
              <a:rPr lang="en-US" altLang="zh-CN" sz="1600" dirty="0" smtClean="0">
                <a:latin typeface="Arial" pitchFamily="34" charset="0"/>
                <a:ea typeface="SimSun" pitchFamily="2" charset="-122"/>
              </a:rPr>
              <a:t>per 10000</a:t>
            </a:r>
            <a:r>
              <a:rPr lang="zh-CN" altLang="en-US" sz="1600" kern="1200" dirty="0" smtClean="0">
                <a:latin typeface="Arial" pitchFamily="34" charset="0"/>
                <a:ea typeface="SimSun" pitchFamily="2" charset="-122"/>
                <a:cs typeface="+mn-cs"/>
              </a:rPr>
              <a:t>） </a:t>
            </a:r>
            <a:endParaRPr lang="zh-CN" altLang="en-US" sz="1600" kern="1200" dirty="0">
              <a:latin typeface="Arial" pitchFamily="34" charset="0"/>
              <a:ea typeface="SimSun" pitchFamily="2" charset="-122"/>
              <a:cs typeface="+mn-cs"/>
            </a:endParaRPr>
          </a:p>
        </p:txBody>
      </p:sp>
      <p:sp>
        <p:nvSpPr>
          <p:cNvPr id="9" name="Rectangle 6"/>
          <p:cNvSpPr>
            <a:spLocks noChangeArrowheads="1"/>
          </p:cNvSpPr>
          <p:nvPr/>
        </p:nvSpPr>
        <p:spPr bwMode="auto">
          <a:xfrm>
            <a:off x="5862732" y="5181600"/>
            <a:ext cx="2214468" cy="830997"/>
          </a:xfrm>
          <a:prstGeom prst="rect">
            <a:avLst/>
          </a:prstGeom>
          <a:noFill/>
          <a:ln w="9525">
            <a:noFill/>
            <a:miter lim="800000"/>
            <a:headEnd/>
            <a:tailEnd/>
          </a:ln>
          <a:effectLst/>
        </p:spPr>
        <p:txBody>
          <a:bodyPr wrap="square" anchor="ctr">
            <a:spAutoFit/>
          </a:bodyPr>
          <a:lstStyle/>
          <a:p>
            <a:pPr algn="ctr" rtl="0" fontAlgn="base">
              <a:spcBef>
                <a:spcPct val="0"/>
              </a:spcBef>
              <a:spcAft>
                <a:spcPct val="0"/>
              </a:spcAft>
            </a:pPr>
            <a:r>
              <a:rPr lang="en-US" altLang="zh-CN" sz="1600" kern="1200" dirty="0" smtClean="0">
                <a:latin typeface="Arial" pitchFamily="34" charset="0"/>
                <a:ea typeface="SimSun" pitchFamily="2" charset="-122"/>
                <a:cs typeface="+mn-cs"/>
              </a:rPr>
              <a:t>1990-2007 </a:t>
            </a:r>
          </a:p>
          <a:p>
            <a:pPr algn="ctr" rtl="0" fontAlgn="base">
              <a:spcBef>
                <a:spcPct val="0"/>
              </a:spcBef>
              <a:spcAft>
                <a:spcPct val="0"/>
              </a:spcAft>
            </a:pPr>
            <a:r>
              <a:rPr lang="en-US" altLang="zh-CN" sz="1600" kern="1200" dirty="0" smtClean="0">
                <a:latin typeface="Arial" pitchFamily="34" charset="0"/>
                <a:ea typeface="SimSun" pitchFamily="2" charset="-122"/>
                <a:cs typeface="+mn-cs"/>
              </a:rPr>
              <a:t>Private vehicle fleet (</a:t>
            </a:r>
            <a:r>
              <a:rPr lang="en-US" altLang="zh-CN" sz="1600" dirty="0" smtClean="0">
                <a:latin typeface="Arial" pitchFamily="34" charset="0"/>
                <a:ea typeface="SimSun" pitchFamily="2" charset="-122"/>
              </a:rPr>
              <a:t>per 10000</a:t>
            </a:r>
            <a:r>
              <a:rPr lang="zh-CN" altLang="en-US" sz="1600" kern="1200" dirty="0" smtClean="0">
                <a:latin typeface="Arial" pitchFamily="34" charset="0"/>
                <a:ea typeface="SimSun" pitchFamily="2" charset="-122"/>
                <a:cs typeface="+mn-cs"/>
              </a:rPr>
              <a:t>） </a:t>
            </a:r>
            <a:endParaRPr lang="zh-CN" altLang="en-US" sz="1600" kern="1200" dirty="0">
              <a:latin typeface="Arial" pitchFamily="34" charset="0"/>
              <a:ea typeface="SimSun" pitchFamily="2" charset="-122"/>
              <a:cs typeface="+mn-cs"/>
            </a:endParaRPr>
          </a:p>
        </p:txBody>
      </p:sp>
      <p:sp>
        <p:nvSpPr>
          <p:cNvPr id="10" name="TextBox 9"/>
          <p:cNvSpPr txBox="1"/>
          <p:nvPr/>
        </p:nvSpPr>
        <p:spPr>
          <a:xfrm>
            <a:off x="1447800" y="1981200"/>
            <a:ext cx="1167307" cy="215444"/>
          </a:xfrm>
          <a:prstGeom prst="rect">
            <a:avLst/>
          </a:prstGeom>
          <a:noFill/>
        </p:spPr>
        <p:txBody>
          <a:bodyPr wrap="none" rtlCol="0">
            <a:spAutoFit/>
          </a:bodyPr>
          <a:lstStyle/>
          <a:p>
            <a:r>
              <a:rPr lang="en-US" sz="800" dirty="0" smtClean="0"/>
              <a:t>= Passenger vehicles</a:t>
            </a:r>
            <a:endParaRPr lang="en-US" sz="800" dirty="0"/>
          </a:p>
        </p:txBody>
      </p:sp>
      <p:sp>
        <p:nvSpPr>
          <p:cNvPr id="11" name="TextBox 10"/>
          <p:cNvSpPr txBox="1"/>
          <p:nvPr/>
        </p:nvSpPr>
        <p:spPr>
          <a:xfrm>
            <a:off x="1447357" y="2133600"/>
            <a:ext cx="580608" cy="215444"/>
          </a:xfrm>
          <a:prstGeom prst="rect">
            <a:avLst/>
          </a:prstGeom>
          <a:noFill/>
        </p:spPr>
        <p:txBody>
          <a:bodyPr wrap="none" rtlCol="0">
            <a:spAutoFit/>
          </a:bodyPr>
          <a:lstStyle/>
          <a:p>
            <a:r>
              <a:rPr lang="en-US" sz="800" dirty="0" smtClean="0"/>
              <a:t>= Trucks</a:t>
            </a:r>
            <a:endParaRPr lang="en-US" sz="800" dirty="0"/>
          </a:p>
        </p:txBody>
      </p:sp>
      <p:sp>
        <p:nvSpPr>
          <p:cNvPr id="12" name="Rectangle 11"/>
          <p:cNvSpPr/>
          <p:nvPr/>
        </p:nvSpPr>
        <p:spPr>
          <a:xfrm>
            <a:off x="2514600" y="6477000"/>
            <a:ext cx="4572000" cy="261610"/>
          </a:xfrm>
          <a:prstGeom prst="rect">
            <a:avLst/>
          </a:prstGeom>
        </p:spPr>
        <p:txBody>
          <a:bodyPr>
            <a:spAutoFit/>
          </a:bodyPr>
          <a:lstStyle/>
          <a:p>
            <a:r>
              <a:rPr lang="en-US" sz="1100" dirty="0" smtClean="0">
                <a:solidFill>
                  <a:schemeClr val="tx1">
                    <a:lumMod val="75000"/>
                    <a:lumOff val="25000"/>
                  </a:schemeClr>
                </a:solidFill>
              </a:rPr>
              <a:t>National Bureau of Statistics of China. </a:t>
            </a:r>
            <a:r>
              <a:rPr lang="en-US" sz="1100" i="1" dirty="0" smtClean="0">
                <a:solidFill>
                  <a:schemeClr val="tx1">
                    <a:lumMod val="75000"/>
                    <a:lumOff val="25000"/>
                  </a:schemeClr>
                </a:solidFill>
              </a:rPr>
              <a:t>China Statistical Yearbook 2008</a:t>
            </a:r>
            <a:endParaRPr lang="en-US" sz="1100" dirty="0">
              <a:solidFill>
                <a:schemeClr val="tx1">
                  <a:lumMod val="75000"/>
                  <a:lumOff val="25000"/>
                </a:schemeClr>
              </a:solidFill>
            </a:endParaRPr>
          </a:p>
        </p:txBody>
      </p:sp>
    </p:spTree>
    <p:extLst>
      <p:ext uri="{BB962C8B-B14F-4D97-AF65-F5344CB8AC3E}">
        <p14:creationId xmlns:p14="http://schemas.microsoft.com/office/powerpoint/2010/main" val="21052711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risks at current levels?</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For mortality:</a:t>
            </a:r>
          </a:p>
          <a:p>
            <a:pPr lvl="1"/>
            <a:r>
              <a:rPr lang="en-US" dirty="0" smtClean="0"/>
              <a:t>Short-term increases in mortality</a:t>
            </a:r>
          </a:p>
          <a:p>
            <a:pPr lvl="1"/>
            <a:r>
              <a:rPr lang="en-US" dirty="0" smtClean="0"/>
              <a:t>Longer-term increases in mortality</a:t>
            </a:r>
          </a:p>
          <a:p>
            <a:r>
              <a:rPr lang="en-US" dirty="0" smtClean="0"/>
              <a:t>For morbidity:</a:t>
            </a:r>
          </a:p>
          <a:p>
            <a:pPr lvl="1"/>
            <a:r>
              <a:rPr lang="en-US" dirty="0" smtClean="0"/>
              <a:t>Diverse adverse respiratory effects</a:t>
            </a:r>
          </a:p>
          <a:p>
            <a:pPr lvl="1"/>
            <a:r>
              <a:rPr lang="en-US" dirty="0" smtClean="0"/>
              <a:t>Adverse cardiovascular effects</a:t>
            </a:r>
          </a:p>
          <a:p>
            <a:pPr lvl="1"/>
            <a:r>
              <a:rPr lang="en-US" dirty="0" smtClean="0"/>
              <a:t>Other effects:  reproductive </a:t>
            </a:r>
          </a:p>
          <a:p>
            <a:pPr lvl="1"/>
            <a:r>
              <a:rPr lang="en-US" dirty="0" smtClean="0"/>
              <a:t>Susceptible populations</a:t>
            </a:r>
            <a:endParaRPr lang="en-US" dirty="0"/>
          </a:p>
        </p:txBody>
      </p:sp>
    </p:spTree>
    <p:extLst>
      <p:ext uri="{BB962C8B-B14F-4D97-AF65-F5344CB8AC3E}">
        <p14:creationId xmlns:p14="http://schemas.microsoft.com/office/powerpoint/2010/main" val="12114340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971800"/>
            <a:ext cx="7772400" cy="2797175"/>
          </a:xfrm>
        </p:spPr>
        <p:txBody>
          <a:bodyPr/>
          <a:lstStyle/>
          <a:p>
            <a:pPr algn="ctr"/>
            <a:r>
              <a:rPr lang="en-US" dirty="0" smtClean="0"/>
              <a:t>Regulating Air Quality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62848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rot="21900000" flipH="1">
            <a:off x="2011554" y="3136725"/>
            <a:ext cx="5017541" cy="190090"/>
          </a:xfrm>
          <a:prstGeom prst="round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2" name="Title 1"/>
          <p:cNvSpPr>
            <a:spLocks noGrp="1"/>
          </p:cNvSpPr>
          <p:nvPr>
            <p:ph type="title"/>
          </p:nvPr>
        </p:nvSpPr>
        <p:spPr>
          <a:xfrm>
            <a:off x="0" y="0"/>
            <a:ext cx="9144000" cy="609600"/>
          </a:xfrm>
          <a:solidFill>
            <a:schemeClr val="tx2"/>
          </a:solidFill>
        </p:spPr>
        <p:txBody>
          <a:bodyPr/>
          <a:lstStyle/>
          <a:p>
            <a:r>
              <a:rPr lang="en-US" b="1" dirty="0" smtClean="0">
                <a:solidFill>
                  <a:schemeClr val="accent2"/>
                </a:solidFill>
              </a:rPr>
              <a:t>The Evidence Scale</a:t>
            </a:r>
            <a:endParaRPr lang="en-US" b="1" dirty="0">
              <a:solidFill>
                <a:schemeClr val="accent2"/>
              </a:solidFill>
            </a:endParaRPr>
          </a:p>
        </p:txBody>
      </p:sp>
      <p:sp>
        <p:nvSpPr>
          <p:cNvPr id="5" name="Rounded Rectangle 4"/>
          <p:cNvSpPr/>
          <p:nvPr/>
        </p:nvSpPr>
        <p:spPr bwMode="auto">
          <a:xfrm>
            <a:off x="4434840" y="1412240"/>
            <a:ext cx="274320" cy="4480560"/>
          </a:xfrm>
          <a:prstGeom prst="round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8" name="Round Same Side Corner Rectangle 17"/>
          <p:cNvSpPr/>
          <p:nvPr/>
        </p:nvSpPr>
        <p:spPr bwMode="auto">
          <a:xfrm>
            <a:off x="3314700" y="5867400"/>
            <a:ext cx="2514600" cy="228600"/>
          </a:xfrm>
          <a:prstGeom prst="round2Same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9" name="Round Same Side Corner Rectangle 18"/>
          <p:cNvSpPr/>
          <p:nvPr/>
        </p:nvSpPr>
        <p:spPr bwMode="auto">
          <a:xfrm>
            <a:off x="3009900" y="6096000"/>
            <a:ext cx="3124200" cy="228600"/>
          </a:xfrm>
          <a:prstGeom prst="round2Same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20" name="Round Same Side Corner Rectangle 19"/>
          <p:cNvSpPr/>
          <p:nvPr/>
        </p:nvSpPr>
        <p:spPr bwMode="auto">
          <a:xfrm>
            <a:off x="2705100" y="6324600"/>
            <a:ext cx="3733800" cy="228600"/>
          </a:xfrm>
          <a:prstGeom prst="round2Same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21" name="TextBox 20"/>
          <p:cNvSpPr txBox="1"/>
          <p:nvPr/>
        </p:nvSpPr>
        <p:spPr>
          <a:xfrm>
            <a:off x="2209800" y="838200"/>
            <a:ext cx="1828800" cy="548640"/>
          </a:xfrm>
          <a:prstGeom prst="rect">
            <a:avLst/>
          </a:prstGeom>
          <a:noFill/>
          <a:ln>
            <a:solidFill>
              <a:schemeClr val="accent1"/>
            </a:solidFill>
          </a:ln>
          <a:effectLst>
            <a:outerShdw blurRad="63500" sx="102000" sy="102000" algn="ctr" rotWithShape="0">
              <a:prstClr val="black">
                <a:alpha val="40000"/>
              </a:prstClr>
            </a:outerShdw>
          </a:effectLst>
        </p:spPr>
        <p:txBody>
          <a:bodyPr wrap="square" rtlCol="0">
            <a:spAutoFit/>
          </a:bodyPr>
          <a:lstStyle/>
          <a:p>
            <a:pPr algn="ctr"/>
            <a:r>
              <a:rPr lang="en-US" sz="3200" b="1" dirty="0" smtClean="0"/>
              <a:t>Act</a:t>
            </a:r>
            <a:endParaRPr lang="en-US" sz="3200" b="1" dirty="0"/>
          </a:p>
        </p:txBody>
      </p:sp>
      <p:sp>
        <p:nvSpPr>
          <p:cNvPr id="22" name="TextBox 21"/>
          <p:cNvSpPr txBox="1"/>
          <p:nvPr/>
        </p:nvSpPr>
        <p:spPr>
          <a:xfrm>
            <a:off x="5174697" y="838200"/>
            <a:ext cx="1828800" cy="548640"/>
          </a:xfrm>
          <a:prstGeom prst="rect">
            <a:avLst/>
          </a:prstGeom>
          <a:noFill/>
          <a:ln>
            <a:solidFill>
              <a:schemeClr val="accent1"/>
            </a:solidFill>
          </a:ln>
          <a:effectLst>
            <a:outerShdw blurRad="63500" sx="102000" sy="102000" algn="ctr" rotWithShape="0">
              <a:prstClr val="black">
                <a:alpha val="40000"/>
              </a:prstClr>
            </a:outerShdw>
          </a:effectLst>
        </p:spPr>
        <p:txBody>
          <a:bodyPr wrap="none" rtlCol="0">
            <a:spAutoFit/>
          </a:bodyPr>
          <a:lstStyle/>
          <a:p>
            <a:pPr algn="ctr"/>
            <a:r>
              <a:rPr lang="en-US" sz="3200" b="1" dirty="0" smtClean="0"/>
              <a:t>Not Act</a:t>
            </a:r>
            <a:endParaRPr lang="en-US" sz="3200" b="1" dirty="0"/>
          </a:p>
        </p:txBody>
      </p:sp>
      <p:sp>
        <p:nvSpPr>
          <p:cNvPr id="39" name="Oval 38"/>
          <p:cNvSpPr/>
          <p:nvPr/>
        </p:nvSpPr>
        <p:spPr bwMode="auto">
          <a:xfrm>
            <a:off x="4343400" y="1143000"/>
            <a:ext cx="457200" cy="4572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40" name="Oval 39"/>
          <p:cNvSpPr/>
          <p:nvPr/>
        </p:nvSpPr>
        <p:spPr bwMode="auto">
          <a:xfrm>
            <a:off x="4206240" y="2819400"/>
            <a:ext cx="731520" cy="731520"/>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41" name="Round Same Side Corner Rectangle 40"/>
          <p:cNvSpPr/>
          <p:nvPr/>
        </p:nvSpPr>
        <p:spPr bwMode="auto">
          <a:xfrm>
            <a:off x="3657600" y="5638800"/>
            <a:ext cx="1828800" cy="228600"/>
          </a:xfrm>
          <a:prstGeom prst="round2Same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42" name="Oval 41"/>
          <p:cNvSpPr/>
          <p:nvPr/>
        </p:nvSpPr>
        <p:spPr bwMode="auto">
          <a:xfrm>
            <a:off x="4389120" y="3012440"/>
            <a:ext cx="365760" cy="365760"/>
          </a:xfrm>
          <a:prstGeom prst="ellipse">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grpSp>
        <p:nvGrpSpPr>
          <p:cNvPr id="3" name="Group 51"/>
          <p:cNvGrpSpPr/>
          <p:nvPr/>
        </p:nvGrpSpPr>
        <p:grpSpPr>
          <a:xfrm>
            <a:off x="1066800" y="1600200"/>
            <a:ext cx="1981202" cy="4012287"/>
            <a:chOff x="1066800" y="1905000"/>
            <a:chExt cx="1981202" cy="4012287"/>
          </a:xfrm>
        </p:grpSpPr>
        <p:sp>
          <p:nvSpPr>
            <p:cNvPr id="8" name="Rounded Rectangle 7"/>
            <p:cNvSpPr/>
            <p:nvPr/>
          </p:nvSpPr>
          <p:spPr bwMode="auto">
            <a:xfrm rot="-2100000">
              <a:off x="2309297" y="3427658"/>
              <a:ext cx="137160" cy="114300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0" name="Rounded Rectangle 9"/>
            <p:cNvSpPr/>
            <p:nvPr/>
          </p:nvSpPr>
          <p:spPr bwMode="auto">
            <a:xfrm rot="2100000">
              <a:off x="1661597" y="3441182"/>
              <a:ext cx="137160" cy="114300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6" name="Moon 15"/>
            <p:cNvSpPr/>
            <p:nvPr/>
          </p:nvSpPr>
          <p:spPr bwMode="auto">
            <a:xfrm rot="16200000">
              <a:off x="1866901" y="3668271"/>
              <a:ext cx="381000" cy="1981202"/>
            </a:xfrm>
            <a:prstGeom prst="moon">
              <a:avLst>
                <a:gd name="adj" fmla="val 87500"/>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cxnSp>
          <p:nvCxnSpPr>
            <p:cNvPr id="24" name="Straight Arrow Connector 23"/>
            <p:cNvCxnSpPr/>
            <p:nvPr/>
          </p:nvCxnSpPr>
          <p:spPr bwMode="auto">
            <a:xfrm rot="5400000">
              <a:off x="1713706" y="2755106"/>
              <a:ext cx="685800" cy="1588"/>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26" name="Straight Arrow Connector 25"/>
            <p:cNvCxnSpPr/>
            <p:nvPr/>
          </p:nvCxnSpPr>
          <p:spPr bwMode="auto">
            <a:xfrm rot="5400000" flipH="1" flipV="1">
              <a:off x="1753394" y="5257006"/>
              <a:ext cx="609600" cy="1588"/>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sp>
          <p:nvSpPr>
            <p:cNvPr id="30" name="TextBox 29"/>
            <p:cNvSpPr txBox="1"/>
            <p:nvPr/>
          </p:nvSpPr>
          <p:spPr>
            <a:xfrm>
              <a:off x="1371600" y="1905000"/>
              <a:ext cx="1425390" cy="430887"/>
            </a:xfrm>
            <a:prstGeom prst="rect">
              <a:avLst/>
            </a:prstGeom>
            <a:noFill/>
          </p:spPr>
          <p:txBody>
            <a:bodyPr wrap="none" rtlCol="0">
              <a:spAutoFit/>
            </a:bodyPr>
            <a:lstStyle/>
            <a:p>
              <a:r>
                <a:rPr lang="en-US" sz="2200" b="1" dirty="0" smtClean="0">
                  <a:solidFill>
                    <a:schemeClr val="tx2"/>
                  </a:solidFill>
                </a:rPr>
                <a:t>Evidence</a:t>
              </a:r>
              <a:endParaRPr lang="en-US" sz="2200" b="1" dirty="0">
                <a:solidFill>
                  <a:schemeClr val="tx2"/>
                </a:solidFill>
              </a:endParaRPr>
            </a:p>
          </p:txBody>
        </p:sp>
        <p:sp>
          <p:nvSpPr>
            <p:cNvPr id="31" name="TextBox 30"/>
            <p:cNvSpPr txBox="1"/>
            <p:nvPr/>
          </p:nvSpPr>
          <p:spPr>
            <a:xfrm>
              <a:off x="1219200" y="5486400"/>
              <a:ext cx="1739579" cy="430887"/>
            </a:xfrm>
            <a:prstGeom prst="rect">
              <a:avLst/>
            </a:prstGeom>
            <a:noFill/>
          </p:spPr>
          <p:txBody>
            <a:bodyPr wrap="none" rtlCol="0">
              <a:spAutoFit/>
            </a:bodyPr>
            <a:lstStyle/>
            <a:p>
              <a:r>
                <a:rPr lang="en-US" sz="2200" b="1" dirty="0" smtClean="0">
                  <a:solidFill>
                    <a:schemeClr val="tx2"/>
                  </a:solidFill>
                </a:rPr>
                <a:t>Uncertainty</a:t>
              </a:r>
              <a:endParaRPr lang="en-US" sz="2200" b="1" dirty="0">
                <a:solidFill>
                  <a:schemeClr val="tx2"/>
                </a:solidFill>
              </a:endParaRPr>
            </a:p>
          </p:txBody>
        </p:sp>
        <p:sp>
          <p:nvSpPr>
            <p:cNvPr id="33" name="Oval 32"/>
            <p:cNvSpPr/>
            <p:nvPr/>
          </p:nvSpPr>
          <p:spPr bwMode="auto">
            <a:xfrm>
              <a:off x="1828800" y="3136900"/>
              <a:ext cx="457200" cy="4572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37" name="Oval 36"/>
            <p:cNvSpPr/>
            <p:nvPr/>
          </p:nvSpPr>
          <p:spPr bwMode="auto">
            <a:xfrm>
              <a:off x="2514600" y="4343400"/>
              <a:ext cx="365760" cy="36576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38" name="Oval 37"/>
            <p:cNvSpPr/>
            <p:nvPr/>
          </p:nvSpPr>
          <p:spPr bwMode="auto">
            <a:xfrm>
              <a:off x="1219200" y="4343400"/>
              <a:ext cx="365760" cy="36576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grpSp>
      <p:grpSp>
        <p:nvGrpSpPr>
          <p:cNvPr id="4" name="Group 52"/>
          <p:cNvGrpSpPr/>
          <p:nvPr/>
        </p:nvGrpSpPr>
        <p:grpSpPr>
          <a:xfrm>
            <a:off x="5943600" y="2514600"/>
            <a:ext cx="3214745" cy="3124200"/>
            <a:chOff x="5943600" y="2133600"/>
            <a:chExt cx="3214745" cy="3124200"/>
          </a:xfrm>
        </p:grpSpPr>
        <p:sp>
          <p:nvSpPr>
            <p:cNvPr id="11" name="Rounded Rectangle 10"/>
            <p:cNvSpPr/>
            <p:nvPr/>
          </p:nvSpPr>
          <p:spPr bwMode="auto">
            <a:xfrm rot="2100000">
              <a:off x="6563797" y="3162818"/>
              <a:ext cx="137160" cy="114300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7" name="Moon 16"/>
            <p:cNvSpPr/>
            <p:nvPr/>
          </p:nvSpPr>
          <p:spPr bwMode="auto">
            <a:xfrm rot="16200000">
              <a:off x="6819900" y="3302000"/>
              <a:ext cx="381000" cy="2133600"/>
            </a:xfrm>
            <a:prstGeom prst="moon">
              <a:avLst>
                <a:gd name="adj" fmla="val 87500"/>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cxnSp>
          <p:nvCxnSpPr>
            <p:cNvPr id="25" name="Straight Arrow Connector 24"/>
            <p:cNvCxnSpPr/>
            <p:nvPr/>
          </p:nvCxnSpPr>
          <p:spPr bwMode="auto">
            <a:xfrm rot="5400000">
              <a:off x="6668294" y="2475706"/>
              <a:ext cx="685800" cy="1588"/>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28" name="Straight Arrow Connector 27"/>
            <p:cNvCxnSpPr/>
            <p:nvPr/>
          </p:nvCxnSpPr>
          <p:spPr bwMode="auto">
            <a:xfrm rot="5400000" flipH="1" flipV="1">
              <a:off x="6706394" y="4952206"/>
              <a:ext cx="609600" cy="1588"/>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sp>
          <p:nvSpPr>
            <p:cNvPr id="34" name="Oval 33"/>
            <p:cNvSpPr/>
            <p:nvPr/>
          </p:nvSpPr>
          <p:spPr bwMode="auto">
            <a:xfrm>
              <a:off x="6769100" y="2857500"/>
              <a:ext cx="457200" cy="4572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35" name="Oval 34"/>
            <p:cNvSpPr/>
            <p:nvPr/>
          </p:nvSpPr>
          <p:spPr bwMode="auto">
            <a:xfrm>
              <a:off x="7531100" y="4038600"/>
              <a:ext cx="365760" cy="36576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36" name="Oval 35"/>
            <p:cNvSpPr/>
            <p:nvPr/>
          </p:nvSpPr>
          <p:spPr bwMode="auto">
            <a:xfrm>
              <a:off x="6121400" y="4038600"/>
              <a:ext cx="365760" cy="36576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cxnSp>
          <p:nvCxnSpPr>
            <p:cNvPr id="45" name="Straight Connector 44"/>
            <p:cNvCxnSpPr/>
            <p:nvPr/>
          </p:nvCxnSpPr>
          <p:spPr bwMode="auto">
            <a:xfrm>
              <a:off x="7010400" y="2133600"/>
              <a:ext cx="1219200" cy="0"/>
            </a:xfrm>
            <a:prstGeom prst="line">
              <a:avLst/>
            </a:prstGeom>
            <a:solidFill>
              <a:schemeClr val="accent1"/>
            </a:solidFill>
            <a:ln w="19050" cap="flat" cmpd="sng" algn="ctr">
              <a:solidFill>
                <a:schemeClr val="tx2"/>
              </a:solidFill>
              <a:prstDash val="solid"/>
              <a:round/>
              <a:headEnd type="none" w="med" len="med"/>
              <a:tailEnd type="none" w="med" len="med"/>
            </a:ln>
            <a:effectLst/>
          </p:spPr>
        </p:cxnSp>
        <p:cxnSp>
          <p:nvCxnSpPr>
            <p:cNvPr id="46" name="Straight Connector 45"/>
            <p:cNvCxnSpPr/>
            <p:nvPr/>
          </p:nvCxnSpPr>
          <p:spPr bwMode="auto">
            <a:xfrm>
              <a:off x="7010400" y="5257800"/>
              <a:ext cx="1219200" cy="0"/>
            </a:xfrm>
            <a:prstGeom prst="line">
              <a:avLst/>
            </a:prstGeom>
            <a:solidFill>
              <a:schemeClr val="accent1"/>
            </a:solidFill>
            <a:ln w="19050" cap="flat" cmpd="sng" algn="ctr">
              <a:solidFill>
                <a:schemeClr val="tx2"/>
              </a:solidFill>
              <a:prstDash val="solid"/>
              <a:round/>
              <a:headEnd type="none" w="med" len="med"/>
              <a:tailEnd type="none" w="med" len="med"/>
            </a:ln>
            <a:effectLst/>
          </p:spPr>
        </p:cxnSp>
        <p:cxnSp>
          <p:nvCxnSpPr>
            <p:cNvPr id="48" name="Straight Connector 47"/>
            <p:cNvCxnSpPr/>
            <p:nvPr/>
          </p:nvCxnSpPr>
          <p:spPr bwMode="auto">
            <a:xfrm rot="5400000">
              <a:off x="6667500" y="3695700"/>
              <a:ext cx="3124200" cy="0"/>
            </a:xfrm>
            <a:prstGeom prst="line">
              <a:avLst/>
            </a:prstGeom>
            <a:solidFill>
              <a:schemeClr val="accent1"/>
            </a:solidFill>
            <a:ln w="19050" cap="flat" cmpd="sng" algn="ctr">
              <a:solidFill>
                <a:schemeClr val="tx2"/>
              </a:solidFill>
              <a:prstDash val="solid"/>
              <a:round/>
              <a:headEnd type="none" w="med" len="med"/>
              <a:tailEnd type="none" w="med" len="med"/>
            </a:ln>
            <a:effectLst/>
          </p:spPr>
        </p:cxnSp>
        <p:sp>
          <p:nvSpPr>
            <p:cNvPr id="32" name="TextBox 31"/>
            <p:cNvSpPr txBox="1"/>
            <p:nvPr/>
          </p:nvSpPr>
          <p:spPr>
            <a:xfrm>
              <a:off x="7543800" y="2438400"/>
              <a:ext cx="1614545" cy="1446550"/>
            </a:xfrm>
            <a:prstGeom prst="rect">
              <a:avLst/>
            </a:prstGeom>
            <a:solidFill>
              <a:schemeClr val="bg1"/>
            </a:solidFill>
          </p:spPr>
          <p:txBody>
            <a:bodyPr wrap="none" rtlCol="0">
              <a:spAutoFit/>
            </a:bodyPr>
            <a:lstStyle/>
            <a:p>
              <a:r>
                <a:rPr lang="en-US" sz="2200" b="1" dirty="0" smtClean="0">
                  <a:solidFill>
                    <a:schemeClr val="tx2"/>
                  </a:solidFill>
                </a:rPr>
                <a:t>Politics</a:t>
              </a:r>
            </a:p>
            <a:p>
              <a:r>
                <a:rPr lang="en-US" sz="2200" b="1" dirty="0" smtClean="0">
                  <a:solidFill>
                    <a:schemeClr val="tx2"/>
                  </a:solidFill>
                </a:rPr>
                <a:t>Costs</a:t>
              </a:r>
            </a:p>
            <a:p>
              <a:r>
                <a:rPr lang="en-US" sz="2200" b="1" dirty="0" smtClean="0">
                  <a:solidFill>
                    <a:schemeClr val="tx2"/>
                  </a:solidFill>
                </a:rPr>
                <a:t>Activists</a:t>
              </a:r>
            </a:p>
            <a:p>
              <a:r>
                <a:rPr lang="en-US" sz="2200" b="1" dirty="0" smtClean="0">
                  <a:solidFill>
                    <a:schemeClr val="tx2"/>
                  </a:solidFill>
                </a:rPr>
                <a:t>Advocates</a:t>
              </a:r>
              <a:endParaRPr lang="en-US" sz="2200" b="1" dirty="0">
                <a:solidFill>
                  <a:schemeClr val="tx2"/>
                </a:solidFill>
              </a:endParaRPr>
            </a:p>
          </p:txBody>
        </p:sp>
        <p:sp>
          <p:nvSpPr>
            <p:cNvPr id="9" name="Rounded Rectangle 8"/>
            <p:cNvSpPr/>
            <p:nvPr/>
          </p:nvSpPr>
          <p:spPr bwMode="auto">
            <a:xfrm rot="-2100000">
              <a:off x="7319843" y="3137418"/>
              <a:ext cx="137160" cy="114300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grpSp>
      <p:grpSp>
        <p:nvGrpSpPr>
          <p:cNvPr id="7" name="Group 48"/>
          <p:cNvGrpSpPr/>
          <p:nvPr/>
        </p:nvGrpSpPr>
        <p:grpSpPr>
          <a:xfrm rot="4099185">
            <a:off x="4088458" y="1635738"/>
            <a:ext cx="1030442" cy="3130199"/>
            <a:chOff x="4112175" y="1653350"/>
            <a:chExt cx="1030442" cy="3130199"/>
          </a:xfrm>
        </p:grpSpPr>
        <p:sp>
          <p:nvSpPr>
            <p:cNvPr id="50" name="Up Arrow 49"/>
            <p:cNvSpPr/>
            <p:nvPr/>
          </p:nvSpPr>
          <p:spPr bwMode="auto">
            <a:xfrm rot="19880694" flipH="1">
              <a:off x="4112175" y="1653350"/>
              <a:ext cx="275945" cy="173736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51" name="Up Arrow 50"/>
            <p:cNvSpPr/>
            <p:nvPr/>
          </p:nvSpPr>
          <p:spPr bwMode="auto">
            <a:xfrm rot="19900815" flipH="1">
              <a:off x="4866672" y="3046189"/>
              <a:ext cx="275945" cy="1737360"/>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grpSp>
    </p:spTree>
    <p:extLst>
      <p:ext uri="{BB962C8B-B14F-4D97-AF65-F5344CB8AC3E}">
        <p14:creationId xmlns:p14="http://schemas.microsoft.com/office/powerpoint/2010/main" val="1714647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100"/>
                                  </p:stCondLst>
                                  <p:childTnLst>
                                    <p:animRot by="-840000">
                                      <p:cBhvr>
                                        <p:cTn id="6" dur="1700" fill="hold"/>
                                        <p:tgtEl>
                                          <p:spTgt spid="6"/>
                                        </p:tgtEl>
                                        <p:attrNameLst>
                                          <p:attrName>r</p:attrName>
                                        </p:attrNameLst>
                                      </p:cBhvr>
                                    </p:animRot>
                                  </p:childTnLst>
                                </p:cTn>
                              </p:par>
                              <p:par>
                                <p:cTn id="7" presetID="0" presetClass="path" presetSubtype="0" accel="50000" decel="50000" fill="hold" nodeType="withEffect">
                                  <p:stCondLst>
                                    <p:cond delay="100"/>
                                  </p:stCondLst>
                                  <p:childTnLst>
                                    <p:animMotion origin="layout" path="M 2.77556E-17 -4.44444E-6 L 2.77556E-17 0.09653 " pathEditMode="relative" rAng="0" ptsTypes="AA">
                                      <p:cBhvr>
                                        <p:cTn id="8" dur="1900" fill="hold"/>
                                        <p:tgtEl>
                                          <p:spTgt spid="3"/>
                                        </p:tgtEl>
                                        <p:attrNameLst>
                                          <p:attrName>ppt_x</p:attrName>
                                          <p:attrName>ppt_y</p:attrName>
                                        </p:attrNameLst>
                                      </p:cBhvr>
                                      <p:rCtr x="0" y="48"/>
                                    </p:animMotion>
                                  </p:childTnLst>
                                </p:cTn>
                              </p:par>
                              <p:par>
                                <p:cTn id="9" presetID="0" presetClass="path" presetSubtype="0" accel="49000" decel="50000" fill="hold" nodeType="withEffect">
                                  <p:stCondLst>
                                    <p:cond delay="0"/>
                                  </p:stCondLst>
                                  <p:childTnLst>
                                    <p:animMotion origin="layout" path="M 8.05556E-6 5.55556E-6 L 8.05556E-6 -0.08888 " pathEditMode="relative" ptsTypes="AA">
                                      <p:cBhvr>
                                        <p:cTn id="10" dur="2000" fill="hold"/>
                                        <p:tgtEl>
                                          <p:spTgt spid="4"/>
                                        </p:tgtEl>
                                        <p:attrNameLst>
                                          <p:attrName>ppt_x</p:attrName>
                                          <p:attrName>ppt_y</p:attrName>
                                        </p:attrNameLst>
                                      </p:cBhvr>
                                    </p:animMotion>
                                  </p:childTnLst>
                                </p:cTn>
                              </p:par>
                            </p:childTnLst>
                          </p:cTn>
                        </p:par>
                        <p:par>
                          <p:cTn id="11" fill="hold">
                            <p:stCondLst>
                              <p:cond delay="2000"/>
                            </p:stCondLst>
                            <p:childTnLst>
                              <p:par>
                                <p:cTn id="12" presetID="8" presetClass="emph" presetSubtype="0" fill="hold" nodeType="afterEffect">
                                  <p:stCondLst>
                                    <p:cond delay="0"/>
                                  </p:stCondLst>
                                  <p:childTnLst>
                                    <p:animRot by="-4500000">
                                      <p:cBhvr>
                                        <p:cTn id="13"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2700000">
            <a:off x="538163" y="4391025"/>
            <a:ext cx="1006475" cy="1006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fontAlgn="auto">
              <a:spcBef>
                <a:spcPts val="0"/>
              </a:spcBef>
              <a:spcAft>
                <a:spcPts val="0"/>
              </a:spcAft>
              <a:defRPr/>
            </a:pPr>
            <a:endParaRPr lang="en-US" sz="1200" b="1" dirty="0">
              <a:solidFill>
                <a:prstClr val="white"/>
              </a:solidFill>
            </a:endParaRPr>
          </a:p>
        </p:txBody>
      </p:sp>
      <p:sp>
        <p:nvSpPr>
          <p:cNvPr id="6147" name="TextBox 13"/>
          <p:cNvSpPr txBox="1">
            <a:spLocks noChangeArrowheads="1"/>
          </p:cNvSpPr>
          <p:nvPr/>
        </p:nvSpPr>
        <p:spPr bwMode="auto">
          <a:xfrm>
            <a:off x="527050" y="4433888"/>
            <a:ext cx="1028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1200" b="1">
                <a:solidFill>
                  <a:schemeClr val="tx1"/>
                </a:solidFill>
                <a:latin typeface="Calibri" pitchFamily="34" charset="0"/>
              </a:rPr>
              <a:t>EPA proposed decision on standards</a:t>
            </a:r>
          </a:p>
        </p:txBody>
      </p:sp>
      <p:sp>
        <p:nvSpPr>
          <p:cNvPr id="20" name="Rectangle 19"/>
          <p:cNvSpPr/>
          <p:nvPr/>
        </p:nvSpPr>
        <p:spPr>
          <a:xfrm rot="2700000">
            <a:off x="7710488" y="5605463"/>
            <a:ext cx="1006475" cy="1006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fontAlgn="auto">
              <a:spcBef>
                <a:spcPts val="0"/>
              </a:spcBef>
              <a:spcAft>
                <a:spcPts val="0"/>
              </a:spcAft>
              <a:defRPr/>
            </a:pPr>
            <a:endParaRPr lang="en-US" sz="1200" b="1" dirty="0">
              <a:solidFill>
                <a:prstClr val="white"/>
              </a:solidFill>
            </a:endParaRPr>
          </a:p>
        </p:txBody>
      </p:sp>
      <p:sp>
        <p:nvSpPr>
          <p:cNvPr id="6149" name="TextBox 20"/>
          <p:cNvSpPr txBox="1">
            <a:spLocks noChangeArrowheads="1"/>
          </p:cNvSpPr>
          <p:nvPr/>
        </p:nvSpPr>
        <p:spPr bwMode="auto">
          <a:xfrm>
            <a:off x="7699375" y="5784850"/>
            <a:ext cx="1028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1200" b="1">
                <a:solidFill>
                  <a:schemeClr val="tx1"/>
                </a:solidFill>
                <a:latin typeface="Calibri" pitchFamily="34" charset="0"/>
              </a:rPr>
              <a:t>EPA final decision on standards</a:t>
            </a:r>
          </a:p>
        </p:txBody>
      </p:sp>
      <p:cxnSp>
        <p:nvCxnSpPr>
          <p:cNvPr id="23" name="Straight Arrow Connector 22"/>
          <p:cNvCxnSpPr>
            <a:stCxn id="3" idx="3"/>
            <a:endCxn id="8" idx="1"/>
          </p:cNvCxnSpPr>
          <p:nvPr/>
        </p:nvCxnSpPr>
        <p:spPr>
          <a:xfrm>
            <a:off x="1219200" y="1092200"/>
            <a:ext cx="3198813"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8" idx="3"/>
          </p:cNvCxnSpPr>
          <p:nvPr/>
        </p:nvCxnSpPr>
        <p:spPr>
          <a:xfrm>
            <a:off x="6783388" y="1092200"/>
            <a:ext cx="893762" cy="838200"/>
          </a:xfrm>
          <a:prstGeom prst="bentConnector3">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4" idx="3"/>
            <a:endCxn id="5" idx="1"/>
          </p:cNvCxnSpPr>
          <p:nvPr/>
        </p:nvCxnSpPr>
        <p:spPr>
          <a:xfrm>
            <a:off x="1219200" y="2273300"/>
            <a:ext cx="533400"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a:endCxn id="10" idx="1"/>
          </p:cNvCxnSpPr>
          <p:nvPr/>
        </p:nvCxnSpPr>
        <p:spPr>
          <a:xfrm>
            <a:off x="6783388" y="2273300"/>
            <a:ext cx="893762"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3"/>
          </p:cNvCxnSpPr>
          <p:nvPr/>
        </p:nvCxnSpPr>
        <p:spPr>
          <a:xfrm flipV="1">
            <a:off x="6783388" y="2616200"/>
            <a:ext cx="915987" cy="914400"/>
          </a:xfrm>
          <a:prstGeom prst="bentConnector3">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flipV="1">
            <a:off x="3455988" y="1206500"/>
            <a:ext cx="962025" cy="914400"/>
          </a:xfrm>
          <a:prstGeom prst="bentConnector3">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a:off x="3455988" y="2425700"/>
            <a:ext cx="962025" cy="1096963"/>
          </a:xfrm>
          <a:prstGeom prst="bentConnector3">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6" idx="0"/>
            <a:endCxn id="5" idx="2"/>
          </p:cNvCxnSpPr>
          <p:nvPr/>
        </p:nvCxnSpPr>
        <p:spPr>
          <a:xfrm flipV="1">
            <a:off x="2603500" y="2730500"/>
            <a:ext cx="0" cy="381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7" idx="0"/>
            <a:endCxn id="8" idx="2"/>
          </p:cNvCxnSpPr>
          <p:nvPr/>
        </p:nvCxnSpPr>
        <p:spPr>
          <a:xfrm flipV="1">
            <a:off x="5600700" y="1435100"/>
            <a:ext cx="0" cy="60960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7" idx="2"/>
            <a:endCxn id="9" idx="0"/>
          </p:cNvCxnSpPr>
          <p:nvPr/>
        </p:nvCxnSpPr>
        <p:spPr>
          <a:xfrm>
            <a:off x="5600700" y="2501900"/>
            <a:ext cx="0" cy="60960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10" idx="2"/>
            <a:endCxn id="11" idx="3"/>
          </p:cNvCxnSpPr>
          <p:nvPr/>
        </p:nvCxnSpPr>
        <p:spPr>
          <a:xfrm rot="5400000">
            <a:off x="6544469" y="3069431"/>
            <a:ext cx="1938338" cy="1717675"/>
          </a:xfrm>
          <a:prstGeom prst="bentConnector2">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3886200" y="4894263"/>
            <a:ext cx="711200"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2" idx="1"/>
          </p:cNvCxnSpPr>
          <p:nvPr/>
        </p:nvCxnSpPr>
        <p:spPr>
          <a:xfrm flipH="1">
            <a:off x="1752600" y="4897438"/>
            <a:ext cx="762000"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Elbow Connector 57"/>
          <p:cNvCxnSpPr>
            <a:endCxn id="17" idx="1"/>
          </p:cNvCxnSpPr>
          <p:nvPr/>
        </p:nvCxnSpPr>
        <p:spPr>
          <a:xfrm rot="16200000" flipH="1">
            <a:off x="1005681" y="5641182"/>
            <a:ext cx="503237" cy="431800"/>
          </a:xfrm>
          <a:prstGeom prst="bentConnector2">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7" idx="3"/>
            <a:endCxn id="18" idx="1"/>
          </p:cNvCxnSpPr>
          <p:nvPr/>
        </p:nvCxnSpPr>
        <p:spPr>
          <a:xfrm>
            <a:off x="2844800" y="6108700"/>
            <a:ext cx="611188"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8" idx="3"/>
            <a:endCxn id="19" idx="1"/>
          </p:cNvCxnSpPr>
          <p:nvPr/>
        </p:nvCxnSpPr>
        <p:spPr>
          <a:xfrm>
            <a:off x="4827588" y="6108700"/>
            <a:ext cx="584200"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9" idx="3"/>
          </p:cNvCxnSpPr>
          <p:nvPr/>
        </p:nvCxnSpPr>
        <p:spPr>
          <a:xfrm>
            <a:off x="6783388" y="6108700"/>
            <a:ext cx="730250"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6200" y="749300"/>
            <a:ext cx="1143000" cy="6858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dirty="0">
                <a:solidFill>
                  <a:prstClr val="black"/>
                </a:solidFill>
                <a:latin typeface="Calibri"/>
              </a:rPr>
              <a:t>Peer-reviewed scientific studies</a:t>
            </a:r>
          </a:p>
        </p:txBody>
      </p:sp>
      <p:sp>
        <p:nvSpPr>
          <p:cNvPr id="4" name="TextBox 3"/>
          <p:cNvSpPr txBox="1"/>
          <p:nvPr/>
        </p:nvSpPr>
        <p:spPr>
          <a:xfrm>
            <a:off x="76200" y="1930400"/>
            <a:ext cx="1143000" cy="6858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dirty="0">
                <a:solidFill>
                  <a:prstClr val="black"/>
                </a:solidFill>
                <a:latin typeface="Calibri"/>
              </a:rPr>
              <a:t>Workshop on science-policy issues</a:t>
            </a:r>
          </a:p>
        </p:txBody>
      </p:sp>
      <p:sp>
        <p:nvSpPr>
          <p:cNvPr id="7" name="TextBox 6"/>
          <p:cNvSpPr txBox="1"/>
          <p:nvPr/>
        </p:nvSpPr>
        <p:spPr>
          <a:xfrm>
            <a:off x="4418013" y="2044700"/>
            <a:ext cx="2365375" cy="4572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b="1" dirty="0">
                <a:solidFill>
                  <a:prstClr val="black"/>
                </a:solidFill>
                <a:latin typeface="Calibri"/>
              </a:rPr>
              <a:t>CASAC review </a:t>
            </a:r>
            <a:r>
              <a:rPr lang="en-US" sz="1200" dirty="0">
                <a:solidFill>
                  <a:prstClr val="black"/>
                </a:solidFill>
                <a:latin typeface="Calibri"/>
              </a:rPr>
              <a:t>and </a:t>
            </a:r>
            <a:r>
              <a:rPr lang="en-US" sz="1200" b="1" dirty="0">
                <a:solidFill>
                  <a:prstClr val="black"/>
                </a:solidFill>
                <a:latin typeface="Calibri"/>
              </a:rPr>
              <a:t>public comment</a:t>
            </a:r>
            <a:endParaRPr lang="en-US" sz="1200" dirty="0">
              <a:solidFill>
                <a:prstClr val="black"/>
              </a:solidFill>
              <a:latin typeface="Calibri"/>
            </a:endParaRPr>
          </a:p>
        </p:txBody>
      </p:sp>
      <p:sp>
        <p:nvSpPr>
          <p:cNvPr id="8" name="TextBox 7"/>
          <p:cNvSpPr txBox="1"/>
          <p:nvPr/>
        </p:nvSpPr>
        <p:spPr>
          <a:xfrm>
            <a:off x="4418013" y="749300"/>
            <a:ext cx="2365375" cy="6858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b="1" dirty="0">
                <a:solidFill>
                  <a:prstClr val="black"/>
                </a:solidFill>
                <a:latin typeface="Calibri"/>
              </a:rPr>
              <a:t>Integrated Science Assessment (ISA)</a:t>
            </a:r>
            <a:endParaRPr lang="en-US" sz="1200" dirty="0">
              <a:solidFill>
                <a:prstClr val="black"/>
              </a:solidFill>
              <a:latin typeface="Calibri"/>
            </a:endParaRPr>
          </a:p>
          <a:p>
            <a:pPr algn="ctr" fontAlgn="auto">
              <a:spcBef>
                <a:spcPts val="0"/>
              </a:spcBef>
              <a:spcAft>
                <a:spcPts val="0"/>
              </a:spcAft>
              <a:defRPr/>
            </a:pPr>
            <a:r>
              <a:rPr lang="en-US" sz="1200" dirty="0">
                <a:solidFill>
                  <a:prstClr val="black"/>
                </a:solidFill>
                <a:latin typeface="Calibri"/>
              </a:rPr>
              <a:t>Concise evaluation and synthesis of most policy-relevant studies</a:t>
            </a:r>
          </a:p>
        </p:txBody>
      </p:sp>
      <p:sp>
        <p:nvSpPr>
          <p:cNvPr id="9" name="TextBox 8"/>
          <p:cNvSpPr txBox="1"/>
          <p:nvPr/>
        </p:nvSpPr>
        <p:spPr>
          <a:xfrm>
            <a:off x="4418013" y="3111500"/>
            <a:ext cx="2365375" cy="8382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b="1" dirty="0">
                <a:solidFill>
                  <a:prstClr val="black"/>
                </a:solidFill>
                <a:latin typeface="Calibri"/>
              </a:rPr>
              <a:t>Risk/Exposure Assessment (REA)</a:t>
            </a:r>
            <a:endParaRPr lang="en-US" sz="1200" dirty="0">
              <a:solidFill>
                <a:prstClr val="black"/>
              </a:solidFill>
              <a:latin typeface="Calibri"/>
            </a:endParaRPr>
          </a:p>
          <a:p>
            <a:pPr algn="ctr" fontAlgn="auto">
              <a:spcBef>
                <a:spcPts val="0"/>
              </a:spcBef>
              <a:spcAft>
                <a:spcPts val="0"/>
              </a:spcAft>
              <a:defRPr/>
            </a:pPr>
            <a:r>
              <a:rPr lang="en-US" sz="1200" dirty="0">
                <a:solidFill>
                  <a:prstClr val="black"/>
                </a:solidFill>
                <a:latin typeface="Calibri"/>
              </a:rPr>
              <a:t>Concise qualitative assessment focused on key results, observations, and uncertainties</a:t>
            </a:r>
          </a:p>
        </p:txBody>
      </p:sp>
      <p:sp>
        <p:nvSpPr>
          <p:cNvPr id="5" name="TextBox 4"/>
          <p:cNvSpPr txBox="1"/>
          <p:nvPr/>
        </p:nvSpPr>
        <p:spPr>
          <a:xfrm>
            <a:off x="1752600" y="1816100"/>
            <a:ext cx="1703388" cy="9144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b="1" dirty="0">
                <a:solidFill>
                  <a:prstClr val="black"/>
                </a:solidFill>
                <a:latin typeface="Calibri"/>
              </a:rPr>
              <a:t>Integrated Review Plan</a:t>
            </a:r>
          </a:p>
          <a:p>
            <a:pPr algn="ctr" fontAlgn="auto">
              <a:spcBef>
                <a:spcPts val="0"/>
              </a:spcBef>
              <a:spcAft>
                <a:spcPts val="0"/>
              </a:spcAft>
              <a:defRPr/>
            </a:pPr>
            <a:r>
              <a:rPr lang="en-US" sz="1200" dirty="0">
                <a:solidFill>
                  <a:prstClr val="black"/>
                </a:solidFill>
                <a:latin typeface="Calibri"/>
              </a:rPr>
              <a:t>Timeline and key policy-relevant issues and scientific questions</a:t>
            </a:r>
          </a:p>
        </p:txBody>
      </p:sp>
      <p:sp>
        <p:nvSpPr>
          <p:cNvPr id="6" name="TextBox 5"/>
          <p:cNvSpPr txBox="1"/>
          <p:nvPr/>
        </p:nvSpPr>
        <p:spPr>
          <a:xfrm>
            <a:off x="1752600" y="3111500"/>
            <a:ext cx="1703388" cy="4191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b="1" dirty="0">
                <a:solidFill>
                  <a:prstClr val="black"/>
                </a:solidFill>
                <a:latin typeface="Calibri"/>
              </a:rPr>
              <a:t>CASAC review </a:t>
            </a:r>
            <a:r>
              <a:rPr lang="en-US" sz="1200" dirty="0">
                <a:solidFill>
                  <a:prstClr val="black"/>
                </a:solidFill>
                <a:latin typeface="Calibri"/>
              </a:rPr>
              <a:t>and</a:t>
            </a:r>
            <a:r>
              <a:rPr lang="en-US" sz="1200" b="1" dirty="0">
                <a:solidFill>
                  <a:prstClr val="black"/>
                </a:solidFill>
                <a:latin typeface="Calibri"/>
              </a:rPr>
              <a:t> </a:t>
            </a:r>
          </a:p>
          <a:p>
            <a:pPr algn="ctr" fontAlgn="auto">
              <a:spcBef>
                <a:spcPts val="0"/>
              </a:spcBef>
              <a:spcAft>
                <a:spcPts val="0"/>
              </a:spcAft>
              <a:defRPr/>
            </a:pPr>
            <a:r>
              <a:rPr lang="en-US" sz="1200" b="1" dirty="0">
                <a:solidFill>
                  <a:prstClr val="black"/>
                </a:solidFill>
                <a:latin typeface="Calibri"/>
              </a:rPr>
              <a:t>public comment</a:t>
            </a:r>
            <a:endParaRPr lang="en-US" sz="1200" dirty="0">
              <a:solidFill>
                <a:prstClr val="black"/>
              </a:solidFill>
              <a:latin typeface="Calibri"/>
            </a:endParaRPr>
          </a:p>
        </p:txBody>
      </p:sp>
      <p:sp>
        <p:nvSpPr>
          <p:cNvPr id="10" name="TextBox 9"/>
          <p:cNvSpPr txBox="1"/>
          <p:nvPr/>
        </p:nvSpPr>
        <p:spPr>
          <a:xfrm>
            <a:off x="7677150" y="1587500"/>
            <a:ext cx="1390650" cy="13716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b="1" dirty="0">
                <a:solidFill>
                  <a:prstClr val="black"/>
                </a:solidFill>
                <a:latin typeface="Calibri"/>
              </a:rPr>
              <a:t>Policy Assessment</a:t>
            </a:r>
            <a:endParaRPr lang="en-US" sz="1200" dirty="0">
              <a:solidFill>
                <a:prstClr val="black"/>
              </a:solidFill>
              <a:latin typeface="Calibri"/>
            </a:endParaRPr>
          </a:p>
          <a:p>
            <a:pPr algn="ctr" fontAlgn="auto">
              <a:spcBef>
                <a:spcPts val="0"/>
              </a:spcBef>
              <a:spcAft>
                <a:spcPts val="0"/>
              </a:spcAft>
              <a:defRPr/>
            </a:pPr>
            <a:r>
              <a:rPr lang="en-US" sz="1200" dirty="0">
                <a:solidFill>
                  <a:prstClr val="black"/>
                </a:solidFill>
                <a:latin typeface="Calibri"/>
              </a:rPr>
              <a:t>Staff analysis of policy options based on integration and interpretation of information in the ISA and REA</a:t>
            </a:r>
          </a:p>
        </p:txBody>
      </p:sp>
      <p:sp>
        <p:nvSpPr>
          <p:cNvPr id="11" name="TextBox 10"/>
          <p:cNvSpPr txBox="1"/>
          <p:nvPr/>
        </p:nvSpPr>
        <p:spPr>
          <a:xfrm>
            <a:off x="4597400" y="4630738"/>
            <a:ext cx="2057400" cy="5334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dirty="0">
                <a:solidFill>
                  <a:prstClr val="black"/>
                </a:solidFill>
                <a:latin typeface="Calibri"/>
              </a:rPr>
              <a:t>Agency decision making and draft proposal notice</a:t>
            </a:r>
          </a:p>
        </p:txBody>
      </p:sp>
      <p:sp>
        <p:nvSpPr>
          <p:cNvPr id="12" name="TextBox 11"/>
          <p:cNvSpPr txBox="1"/>
          <p:nvPr/>
        </p:nvSpPr>
        <p:spPr>
          <a:xfrm>
            <a:off x="2514600" y="4630738"/>
            <a:ext cx="1371600" cy="5334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dirty="0">
                <a:solidFill>
                  <a:prstClr val="black"/>
                </a:solidFill>
                <a:latin typeface="Calibri"/>
              </a:rPr>
              <a:t>Interagency review</a:t>
            </a:r>
          </a:p>
        </p:txBody>
      </p:sp>
      <p:sp>
        <p:nvSpPr>
          <p:cNvPr id="17" name="TextBox 16"/>
          <p:cNvSpPr txBox="1"/>
          <p:nvPr/>
        </p:nvSpPr>
        <p:spPr>
          <a:xfrm>
            <a:off x="1473200" y="5784850"/>
            <a:ext cx="1371600" cy="6477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dirty="0">
                <a:solidFill>
                  <a:prstClr val="black"/>
                </a:solidFill>
                <a:latin typeface="Calibri"/>
              </a:rPr>
              <a:t>Public hearings and comments on proposal</a:t>
            </a:r>
          </a:p>
        </p:txBody>
      </p:sp>
      <p:sp>
        <p:nvSpPr>
          <p:cNvPr id="18" name="TextBox 17"/>
          <p:cNvSpPr txBox="1"/>
          <p:nvPr/>
        </p:nvSpPr>
        <p:spPr>
          <a:xfrm>
            <a:off x="3455988" y="5784850"/>
            <a:ext cx="1371600" cy="6477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dirty="0">
                <a:solidFill>
                  <a:prstClr val="black"/>
                </a:solidFill>
                <a:latin typeface="Calibri"/>
              </a:rPr>
              <a:t>Agency decision making and draft final notice</a:t>
            </a:r>
          </a:p>
        </p:txBody>
      </p:sp>
      <p:sp>
        <p:nvSpPr>
          <p:cNvPr id="19" name="TextBox 18"/>
          <p:cNvSpPr txBox="1"/>
          <p:nvPr/>
        </p:nvSpPr>
        <p:spPr>
          <a:xfrm>
            <a:off x="5411788" y="5842000"/>
            <a:ext cx="1371600" cy="533400"/>
          </a:xfrm>
          <a:prstGeom prst="rect">
            <a:avLst/>
          </a:prstGeom>
          <a:solidFill>
            <a:schemeClr val="accent1">
              <a:lumMod val="20000"/>
              <a:lumOff val="80000"/>
            </a:schemeClr>
          </a:solidFill>
          <a:ln>
            <a:solidFill>
              <a:schemeClr val="tx2">
                <a:lumMod val="75000"/>
              </a:schemeClr>
            </a:solidFill>
          </a:ln>
          <a:effectLst>
            <a:outerShdw blurRad="50800" dist="38100" dir="2700000" algn="tl" rotWithShape="0">
              <a:prstClr val="black">
                <a:alpha val="40000"/>
              </a:prstClr>
            </a:outerShdw>
          </a:effectLst>
        </p:spPr>
        <p:txBody>
          <a:bodyPr lIns="45720" rIns="45720" anchor="ctr"/>
          <a:lstStyle/>
          <a:p>
            <a:pPr algn="ctr" fontAlgn="auto">
              <a:spcBef>
                <a:spcPts val="0"/>
              </a:spcBef>
              <a:spcAft>
                <a:spcPts val="0"/>
              </a:spcAft>
              <a:defRPr/>
            </a:pPr>
            <a:r>
              <a:rPr lang="en-US" sz="1200" dirty="0">
                <a:solidFill>
                  <a:prstClr val="black"/>
                </a:solidFill>
                <a:latin typeface="Calibri"/>
              </a:rPr>
              <a:t>Interagency review</a:t>
            </a:r>
          </a:p>
        </p:txBody>
      </p:sp>
      <p:sp>
        <p:nvSpPr>
          <p:cNvPr id="6180" name="Title 1"/>
          <p:cNvSpPr>
            <a:spLocks noGrp="1"/>
          </p:cNvSpPr>
          <p:nvPr>
            <p:ph type="title"/>
          </p:nvPr>
        </p:nvSpPr>
        <p:spPr>
          <a:xfrm>
            <a:off x="0" y="0"/>
            <a:ext cx="9144000" cy="609600"/>
          </a:xfrm>
          <a:solidFill>
            <a:schemeClr val="tx2"/>
          </a:solidFill>
        </p:spPr>
        <p:txBody>
          <a:bodyPr/>
          <a:lstStyle/>
          <a:p>
            <a:r>
              <a:rPr lang="en-US" sz="2000" b="1" smtClean="0">
                <a:solidFill>
                  <a:schemeClr val="accent2"/>
                </a:solidFill>
              </a:rPr>
              <a:t>The National Ambient Air Quality Standards (NAAQS) review process</a:t>
            </a:r>
          </a:p>
        </p:txBody>
      </p:sp>
    </p:spTree>
    <p:extLst>
      <p:ext uri="{BB962C8B-B14F-4D97-AF65-F5344CB8AC3E}">
        <p14:creationId xmlns:p14="http://schemas.microsoft.com/office/powerpoint/2010/main" val="313976399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609600" y="381000"/>
            <a:ext cx="8153400" cy="6067140"/>
          </a:xfrm>
          <a:prstGeom prst="rect">
            <a:avLst/>
          </a:prstGeom>
          <a:noFill/>
          <a:ln w="9525">
            <a:noFill/>
            <a:miter lim="800000"/>
            <a:headEnd/>
            <a:tailEnd/>
          </a:ln>
        </p:spPr>
      </p:pic>
      <p:sp>
        <p:nvSpPr>
          <p:cNvPr id="87043" name="TextBox 13"/>
          <p:cNvSpPr txBox="1">
            <a:spLocks noChangeArrowheads="1"/>
          </p:cNvSpPr>
          <p:nvPr/>
        </p:nvSpPr>
        <p:spPr bwMode="auto">
          <a:xfrm>
            <a:off x="7086600" y="959501"/>
            <a:ext cx="1447800" cy="307975"/>
          </a:xfrm>
          <a:prstGeom prst="rect">
            <a:avLst/>
          </a:prstGeom>
          <a:noFill/>
          <a:ln w="9525">
            <a:noFill/>
            <a:miter lim="800000"/>
            <a:headEnd/>
            <a:tailEnd/>
          </a:ln>
        </p:spPr>
        <p:txBody>
          <a:bodyPr>
            <a:spAutoFit/>
          </a:bodyPr>
          <a:lstStyle/>
          <a:p>
            <a:r>
              <a:rPr lang="en-US" sz="1400" b="1">
                <a:solidFill>
                  <a:srgbClr val="0000FF"/>
                </a:solidFill>
              </a:rPr>
              <a:t>NOx SIP call</a:t>
            </a:r>
          </a:p>
        </p:txBody>
      </p:sp>
      <p:cxnSp>
        <p:nvCxnSpPr>
          <p:cNvPr id="8" name="Straight Arrow Connector 7"/>
          <p:cNvCxnSpPr/>
          <p:nvPr/>
        </p:nvCxnSpPr>
        <p:spPr bwMode="auto">
          <a:xfrm rot="16200000" flipH="1">
            <a:off x="7373938" y="1704039"/>
            <a:ext cx="795337" cy="158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a:off x="3962400" y="1661176"/>
            <a:ext cx="533400"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7046" name="TextBox 10"/>
          <p:cNvSpPr txBox="1">
            <a:spLocks noChangeArrowheads="1"/>
          </p:cNvSpPr>
          <p:nvPr/>
        </p:nvSpPr>
        <p:spPr bwMode="auto">
          <a:xfrm>
            <a:off x="4572000" y="1508776"/>
            <a:ext cx="1676400" cy="288925"/>
          </a:xfrm>
          <a:prstGeom prst="rect">
            <a:avLst/>
          </a:prstGeom>
          <a:noFill/>
          <a:ln w="9525">
            <a:noFill/>
            <a:miter lim="800000"/>
            <a:headEnd/>
            <a:tailEnd/>
          </a:ln>
        </p:spPr>
        <p:txBody>
          <a:bodyPr>
            <a:spAutoFit/>
          </a:bodyPr>
          <a:lstStyle/>
          <a:p>
            <a:r>
              <a:rPr lang="en-US" sz="1400" dirty="0">
                <a:solidFill>
                  <a:srgbClr val="0000FF"/>
                </a:solidFill>
              </a:rPr>
              <a:t>RVP phased in</a:t>
            </a:r>
          </a:p>
        </p:txBody>
      </p:sp>
      <p:sp>
        <p:nvSpPr>
          <p:cNvPr id="87047" name="TextBox 14"/>
          <p:cNvSpPr txBox="1">
            <a:spLocks noChangeArrowheads="1"/>
          </p:cNvSpPr>
          <p:nvPr/>
        </p:nvSpPr>
        <p:spPr bwMode="auto">
          <a:xfrm>
            <a:off x="1981200" y="2940701"/>
            <a:ext cx="5791200" cy="369888"/>
          </a:xfrm>
          <a:prstGeom prst="rect">
            <a:avLst/>
          </a:prstGeom>
          <a:noFill/>
          <a:ln w="9525">
            <a:noFill/>
            <a:miter lim="800000"/>
            <a:headEnd/>
            <a:tailEnd/>
          </a:ln>
        </p:spPr>
        <p:txBody>
          <a:bodyPr>
            <a:spAutoFit/>
          </a:bodyPr>
          <a:lstStyle/>
          <a:p>
            <a:endParaRPr lang="en-US">
              <a:solidFill>
                <a:srgbClr val="0000CC"/>
              </a:solidFill>
            </a:endParaRPr>
          </a:p>
        </p:txBody>
      </p:sp>
      <p:sp>
        <p:nvSpPr>
          <p:cNvPr id="9" name="TextBox 8"/>
          <p:cNvSpPr txBox="1"/>
          <p:nvPr/>
        </p:nvSpPr>
        <p:spPr>
          <a:xfrm>
            <a:off x="762000" y="0"/>
            <a:ext cx="7772400" cy="584200"/>
          </a:xfrm>
          <a:prstGeom prst="rect">
            <a:avLst/>
          </a:prstGeom>
          <a:solidFill>
            <a:schemeClr val="bg1"/>
          </a:solidFill>
        </p:spPr>
        <p:txBody>
          <a:bodyPr>
            <a:spAutoFit/>
          </a:bodyPr>
          <a:lstStyle/>
          <a:p>
            <a:pPr>
              <a:defRPr/>
            </a:pPr>
            <a:r>
              <a:rPr lang="en-US" sz="3200" b="1" dirty="0">
                <a:latin typeface="+mj-lt"/>
              </a:rPr>
              <a:t>The NAAQS - getting better all the time </a:t>
            </a:r>
          </a:p>
        </p:txBody>
      </p:sp>
      <p:sp>
        <p:nvSpPr>
          <p:cNvPr id="10" name="TextBox 9"/>
          <p:cNvSpPr txBox="1">
            <a:spLocks noChangeArrowheads="1"/>
          </p:cNvSpPr>
          <p:nvPr/>
        </p:nvSpPr>
        <p:spPr bwMode="auto">
          <a:xfrm>
            <a:off x="152400" y="6488668"/>
            <a:ext cx="2967479" cy="369332"/>
          </a:xfrm>
          <a:prstGeom prst="rect">
            <a:avLst/>
          </a:prstGeom>
          <a:solidFill>
            <a:schemeClr val="bg1"/>
          </a:solidFill>
          <a:ln w="9525">
            <a:noFill/>
            <a:miter lim="800000"/>
            <a:headEnd/>
            <a:tailEnd/>
          </a:ln>
        </p:spPr>
        <p:txBody>
          <a:bodyPr wrap="none">
            <a:spAutoFit/>
          </a:bodyPr>
          <a:lstStyle/>
          <a:p>
            <a:r>
              <a:rPr lang="en-US" i="1" dirty="0" smtClean="0"/>
              <a:t>Bachmann </a:t>
            </a:r>
            <a:r>
              <a:rPr lang="en-US" dirty="0" smtClean="0"/>
              <a:t>2007;57:652-97</a:t>
            </a:r>
            <a:endParaRPr lang="en-US" i="1" dirty="0"/>
          </a:p>
        </p:txBody>
      </p:sp>
    </p:spTree>
    <p:extLst>
      <p:ext uri="{BB962C8B-B14F-4D97-AF65-F5344CB8AC3E}">
        <p14:creationId xmlns:p14="http://schemas.microsoft.com/office/powerpoint/2010/main" val="1301846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PM Dilemma</a:t>
            </a:r>
            <a:endParaRPr lang="en-US" dirty="0"/>
          </a:p>
        </p:txBody>
      </p:sp>
      <p:sp>
        <p:nvSpPr>
          <p:cNvPr id="3" name="Content Placeholder 2"/>
          <p:cNvSpPr>
            <a:spLocks noGrp="1"/>
          </p:cNvSpPr>
          <p:nvPr>
            <p:ph idx="1"/>
          </p:nvPr>
        </p:nvSpPr>
        <p:spPr/>
        <p:txBody>
          <a:bodyPr/>
          <a:lstStyle/>
          <a:p>
            <a:r>
              <a:rPr lang="en-US" dirty="0" smtClean="0"/>
              <a:t>In higher-income countries, current PM levels are still associated with adverse health effects.</a:t>
            </a:r>
          </a:p>
          <a:p>
            <a:pPr marL="0" indent="0">
              <a:buNone/>
            </a:pPr>
            <a:endParaRPr lang="en-US" dirty="0" smtClean="0"/>
          </a:p>
          <a:p>
            <a:r>
              <a:rPr lang="en-US" dirty="0" smtClean="0"/>
              <a:t>And, in low- and middle-income countries, PM is present at concentrations above EPA NAAQS and WHO guidelines.</a:t>
            </a:r>
          </a:p>
        </p:txBody>
      </p:sp>
    </p:spTree>
    <p:extLst>
      <p:ext uri="{BB962C8B-B14F-4D97-AF65-F5344CB8AC3E}">
        <p14:creationId xmlns:p14="http://schemas.microsoft.com/office/powerpoint/2010/main" val="2148486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0"/>
          <p:cNvSpPr txBox="1">
            <a:spLocks noChangeArrowheads="1"/>
          </p:cNvSpPr>
          <p:nvPr/>
        </p:nvSpPr>
        <p:spPr bwMode="auto">
          <a:xfrm>
            <a:off x="4983251" y="4553657"/>
            <a:ext cx="990600" cy="615553"/>
          </a:xfrm>
          <a:prstGeom prst="rect">
            <a:avLst/>
          </a:prstGeom>
          <a:noFill/>
          <a:ln w="12700">
            <a:noFill/>
            <a:miter lim="800000"/>
            <a:headEnd/>
            <a:tailEnd/>
          </a:ln>
        </p:spPr>
        <p:txBody>
          <a:bodyPr wrap="square" lIns="0" tIns="0" rIns="0" bIns="0">
            <a:spAutoFit/>
          </a:bodyPr>
          <a:lstStyle/>
          <a:p>
            <a:pPr eaLnBrk="0" fontAlgn="base" hangingPunct="0">
              <a:lnSpc>
                <a:spcPts val="2400"/>
              </a:lnSpc>
              <a:spcAft>
                <a:spcPct val="0"/>
              </a:spcAft>
            </a:pPr>
            <a:r>
              <a:rPr lang="en-US" b="1" spc="-100" dirty="0" smtClean="0">
                <a:solidFill>
                  <a:srgbClr val="0070C0"/>
                </a:solidFill>
              </a:rPr>
              <a:t>Six </a:t>
            </a:r>
            <a:r>
              <a:rPr lang="en-US" b="1" spc="-100" dirty="0">
                <a:solidFill>
                  <a:srgbClr val="0070C0"/>
                </a:solidFill>
              </a:rPr>
              <a:t>Cities Study</a:t>
            </a:r>
          </a:p>
        </p:txBody>
      </p:sp>
      <p:sp>
        <p:nvSpPr>
          <p:cNvPr id="3" name="Title 2"/>
          <p:cNvSpPr>
            <a:spLocks noGrp="1"/>
          </p:cNvSpPr>
          <p:nvPr>
            <p:ph type="title"/>
          </p:nvPr>
        </p:nvSpPr>
        <p:spPr>
          <a:xfrm>
            <a:off x="3270295" y="2712720"/>
            <a:ext cx="5372100" cy="808038"/>
          </a:xfrm>
        </p:spPr>
        <p:txBody>
          <a:bodyPr/>
          <a:lstStyle/>
          <a:p>
            <a:r>
              <a:rPr lang="en-US" sz="2800" b="1" u="sng" dirty="0" smtClean="0"/>
              <a:t>PM</a:t>
            </a:r>
            <a:r>
              <a:rPr lang="en-US" sz="2800" b="1" u="sng" baseline="-25000" dirty="0" smtClean="0"/>
              <a:t>2.5 </a:t>
            </a:r>
            <a:r>
              <a:rPr lang="en-US" sz="2800" b="1" u="sng" dirty="0" smtClean="0"/>
              <a:t>Ranges in </a:t>
            </a:r>
            <a:r>
              <a:rPr lang="en-US" sz="2800" b="1" u="sng" dirty="0" err="1" smtClean="0"/>
              <a:t>Epi</a:t>
            </a:r>
            <a:r>
              <a:rPr lang="en-US" sz="2800" b="1" u="sng" dirty="0" smtClean="0"/>
              <a:t> studies</a:t>
            </a:r>
            <a:endParaRPr lang="en-US" sz="2800" b="1" u="sng" dirty="0"/>
          </a:p>
        </p:txBody>
      </p:sp>
      <p:sp>
        <p:nvSpPr>
          <p:cNvPr id="13" name="Text Box 11"/>
          <p:cNvSpPr txBox="1">
            <a:spLocks noChangeArrowheads="1"/>
          </p:cNvSpPr>
          <p:nvPr/>
        </p:nvSpPr>
        <p:spPr bwMode="auto">
          <a:xfrm>
            <a:off x="1799501" y="2907268"/>
            <a:ext cx="730969" cy="369332"/>
          </a:xfrm>
          <a:prstGeom prst="rect">
            <a:avLst/>
          </a:prstGeom>
          <a:noFill/>
          <a:ln w="12700">
            <a:noFill/>
            <a:miter lim="800000"/>
            <a:headEnd/>
            <a:tailEnd/>
          </a:ln>
        </p:spPr>
        <p:txBody>
          <a:bodyPr wrap="square" lIns="0" tIns="0" rIns="0" bIns="0">
            <a:spAutoFit/>
          </a:bodyPr>
          <a:lstStyle/>
          <a:p>
            <a:pPr algn="r" eaLnBrk="0" fontAlgn="base" hangingPunct="0">
              <a:spcBef>
                <a:spcPct val="50000"/>
              </a:spcBef>
              <a:spcAft>
                <a:spcPct val="0"/>
              </a:spcAft>
            </a:pPr>
            <a:r>
              <a:rPr lang="en-US" sz="2400" b="1" dirty="0" smtClean="0">
                <a:solidFill>
                  <a:prstClr val="black"/>
                </a:solidFill>
              </a:rPr>
              <a:t>50</a:t>
            </a:r>
            <a:endParaRPr lang="en-US" sz="2400" b="1" dirty="0">
              <a:solidFill>
                <a:prstClr val="black"/>
              </a:solidFill>
            </a:endParaRPr>
          </a:p>
        </p:txBody>
      </p:sp>
      <p:sp>
        <p:nvSpPr>
          <p:cNvPr id="14" name="Text Box 12"/>
          <p:cNvSpPr txBox="1">
            <a:spLocks noChangeArrowheads="1"/>
          </p:cNvSpPr>
          <p:nvPr/>
        </p:nvSpPr>
        <p:spPr bwMode="auto">
          <a:xfrm>
            <a:off x="1799501" y="3619073"/>
            <a:ext cx="730969" cy="369332"/>
          </a:xfrm>
          <a:prstGeom prst="rect">
            <a:avLst/>
          </a:prstGeom>
          <a:noFill/>
          <a:ln w="12700">
            <a:noFill/>
            <a:miter lim="800000"/>
            <a:headEnd/>
            <a:tailEnd/>
          </a:ln>
        </p:spPr>
        <p:txBody>
          <a:bodyPr wrap="square" lIns="0" tIns="0" rIns="0" bIns="0">
            <a:spAutoFit/>
          </a:bodyPr>
          <a:lstStyle/>
          <a:p>
            <a:pPr algn="r" eaLnBrk="0" fontAlgn="base" hangingPunct="0">
              <a:spcBef>
                <a:spcPct val="50000"/>
              </a:spcBef>
              <a:spcAft>
                <a:spcPct val="0"/>
              </a:spcAft>
            </a:pPr>
            <a:r>
              <a:rPr lang="en-US" sz="2400" b="1" dirty="0" smtClean="0">
                <a:solidFill>
                  <a:prstClr val="black"/>
                </a:solidFill>
              </a:rPr>
              <a:t>40</a:t>
            </a:r>
            <a:endParaRPr lang="en-US" sz="2400" b="1" dirty="0">
              <a:solidFill>
                <a:prstClr val="black"/>
              </a:solidFill>
            </a:endParaRPr>
          </a:p>
        </p:txBody>
      </p:sp>
      <p:sp>
        <p:nvSpPr>
          <p:cNvPr id="15" name="Text Box 13"/>
          <p:cNvSpPr txBox="1">
            <a:spLocks noChangeArrowheads="1"/>
          </p:cNvSpPr>
          <p:nvPr/>
        </p:nvSpPr>
        <p:spPr bwMode="auto">
          <a:xfrm>
            <a:off x="1799501" y="4330878"/>
            <a:ext cx="730969" cy="369332"/>
          </a:xfrm>
          <a:prstGeom prst="rect">
            <a:avLst/>
          </a:prstGeom>
          <a:noFill/>
          <a:ln w="12700">
            <a:noFill/>
            <a:miter lim="800000"/>
            <a:headEnd/>
            <a:tailEnd/>
          </a:ln>
        </p:spPr>
        <p:txBody>
          <a:bodyPr wrap="square" lIns="0" tIns="0" rIns="0" bIns="0">
            <a:spAutoFit/>
          </a:bodyPr>
          <a:lstStyle/>
          <a:p>
            <a:pPr algn="r" eaLnBrk="0" fontAlgn="base" hangingPunct="0">
              <a:spcBef>
                <a:spcPct val="50000"/>
              </a:spcBef>
              <a:spcAft>
                <a:spcPct val="0"/>
              </a:spcAft>
            </a:pPr>
            <a:r>
              <a:rPr lang="en-US" sz="2400" b="1" dirty="0" smtClean="0">
                <a:solidFill>
                  <a:prstClr val="black"/>
                </a:solidFill>
              </a:rPr>
              <a:t>30</a:t>
            </a:r>
            <a:endParaRPr lang="en-US" sz="2400" b="1" dirty="0">
              <a:solidFill>
                <a:prstClr val="black"/>
              </a:solidFill>
            </a:endParaRPr>
          </a:p>
        </p:txBody>
      </p:sp>
      <p:sp>
        <p:nvSpPr>
          <p:cNvPr id="16" name="Text Box 14"/>
          <p:cNvSpPr txBox="1">
            <a:spLocks noChangeArrowheads="1"/>
          </p:cNvSpPr>
          <p:nvPr/>
        </p:nvSpPr>
        <p:spPr bwMode="auto">
          <a:xfrm>
            <a:off x="1799501" y="5042683"/>
            <a:ext cx="730969" cy="369332"/>
          </a:xfrm>
          <a:prstGeom prst="rect">
            <a:avLst/>
          </a:prstGeom>
          <a:noFill/>
          <a:ln w="12700">
            <a:noFill/>
            <a:miter lim="800000"/>
            <a:headEnd/>
            <a:tailEnd/>
          </a:ln>
        </p:spPr>
        <p:txBody>
          <a:bodyPr wrap="square" lIns="0" tIns="0" rIns="0" bIns="0">
            <a:spAutoFit/>
          </a:bodyPr>
          <a:lstStyle/>
          <a:p>
            <a:pPr algn="r" eaLnBrk="0" fontAlgn="base" hangingPunct="0">
              <a:spcBef>
                <a:spcPct val="50000"/>
              </a:spcBef>
              <a:spcAft>
                <a:spcPct val="0"/>
              </a:spcAft>
            </a:pPr>
            <a:r>
              <a:rPr lang="en-US" sz="2400" b="1" dirty="0" smtClean="0">
                <a:solidFill>
                  <a:prstClr val="black"/>
                </a:solidFill>
              </a:rPr>
              <a:t>20</a:t>
            </a:r>
            <a:endParaRPr lang="en-US" sz="2400" b="1" dirty="0">
              <a:solidFill>
                <a:prstClr val="black"/>
              </a:solidFill>
            </a:endParaRPr>
          </a:p>
        </p:txBody>
      </p:sp>
      <p:sp>
        <p:nvSpPr>
          <p:cNvPr id="17" name="Text Box 15"/>
          <p:cNvSpPr txBox="1">
            <a:spLocks noChangeArrowheads="1"/>
          </p:cNvSpPr>
          <p:nvPr/>
        </p:nvSpPr>
        <p:spPr bwMode="auto">
          <a:xfrm>
            <a:off x="1799501" y="914400"/>
            <a:ext cx="730969" cy="369332"/>
          </a:xfrm>
          <a:prstGeom prst="rect">
            <a:avLst/>
          </a:prstGeom>
          <a:noFill/>
          <a:ln w="12700">
            <a:noFill/>
            <a:miter lim="800000"/>
            <a:headEnd/>
            <a:tailEnd/>
          </a:ln>
        </p:spPr>
        <p:txBody>
          <a:bodyPr wrap="square" lIns="0" tIns="0" rIns="0" bIns="0">
            <a:spAutoFit/>
          </a:bodyPr>
          <a:lstStyle/>
          <a:p>
            <a:pPr algn="r" eaLnBrk="0" fontAlgn="base" hangingPunct="0">
              <a:spcBef>
                <a:spcPct val="50000"/>
              </a:spcBef>
              <a:spcAft>
                <a:spcPct val="0"/>
              </a:spcAft>
            </a:pPr>
            <a:r>
              <a:rPr lang="en-US" sz="2400" b="1" dirty="0" smtClean="0">
                <a:solidFill>
                  <a:prstClr val="black"/>
                </a:solidFill>
              </a:rPr>
              <a:t>150</a:t>
            </a:r>
            <a:endParaRPr lang="en-US" sz="2400" b="1" dirty="0">
              <a:solidFill>
                <a:prstClr val="black"/>
              </a:solidFill>
            </a:endParaRPr>
          </a:p>
        </p:txBody>
      </p:sp>
      <p:sp>
        <p:nvSpPr>
          <p:cNvPr id="29" name="Text Box 28"/>
          <p:cNvSpPr txBox="1">
            <a:spLocks noChangeArrowheads="1"/>
          </p:cNvSpPr>
          <p:nvPr/>
        </p:nvSpPr>
        <p:spPr bwMode="auto">
          <a:xfrm>
            <a:off x="1799501" y="5754488"/>
            <a:ext cx="730969" cy="369332"/>
          </a:xfrm>
          <a:prstGeom prst="rect">
            <a:avLst/>
          </a:prstGeom>
          <a:noFill/>
          <a:ln w="12700">
            <a:noFill/>
            <a:miter lim="800000"/>
            <a:headEnd/>
            <a:tailEnd/>
          </a:ln>
        </p:spPr>
        <p:txBody>
          <a:bodyPr wrap="square" lIns="0" tIns="0" rIns="0" bIns="0">
            <a:spAutoFit/>
          </a:bodyPr>
          <a:lstStyle/>
          <a:p>
            <a:pPr algn="r" eaLnBrk="0" fontAlgn="base" hangingPunct="0">
              <a:spcBef>
                <a:spcPct val="50000"/>
              </a:spcBef>
              <a:spcAft>
                <a:spcPct val="0"/>
              </a:spcAft>
            </a:pPr>
            <a:r>
              <a:rPr lang="en-US" sz="2400" b="1" dirty="0" smtClean="0">
                <a:solidFill>
                  <a:prstClr val="black"/>
                </a:solidFill>
              </a:rPr>
              <a:t>10</a:t>
            </a:r>
            <a:endParaRPr lang="en-US" sz="2400" b="1" dirty="0">
              <a:solidFill>
                <a:prstClr val="black"/>
              </a:solidFill>
            </a:endParaRPr>
          </a:p>
        </p:txBody>
      </p:sp>
      <p:grpSp>
        <p:nvGrpSpPr>
          <p:cNvPr id="2" name="Group 48"/>
          <p:cNvGrpSpPr/>
          <p:nvPr/>
        </p:nvGrpSpPr>
        <p:grpSpPr>
          <a:xfrm>
            <a:off x="2637701" y="625366"/>
            <a:ext cx="182880" cy="6035040"/>
            <a:chOff x="1371600" y="396766"/>
            <a:chExt cx="182880" cy="6035040"/>
          </a:xfrm>
        </p:grpSpPr>
        <p:cxnSp>
          <p:nvCxnSpPr>
            <p:cNvPr id="34" name="Straight Arrow Connector 33"/>
            <p:cNvCxnSpPr/>
            <p:nvPr/>
          </p:nvCxnSpPr>
          <p:spPr>
            <a:xfrm rot="5400000">
              <a:off x="-1554480" y="3413889"/>
              <a:ext cx="6035040" cy="794"/>
            </a:xfrm>
            <a:prstGeom prst="straightConnector1">
              <a:avLst/>
            </a:prstGeom>
            <a:ln w="38100">
              <a:solidFill>
                <a:schemeClr val="accent5">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71600" y="896112"/>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371600" y="2867319"/>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71600" y="3581400"/>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371600" y="4295481"/>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71600" y="5007247"/>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371600" y="5715000"/>
              <a:ext cx="18288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0" name="Text Box 20"/>
          <p:cNvSpPr txBox="1">
            <a:spLocks noChangeArrowheads="1"/>
          </p:cNvSpPr>
          <p:nvPr/>
        </p:nvSpPr>
        <p:spPr bwMode="auto">
          <a:xfrm>
            <a:off x="3392478" y="4926938"/>
            <a:ext cx="1257300" cy="830997"/>
          </a:xfrm>
          <a:prstGeom prst="rect">
            <a:avLst/>
          </a:prstGeom>
          <a:noFill/>
          <a:ln w="12700">
            <a:noFill/>
            <a:miter lim="800000"/>
            <a:headEnd/>
            <a:tailEnd/>
          </a:ln>
        </p:spPr>
        <p:txBody>
          <a:bodyPr wrap="square" lIns="0" tIns="0" rIns="0" bIns="0">
            <a:spAutoFit/>
          </a:bodyPr>
          <a:lstStyle/>
          <a:p>
            <a:pPr eaLnBrk="0" fontAlgn="base" hangingPunct="0">
              <a:spcAft>
                <a:spcPct val="0"/>
              </a:spcAft>
            </a:pPr>
            <a:r>
              <a:rPr lang="en-US" b="1" spc="-100" dirty="0" smtClean="0">
                <a:solidFill>
                  <a:schemeClr val="tx2"/>
                </a:solidFill>
              </a:rPr>
              <a:t>ACS Cancer Prevention Study</a:t>
            </a:r>
            <a:endParaRPr lang="en-US" b="1" spc="-100" dirty="0">
              <a:solidFill>
                <a:schemeClr val="tx2"/>
              </a:solidFill>
            </a:endParaRPr>
          </a:p>
        </p:txBody>
      </p:sp>
      <p:cxnSp>
        <p:nvCxnSpPr>
          <p:cNvPr id="45" name="Straight Arrow Connector 44"/>
          <p:cNvCxnSpPr/>
          <p:nvPr/>
        </p:nvCxnSpPr>
        <p:spPr>
          <a:xfrm flipH="1">
            <a:off x="2682240" y="6657627"/>
            <a:ext cx="4937760" cy="0"/>
          </a:xfrm>
          <a:prstGeom prst="straightConnector1">
            <a:avLst/>
          </a:prstGeom>
          <a:ln w="38100">
            <a:solidFill>
              <a:schemeClr val="accent5">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Text Box 28"/>
          <p:cNvSpPr txBox="1">
            <a:spLocks noChangeArrowheads="1"/>
          </p:cNvSpPr>
          <p:nvPr/>
        </p:nvSpPr>
        <p:spPr bwMode="auto">
          <a:xfrm>
            <a:off x="1799500" y="6466294"/>
            <a:ext cx="730969" cy="369332"/>
          </a:xfrm>
          <a:prstGeom prst="rect">
            <a:avLst/>
          </a:prstGeom>
          <a:noFill/>
          <a:ln w="12700">
            <a:noFill/>
            <a:miter lim="800000"/>
            <a:headEnd/>
            <a:tailEnd/>
          </a:ln>
        </p:spPr>
        <p:txBody>
          <a:bodyPr wrap="square" lIns="0" tIns="0" rIns="0" bIns="0">
            <a:spAutoFit/>
          </a:bodyPr>
          <a:lstStyle/>
          <a:p>
            <a:pPr algn="r" eaLnBrk="0" fontAlgn="base" hangingPunct="0">
              <a:spcBef>
                <a:spcPct val="50000"/>
              </a:spcBef>
              <a:spcAft>
                <a:spcPct val="0"/>
              </a:spcAft>
            </a:pPr>
            <a:r>
              <a:rPr lang="en-US" sz="2400" b="1" dirty="0" smtClean="0">
                <a:solidFill>
                  <a:prstClr val="black"/>
                </a:solidFill>
              </a:rPr>
              <a:t>0</a:t>
            </a:r>
            <a:endParaRPr lang="en-US" sz="2400" b="1" dirty="0">
              <a:solidFill>
                <a:prstClr val="black"/>
              </a:solidFill>
            </a:endParaRPr>
          </a:p>
        </p:txBody>
      </p:sp>
      <p:cxnSp>
        <p:nvCxnSpPr>
          <p:cNvPr id="49" name="Straight Arrow Connector 48"/>
          <p:cNvCxnSpPr/>
          <p:nvPr/>
        </p:nvCxnSpPr>
        <p:spPr>
          <a:xfrm>
            <a:off x="2724030" y="1495523"/>
            <a:ext cx="0" cy="1280160"/>
          </a:xfrm>
          <a:prstGeom prst="straightConnector1">
            <a:avLst/>
          </a:prstGeom>
          <a:ln w="76200">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727172" y="1524000"/>
            <a:ext cx="0" cy="1188720"/>
          </a:xfrm>
          <a:prstGeom prst="straightConnector1">
            <a:avLst/>
          </a:prstGeom>
          <a:ln w="38100">
            <a:solidFill>
              <a:schemeClr val="accent5">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5" name="Right Brace 4"/>
          <p:cNvSpPr/>
          <p:nvPr/>
        </p:nvSpPr>
        <p:spPr bwMode="auto">
          <a:xfrm>
            <a:off x="3049578" y="4648200"/>
            <a:ext cx="228600" cy="1432560"/>
          </a:xfrm>
          <a:prstGeom prst="rightBrace">
            <a:avLst>
              <a:gd name="adj1" fmla="val 63888"/>
              <a:gd name="adj2" fmla="val 50000"/>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2"/>
              </a:solidFill>
              <a:effectLst/>
              <a:latin typeface="Times" charset="0"/>
            </a:endParaRPr>
          </a:p>
        </p:txBody>
      </p:sp>
      <p:sp>
        <p:nvSpPr>
          <p:cNvPr id="51" name="Right Brace 50"/>
          <p:cNvSpPr/>
          <p:nvPr/>
        </p:nvSpPr>
        <p:spPr bwMode="auto">
          <a:xfrm>
            <a:off x="4656128" y="3803739"/>
            <a:ext cx="228600" cy="2115390"/>
          </a:xfrm>
          <a:prstGeom prst="rightBrace">
            <a:avLst>
              <a:gd name="adj1" fmla="val 63888"/>
              <a:gd name="adj2" fmla="val 50000"/>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52" name="Text Box 20"/>
          <p:cNvSpPr txBox="1">
            <a:spLocks noChangeArrowheads="1"/>
          </p:cNvSpPr>
          <p:nvPr/>
        </p:nvSpPr>
        <p:spPr bwMode="auto">
          <a:xfrm>
            <a:off x="6326178" y="4882124"/>
            <a:ext cx="990600" cy="283411"/>
          </a:xfrm>
          <a:prstGeom prst="rect">
            <a:avLst/>
          </a:prstGeom>
          <a:noFill/>
          <a:ln w="12700">
            <a:noFill/>
            <a:miter lim="800000"/>
            <a:headEnd/>
            <a:tailEnd/>
          </a:ln>
        </p:spPr>
        <p:txBody>
          <a:bodyPr wrap="square" lIns="0" tIns="0" rIns="0" bIns="0">
            <a:spAutoFit/>
          </a:bodyPr>
          <a:lstStyle/>
          <a:p>
            <a:pPr eaLnBrk="0" fontAlgn="base" hangingPunct="0">
              <a:lnSpc>
                <a:spcPts val="2400"/>
              </a:lnSpc>
              <a:spcAft>
                <a:spcPct val="0"/>
              </a:spcAft>
            </a:pPr>
            <a:r>
              <a:rPr lang="en-US" b="1" spc="-100" dirty="0" smtClean="0">
                <a:solidFill>
                  <a:srgbClr val="006600"/>
                </a:solidFill>
              </a:rPr>
              <a:t>ESCAPE</a:t>
            </a:r>
            <a:endParaRPr lang="en-US" b="1" spc="-100" dirty="0">
              <a:solidFill>
                <a:srgbClr val="006600"/>
              </a:solidFill>
            </a:endParaRPr>
          </a:p>
        </p:txBody>
      </p:sp>
      <p:sp>
        <p:nvSpPr>
          <p:cNvPr id="60" name="Right Brace 59"/>
          <p:cNvSpPr/>
          <p:nvPr/>
        </p:nvSpPr>
        <p:spPr bwMode="auto">
          <a:xfrm>
            <a:off x="6005405" y="3803739"/>
            <a:ext cx="228600" cy="2456073"/>
          </a:xfrm>
          <a:prstGeom prst="rightBrace">
            <a:avLst>
              <a:gd name="adj1" fmla="val 63888"/>
              <a:gd name="adj2" fmla="val 50000"/>
            </a:avLst>
          </a:prstGeom>
          <a:noFill/>
          <a:ln w="38100"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6" name="Right Arrow 5"/>
          <p:cNvSpPr/>
          <p:nvPr/>
        </p:nvSpPr>
        <p:spPr bwMode="auto">
          <a:xfrm rot="10800000">
            <a:off x="3049578" y="1475198"/>
            <a:ext cx="2103120" cy="27432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61" name="Right Arrow 60"/>
          <p:cNvSpPr/>
          <p:nvPr/>
        </p:nvSpPr>
        <p:spPr bwMode="auto">
          <a:xfrm rot="10800000">
            <a:off x="3049578" y="997677"/>
            <a:ext cx="2103120" cy="27432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62" name="Text Box 20"/>
          <p:cNvSpPr txBox="1">
            <a:spLocks noChangeArrowheads="1"/>
          </p:cNvSpPr>
          <p:nvPr/>
        </p:nvSpPr>
        <p:spPr bwMode="auto">
          <a:xfrm>
            <a:off x="5322878" y="983006"/>
            <a:ext cx="1498600" cy="307777"/>
          </a:xfrm>
          <a:prstGeom prst="rect">
            <a:avLst/>
          </a:prstGeom>
          <a:noFill/>
          <a:ln w="12700">
            <a:noFill/>
            <a:miter lim="800000"/>
            <a:headEnd/>
            <a:tailEnd/>
          </a:ln>
        </p:spPr>
        <p:txBody>
          <a:bodyPr wrap="square" lIns="0" tIns="0" rIns="0" bIns="0">
            <a:spAutoFit/>
          </a:bodyPr>
          <a:lstStyle/>
          <a:p>
            <a:pPr eaLnBrk="0" fontAlgn="base" hangingPunct="0">
              <a:lnSpc>
                <a:spcPts val="2400"/>
              </a:lnSpc>
              <a:spcAft>
                <a:spcPct val="0"/>
              </a:spcAft>
            </a:pPr>
            <a:r>
              <a:rPr lang="en-US" b="1" spc="-100" dirty="0" smtClean="0"/>
              <a:t>Delhi, India</a:t>
            </a:r>
            <a:endParaRPr lang="en-US" b="1" spc="-100" dirty="0"/>
          </a:p>
        </p:txBody>
      </p:sp>
      <p:sp>
        <p:nvSpPr>
          <p:cNvPr id="63" name="Text Box 20"/>
          <p:cNvSpPr txBox="1">
            <a:spLocks noChangeArrowheads="1"/>
          </p:cNvSpPr>
          <p:nvPr/>
        </p:nvSpPr>
        <p:spPr bwMode="auto">
          <a:xfrm>
            <a:off x="5319604" y="1462524"/>
            <a:ext cx="1501873" cy="307777"/>
          </a:xfrm>
          <a:prstGeom prst="rect">
            <a:avLst/>
          </a:prstGeom>
          <a:noFill/>
          <a:ln w="12700">
            <a:noFill/>
            <a:miter lim="800000"/>
            <a:headEnd/>
            <a:tailEnd/>
          </a:ln>
        </p:spPr>
        <p:txBody>
          <a:bodyPr wrap="square" lIns="0" tIns="0" rIns="0" bIns="0">
            <a:spAutoFit/>
          </a:bodyPr>
          <a:lstStyle/>
          <a:p>
            <a:pPr eaLnBrk="0" fontAlgn="base" hangingPunct="0">
              <a:lnSpc>
                <a:spcPts val="2400"/>
              </a:lnSpc>
              <a:spcAft>
                <a:spcPct val="0"/>
              </a:spcAft>
            </a:pPr>
            <a:r>
              <a:rPr lang="en-US" b="1" spc="-100" dirty="0" smtClean="0"/>
              <a:t>Beijing, China</a:t>
            </a:r>
            <a:endParaRPr lang="en-US" b="1" spc="-100" dirty="0"/>
          </a:p>
        </p:txBody>
      </p:sp>
      <p:sp>
        <p:nvSpPr>
          <p:cNvPr id="7" name="TextBox 6"/>
          <p:cNvSpPr txBox="1"/>
          <p:nvPr/>
        </p:nvSpPr>
        <p:spPr>
          <a:xfrm>
            <a:off x="76200" y="2771049"/>
            <a:ext cx="1889894" cy="1569660"/>
          </a:xfrm>
          <a:prstGeom prst="rect">
            <a:avLst/>
          </a:prstGeom>
          <a:noFill/>
        </p:spPr>
        <p:txBody>
          <a:bodyPr wrap="square" rtlCol="0">
            <a:spAutoFit/>
          </a:bodyPr>
          <a:lstStyle/>
          <a:p>
            <a:pPr algn="ctr"/>
            <a:r>
              <a:rPr lang="en-US" sz="2400" b="1" dirty="0" smtClean="0">
                <a:solidFill>
                  <a:schemeClr val="tx2"/>
                </a:solidFill>
              </a:rPr>
              <a:t>Annual Average PM</a:t>
            </a:r>
            <a:r>
              <a:rPr lang="en-US" sz="2400" b="1" baseline="-25000" dirty="0" smtClean="0">
                <a:solidFill>
                  <a:schemeClr val="tx2"/>
                </a:solidFill>
              </a:rPr>
              <a:t>2.5</a:t>
            </a:r>
            <a:r>
              <a:rPr lang="en-US" sz="2400" b="1" dirty="0" smtClean="0">
                <a:solidFill>
                  <a:schemeClr val="tx2"/>
                </a:solidFill>
              </a:rPr>
              <a:t> levels (µg/m</a:t>
            </a:r>
            <a:r>
              <a:rPr lang="en-US" sz="2400" b="1" baseline="30000" dirty="0" smtClean="0">
                <a:solidFill>
                  <a:schemeClr val="tx2"/>
                </a:solidFill>
              </a:rPr>
              <a:t>3</a:t>
            </a:r>
            <a:r>
              <a:rPr lang="en-US" sz="2400" b="1" dirty="0" smtClean="0">
                <a:solidFill>
                  <a:schemeClr val="tx2"/>
                </a:solidFill>
              </a:rPr>
              <a:t>)</a:t>
            </a:r>
            <a:endParaRPr lang="en-US" sz="2400" b="1" dirty="0">
              <a:solidFill>
                <a:schemeClr val="tx2"/>
              </a:solidFill>
            </a:endParaRPr>
          </a:p>
        </p:txBody>
      </p:sp>
      <p:sp>
        <p:nvSpPr>
          <p:cNvPr id="8" name="Rectangle 7" hidden="1"/>
          <p:cNvSpPr/>
          <p:nvPr/>
        </p:nvSpPr>
        <p:spPr bwMode="auto">
          <a:xfrm>
            <a:off x="1966094" y="625366"/>
            <a:ext cx="1426384" cy="2218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64" name="Right Arrow 63"/>
          <p:cNvSpPr/>
          <p:nvPr/>
        </p:nvSpPr>
        <p:spPr bwMode="auto">
          <a:xfrm rot="10800000">
            <a:off x="6310938" y="5459751"/>
            <a:ext cx="1005840" cy="27432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65" name="Text Box 20"/>
          <p:cNvSpPr txBox="1">
            <a:spLocks noChangeArrowheads="1"/>
          </p:cNvSpPr>
          <p:nvPr/>
        </p:nvSpPr>
        <p:spPr bwMode="auto">
          <a:xfrm>
            <a:off x="7399021" y="5447077"/>
            <a:ext cx="1668779" cy="307777"/>
          </a:xfrm>
          <a:prstGeom prst="rect">
            <a:avLst/>
          </a:prstGeom>
          <a:noFill/>
          <a:ln w="12700">
            <a:noFill/>
            <a:miter lim="800000"/>
            <a:headEnd/>
            <a:tailEnd/>
          </a:ln>
        </p:spPr>
        <p:txBody>
          <a:bodyPr wrap="square" lIns="0" tIns="0" rIns="0" bIns="0">
            <a:spAutoFit/>
          </a:bodyPr>
          <a:lstStyle/>
          <a:p>
            <a:pPr eaLnBrk="0" fontAlgn="base" hangingPunct="0">
              <a:lnSpc>
                <a:spcPts val="2400"/>
              </a:lnSpc>
              <a:spcAft>
                <a:spcPct val="0"/>
              </a:spcAft>
            </a:pPr>
            <a:r>
              <a:rPr lang="en-US" b="1" spc="-100" dirty="0" smtClean="0"/>
              <a:t>Los Angeles, US</a:t>
            </a:r>
            <a:endParaRPr lang="en-US" b="1" spc="-100" dirty="0"/>
          </a:p>
        </p:txBody>
      </p:sp>
      <p:sp>
        <p:nvSpPr>
          <p:cNvPr id="66" name="Right Arrow 65"/>
          <p:cNvSpPr/>
          <p:nvPr/>
        </p:nvSpPr>
        <p:spPr bwMode="auto">
          <a:xfrm rot="10800000">
            <a:off x="6310938" y="4001079"/>
            <a:ext cx="1005840" cy="27432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67" name="Text Box 20"/>
          <p:cNvSpPr txBox="1">
            <a:spLocks noChangeArrowheads="1"/>
          </p:cNvSpPr>
          <p:nvPr/>
        </p:nvSpPr>
        <p:spPr bwMode="auto">
          <a:xfrm>
            <a:off x="7399021" y="3988405"/>
            <a:ext cx="1668779" cy="283411"/>
          </a:xfrm>
          <a:prstGeom prst="rect">
            <a:avLst/>
          </a:prstGeom>
          <a:noFill/>
          <a:ln w="12700">
            <a:noFill/>
            <a:miter lim="800000"/>
            <a:headEnd/>
            <a:tailEnd/>
          </a:ln>
        </p:spPr>
        <p:txBody>
          <a:bodyPr wrap="square" lIns="0" tIns="0" rIns="0" bIns="0">
            <a:spAutoFit/>
          </a:bodyPr>
          <a:lstStyle/>
          <a:p>
            <a:pPr eaLnBrk="0" fontAlgn="base" hangingPunct="0">
              <a:lnSpc>
                <a:spcPts val="2400"/>
              </a:lnSpc>
              <a:spcAft>
                <a:spcPct val="0"/>
              </a:spcAft>
            </a:pPr>
            <a:r>
              <a:rPr lang="en-US" b="1" spc="-100" dirty="0" smtClean="0"/>
              <a:t>Hong Kong</a:t>
            </a:r>
            <a:endParaRPr lang="en-US" b="1" spc="-100" dirty="0"/>
          </a:p>
        </p:txBody>
      </p:sp>
    </p:spTree>
    <p:extLst>
      <p:ext uri="{BB962C8B-B14F-4D97-AF65-F5344CB8AC3E}">
        <p14:creationId xmlns:p14="http://schemas.microsoft.com/office/powerpoint/2010/main" val="1179992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right)">
                                      <p:cBhvr>
                                        <p:cTn id="12" dur="500"/>
                                        <p:tgtEl>
                                          <p:spTgt spid="64"/>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right)">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right)">
                                      <p:cBhvr>
                                        <p:cTn id="20" dur="500"/>
                                        <p:tgtEl>
                                          <p:spTgt spid="66"/>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right)">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right)">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right)">
                                      <p:cBhvr>
                                        <p:cTn id="36" dur="500"/>
                                        <p:tgtEl>
                                          <p:spTgt spid="61"/>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right)">
                                      <p:cBhvr>
                                        <p:cTn id="3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1" grpId="0" animBg="1"/>
      <p:bldP spid="62" grpId="0"/>
      <p:bldP spid="63" grpId="0"/>
      <p:bldP spid="8" grpId="0" animBg="1"/>
      <p:bldP spid="64" grpId="0" animBg="1"/>
      <p:bldP spid="65" grpId="0"/>
      <p:bldP spid="66" grpId="0" animBg="1"/>
      <p:bldP spid="6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67962" y="609600"/>
            <a:ext cx="4608076" cy="601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960781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814513"/>
            <a:ext cx="7334250"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4000" b="1" dirty="0" smtClean="0"/>
              <a:t>WHO AQG: Particulate Matter</a:t>
            </a:r>
            <a:endParaRPr lang="en-US" sz="4000" b="1" dirty="0"/>
          </a:p>
        </p:txBody>
      </p:sp>
      <p:sp>
        <p:nvSpPr>
          <p:cNvPr id="3" name="Rectangle 2"/>
          <p:cNvSpPr/>
          <p:nvPr/>
        </p:nvSpPr>
        <p:spPr>
          <a:xfrm>
            <a:off x="228600" y="6345882"/>
            <a:ext cx="8610600" cy="461665"/>
          </a:xfrm>
          <a:prstGeom prst="rect">
            <a:avLst/>
          </a:prstGeom>
        </p:spPr>
        <p:txBody>
          <a:bodyPr wrap="square">
            <a:spAutoFit/>
          </a:bodyPr>
          <a:lstStyle/>
          <a:p>
            <a:r>
              <a:rPr lang="en-US" sz="1200" b="1" i="1" dirty="0"/>
              <a:t>WHO Air Quality Guidelines for Particulate Matter, Ozone, Nitrogen Dioxide and Sulfur Dioxide. Global Update 2005. Summary of Risk Assessment. </a:t>
            </a:r>
            <a:r>
              <a:rPr lang="en-US" sz="1200" b="1" dirty="0"/>
              <a:t>WHO 2005.</a:t>
            </a:r>
          </a:p>
        </p:txBody>
      </p:sp>
    </p:spTree>
    <p:extLst>
      <p:ext uri="{BB962C8B-B14F-4D97-AF65-F5344CB8AC3E}">
        <p14:creationId xmlns:p14="http://schemas.microsoft.com/office/powerpoint/2010/main" val="427209164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85"/>
          <a:stretch/>
        </p:blipFill>
        <p:spPr bwMode="auto">
          <a:xfrm>
            <a:off x="453358" y="1144429"/>
            <a:ext cx="4142708" cy="569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9"/>
          <a:stretch/>
        </p:blipFill>
        <p:spPr bwMode="auto">
          <a:xfrm>
            <a:off x="4570666" y="1153954"/>
            <a:ext cx="4116134" cy="568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533400"/>
            <a:ext cx="8229600" cy="6096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200" b="1" kern="0" dirty="0" smtClean="0"/>
              <a:t>WHO indoor AQG for selected pollutants</a:t>
            </a:r>
            <a:endParaRPr lang="en-US" sz="3200" b="1" kern="0" dirty="0"/>
          </a:p>
        </p:txBody>
      </p:sp>
      <p:sp>
        <p:nvSpPr>
          <p:cNvPr id="2" name="Rectangle 1"/>
          <p:cNvSpPr/>
          <p:nvPr/>
        </p:nvSpPr>
        <p:spPr>
          <a:xfrm>
            <a:off x="381000" y="6465331"/>
            <a:ext cx="6924088" cy="276999"/>
          </a:xfrm>
          <a:prstGeom prst="rect">
            <a:avLst/>
          </a:prstGeom>
        </p:spPr>
        <p:txBody>
          <a:bodyPr wrap="square">
            <a:spAutoFit/>
          </a:bodyPr>
          <a:lstStyle/>
          <a:p>
            <a:r>
              <a:rPr lang="en-US" sz="1200" b="1" i="1" dirty="0"/>
              <a:t>WHO Guidelines for Indoor Air Quality: Selected Pollutants</a:t>
            </a:r>
            <a:r>
              <a:rPr lang="en-US" sz="1200" b="1" dirty="0"/>
              <a:t>. WHO 2010.</a:t>
            </a:r>
          </a:p>
        </p:txBody>
      </p:sp>
    </p:spTree>
    <p:extLst>
      <p:ext uri="{BB962C8B-B14F-4D97-AF65-F5344CB8AC3E}">
        <p14:creationId xmlns:p14="http://schemas.microsoft.com/office/powerpoint/2010/main" val="12850816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819400"/>
            <a:ext cx="7772400" cy="2949575"/>
          </a:xfrm>
        </p:spPr>
        <p:txBody>
          <a:bodyPr/>
          <a:lstStyle/>
          <a:p>
            <a:pPr algn="ctr"/>
            <a:r>
              <a:rPr lang="en-US" dirty="0" smtClean="0"/>
              <a:t>Could the London Fog of 1952 happen again?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84280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0" y="0"/>
            <a:ext cx="9753600" cy="7315200"/>
          </a:xfrm>
          <a:prstGeom prst="rect">
            <a:avLst/>
          </a:prstGeom>
          <a:noFill/>
          <a:ln w="9525">
            <a:noFill/>
            <a:miter lim="800000"/>
            <a:headEnd/>
            <a:tailEnd/>
          </a:ln>
          <a:effectLst/>
        </p:spPr>
      </p:pic>
      <p:sp>
        <p:nvSpPr>
          <p:cNvPr id="3" name="TextBox 2"/>
          <p:cNvSpPr txBox="1"/>
          <p:nvPr/>
        </p:nvSpPr>
        <p:spPr>
          <a:xfrm>
            <a:off x="6477000" y="6488668"/>
            <a:ext cx="2627642" cy="338554"/>
          </a:xfrm>
          <a:prstGeom prst="rect">
            <a:avLst/>
          </a:prstGeom>
          <a:noFill/>
        </p:spPr>
        <p:txBody>
          <a:bodyPr wrap="none" rtlCol="0">
            <a:spAutoFit/>
          </a:bodyPr>
          <a:lstStyle/>
          <a:p>
            <a:r>
              <a:rPr lang="en-US" sz="1600" i="1" dirty="0" smtClean="0">
                <a:solidFill>
                  <a:schemeClr val="bg1"/>
                </a:solidFill>
              </a:rPr>
              <a:t>Credit: Jonathan M. Samet</a:t>
            </a:r>
            <a:endParaRPr lang="en-US" sz="1600" i="1" dirty="0">
              <a:solidFill>
                <a:schemeClr val="bg1"/>
              </a:solidFill>
            </a:endParaRPr>
          </a:p>
        </p:txBody>
      </p:sp>
      <p:sp>
        <p:nvSpPr>
          <p:cNvPr id="4" name="TextBox 3"/>
          <p:cNvSpPr txBox="1"/>
          <p:nvPr/>
        </p:nvSpPr>
        <p:spPr>
          <a:xfrm>
            <a:off x="1070" y="76200"/>
            <a:ext cx="849913" cy="461665"/>
          </a:xfrm>
          <a:prstGeom prst="rect">
            <a:avLst/>
          </a:prstGeom>
          <a:noFill/>
        </p:spPr>
        <p:txBody>
          <a:bodyPr wrap="none" rtlCol="0">
            <a:spAutoFit/>
          </a:bodyPr>
          <a:lstStyle/>
          <a:p>
            <a:r>
              <a:rPr lang="en-US" sz="2400" b="1" dirty="0" smtClean="0">
                <a:solidFill>
                  <a:schemeClr val="tx1">
                    <a:lumMod val="65000"/>
                    <a:lumOff val="35000"/>
                  </a:schemeClr>
                </a:solidFill>
                <a:latin typeface="Calibri" pitchFamily="34" charset="0"/>
              </a:rPr>
              <a:t>Delhi</a:t>
            </a:r>
            <a:endParaRPr lang="en-US" sz="2400" b="1" dirty="0">
              <a:solidFill>
                <a:schemeClr val="tx1">
                  <a:lumMod val="65000"/>
                  <a:lumOff val="35000"/>
                </a:schemeClr>
              </a:solidFill>
              <a:latin typeface="Calibri" pitchFamily="34" charset="0"/>
            </a:endParaRPr>
          </a:p>
        </p:txBody>
      </p:sp>
    </p:spTree>
    <p:extLst>
      <p:ext uri="{BB962C8B-B14F-4D97-AF65-F5344CB8AC3E}">
        <p14:creationId xmlns:p14="http://schemas.microsoft.com/office/powerpoint/2010/main" val="2121182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762000" y="762000"/>
            <a:ext cx="7446262" cy="1062250"/>
            <a:chOff x="-1676400" y="2418522"/>
            <a:chExt cx="11634788" cy="1659765"/>
          </a:xfrm>
        </p:grpSpPr>
        <p:pic>
          <p:nvPicPr>
            <p:cNvPr id="58370" name="Picture 2" descr="C:\Users\foong_a\Desktop\hindustan times title.tif"/>
            <p:cNvPicPr>
              <a:picLocks noChangeAspect="1" noChangeArrowheads="1"/>
            </p:cNvPicPr>
            <p:nvPr/>
          </p:nvPicPr>
          <p:blipFill>
            <a:blip r:embed="rId2" cstate="print"/>
            <a:srcRect/>
            <a:stretch>
              <a:fillRect/>
            </a:stretch>
          </p:blipFill>
          <p:spPr bwMode="auto">
            <a:xfrm>
              <a:off x="-1676400" y="2438400"/>
              <a:ext cx="9309100" cy="1639887"/>
            </a:xfrm>
            <a:prstGeom prst="rect">
              <a:avLst/>
            </a:prstGeom>
            <a:noFill/>
          </p:spPr>
        </p:pic>
        <p:pic>
          <p:nvPicPr>
            <p:cNvPr id="58371" name="Picture 3"/>
            <p:cNvPicPr>
              <a:picLocks noChangeAspect="1" noChangeArrowheads="1"/>
            </p:cNvPicPr>
            <p:nvPr/>
          </p:nvPicPr>
          <p:blipFill>
            <a:blip r:embed="rId3" cstate="print"/>
            <a:srcRect l="55604"/>
            <a:stretch>
              <a:fillRect/>
            </a:stretch>
          </p:blipFill>
          <p:spPr bwMode="auto">
            <a:xfrm>
              <a:off x="5638800" y="2418522"/>
              <a:ext cx="4319588" cy="1639888"/>
            </a:xfrm>
            <a:prstGeom prst="rect">
              <a:avLst/>
            </a:prstGeom>
            <a:noFill/>
            <a:ln w="9525">
              <a:noFill/>
              <a:miter lim="800000"/>
              <a:headEnd/>
              <a:tailEnd/>
            </a:ln>
            <a:effectLst/>
          </p:spPr>
        </p:pic>
      </p:grpSp>
      <p:pic>
        <p:nvPicPr>
          <p:cNvPr id="5" name="Picture 2" descr="C:\Users\foong_a\Desktop\india AP.tif"/>
          <p:cNvPicPr>
            <a:picLocks noChangeAspect="1" noChangeArrowheads="1"/>
          </p:cNvPicPr>
          <p:nvPr/>
        </p:nvPicPr>
        <p:blipFill>
          <a:blip r:embed="rId4" cstate="print"/>
          <a:srcRect b="46539"/>
          <a:stretch>
            <a:fillRect/>
          </a:stretch>
        </p:blipFill>
        <p:spPr bwMode="auto">
          <a:xfrm>
            <a:off x="1447800" y="2133600"/>
            <a:ext cx="3067050" cy="3763963"/>
          </a:xfrm>
          <a:prstGeom prst="rect">
            <a:avLst/>
          </a:prstGeom>
          <a:ln>
            <a:noFill/>
          </a:ln>
          <a:effectLst>
            <a:outerShdw blurRad="190500" algn="tl" rotWithShape="0">
              <a:srgbClr val="000000">
                <a:alpha val="70000"/>
              </a:srgbClr>
            </a:outerShdw>
          </a:effectLst>
        </p:spPr>
      </p:pic>
      <p:pic>
        <p:nvPicPr>
          <p:cNvPr id="6" name="Picture 2" descr="C:\Users\foong_a\Desktop\india AP.tif"/>
          <p:cNvPicPr>
            <a:picLocks noChangeAspect="1" noChangeArrowheads="1"/>
          </p:cNvPicPr>
          <p:nvPr/>
        </p:nvPicPr>
        <p:blipFill>
          <a:blip r:embed="rId4" cstate="print">
            <a:lum contrast="10000"/>
          </a:blip>
          <a:srcRect t="53461"/>
          <a:stretch>
            <a:fillRect/>
          </a:stretch>
        </p:blipFill>
        <p:spPr bwMode="auto">
          <a:xfrm>
            <a:off x="4724400" y="2438400"/>
            <a:ext cx="3067050" cy="3276600"/>
          </a:xfrm>
          <a:prstGeom prst="rect">
            <a:avLst/>
          </a:prstGeom>
          <a:ln>
            <a:noFill/>
          </a:ln>
          <a:effectLst>
            <a:outerShdw blurRad="190500" algn="tl" rotWithShape="0">
              <a:srgbClr val="000000">
                <a:alpha val="70000"/>
              </a:srgbClr>
            </a:outerShdw>
          </a:effectLst>
        </p:spPr>
      </p:pic>
      <p:sp>
        <p:nvSpPr>
          <p:cNvPr id="7" name="Rectangle 6"/>
          <p:cNvSpPr/>
          <p:nvPr/>
        </p:nvSpPr>
        <p:spPr>
          <a:xfrm>
            <a:off x="6553200" y="6581001"/>
            <a:ext cx="2590800" cy="276999"/>
          </a:xfrm>
          <a:prstGeom prst="rect">
            <a:avLst/>
          </a:prstGeom>
        </p:spPr>
        <p:txBody>
          <a:bodyPr wrap="square" rIns="0">
            <a:spAutoFit/>
          </a:bodyPr>
          <a:lstStyle/>
          <a:p>
            <a:r>
              <a:rPr lang="en-US" sz="1200" i="1" dirty="0" smtClean="0"/>
              <a:t>Hindustan Times, November 8, 2009</a:t>
            </a:r>
            <a:endParaRPr lang="en-US" sz="1200" i="1" dirty="0"/>
          </a:p>
        </p:txBody>
      </p:sp>
    </p:spTree>
    <p:extLst>
      <p:ext uri="{BB962C8B-B14F-4D97-AF65-F5344CB8AC3E}">
        <p14:creationId xmlns:p14="http://schemas.microsoft.com/office/powerpoint/2010/main" val="34027619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316"/>
            <a:ext cx="9144000" cy="4861367"/>
          </a:xfrm>
          <a:prstGeom prst="rect">
            <a:avLst/>
          </a:prstGeom>
        </p:spPr>
      </p:pic>
      <p:sp>
        <p:nvSpPr>
          <p:cNvPr id="3" name="Rectangle 2"/>
          <p:cNvSpPr/>
          <p:nvPr/>
        </p:nvSpPr>
        <p:spPr>
          <a:xfrm>
            <a:off x="5649092" y="569456"/>
            <a:ext cx="3321230" cy="338554"/>
          </a:xfrm>
          <a:prstGeom prst="rect">
            <a:avLst/>
          </a:prstGeom>
        </p:spPr>
        <p:txBody>
          <a:bodyPr wrap="none">
            <a:spAutoFit/>
          </a:bodyPr>
          <a:lstStyle/>
          <a:p>
            <a:r>
              <a:rPr lang="en-US" sz="1600" b="1" i="1" dirty="0" smtClean="0">
                <a:solidFill>
                  <a:schemeClr val="tx2"/>
                </a:solidFill>
              </a:rPr>
              <a:t>Times of India, October 19, </a:t>
            </a:r>
            <a:r>
              <a:rPr lang="en-US" sz="1600" b="1" i="1" dirty="0">
                <a:solidFill>
                  <a:schemeClr val="tx2"/>
                </a:solidFill>
              </a:rPr>
              <a:t>2013</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476500"/>
            <a:ext cx="4201112" cy="3791479"/>
          </a:xfrm>
          <a:prstGeom prst="rect">
            <a:avLst/>
          </a:prstGeom>
        </p:spPr>
      </p:pic>
    </p:spTree>
    <p:extLst>
      <p:ext uri="{BB962C8B-B14F-4D97-AF65-F5344CB8AC3E}">
        <p14:creationId xmlns:p14="http://schemas.microsoft.com/office/powerpoint/2010/main" val="3773232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649092" y="569456"/>
            <a:ext cx="2594365" cy="338554"/>
          </a:xfrm>
          <a:prstGeom prst="rect">
            <a:avLst/>
          </a:prstGeom>
        </p:spPr>
        <p:txBody>
          <a:bodyPr wrap="none">
            <a:spAutoFit/>
          </a:bodyPr>
          <a:lstStyle/>
          <a:p>
            <a:r>
              <a:rPr lang="en-US" sz="1600" b="1" i="1" dirty="0" smtClean="0">
                <a:solidFill>
                  <a:schemeClr val="tx2"/>
                </a:solidFill>
              </a:rPr>
              <a:t>January - February, </a:t>
            </a:r>
            <a:r>
              <a:rPr lang="en-US" sz="1600" b="1" i="1" dirty="0">
                <a:solidFill>
                  <a:schemeClr val="tx2"/>
                </a:solidFill>
              </a:rPr>
              <a:t>2013</a:t>
            </a:r>
          </a:p>
        </p:txBody>
      </p:sp>
      <p:grpSp>
        <p:nvGrpSpPr>
          <p:cNvPr id="4" name="Group 3"/>
          <p:cNvGrpSpPr>
            <a:grpSpLocks noChangeAspect="1"/>
          </p:cNvGrpSpPr>
          <p:nvPr/>
        </p:nvGrpSpPr>
        <p:grpSpPr>
          <a:xfrm>
            <a:off x="228600" y="68287"/>
            <a:ext cx="5085876" cy="6586995"/>
            <a:chOff x="1977165" y="68288"/>
            <a:chExt cx="5189670" cy="6721423"/>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165" y="68288"/>
              <a:ext cx="5189670" cy="6721423"/>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52400"/>
              <a:ext cx="1905165" cy="609653"/>
            </a:xfrm>
            <a:prstGeom prst="rect">
              <a:avLst/>
            </a:prstGeom>
          </p:spPr>
        </p:pic>
      </p:grpSp>
      <p:grpSp>
        <p:nvGrpSpPr>
          <p:cNvPr id="7" name="Group 6"/>
          <p:cNvGrpSpPr/>
          <p:nvPr/>
        </p:nvGrpSpPr>
        <p:grpSpPr>
          <a:xfrm>
            <a:off x="1230224" y="134039"/>
            <a:ext cx="4671465" cy="6698561"/>
            <a:chOff x="2236267" y="79719"/>
            <a:chExt cx="4671465" cy="6698561"/>
          </a:xfrm>
        </p:grpSpPr>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67" y="79719"/>
              <a:ext cx="4671465" cy="6698561"/>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452" y="92801"/>
              <a:ext cx="1386960" cy="655377"/>
            </a:xfrm>
            <a:prstGeom prst="rect">
              <a:avLst/>
            </a:prstGeom>
          </p:spPr>
        </p:pic>
      </p:grpSp>
      <p:grpSp>
        <p:nvGrpSpPr>
          <p:cNvPr id="9" name="Group 8"/>
          <p:cNvGrpSpPr/>
          <p:nvPr/>
        </p:nvGrpSpPr>
        <p:grpSpPr>
          <a:xfrm>
            <a:off x="2508689" y="288066"/>
            <a:ext cx="3971439" cy="6147435"/>
            <a:chOff x="2508689" y="288066"/>
            <a:chExt cx="3971439" cy="6147435"/>
          </a:xfrm>
        </p:grpSpPr>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689" y="288066"/>
              <a:ext cx="3971439" cy="614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03543" y="6045468"/>
              <a:ext cx="2276585" cy="261610"/>
            </a:xfrm>
            <a:prstGeom prst="rect">
              <a:avLst/>
            </a:prstGeom>
            <a:solidFill>
              <a:schemeClr val="bg1">
                <a:lumMod val="85000"/>
              </a:schemeClr>
            </a:solidFill>
          </p:spPr>
          <p:txBody>
            <a:bodyPr wrap="none" rtlCol="0">
              <a:spAutoFit/>
            </a:bodyPr>
            <a:lstStyle/>
            <a:p>
              <a:r>
                <a:rPr lang="en-US" sz="1100" i="1" dirty="0" smtClean="0"/>
                <a:t>Los Angeles Times, Jan 14, 2013</a:t>
              </a:r>
              <a:endParaRPr lang="en-US" sz="1100" i="1" dirty="0"/>
            </a:p>
          </p:txBody>
        </p:sp>
      </p:grpSp>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800" y="288066"/>
            <a:ext cx="5288739" cy="6271804"/>
          </a:xfrm>
          <a:prstGeom prst="rect">
            <a:avLst/>
          </a:prstGeom>
        </p:spPr>
      </p:pic>
    </p:spTree>
    <p:extLst>
      <p:ext uri="{BB962C8B-B14F-4D97-AF65-F5344CB8AC3E}">
        <p14:creationId xmlns:p14="http://schemas.microsoft.com/office/powerpoint/2010/main" val="2501219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SC theme">
  <a:themeElements>
    <a:clrScheme name="">
      <a:dk1>
        <a:srgbClr val="000000"/>
      </a:dk1>
      <a:lt1>
        <a:srgbClr val="FFFFFF"/>
      </a:lt1>
      <a:dk2>
        <a:srgbClr val="990000"/>
      </a:dk2>
      <a:lt2>
        <a:srgbClr val="999999"/>
      </a:lt2>
      <a:accent1>
        <a:srgbClr val="CCCCCC"/>
      </a:accent1>
      <a:accent2>
        <a:srgbClr val="FFCC00"/>
      </a:accent2>
      <a:accent3>
        <a:srgbClr val="FFFFFF"/>
      </a:accent3>
      <a:accent4>
        <a:srgbClr val="000000"/>
      </a:accent4>
      <a:accent5>
        <a:srgbClr val="E2E2E2"/>
      </a:accent5>
      <a:accent6>
        <a:srgbClr val="E7B900"/>
      </a:accent6>
      <a:hlink>
        <a:srgbClr val="970000"/>
      </a:hlink>
      <a:folHlink>
        <a:srgbClr val="666666"/>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SC">
  <a:themeElements>
    <a:clrScheme name="">
      <a:dk1>
        <a:srgbClr val="000000"/>
      </a:dk1>
      <a:lt1>
        <a:srgbClr val="FFFFFF"/>
      </a:lt1>
      <a:dk2>
        <a:srgbClr val="990000"/>
      </a:dk2>
      <a:lt2>
        <a:srgbClr val="999999"/>
      </a:lt2>
      <a:accent1>
        <a:srgbClr val="CCCCCC"/>
      </a:accent1>
      <a:accent2>
        <a:srgbClr val="FFCC00"/>
      </a:accent2>
      <a:accent3>
        <a:srgbClr val="FFFFFF"/>
      </a:accent3>
      <a:accent4>
        <a:srgbClr val="000000"/>
      </a:accent4>
      <a:accent5>
        <a:srgbClr val="E2E2E2"/>
      </a:accent5>
      <a:accent6>
        <a:srgbClr val="E7B900"/>
      </a:accent6>
      <a:hlink>
        <a:srgbClr val="970000"/>
      </a:hlink>
      <a:folHlink>
        <a:srgbClr val="666666"/>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USC theme</Template>
  <TotalTime>1017</TotalTime>
  <Words>1766</Words>
  <Application>Microsoft Macintosh PowerPoint</Application>
  <PresentationFormat>On-screen Show (4:3)</PresentationFormat>
  <Paragraphs>287</Paragraphs>
  <Slides>48</Slides>
  <Notes>14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48</vt:i4>
      </vt:variant>
    </vt:vector>
  </HeadingPairs>
  <TitlesOfParts>
    <vt:vector size="52" baseType="lpstr">
      <vt:lpstr>USC theme</vt:lpstr>
      <vt:lpstr>USC</vt:lpstr>
      <vt:lpstr>1_Default Design</vt:lpstr>
      <vt:lpstr>Slide</vt:lpstr>
      <vt:lpstr>Air Pollution and Global Health </vt:lpstr>
      <vt:lpstr>PowerPoint Presentation</vt:lpstr>
      <vt:lpstr>PowerPoint Presentation</vt:lpstr>
      <vt:lpstr>What are risks at current levels?</vt:lpstr>
      <vt:lpstr>Could the London Fog of 1952 happen again?</vt:lpstr>
      <vt:lpstr>PowerPoint Presentation</vt:lpstr>
      <vt:lpstr>PowerPoint Presentation</vt:lpstr>
      <vt:lpstr>PowerPoint Presentation</vt:lpstr>
      <vt:lpstr>PowerPoint Presentation</vt:lpstr>
      <vt:lpstr>PowerPoint Presentation</vt:lpstr>
      <vt:lpstr>PowerPoint Presentation</vt:lpstr>
      <vt:lpstr>Global burden of disease</vt:lpstr>
      <vt:lpstr>PowerPoint Presentation</vt:lpstr>
      <vt:lpstr>Estimating the Global Burden of Disease due to Ambient Air Pollution</vt:lpstr>
      <vt:lpstr>A model  for estimating the global attributable burden: Integrated exposure-response function (IER)</vt:lpstr>
      <vt:lpstr>PowerPoint Presentation</vt:lpstr>
      <vt:lpstr>Exposure: Ambient PM Pollution</vt:lpstr>
      <vt:lpstr>Exposure - Ambient PM Pollution</vt:lpstr>
      <vt:lpstr>Burden of Disease Attributable to 20 Leading Risk Factors in 2010, % DALYs, both sexes</vt:lpstr>
      <vt:lpstr>Regional variation in leading risks, 2010</vt:lpstr>
      <vt:lpstr>PowerPoint Presentation</vt:lpstr>
      <vt:lpstr>PowerPoint Presentation</vt:lpstr>
      <vt:lpstr>Estimated population-weighted ambient air pollution levels - PM2.5 -increased worldwide and in China 1990-2010</vt:lpstr>
      <vt:lpstr>Deaths Attributable to Air Pollution, Worldwide, 1990 and 2010</vt:lpstr>
      <vt:lpstr>Air pollution and cancer: The iarc classification</vt:lpstr>
      <vt:lpstr>PowerPoint Presentation</vt:lpstr>
      <vt:lpstr>PowerPoint Presentation</vt:lpstr>
      <vt:lpstr>PowerPoint Presentation</vt:lpstr>
      <vt:lpstr>IARC Monograph meetings held subsequent to 2004</vt:lpstr>
      <vt:lpstr>PowerPoint Presentation</vt:lpstr>
      <vt:lpstr>PowerPoint Presentation</vt:lpstr>
      <vt:lpstr>PowerPoint Presentation</vt:lpstr>
      <vt:lpstr>PowerPoint Presentation</vt:lpstr>
      <vt:lpstr>PowerPoint Presentation</vt:lpstr>
      <vt:lpstr>PowerPoint Presentation</vt:lpstr>
      <vt:lpstr>The problem of traffic</vt:lpstr>
      <vt:lpstr>PowerPoint Presentation</vt:lpstr>
      <vt:lpstr>Traffic-Related Air Pollution</vt:lpstr>
      <vt:lpstr>China: Increasing numbers of vehicles</vt:lpstr>
      <vt:lpstr>Regulating Air Quality</vt:lpstr>
      <vt:lpstr>The Evidence Scale</vt:lpstr>
      <vt:lpstr>The National Ambient Air Quality Standards (NAAQS) review process</vt:lpstr>
      <vt:lpstr>PowerPoint Presentation</vt:lpstr>
      <vt:lpstr>The PM Dilemma</vt:lpstr>
      <vt:lpstr>PM2.5 Ranges in Epi studies</vt:lpstr>
      <vt:lpstr>PowerPoint Presentation</vt:lpstr>
      <vt:lpstr>WHO AQG: Particulate Matter</vt:lpstr>
      <vt:lpstr>PowerPoint Presentation</vt:lpstr>
    </vt:vector>
  </TitlesOfParts>
  <Company>USC Health Science 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Athena Foong</dc:creator>
  <cp:lastModifiedBy>Rachelle Lagman</cp:lastModifiedBy>
  <cp:revision>124</cp:revision>
  <dcterms:created xsi:type="dcterms:W3CDTF">2012-10-24T22:50:50Z</dcterms:created>
  <dcterms:modified xsi:type="dcterms:W3CDTF">2013-11-11T23:03:08Z</dcterms:modified>
</cp:coreProperties>
</file>