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93" r:id="rId2"/>
    <p:sldId id="642" r:id="rId3"/>
    <p:sldId id="655" r:id="rId4"/>
    <p:sldId id="672" r:id="rId5"/>
    <p:sldId id="673" r:id="rId6"/>
    <p:sldId id="653" r:id="rId7"/>
    <p:sldId id="644" r:id="rId8"/>
    <p:sldId id="649" r:id="rId9"/>
    <p:sldId id="674" r:id="rId10"/>
    <p:sldId id="648" r:id="rId11"/>
    <p:sldId id="634" r:id="rId12"/>
    <p:sldId id="652" r:id="rId13"/>
    <p:sldId id="650" r:id="rId14"/>
    <p:sldId id="651" r:id="rId15"/>
    <p:sldId id="675" r:id="rId16"/>
    <p:sldId id="676" r:id="rId17"/>
    <p:sldId id="667" r:id="rId18"/>
    <p:sldId id="668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00"/>
    <a:srgbClr val="009900"/>
    <a:srgbClr val="00CC00"/>
    <a:srgbClr val="000000"/>
    <a:srgbClr val="FF00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89948" autoAdjust="0"/>
  </p:normalViewPr>
  <p:slideViewPr>
    <p:cSldViewPr snapToGrid="0">
      <p:cViewPr varScale="1">
        <p:scale>
          <a:sx n="131" d="100"/>
          <a:sy n="131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0"/>
    </p:cViewPr>
  </p:sorterViewPr>
  <p:notesViewPr>
    <p:cSldViewPr snapToGrid="0">
      <p:cViewPr>
        <p:scale>
          <a:sx n="75" d="100"/>
          <a:sy n="75" d="100"/>
        </p:scale>
        <p:origin x="-732" y="48"/>
      </p:cViewPr>
      <p:guideLst>
        <p:guide orient="horz" pos="2925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5" tIns="45602" rIns="91205" bIns="456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5" tIns="45602" rIns="91205" bIns="456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5" tIns="45602" rIns="91205" bIns="456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5" tIns="45602" rIns="91205" bIns="456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7F002B8F-7AD6-45A6-B877-FAF1648B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>
            <a:lvl1pPr defTabSz="926459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>
            <a:lvl1pPr algn="r" defTabSz="926459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7350" y="4306888"/>
            <a:ext cx="6210300" cy="4765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6" tIns="46323" rIns="92646" bIns="46323" numCol="1" anchor="b" anchorCtr="0" compatLnSpc="1">
            <a:prstTxWarp prst="textNoShape">
              <a:avLst/>
            </a:prstTxWarp>
          </a:bodyPr>
          <a:lstStyle>
            <a:lvl1pPr defTabSz="926459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6" tIns="46323" rIns="92646" bIns="46323" numCol="1" anchor="b" anchorCtr="0" compatLnSpc="1">
            <a:prstTxWarp prst="textNoShape">
              <a:avLst/>
            </a:prstTxWarp>
          </a:bodyPr>
          <a:lstStyle>
            <a:lvl1pPr algn="r" defTabSz="926459" eaLnBrk="0" hangingPunct="0">
              <a:defRPr sz="1200"/>
            </a:lvl1pPr>
          </a:lstStyle>
          <a:p>
            <a:pPr>
              <a:defRPr/>
            </a:pPr>
            <a:fld id="{FFE10B6E-C01F-4CFD-B2B8-F1ABD5528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9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FA5E9F58-C45E-4448-945D-FD9C6F3EBAE9}" type="slidenum">
              <a:rPr lang="en-US" smtClean="0"/>
              <a:pPr defTabSz="925513"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4838"/>
            <a:ext cx="6019800" cy="4465637"/>
          </a:xfrm>
          <a:noFill/>
        </p:spPr>
        <p:txBody>
          <a:bodyPr/>
          <a:lstStyle/>
          <a:p>
            <a:pPr>
              <a:lnSpc>
                <a:spcPct val="200000"/>
              </a:lnSpc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8EAFD1F2-1899-406B-8274-FDDE1BB582DF}" type="slidenum">
              <a:rPr lang="en-US" smtClean="0"/>
              <a:pPr defTabSz="925513"/>
              <a:t>6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136D33DF-7203-4EE7-B789-3647CD9014FE}" type="datetime1">
              <a:rPr lang="en-US"/>
              <a:pPr>
                <a:defRPr/>
              </a:pPr>
              <a:t>11/11/13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HereMobile Source Control Division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D8CC-3907-449B-B571-59E9F8C2E508}" type="slidenum">
              <a:rPr lang="en-US"/>
              <a:pPr>
                <a:defRPr/>
              </a:pPr>
              <a:t>‹#›</a:t>
            </a:fld>
            <a:fld id="{1142DF1E-01E2-4D7C-B206-33E595758FC7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1E2F-2ECC-4048-AFB6-11719EC4E6A3}" type="slidenum">
              <a:rPr lang="en-US"/>
              <a:pPr>
                <a:defRPr/>
              </a:pPr>
              <a:t>‹#›</a:t>
            </a:fld>
            <a:fld id="{62CB6CE3-5E36-45C3-A3F1-0A42953D1761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9DE1-62B3-4F3F-8F19-8D39DFAABA2A}" type="slidenum">
              <a:rPr lang="en-US"/>
              <a:pPr>
                <a:defRPr/>
              </a:pPr>
              <a:t>‹#›</a:t>
            </a:fld>
            <a:fld id="{33BF7244-AB3C-43F8-AA90-383BF1DE201A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7FE9-4DE5-4F52-9076-371B893A09BB}" type="slidenum">
              <a:rPr lang="en-US"/>
              <a:pPr>
                <a:defRPr/>
              </a:pPr>
              <a:t>‹#›</a:t>
            </a:fld>
            <a:fld id="{3C4BBBF8-9961-4FDC-94DA-46A29E194E96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4E3F4-53BD-48CB-8D60-6979C23B54C3}" type="slidenum">
              <a:rPr lang="en-US"/>
              <a:pPr>
                <a:defRPr/>
              </a:pPr>
              <a:t>‹#›</a:t>
            </a:fld>
            <a:fld id="{67EB0F21-0EEA-44BC-AB41-BD72727ECF26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BCA55-6443-4743-8DFB-039246BCF1F8}" type="slidenum">
              <a:rPr lang="en-US"/>
              <a:pPr>
                <a:defRPr/>
              </a:pPr>
              <a:t>‹#›</a:t>
            </a:fld>
            <a:fld id="{2D8334D0-F916-4E1F-B7ED-D1BD3BD3AF1A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D7D2-52A9-4B94-AFF9-FEB23FC3291A}" type="slidenum">
              <a:rPr lang="en-US"/>
              <a:pPr>
                <a:defRPr/>
              </a:pPr>
              <a:t>‹#›</a:t>
            </a:fld>
            <a:fld id="{6794FBEA-FBBA-44A9-AE2B-61DD6F47B954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2E62-383E-4E36-AAA0-2BCED32180C2}" type="slidenum">
              <a:rPr lang="en-US"/>
              <a:pPr>
                <a:defRPr/>
              </a:pPr>
              <a:t>‹#›</a:t>
            </a:fld>
            <a:fld id="{2B3CB710-0C76-4354-BEAE-CE4A3876288E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8608-15B0-4963-93B9-877A5A3C4C0C}" type="slidenum">
              <a:rPr lang="en-US"/>
              <a:pPr>
                <a:defRPr/>
              </a:pPr>
              <a:t>‹#›</a:t>
            </a:fld>
            <a:fld id="{8E36D9AA-9496-4C4A-A39C-8728E29E1AC2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2E3A-1CB7-4437-8540-06FC27E5EA01}" type="slidenum">
              <a:rPr lang="en-US"/>
              <a:pPr>
                <a:defRPr/>
              </a:pPr>
              <a:t>‹#›</a:t>
            </a:fld>
            <a:fld id="{9CC58EDB-4A75-44AF-A7DD-551C8E4A142F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3568-5153-4A6D-A528-9BE6265A2267}" type="slidenum">
              <a:rPr lang="en-US"/>
              <a:pPr>
                <a:defRPr/>
              </a:pPr>
              <a:t>‹#›</a:t>
            </a:fld>
            <a:fld id="{0AB0E434-E89E-4FA6-83C1-E52F1E86B905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AC83-22AD-4DDC-A4A4-146DF0EE4530}" type="slidenum">
              <a:rPr lang="en-US"/>
              <a:pPr>
                <a:defRPr/>
              </a:pPr>
              <a:t>‹#›</a:t>
            </a:fld>
            <a:fld id="{4F7C186F-F61D-41B7-82D6-712F65ADCA7F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>
              <a:defRPr/>
            </a:pPr>
            <a:fld id="{A3C2AC80-28CA-4E10-B69C-47AD41453D78}" type="slidenum">
              <a:rPr lang="en-US"/>
              <a:pPr>
                <a:defRPr/>
              </a:pPr>
              <a:t>‹#›</a:t>
            </a:fld>
            <a:fld id="{EC36D44A-136A-43C1-9BF5-D79FB158D2AC}" type="datetime1">
              <a:rPr lang="en-US" b="0"/>
              <a:pPr>
                <a:defRPr/>
              </a:pPr>
              <a:t>11/11/13</a:t>
            </a:fld>
            <a:r>
              <a:rPr lang="en-US" b="0"/>
              <a:t>October 2003</a:t>
            </a:r>
          </a:p>
        </p:txBody>
      </p:sp>
      <p:sp>
        <p:nvSpPr>
          <p:cNvPr id="64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Division Name HereIDRAC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757238"/>
            <a:ext cx="8797972" cy="1746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Policy and Mitigation Measures -            Heavy </a:t>
            </a:r>
            <a:r>
              <a:rPr lang="en-US" sz="3200" dirty="0"/>
              <a:t>Duty </a:t>
            </a:r>
            <a:r>
              <a:rPr lang="en-US" sz="3200" dirty="0" smtClean="0"/>
              <a:t>Vehicle Emissions in California</a:t>
            </a:r>
            <a:endParaRPr lang="en-US" sz="3200" dirty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217613" y="123825"/>
            <a:ext cx="640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/>
              <a:t>India – California Air-Pollution Mitigation Program (ICAMP)</a:t>
            </a:r>
            <a:endParaRPr lang="en-US" sz="1600" dirty="0"/>
          </a:p>
          <a:p>
            <a:pPr algn="ctr" eaLnBrk="0" hangingPunct="0"/>
            <a:r>
              <a:rPr lang="en-US" sz="1600" dirty="0" smtClean="0"/>
              <a:t>Oakland, CA, October 21-23, </a:t>
            </a:r>
            <a:r>
              <a:rPr lang="en-US" sz="1600" dirty="0"/>
              <a:t>2013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842" y="3318438"/>
            <a:ext cx="4343447" cy="259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98579" y="1878764"/>
            <a:ext cx="8797972" cy="174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kern="0" dirty="0" err="1" smtClean="0"/>
              <a:t>Jorn</a:t>
            </a:r>
            <a:r>
              <a:rPr lang="en-US" sz="2000" b="0" kern="0" dirty="0" smtClean="0"/>
              <a:t> Dinh Herner, Ph.D.</a:t>
            </a:r>
          </a:p>
          <a:p>
            <a:pPr>
              <a:defRPr/>
            </a:pPr>
            <a:r>
              <a:rPr lang="en-US" sz="2000" b="0" kern="0" dirty="0" smtClean="0"/>
              <a:t>Chief, Research Planning and Emission Mitigation Branch,               Research Division</a:t>
            </a:r>
            <a:endParaRPr lang="en-US" sz="2000" b="0" kern="0" dirty="0"/>
          </a:p>
        </p:txBody>
      </p:sp>
      <p:pic>
        <p:nvPicPr>
          <p:cNvPr id="2050" name="Picture 2" descr="C:\Users\jherner\AppData\Local\Microsoft\Windows\Temporary Internet Files\Content.Outlook\B47FN71O\arb_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98" y="5909048"/>
            <a:ext cx="5089134" cy="9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660525"/>
            <a:ext cx="89027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2"/>
          <p:cNvSpPr txBox="1">
            <a:spLocks noChangeArrowheads="1"/>
          </p:cNvSpPr>
          <p:nvPr/>
        </p:nvSpPr>
        <p:spPr bwMode="auto">
          <a:xfrm>
            <a:off x="1931988" y="4262438"/>
            <a:ext cx="843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HD Diesel                                         HD NG</a:t>
            </a:r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225425" y="6510338"/>
            <a:ext cx="8296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/>
              <a:t>“Old” diesel and CNG number from chassis dynamometer studies, while 2007 and 2010 are average certification values  in mg/mi, using 2.9 bhp-hr/mi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792163" y="5145088"/>
            <a:ext cx="758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/>
              <a:t>Diesel  -98%, CNG  -97% </a:t>
            </a:r>
          </a:p>
          <a:p>
            <a:pPr marL="457200" indent="-457200">
              <a:buFont typeface="Arial" charset="0"/>
              <a:buChar char="•"/>
            </a:pPr>
            <a:r>
              <a:rPr lang="en-US"/>
              <a:t>Need for further reductions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5325" y="1206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Progression of </a:t>
            </a:r>
            <a:r>
              <a:rPr lang="en-US" sz="3200" dirty="0" err="1" smtClean="0"/>
              <a:t>NOx</a:t>
            </a:r>
            <a:r>
              <a:rPr lang="en-US" sz="3200" dirty="0" smtClean="0"/>
              <a:t> Emissions</a:t>
            </a:r>
            <a:endParaRPr lang="en-US" sz="3200" dirty="0"/>
          </a:p>
        </p:txBody>
      </p:sp>
      <p:grpSp>
        <p:nvGrpSpPr>
          <p:cNvPr id="26630" name="Group 48"/>
          <p:cNvGrpSpPr>
            <a:grpSpLocks/>
          </p:cNvGrpSpPr>
          <p:nvPr/>
        </p:nvGrpSpPr>
        <p:grpSpPr bwMode="auto">
          <a:xfrm>
            <a:off x="7848600" y="6038850"/>
            <a:ext cx="839788" cy="452438"/>
            <a:chOff x="102" y="608"/>
            <a:chExt cx="5451" cy="2890"/>
          </a:xfrm>
        </p:grpSpPr>
        <p:grpSp>
          <p:nvGrpSpPr>
            <p:cNvPr id="26631" name="Group 49"/>
            <p:cNvGrpSpPr>
              <a:grpSpLocks/>
            </p:cNvGrpSpPr>
            <p:nvPr/>
          </p:nvGrpSpPr>
          <p:grpSpPr bwMode="auto">
            <a:xfrm>
              <a:off x="102" y="608"/>
              <a:ext cx="2890" cy="2890"/>
              <a:chOff x="528" y="96"/>
              <a:chExt cx="3888" cy="3888"/>
            </a:xfrm>
          </p:grpSpPr>
          <p:sp>
            <p:nvSpPr>
              <p:cNvPr id="26642" name="AutoShape 50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3888" cy="38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0" y="10800"/>
                    </a:moveTo>
                    <a:cubicBezTo>
                      <a:pt x="2050" y="15632"/>
                      <a:pt x="5968" y="19550"/>
                      <a:pt x="10800" y="19550"/>
                    </a:cubicBezTo>
                    <a:cubicBezTo>
                      <a:pt x="15632" y="19550"/>
                      <a:pt x="19550" y="15632"/>
                      <a:pt x="19550" y="10800"/>
                    </a:cubicBezTo>
                    <a:cubicBezTo>
                      <a:pt x="19550" y="5968"/>
                      <a:pt x="15632" y="2050"/>
                      <a:pt x="10800" y="2050"/>
                    </a:cubicBezTo>
                    <a:cubicBezTo>
                      <a:pt x="5968" y="2050"/>
                      <a:pt x="2050" y="5968"/>
                      <a:pt x="205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Freeform 51"/>
              <p:cNvSpPr>
                <a:spLocks/>
              </p:cNvSpPr>
              <p:nvPr/>
            </p:nvSpPr>
            <p:spPr bwMode="auto">
              <a:xfrm>
                <a:off x="890" y="1273"/>
                <a:ext cx="3163" cy="1430"/>
              </a:xfrm>
              <a:custGeom>
                <a:avLst/>
                <a:gdLst>
                  <a:gd name="T0" fmla="*/ 364850 w 1866"/>
                  <a:gd name="T1" fmla="*/ 77563 h 851"/>
                  <a:gd name="T2" fmla="*/ 343687 w 1866"/>
                  <a:gd name="T3" fmla="*/ 67835 h 851"/>
                  <a:gd name="T4" fmla="*/ 310171 w 1866"/>
                  <a:gd name="T5" fmla="*/ 67835 h 851"/>
                  <a:gd name="T6" fmla="*/ 282585 w 1866"/>
                  <a:gd name="T7" fmla="*/ 74380 h 851"/>
                  <a:gd name="T8" fmla="*/ 248502 w 1866"/>
                  <a:gd name="T9" fmla="*/ 97942 h 851"/>
                  <a:gd name="T10" fmla="*/ 226714 w 1866"/>
                  <a:gd name="T11" fmla="*/ 116868 h 851"/>
                  <a:gd name="T12" fmla="*/ 197450 w 1866"/>
                  <a:gd name="T13" fmla="*/ 136722 h 851"/>
                  <a:gd name="T14" fmla="*/ 156880 w 1866"/>
                  <a:gd name="T15" fmla="*/ 150231 h 851"/>
                  <a:gd name="T16" fmla="*/ 122182 w 1866"/>
                  <a:gd name="T17" fmla="*/ 151849 h 851"/>
                  <a:gd name="T18" fmla="*/ 86411 w 1866"/>
                  <a:gd name="T19" fmla="*/ 148570 h 851"/>
                  <a:gd name="T20" fmla="*/ 55810 w 1866"/>
                  <a:gd name="T21" fmla="*/ 135126 h 851"/>
                  <a:gd name="T22" fmla="*/ 25906 w 1866"/>
                  <a:gd name="T23" fmla="*/ 114748 h 851"/>
                  <a:gd name="T24" fmla="*/ 4155 w 1866"/>
                  <a:gd name="T25" fmla="*/ 89403 h 851"/>
                  <a:gd name="T26" fmla="*/ 1165 w 1866"/>
                  <a:gd name="T27" fmla="*/ 78657 h 851"/>
                  <a:gd name="T28" fmla="*/ 6482 w 1866"/>
                  <a:gd name="T29" fmla="*/ 83414 h 851"/>
                  <a:gd name="T30" fmla="*/ 23438 w 1866"/>
                  <a:gd name="T31" fmla="*/ 89403 h 851"/>
                  <a:gd name="T32" fmla="*/ 61123 w 1866"/>
                  <a:gd name="T33" fmla="*/ 88852 h 851"/>
                  <a:gd name="T34" fmla="*/ 104532 w 1866"/>
                  <a:gd name="T35" fmla="*/ 70512 h 851"/>
                  <a:gd name="T36" fmla="*/ 135138 w 1866"/>
                  <a:gd name="T37" fmla="*/ 42527 h 851"/>
                  <a:gd name="T38" fmla="*/ 170404 w 1866"/>
                  <a:gd name="T39" fmla="*/ 16172 h 851"/>
                  <a:gd name="T40" fmla="*/ 222069 w 1866"/>
                  <a:gd name="T41" fmla="*/ 1595 h 851"/>
                  <a:gd name="T42" fmla="*/ 279047 w 1866"/>
                  <a:gd name="T43" fmla="*/ 6444 h 851"/>
                  <a:gd name="T44" fmla="*/ 318971 w 1866"/>
                  <a:gd name="T45" fmla="*/ 24786 h 851"/>
                  <a:gd name="T46" fmla="*/ 347199 w 1866"/>
                  <a:gd name="T47" fmla="*/ 46921 h 851"/>
                  <a:gd name="T48" fmla="*/ 364850 w 1866"/>
                  <a:gd name="T49" fmla="*/ 77563 h 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6"/>
                  <a:gd name="T76" fmla="*/ 0 h 851"/>
                  <a:gd name="T77" fmla="*/ 1866 w 1866"/>
                  <a:gd name="T78" fmla="*/ 851 h 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6" h="851">
                    <a:moveTo>
                      <a:pt x="1863" y="432"/>
                    </a:moveTo>
                    <a:cubicBezTo>
                      <a:pt x="1860" y="451"/>
                      <a:pt x="1801" y="387"/>
                      <a:pt x="1755" y="378"/>
                    </a:cubicBezTo>
                    <a:cubicBezTo>
                      <a:pt x="1709" y="369"/>
                      <a:pt x="1636" y="372"/>
                      <a:pt x="1584" y="378"/>
                    </a:cubicBezTo>
                    <a:cubicBezTo>
                      <a:pt x="1532" y="384"/>
                      <a:pt x="1495" y="386"/>
                      <a:pt x="1443" y="414"/>
                    </a:cubicBezTo>
                    <a:cubicBezTo>
                      <a:pt x="1391" y="442"/>
                      <a:pt x="1316" y="507"/>
                      <a:pt x="1269" y="546"/>
                    </a:cubicBezTo>
                    <a:cubicBezTo>
                      <a:pt x="1222" y="585"/>
                      <a:pt x="1201" y="615"/>
                      <a:pt x="1158" y="651"/>
                    </a:cubicBezTo>
                    <a:cubicBezTo>
                      <a:pt x="1115" y="687"/>
                      <a:pt x="1067" y="731"/>
                      <a:pt x="1008" y="762"/>
                    </a:cubicBezTo>
                    <a:cubicBezTo>
                      <a:pt x="949" y="793"/>
                      <a:pt x="865" y="823"/>
                      <a:pt x="801" y="837"/>
                    </a:cubicBezTo>
                    <a:cubicBezTo>
                      <a:pt x="737" y="851"/>
                      <a:pt x="684" y="847"/>
                      <a:pt x="624" y="846"/>
                    </a:cubicBezTo>
                    <a:cubicBezTo>
                      <a:pt x="564" y="845"/>
                      <a:pt x="497" y="843"/>
                      <a:pt x="441" y="828"/>
                    </a:cubicBezTo>
                    <a:cubicBezTo>
                      <a:pt x="385" y="813"/>
                      <a:pt x="337" y="785"/>
                      <a:pt x="285" y="753"/>
                    </a:cubicBezTo>
                    <a:cubicBezTo>
                      <a:pt x="233" y="721"/>
                      <a:pt x="176" y="681"/>
                      <a:pt x="132" y="639"/>
                    </a:cubicBezTo>
                    <a:cubicBezTo>
                      <a:pt x="88" y="597"/>
                      <a:pt x="42" y="531"/>
                      <a:pt x="21" y="498"/>
                    </a:cubicBezTo>
                    <a:cubicBezTo>
                      <a:pt x="0" y="465"/>
                      <a:pt x="4" y="443"/>
                      <a:pt x="6" y="438"/>
                    </a:cubicBezTo>
                    <a:cubicBezTo>
                      <a:pt x="8" y="433"/>
                      <a:pt x="14" y="455"/>
                      <a:pt x="33" y="465"/>
                    </a:cubicBezTo>
                    <a:cubicBezTo>
                      <a:pt x="52" y="475"/>
                      <a:pt x="74" y="493"/>
                      <a:pt x="120" y="498"/>
                    </a:cubicBezTo>
                    <a:cubicBezTo>
                      <a:pt x="166" y="503"/>
                      <a:pt x="243" y="512"/>
                      <a:pt x="312" y="495"/>
                    </a:cubicBezTo>
                    <a:cubicBezTo>
                      <a:pt x="381" y="478"/>
                      <a:pt x="471" y="436"/>
                      <a:pt x="534" y="393"/>
                    </a:cubicBezTo>
                    <a:cubicBezTo>
                      <a:pt x="597" y="350"/>
                      <a:pt x="634" y="287"/>
                      <a:pt x="690" y="237"/>
                    </a:cubicBezTo>
                    <a:cubicBezTo>
                      <a:pt x="746" y="187"/>
                      <a:pt x="796" y="128"/>
                      <a:pt x="870" y="90"/>
                    </a:cubicBezTo>
                    <a:cubicBezTo>
                      <a:pt x="944" y="52"/>
                      <a:pt x="1042" y="18"/>
                      <a:pt x="1134" y="9"/>
                    </a:cubicBezTo>
                    <a:cubicBezTo>
                      <a:pt x="1226" y="0"/>
                      <a:pt x="1343" y="15"/>
                      <a:pt x="1425" y="36"/>
                    </a:cubicBezTo>
                    <a:cubicBezTo>
                      <a:pt x="1507" y="57"/>
                      <a:pt x="1571" y="101"/>
                      <a:pt x="1629" y="138"/>
                    </a:cubicBezTo>
                    <a:cubicBezTo>
                      <a:pt x="1687" y="175"/>
                      <a:pt x="1733" y="211"/>
                      <a:pt x="1773" y="261"/>
                    </a:cubicBezTo>
                    <a:cubicBezTo>
                      <a:pt x="1813" y="311"/>
                      <a:pt x="1866" y="413"/>
                      <a:pt x="1863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2" name="Group 52"/>
            <p:cNvGrpSpPr>
              <a:grpSpLocks/>
            </p:cNvGrpSpPr>
            <p:nvPr/>
          </p:nvGrpSpPr>
          <p:grpSpPr bwMode="auto">
            <a:xfrm>
              <a:off x="2490" y="628"/>
              <a:ext cx="3063" cy="2854"/>
              <a:chOff x="2490" y="628"/>
              <a:chExt cx="2895" cy="2854"/>
            </a:xfrm>
          </p:grpSpPr>
          <p:sp>
            <p:nvSpPr>
              <p:cNvPr id="26633" name="Freeform 53"/>
              <p:cNvSpPr>
                <a:spLocks/>
              </p:cNvSpPr>
              <p:nvPr/>
            </p:nvSpPr>
            <p:spPr bwMode="auto">
              <a:xfrm>
                <a:off x="3267" y="1949"/>
                <a:ext cx="2118" cy="198"/>
              </a:xfrm>
              <a:custGeom>
                <a:avLst/>
                <a:gdLst>
                  <a:gd name="T0" fmla="*/ 0 w 2118"/>
                  <a:gd name="T1" fmla="*/ 0 h 198"/>
                  <a:gd name="T2" fmla="*/ 2115 w 2118"/>
                  <a:gd name="T3" fmla="*/ 0 h 198"/>
                  <a:gd name="T4" fmla="*/ 2116 w 2118"/>
                  <a:gd name="T5" fmla="*/ 56 h 198"/>
                  <a:gd name="T6" fmla="*/ 2118 w 2118"/>
                  <a:gd name="T7" fmla="*/ 106 h 198"/>
                  <a:gd name="T8" fmla="*/ 2118 w 2118"/>
                  <a:gd name="T9" fmla="*/ 146 h 198"/>
                  <a:gd name="T10" fmla="*/ 2115 w 2118"/>
                  <a:gd name="T11" fmla="*/ 198 h 198"/>
                  <a:gd name="T12" fmla="*/ 3 w 2118"/>
                  <a:gd name="T13" fmla="*/ 196 h 198"/>
                  <a:gd name="T14" fmla="*/ 5 w 2118"/>
                  <a:gd name="T15" fmla="*/ 150 h 198"/>
                  <a:gd name="T16" fmla="*/ 3 w 2118"/>
                  <a:gd name="T17" fmla="*/ 99 h 198"/>
                  <a:gd name="T18" fmla="*/ 5 w 2118"/>
                  <a:gd name="T19" fmla="*/ 45 h 198"/>
                  <a:gd name="T20" fmla="*/ 0 w 2118"/>
                  <a:gd name="T21" fmla="*/ 0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8"/>
                  <a:gd name="T34" fmla="*/ 0 h 198"/>
                  <a:gd name="T35" fmla="*/ 2118 w 2118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8" h="198">
                    <a:moveTo>
                      <a:pt x="0" y="0"/>
                    </a:moveTo>
                    <a:lnTo>
                      <a:pt x="2115" y="0"/>
                    </a:lnTo>
                    <a:lnTo>
                      <a:pt x="2116" y="56"/>
                    </a:lnTo>
                    <a:lnTo>
                      <a:pt x="2118" y="106"/>
                    </a:lnTo>
                    <a:lnTo>
                      <a:pt x="2118" y="146"/>
                    </a:lnTo>
                    <a:lnTo>
                      <a:pt x="2115" y="198"/>
                    </a:lnTo>
                    <a:lnTo>
                      <a:pt x="3" y="196"/>
                    </a:lnTo>
                    <a:lnTo>
                      <a:pt x="5" y="150"/>
                    </a:lnTo>
                    <a:lnTo>
                      <a:pt x="3" y="99"/>
                    </a:lnTo>
                    <a:lnTo>
                      <a:pt x="5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4" name="Freeform 54"/>
              <p:cNvSpPr>
                <a:spLocks/>
              </p:cNvSpPr>
              <p:nvPr/>
            </p:nvSpPr>
            <p:spPr bwMode="auto">
              <a:xfrm>
                <a:off x="2864" y="950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Freeform 55"/>
              <p:cNvSpPr>
                <a:spLocks/>
              </p:cNvSpPr>
              <p:nvPr/>
            </p:nvSpPr>
            <p:spPr bwMode="auto">
              <a:xfrm>
                <a:off x="2490" y="628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Freeform 56"/>
              <p:cNvSpPr>
                <a:spLocks/>
              </p:cNvSpPr>
              <p:nvPr/>
            </p:nvSpPr>
            <p:spPr bwMode="auto">
              <a:xfrm>
                <a:off x="3083" y="1274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Freeform 57"/>
              <p:cNvSpPr>
                <a:spLocks/>
              </p:cNvSpPr>
              <p:nvPr/>
            </p:nvSpPr>
            <p:spPr bwMode="auto">
              <a:xfrm>
                <a:off x="3209" y="1604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Freeform 58"/>
              <p:cNvSpPr>
                <a:spLocks/>
              </p:cNvSpPr>
              <p:nvPr/>
            </p:nvSpPr>
            <p:spPr bwMode="auto">
              <a:xfrm flipV="1">
                <a:off x="2872" y="2988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Freeform 59"/>
              <p:cNvSpPr>
                <a:spLocks/>
              </p:cNvSpPr>
              <p:nvPr/>
            </p:nvSpPr>
            <p:spPr bwMode="auto">
              <a:xfrm flipV="1">
                <a:off x="2498" y="3312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Freeform 60"/>
              <p:cNvSpPr>
                <a:spLocks/>
              </p:cNvSpPr>
              <p:nvPr/>
            </p:nvSpPr>
            <p:spPr bwMode="auto">
              <a:xfrm flipV="1">
                <a:off x="3091" y="2657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Freeform 61"/>
              <p:cNvSpPr>
                <a:spLocks/>
              </p:cNvSpPr>
              <p:nvPr/>
            </p:nvSpPr>
            <p:spPr bwMode="auto">
              <a:xfrm flipV="1">
                <a:off x="3217" y="2308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773113" y="35401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ARB </a:t>
            </a:r>
            <a:r>
              <a:rPr lang="en-US" sz="4000" b="1" dirty="0">
                <a:solidFill>
                  <a:schemeClr val="tx2"/>
                </a:solidFill>
              </a:rPr>
              <a:t>Screening Method for Toxicity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grpSp>
        <p:nvGrpSpPr>
          <p:cNvPr id="28674" name="Group 29"/>
          <p:cNvGrpSpPr>
            <a:grpSpLocks/>
          </p:cNvGrpSpPr>
          <p:nvPr/>
        </p:nvGrpSpPr>
        <p:grpSpPr bwMode="auto">
          <a:xfrm>
            <a:off x="1749425" y="2185988"/>
            <a:ext cx="6745288" cy="2421156"/>
            <a:chOff x="990600" y="1274680"/>
            <a:chExt cx="6745198" cy="2421121"/>
          </a:xfrm>
        </p:grpSpPr>
        <p:sp>
          <p:nvSpPr>
            <p:cNvPr id="28695" name="TextBox 31"/>
            <p:cNvSpPr txBox="1">
              <a:spLocks noChangeArrowheads="1"/>
            </p:cNvSpPr>
            <p:nvPr/>
          </p:nvSpPr>
          <p:spPr bwMode="auto">
            <a:xfrm>
              <a:off x="990600" y="2071300"/>
              <a:ext cx="2005742" cy="64633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Chemical Assays </a:t>
              </a:r>
            </a:p>
            <a:p>
              <a:pPr eaLnBrk="0" hangingPunct="0"/>
              <a:r>
                <a:rPr lang="en-US" sz="1800"/>
                <a:t>(cell free)</a:t>
              </a:r>
            </a:p>
          </p:txBody>
        </p:sp>
        <p:sp>
          <p:nvSpPr>
            <p:cNvPr id="28696" name="TextBox 33"/>
            <p:cNvSpPr txBox="1">
              <a:spLocks noChangeArrowheads="1"/>
            </p:cNvSpPr>
            <p:nvPr/>
          </p:nvSpPr>
          <p:spPr bwMode="auto">
            <a:xfrm>
              <a:off x="3313779" y="2071300"/>
              <a:ext cx="1774845" cy="64633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Cellular </a:t>
              </a:r>
              <a:r>
                <a:rPr lang="en-US" sz="1800" i="1"/>
                <a:t>in vitro </a:t>
              </a:r>
            </a:p>
            <a:p>
              <a:pPr eaLnBrk="0" hangingPunct="0"/>
              <a:r>
                <a:rPr lang="en-US" sz="1800"/>
                <a:t>Assays</a:t>
              </a:r>
            </a:p>
          </p:txBody>
        </p:sp>
        <p:sp>
          <p:nvSpPr>
            <p:cNvPr id="28697" name="TextBox 34"/>
            <p:cNvSpPr txBox="1">
              <a:spLocks noChangeArrowheads="1"/>
            </p:cNvSpPr>
            <p:nvPr/>
          </p:nvSpPr>
          <p:spPr bwMode="auto">
            <a:xfrm>
              <a:off x="5486400" y="2064418"/>
              <a:ext cx="2249398" cy="3693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Genotoxicity Assays</a:t>
              </a:r>
            </a:p>
          </p:txBody>
        </p:sp>
        <p:sp>
          <p:nvSpPr>
            <p:cNvPr id="28698" name="TextBox 35"/>
            <p:cNvSpPr txBox="1">
              <a:spLocks noChangeArrowheads="1"/>
            </p:cNvSpPr>
            <p:nvPr/>
          </p:nvSpPr>
          <p:spPr bwMode="auto">
            <a:xfrm>
              <a:off x="3276600" y="1274680"/>
              <a:ext cx="172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u="sng"/>
                <a:t>PM Extraction</a:t>
              </a:r>
            </a:p>
          </p:txBody>
        </p:sp>
        <p:sp>
          <p:nvSpPr>
            <p:cNvPr id="28699" name="TextBox 36"/>
            <p:cNvSpPr txBox="1">
              <a:spLocks noChangeArrowheads="1"/>
            </p:cNvSpPr>
            <p:nvPr/>
          </p:nvSpPr>
          <p:spPr bwMode="auto">
            <a:xfrm>
              <a:off x="1038224" y="3049479"/>
              <a:ext cx="1847826" cy="36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 u="sng"/>
                <a:t>Oxidative Stress</a:t>
              </a:r>
            </a:p>
          </p:txBody>
        </p:sp>
        <p:sp>
          <p:nvSpPr>
            <p:cNvPr id="28700" name="TextBox 39"/>
            <p:cNvSpPr txBox="1">
              <a:spLocks noChangeArrowheads="1"/>
            </p:cNvSpPr>
            <p:nvPr/>
          </p:nvSpPr>
          <p:spPr bwMode="auto">
            <a:xfrm>
              <a:off x="3465480" y="3049479"/>
              <a:ext cx="2046260" cy="646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i="1" u="sng" dirty="0" smtClean="0"/>
                <a:t>Inflammation and Oxidative Stress</a:t>
              </a:r>
              <a:endParaRPr lang="en-US" sz="1800" i="1" u="sng" dirty="0"/>
            </a:p>
          </p:txBody>
        </p:sp>
        <p:sp>
          <p:nvSpPr>
            <p:cNvPr id="28701" name="TextBox 40"/>
            <p:cNvSpPr txBox="1">
              <a:spLocks noChangeArrowheads="1"/>
            </p:cNvSpPr>
            <p:nvPr/>
          </p:nvSpPr>
          <p:spPr bwMode="auto">
            <a:xfrm>
              <a:off x="5832411" y="3049479"/>
              <a:ext cx="1555729" cy="36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i="1" u="sng"/>
                <a:t>DNA damage</a:t>
              </a:r>
            </a:p>
          </p:txBody>
        </p:sp>
        <p:cxnSp>
          <p:nvCxnSpPr>
            <p:cNvPr id="44" name="Straight Arrow Connector 43"/>
            <p:cNvCxnSpPr>
              <a:endCxn id="28695" idx="0"/>
            </p:cNvCxnSpPr>
            <p:nvPr/>
          </p:nvCxnSpPr>
          <p:spPr>
            <a:xfrm flipH="1">
              <a:off x="1993887" y="1644562"/>
              <a:ext cx="1358882" cy="427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698" idx="2"/>
            </p:cNvCxnSpPr>
            <p:nvPr/>
          </p:nvCxnSpPr>
          <p:spPr>
            <a:xfrm flipH="1">
              <a:off x="4025860" y="1644562"/>
              <a:ext cx="112711" cy="427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28697" idx="0"/>
            </p:cNvCxnSpPr>
            <p:nvPr/>
          </p:nvCxnSpPr>
          <p:spPr>
            <a:xfrm>
              <a:off x="4571952" y="1644562"/>
              <a:ext cx="2039911" cy="419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8695" idx="2"/>
              <a:endCxn id="28699" idx="0"/>
            </p:cNvCxnSpPr>
            <p:nvPr/>
          </p:nvCxnSpPr>
          <p:spPr>
            <a:xfrm flipH="1">
              <a:off x="1970075" y="2717696"/>
              <a:ext cx="23812" cy="3317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8696" idx="2"/>
            </p:cNvCxnSpPr>
            <p:nvPr/>
          </p:nvCxnSpPr>
          <p:spPr>
            <a:xfrm flipH="1">
              <a:off x="4200482" y="2717696"/>
              <a:ext cx="0" cy="3317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8697" idx="2"/>
              <a:endCxn id="28701" idx="0"/>
            </p:cNvCxnSpPr>
            <p:nvPr/>
          </p:nvCxnSpPr>
          <p:spPr>
            <a:xfrm>
              <a:off x="6611863" y="2433538"/>
              <a:ext cx="0" cy="6159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897063" y="4722813"/>
            <a:ext cx="185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 smtClean="0"/>
              <a:t>DTT</a:t>
            </a:r>
            <a:endParaRPr lang="en-US" sz="1800" dirty="0"/>
          </a:p>
        </p:txBody>
      </p:sp>
      <p:sp>
        <p:nvSpPr>
          <p:cNvPr id="28676" name="TextBox 20"/>
          <p:cNvSpPr txBox="1">
            <a:spLocks noChangeArrowheads="1"/>
          </p:cNvSpPr>
          <p:nvPr/>
        </p:nvSpPr>
        <p:spPr bwMode="auto">
          <a:xfrm>
            <a:off x="3925888" y="4699000"/>
            <a:ext cx="2319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/>
              <a:t>Macrophage ROS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1800"/>
              <a:t>Inflammatory Markers mRNA</a:t>
            </a: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6553200" y="4700588"/>
            <a:ext cx="223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/>
              <a:t>Ames </a:t>
            </a:r>
            <a:r>
              <a:rPr lang="en-US" sz="1800" dirty="0" smtClean="0"/>
              <a:t>assay</a:t>
            </a:r>
            <a:endParaRPr lang="en-US" sz="1800" dirty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/>
              <a:t>Comet assay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80975" y="3160713"/>
            <a:ext cx="836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 u="sng">
                <a:solidFill>
                  <a:schemeClr val="tx2"/>
                </a:solidFill>
              </a:rPr>
              <a:t>Type</a:t>
            </a:r>
          </a:p>
        </p:txBody>
      </p:sp>
      <p:sp>
        <p:nvSpPr>
          <p:cNvPr id="28679" name="TextBox 22"/>
          <p:cNvSpPr txBox="1">
            <a:spLocks noChangeArrowheads="1"/>
          </p:cNvSpPr>
          <p:nvPr/>
        </p:nvSpPr>
        <p:spPr bwMode="auto">
          <a:xfrm>
            <a:off x="0" y="39608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 u="sng">
                <a:solidFill>
                  <a:schemeClr val="tx2"/>
                </a:solidFill>
              </a:rPr>
              <a:t>Endpoints</a:t>
            </a:r>
          </a:p>
        </p:txBody>
      </p:sp>
      <p:sp>
        <p:nvSpPr>
          <p:cNvPr id="28680" name="TextBox 23"/>
          <p:cNvSpPr txBox="1">
            <a:spLocks noChangeArrowheads="1"/>
          </p:cNvSpPr>
          <p:nvPr/>
        </p:nvSpPr>
        <p:spPr bwMode="auto">
          <a:xfrm>
            <a:off x="120650" y="47910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 u="sng">
                <a:solidFill>
                  <a:schemeClr val="tx2"/>
                </a:solidFill>
              </a:rPr>
              <a:t>Assay</a:t>
            </a:r>
          </a:p>
        </p:txBody>
      </p:sp>
      <p:grpSp>
        <p:nvGrpSpPr>
          <p:cNvPr id="28681" name="Group 48"/>
          <p:cNvGrpSpPr>
            <a:grpSpLocks/>
          </p:cNvGrpSpPr>
          <p:nvPr/>
        </p:nvGrpSpPr>
        <p:grpSpPr bwMode="auto">
          <a:xfrm>
            <a:off x="7848600" y="6038850"/>
            <a:ext cx="839788" cy="452438"/>
            <a:chOff x="102" y="608"/>
            <a:chExt cx="5451" cy="2890"/>
          </a:xfrm>
        </p:grpSpPr>
        <p:grpSp>
          <p:nvGrpSpPr>
            <p:cNvPr id="28682" name="Group 49"/>
            <p:cNvGrpSpPr>
              <a:grpSpLocks/>
            </p:cNvGrpSpPr>
            <p:nvPr/>
          </p:nvGrpSpPr>
          <p:grpSpPr bwMode="auto">
            <a:xfrm>
              <a:off x="102" y="608"/>
              <a:ext cx="2890" cy="2890"/>
              <a:chOff x="528" y="96"/>
              <a:chExt cx="3888" cy="3888"/>
            </a:xfrm>
          </p:grpSpPr>
          <p:sp>
            <p:nvSpPr>
              <p:cNvPr id="28693" name="AutoShape 50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3888" cy="38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0" y="10800"/>
                    </a:moveTo>
                    <a:cubicBezTo>
                      <a:pt x="2050" y="15632"/>
                      <a:pt x="5968" y="19550"/>
                      <a:pt x="10800" y="19550"/>
                    </a:cubicBezTo>
                    <a:cubicBezTo>
                      <a:pt x="15632" y="19550"/>
                      <a:pt x="19550" y="15632"/>
                      <a:pt x="19550" y="10800"/>
                    </a:cubicBezTo>
                    <a:cubicBezTo>
                      <a:pt x="19550" y="5968"/>
                      <a:pt x="15632" y="2050"/>
                      <a:pt x="10800" y="2050"/>
                    </a:cubicBezTo>
                    <a:cubicBezTo>
                      <a:pt x="5968" y="2050"/>
                      <a:pt x="2050" y="5968"/>
                      <a:pt x="205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Freeform 51"/>
              <p:cNvSpPr>
                <a:spLocks/>
              </p:cNvSpPr>
              <p:nvPr/>
            </p:nvSpPr>
            <p:spPr bwMode="auto">
              <a:xfrm>
                <a:off x="890" y="1273"/>
                <a:ext cx="3163" cy="1430"/>
              </a:xfrm>
              <a:custGeom>
                <a:avLst/>
                <a:gdLst>
                  <a:gd name="T0" fmla="*/ 364850 w 1866"/>
                  <a:gd name="T1" fmla="*/ 77563 h 851"/>
                  <a:gd name="T2" fmla="*/ 343687 w 1866"/>
                  <a:gd name="T3" fmla="*/ 67835 h 851"/>
                  <a:gd name="T4" fmla="*/ 310171 w 1866"/>
                  <a:gd name="T5" fmla="*/ 67835 h 851"/>
                  <a:gd name="T6" fmla="*/ 282585 w 1866"/>
                  <a:gd name="T7" fmla="*/ 74380 h 851"/>
                  <a:gd name="T8" fmla="*/ 248502 w 1866"/>
                  <a:gd name="T9" fmla="*/ 97942 h 851"/>
                  <a:gd name="T10" fmla="*/ 226714 w 1866"/>
                  <a:gd name="T11" fmla="*/ 116868 h 851"/>
                  <a:gd name="T12" fmla="*/ 197450 w 1866"/>
                  <a:gd name="T13" fmla="*/ 136722 h 851"/>
                  <a:gd name="T14" fmla="*/ 156880 w 1866"/>
                  <a:gd name="T15" fmla="*/ 150231 h 851"/>
                  <a:gd name="T16" fmla="*/ 122182 w 1866"/>
                  <a:gd name="T17" fmla="*/ 151849 h 851"/>
                  <a:gd name="T18" fmla="*/ 86411 w 1866"/>
                  <a:gd name="T19" fmla="*/ 148570 h 851"/>
                  <a:gd name="T20" fmla="*/ 55810 w 1866"/>
                  <a:gd name="T21" fmla="*/ 135126 h 851"/>
                  <a:gd name="T22" fmla="*/ 25906 w 1866"/>
                  <a:gd name="T23" fmla="*/ 114748 h 851"/>
                  <a:gd name="T24" fmla="*/ 4155 w 1866"/>
                  <a:gd name="T25" fmla="*/ 89403 h 851"/>
                  <a:gd name="T26" fmla="*/ 1165 w 1866"/>
                  <a:gd name="T27" fmla="*/ 78657 h 851"/>
                  <a:gd name="T28" fmla="*/ 6482 w 1866"/>
                  <a:gd name="T29" fmla="*/ 83414 h 851"/>
                  <a:gd name="T30" fmla="*/ 23438 w 1866"/>
                  <a:gd name="T31" fmla="*/ 89403 h 851"/>
                  <a:gd name="T32" fmla="*/ 61123 w 1866"/>
                  <a:gd name="T33" fmla="*/ 88852 h 851"/>
                  <a:gd name="T34" fmla="*/ 104532 w 1866"/>
                  <a:gd name="T35" fmla="*/ 70512 h 851"/>
                  <a:gd name="T36" fmla="*/ 135138 w 1866"/>
                  <a:gd name="T37" fmla="*/ 42527 h 851"/>
                  <a:gd name="T38" fmla="*/ 170404 w 1866"/>
                  <a:gd name="T39" fmla="*/ 16172 h 851"/>
                  <a:gd name="T40" fmla="*/ 222069 w 1866"/>
                  <a:gd name="T41" fmla="*/ 1595 h 851"/>
                  <a:gd name="T42" fmla="*/ 279047 w 1866"/>
                  <a:gd name="T43" fmla="*/ 6444 h 851"/>
                  <a:gd name="T44" fmla="*/ 318971 w 1866"/>
                  <a:gd name="T45" fmla="*/ 24786 h 851"/>
                  <a:gd name="T46" fmla="*/ 347199 w 1866"/>
                  <a:gd name="T47" fmla="*/ 46921 h 851"/>
                  <a:gd name="T48" fmla="*/ 364850 w 1866"/>
                  <a:gd name="T49" fmla="*/ 77563 h 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6"/>
                  <a:gd name="T76" fmla="*/ 0 h 851"/>
                  <a:gd name="T77" fmla="*/ 1866 w 1866"/>
                  <a:gd name="T78" fmla="*/ 851 h 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6" h="851">
                    <a:moveTo>
                      <a:pt x="1863" y="432"/>
                    </a:moveTo>
                    <a:cubicBezTo>
                      <a:pt x="1860" y="451"/>
                      <a:pt x="1801" y="387"/>
                      <a:pt x="1755" y="378"/>
                    </a:cubicBezTo>
                    <a:cubicBezTo>
                      <a:pt x="1709" y="369"/>
                      <a:pt x="1636" y="372"/>
                      <a:pt x="1584" y="378"/>
                    </a:cubicBezTo>
                    <a:cubicBezTo>
                      <a:pt x="1532" y="384"/>
                      <a:pt x="1495" y="386"/>
                      <a:pt x="1443" y="414"/>
                    </a:cubicBezTo>
                    <a:cubicBezTo>
                      <a:pt x="1391" y="442"/>
                      <a:pt x="1316" y="507"/>
                      <a:pt x="1269" y="546"/>
                    </a:cubicBezTo>
                    <a:cubicBezTo>
                      <a:pt x="1222" y="585"/>
                      <a:pt x="1201" y="615"/>
                      <a:pt x="1158" y="651"/>
                    </a:cubicBezTo>
                    <a:cubicBezTo>
                      <a:pt x="1115" y="687"/>
                      <a:pt x="1067" y="731"/>
                      <a:pt x="1008" y="762"/>
                    </a:cubicBezTo>
                    <a:cubicBezTo>
                      <a:pt x="949" y="793"/>
                      <a:pt x="865" y="823"/>
                      <a:pt x="801" y="837"/>
                    </a:cubicBezTo>
                    <a:cubicBezTo>
                      <a:pt x="737" y="851"/>
                      <a:pt x="684" y="847"/>
                      <a:pt x="624" y="846"/>
                    </a:cubicBezTo>
                    <a:cubicBezTo>
                      <a:pt x="564" y="845"/>
                      <a:pt x="497" y="843"/>
                      <a:pt x="441" y="828"/>
                    </a:cubicBezTo>
                    <a:cubicBezTo>
                      <a:pt x="385" y="813"/>
                      <a:pt x="337" y="785"/>
                      <a:pt x="285" y="753"/>
                    </a:cubicBezTo>
                    <a:cubicBezTo>
                      <a:pt x="233" y="721"/>
                      <a:pt x="176" y="681"/>
                      <a:pt x="132" y="639"/>
                    </a:cubicBezTo>
                    <a:cubicBezTo>
                      <a:pt x="88" y="597"/>
                      <a:pt x="42" y="531"/>
                      <a:pt x="21" y="498"/>
                    </a:cubicBezTo>
                    <a:cubicBezTo>
                      <a:pt x="0" y="465"/>
                      <a:pt x="4" y="443"/>
                      <a:pt x="6" y="438"/>
                    </a:cubicBezTo>
                    <a:cubicBezTo>
                      <a:pt x="8" y="433"/>
                      <a:pt x="14" y="455"/>
                      <a:pt x="33" y="465"/>
                    </a:cubicBezTo>
                    <a:cubicBezTo>
                      <a:pt x="52" y="475"/>
                      <a:pt x="74" y="493"/>
                      <a:pt x="120" y="498"/>
                    </a:cubicBezTo>
                    <a:cubicBezTo>
                      <a:pt x="166" y="503"/>
                      <a:pt x="243" y="512"/>
                      <a:pt x="312" y="495"/>
                    </a:cubicBezTo>
                    <a:cubicBezTo>
                      <a:pt x="381" y="478"/>
                      <a:pt x="471" y="436"/>
                      <a:pt x="534" y="393"/>
                    </a:cubicBezTo>
                    <a:cubicBezTo>
                      <a:pt x="597" y="350"/>
                      <a:pt x="634" y="287"/>
                      <a:pt x="690" y="237"/>
                    </a:cubicBezTo>
                    <a:cubicBezTo>
                      <a:pt x="746" y="187"/>
                      <a:pt x="796" y="128"/>
                      <a:pt x="870" y="90"/>
                    </a:cubicBezTo>
                    <a:cubicBezTo>
                      <a:pt x="944" y="52"/>
                      <a:pt x="1042" y="18"/>
                      <a:pt x="1134" y="9"/>
                    </a:cubicBezTo>
                    <a:cubicBezTo>
                      <a:pt x="1226" y="0"/>
                      <a:pt x="1343" y="15"/>
                      <a:pt x="1425" y="36"/>
                    </a:cubicBezTo>
                    <a:cubicBezTo>
                      <a:pt x="1507" y="57"/>
                      <a:pt x="1571" y="101"/>
                      <a:pt x="1629" y="138"/>
                    </a:cubicBezTo>
                    <a:cubicBezTo>
                      <a:pt x="1687" y="175"/>
                      <a:pt x="1733" y="211"/>
                      <a:pt x="1773" y="261"/>
                    </a:cubicBezTo>
                    <a:cubicBezTo>
                      <a:pt x="1813" y="311"/>
                      <a:pt x="1866" y="413"/>
                      <a:pt x="1863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3" name="Group 52"/>
            <p:cNvGrpSpPr>
              <a:grpSpLocks/>
            </p:cNvGrpSpPr>
            <p:nvPr/>
          </p:nvGrpSpPr>
          <p:grpSpPr bwMode="auto">
            <a:xfrm>
              <a:off x="2490" y="628"/>
              <a:ext cx="3063" cy="2854"/>
              <a:chOff x="2490" y="628"/>
              <a:chExt cx="2895" cy="2854"/>
            </a:xfrm>
          </p:grpSpPr>
          <p:sp>
            <p:nvSpPr>
              <p:cNvPr id="28684" name="Freeform 53"/>
              <p:cNvSpPr>
                <a:spLocks/>
              </p:cNvSpPr>
              <p:nvPr/>
            </p:nvSpPr>
            <p:spPr bwMode="auto">
              <a:xfrm>
                <a:off x="3267" y="1949"/>
                <a:ext cx="2118" cy="198"/>
              </a:xfrm>
              <a:custGeom>
                <a:avLst/>
                <a:gdLst>
                  <a:gd name="T0" fmla="*/ 0 w 2118"/>
                  <a:gd name="T1" fmla="*/ 0 h 198"/>
                  <a:gd name="T2" fmla="*/ 2115 w 2118"/>
                  <a:gd name="T3" fmla="*/ 0 h 198"/>
                  <a:gd name="T4" fmla="*/ 2116 w 2118"/>
                  <a:gd name="T5" fmla="*/ 56 h 198"/>
                  <a:gd name="T6" fmla="*/ 2118 w 2118"/>
                  <a:gd name="T7" fmla="*/ 106 h 198"/>
                  <a:gd name="T8" fmla="*/ 2118 w 2118"/>
                  <a:gd name="T9" fmla="*/ 146 h 198"/>
                  <a:gd name="T10" fmla="*/ 2115 w 2118"/>
                  <a:gd name="T11" fmla="*/ 198 h 198"/>
                  <a:gd name="T12" fmla="*/ 3 w 2118"/>
                  <a:gd name="T13" fmla="*/ 196 h 198"/>
                  <a:gd name="T14" fmla="*/ 5 w 2118"/>
                  <a:gd name="T15" fmla="*/ 150 h 198"/>
                  <a:gd name="T16" fmla="*/ 3 w 2118"/>
                  <a:gd name="T17" fmla="*/ 99 h 198"/>
                  <a:gd name="T18" fmla="*/ 5 w 2118"/>
                  <a:gd name="T19" fmla="*/ 45 h 198"/>
                  <a:gd name="T20" fmla="*/ 0 w 2118"/>
                  <a:gd name="T21" fmla="*/ 0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8"/>
                  <a:gd name="T34" fmla="*/ 0 h 198"/>
                  <a:gd name="T35" fmla="*/ 2118 w 2118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8" h="198">
                    <a:moveTo>
                      <a:pt x="0" y="0"/>
                    </a:moveTo>
                    <a:lnTo>
                      <a:pt x="2115" y="0"/>
                    </a:lnTo>
                    <a:lnTo>
                      <a:pt x="2116" y="56"/>
                    </a:lnTo>
                    <a:lnTo>
                      <a:pt x="2118" y="106"/>
                    </a:lnTo>
                    <a:lnTo>
                      <a:pt x="2118" y="146"/>
                    </a:lnTo>
                    <a:lnTo>
                      <a:pt x="2115" y="198"/>
                    </a:lnTo>
                    <a:lnTo>
                      <a:pt x="3" y="196"/>
                    </a:lnTo>
                    <a:lnTo>
                      <a:pt x="5" y="150"/>
                    </a:lnTo>
                    <a:lnTo>
                      <a:pt x="3" y="99"/>
                    </a:lnTo>
                    <a:lnTo>
                      <a:pt x="5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Freeform 54"/>
              <p:cNvSpPr>
                <a:spLocks/>
              </p:cNvSpPr>
              <p:nvPr/>
            </p:nvSpPr>
            <p:spPr bwMode="auto">
              <a:xfrm>
                <a:off x="2864" y="950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Freeform 55"/>
              <p:cNvSpPr>
                <a:spLocks/>
              </p:cNvSpPr>
              <p:nvPr/>
            </p:nvSpPr>
            <p:spPr bwMode="auto">
              <a:xfrm>
                <a:off x="2490" y="628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Freeform 56"/>
              <p:cNvSpPr>
                <a:spLocks/>
              </p:cNvSpPr>
              <p:nvPr/>
            </p:nvSpPr>
            <p:spPr bwMode="auto">
              <a:xfrm>
                <a:off x="3083" y="1274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Freeform 57"/>
              <p:cNvSpPr>
                <a:spLocks/>
              </p:cNvSpPr>
              <p:nvPr/>
            </p:nvSpPr>
            <p:spPr bwMode="auto">
              <a:xfrm>
                <a:off x="3209" y="1604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Freeform 58"/>
              <p:cNvSpPr>
                <a:spLocks/>
              </p:cNvSpPr>
              <p:nvPr/>
            </p:nvSpPr>
            <p:spPr bwMode="auto">
              <a:xfrm flipV="1">
                <a:off x="2872" y="2988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Freeform 59"/>
              <p:cNvSpPr>
                <a:spLocks/>
              </p:cNvSpPr>
              <p:nvPr/>
            </p:nvSpPr>
            <p:spPr bwMode="auto">
              <a:xfrm flipV="1">
                <a:off x="2498" y="3312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Freeform 60"/>
              <p:cNvSpPr>
                <a:spLocks/>
              </p:cNvSpPr>
              <p:nvPr/>
            </p:nvSpPr>
            <p:spPr bwMode="auto">
              <a:xfrm flipV="1">
                <a:off x="3091" y="2657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Freeform 61"/>
              <p:cNvSpPr>
                <a:spLocks/>
              </p:cNvSpPr>
              <p:nvPr/>
            </p:nvSpPr>
            <p:spPr bwMode="auto">
              <a:xfrm flipV="1">
                <a:off x="3217" y="2308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131888"/>
            <a:ext cx="720883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4988"/>
            <a:ext cx="8874125" cy="776287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/>
            </a:r>
            <a:br>
              <a:rPr lang="en-US" sz="2800" i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&gt;99.7% Reduction, comparable to new 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5263"/>
            <a:ext cx="8874125" cy="776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Oxidative Stress per Mile Driven  </a:t>
            </a:r>
            <a:r>
              <a:rPr lang="en-US" sz="3200" i="1" dirty="0" smtClean="0"/>
              <a:t>               </a:t>
            </a:r>
            <a:r>
              <a:rPr lang="en-US" sz="2400" i="1" dirty="0" smtClean="0"/>
              <a:t>preliminary results</a:t>
            </a:r>
            <a:endParaRPr lang="en-US" sz="48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t="54091" b="-8072"/>
          <a:stretch>
            <a:fillRect/>
          </a:stretch>
        </p:blipFill>
        <p:spPr bwMode="auto">
          <a:xfrm>
            <a:off x="657225" y="1122363"/>
            <a:ext cx="76581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8325" y="5907088"/>
            <a:ext cx="7772400" cy="776287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&gt;99.8% Reduction, comparable to 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2925" y="187325"/>
            <a:ext cx="7772400" cy="776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Inflammation per Mile Driven             </a:t>
            </a:r>
            <a:r>
              <a:rPr lang="en-US" sz="2400" i="1" dirty="0" smtClean="0"/>
              <a:t>preliminary results</a:t>
            </a:r>
            <a:endParaRPr lang="en-US" sz="48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103313"/>
            <a:ext cx="882491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338" y="5289550"/>
            <a:ext cx="7772400" cy="776288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&gt; 99.9% Reduction both NG and Diesel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65100" y="6365875"/>
            <a:ext cx="7772400" cy="388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900" b="0" dirty="0" smtClean="0">
                <a:solidFill>
                  <a:schemeClr val="tx1"/>
                </a:solidFill>
              </a:rPr>
              <a:t>* Results for 2010 Diesel is from steady state cruise, not transient operation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65188" y="169863"/>
            <a:ext cx="7772400" cy="776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DNA Damage per Mile Driven     </a:t>
            </a:r>
            <a:r>
              <a:rPr lang="en-US" sz="2400" i="1" dirty="0" smtClean="0"/>
              <a:t>preliminary results</a:t>
            </a:r>
            <a:endParaRPr lang="en-US" sz="48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8322"/>
            <a:ext cx="7772400" cy="1143000"/>
          </a:xfrm>
        </p:spPr>
        <p:txBody>
          <a:bodyPr/>
          <a:lstStyle/>
          <a:p>
            <a:r>
              <a:rPr lang="en-US" dirty="0" smtClean="0"/>
              <a:t>Diesel Research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 effect of new technologies and fuels.</a:t>
            </a:r>
          </a:p>
          <a:p>
            <a:pPr lvl="1"/>
            <a:r>
              <a:rPr lang="en-US" sz="2000" dirty="0" smtClean="0"/>
              <a:t>DPF, SCR, NG, bio-diesel, renewable diesel etc. [ARB]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Understand the effect of our rules, durability of </a:t>
            </a:r>
            <a:r>
              <a:rPr lang="en-US" sz="2400" dirty="0" err="1" smtClean="0"/>
              <a:t>aftertreatment</a:t>
            </a:r>
            <a:endParaRPr lang="en-US" sz="2400" dirty="0" smtClean="0"/>
          </a:p>
          <a:p>
            <a:pPr lvl="1"/>
            <a:r>
              <a:rPr lang="en-US" sz="2000" dirty="0" smtClean="0"/>
              <a:t>UC Berkeley, $450,000</a:t>
            </a:r>
          </a:p>
          <a:p>
            <a:pPr lvl="1"/>
            <a:r>
              <a:rPr lang="en-US" sz="2000" dirty="0" smtClean="0"/>
              <a:t>Denver University, $290,000</a:t>
            </a:r>
          </a:p>
          <a:p>
            <a:pPr lvl="1"/>
            <a:r>
              <a:rPr lang="en-US" sz="2000" dirty="0" smtClean="0"/>
              <a:t>Ports of Los Angeles [ARB]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Achieving </a:t>
            </a:r>
            <a:r>
              <a:rPr lang="en-US" sz="2400" dirty="0" err="1" smtClean="0"/>
              <a:t>NOx</a:t>
            </a:r>
            <a:r>
              <a:rPr lang="en-US" sz="2400" dirty="0" smtClean="0"/>
              <a:t> reductions</a:t>
            </a:r>
          </a:p>
          <a:p>
            <a:pPr lvl="1"/>
            <a:r>
              <a:rPr lang="en-US" sz="2000" dirty="0" smtClean="0"/>
              <a:t>UC Riverside, $370,000</a:t>
            </a:r>
          </a:p>
          <a:p>
            <a:pPr lvl="1"/>
            <a:r>
              <a:rPr lang="en-US" sz="2000" dirty="0" smtClean="0"/>
              <a:t>Southwest Research Institute $1,600,000</a:t>
            </a:r>
          </a:p>
          <a:p>
            <a:pPr lvl="1"/>
            <a:r>
              <a:rPr lang="en-US" sz="2000" dirty="0"/>
              <a:t>SCR functionality [ARB]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7" y="5005157"/>
            <a:ext cx="2483893" cy="17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2" y="3165829"/>
            <a:ext cx="1921640" cy="144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34842" r="18237" b="33809"/>
          <a:stretch/>
        </p:blipFill>
        <p:spPr bwMode="auto">
          <a:xfrm>
            <a:off x="7204178" y="3152632"/>
            <a:ext cx="1912525" cy="14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952" y="4613392"/>
            <a:ext cx="1801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2"/>
                </a:solidFill>
              </a:rPr>
              <a:t>Stedman, CRC 2012</a:t>
            </a:r>
            <a:endParaRPr lang="en-US" sz="1050" i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4178" y="4640013"/>
            <a:ext cx="1801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2"/>
                </a:solidFill>
              </a:rPr>
              <a:t>Harley, ES&amp;T, 2011 (45)</a:t>
            </a:r>
            <a:endParaRPr lang="en-US" sz="105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33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48" y="1373875"/>
            <a:ext cx="7772400" cy="4114800"/>
          </a:xfrm>
        </p:spPr>
        <p:txBody>
          <a:bodyPr/>
          <a:lstStyle/>
          <a:p>
            <a:r>
              <a:rPr lang="en-US" sz="2400" dirty="0" smtClean="0"/>
              <a:t>Emission control technologies drastically reduce emissions from diesel and natural gas engines.</a:t>
            </a:r>
          </a:p>
          <a:p>
            <a:endParaRPr lang="en-US" sz="2400" dirty="0" smtClean="0"/>
          </a:p>
          <a:p>
            <a:r>
              <a:rPr lang="en-US" sz="2400" dirty="0" smtClean="0"/>
              <a:t>Significant emissions reductions are possible but holistic approach is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Regulations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Outreach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Incentive </a:t>
            </a:r>
            <a:r>
              <a:rPr lang="en-US" sz="1600" dirty="0" smtClean="0"/>
              <a:t>funding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Willingness </a:t>
            </a:r>
            <a:r>
              <a:rPr lang="en-US" sz="1600" dirty="0"/>
              <a:t>to </a:t>
            </a:r>
            <a:r>
              <a:rPr lang="en-US" sz="1600" dirty="0" smtClean="0"/>
              <a:t>adjust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Enforcement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In-use fleet rules accelerate benefit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0450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Next Steps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In-fleet rules implemented through 2023</a:t>
            </a:r>
          </a:p>
          <a:p>
            <a:endParaRPr lang="en-US" sz="2400" dirty="0" smtClean="0"/>
          </a:p>
          <a:p>
            <a:r>
              <a:rPr lang="en-US" sz="2400" dirty="0" smtClean="0"/>
              <a:t>Continued need for drastic </a:t>
            </a:r>
            <a:r>
              <a:rPr lang="en-US" sz="2400" dirty="0" err="1" smtClean="0"/>
              <a:t>NOx</a:t>
            </a:r>
            <a:r>
              <a:rPr lang="en-US" sz="2400" dirty="0" smtClean="0"/>
              <a:t> reductions from Heavy Duty engines beyond what will be achieved with the 2010 standard</a:t>
            </a:r>
          </a:p>
          <a:p>
            <a:endParaRPr lang="en-US" sz="2400" dirty="0" smtClean="0"/>
          </a:p>
          <a:p>
            <a:r>
              <a:rPr lang="en-US" sz="2400" dirty="0" smtClean="0"/>
              <a:t>Zero Emissions Freight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4702988"/>
            <a:ext cx="6093819" cy="19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3708" y="440543"/>
            <a:ext cx="7815263" cy="239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171" y="3292345"/>
            <a:ext cx="5726856" cy="25976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Contact Information:</a:t>
            </a:r>
          </a:p>
          <a:p>
            <a:pPr marL="0" indent="0">
              <a:buNone/>
            </a:pPr>
            <a:r>
              <a:rPr lang="en-US" sz="1400" dirty="0" err="1"/>
              <a:t>Jorn</a:t>
            </a:r>
            <a:r>
              <a:rPr lang="en-US" sz="1400" dirty="0"/>
              <a:t> Dinh Herner, Ph.D.</a:t>
            </a:r>
            <a:br>
              <a:rPr lang="en-US" sz="1400" dirty="0"/>
            </a:br>
            <a:r>
              <a:rPr lang="en-US" sz="1400" dirty="0"/>
              <a:t>Chief, Research Planning and Emission </a:t>
            </a:r>
            <a:r>
              <a:rPr lang="en-US" sz="1400" dirty="0" smtClean="0"/>
              <a:t>Mitigation</a:t>
            </a:r>
          </a:p>
          <a:p>
            <a:pPr marL="0" indent="0">
              <a:buNone/>
            </a:pPr>
            <a:r>
              <a:rPr lang="en-US" sz="1400" dirty="0" smtClean="0"/>
              <a:t>Research </a:t>
            </a:r>
            <a:r>
              <a:rPr lang="en-US" sz="1400" dirty="0"/>
              <a:t>Division, California Air Resources Board</a:t>
            </a:r>
            <a:br>
              <a:rPr lang="en-US" sz="1400" dirty="0"/>
            </a:br>
            <a:r>
              <a:rPr lang="en-US" sz="1400" dirty="0"/>
              <a:t>1001 I Street, P.O. Box 2815</a:t>
            </a:r>
            <a:br>
              <a:rPr lang="en-US" sz="1400" dirty="0"/>
            </a:br>
            <a:r>
              <a:rPr lang="en-US" sz="1400" dirty="0"/>
              <a:t>Sacramento, CA </a:t>
            </a:r>
            <a:r>
              <a:rPr lang="en-US" sz="1400" dirty="0" smtClean="0"/>
              <a:t>95812, USA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Phone: </a:t>
            </a:r>
            <a:r>
              <a:rPr lang="en-US" sz="1400" dirty="0" smtClean="0"/>
              <a:t>+1 916.324.9299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Email: jherner@arb.ca.gov</a:t>
            </a:r>
            <a:r>
              <a:rPr lang="en-US" sz="1400" dirty="0"/>
              <a:t> </a:t>
            </a:r>
          </a:p>
        </p:txBody>
      </p:sp>
      <p:pic>
        <p:nvPicPr>
          <p:cNvPr id="3074" name="Picture 2" descr="C:\Users\jherner\AppData\Local\Microsoft\Windows\Temporary Internet Files\Content.Outlook\B47FN71O\arb_logo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17" y="5889968"/>
            <a:ext cx="5269914" cy="9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59" y="236549"/>
            <a:ext cx="362585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078686" y="5085820"/>
            <a:ext cx="4467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Cal EPA building. Sacramento, CA, USA.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8" y="269656"/>
            <a:ext cx="6804740" cy="49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57" y="1691439"/>
            <a:ext cx="44291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0" y="2449459"/>
            <a:ext cx="5715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206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Major Drivers for Emission Reductions</a:t>
            </a:r>
            <a:endParaRPr lang="en-US" sz="3200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06270" y="5600511"/>
            <a:ext cx="7772400" cy="566738"/>
          </a:xfrm>
        </p:spPr>
        <p:txBody>
          <a:bodyPr/>
          <a:lstStyle/>
          <a:p>
            <a:r>
              <a:rPr lang="en-US" sz="2000" dirty="0" smtClean="0"/>
              <a:t>National Ambient Air Quality Standards for PM and Ozone</a:t>
            </a:r>
          </a:p>
          <a:p>
            <a:r>
              <a:rPr lang="en-US" sz="2000" dirty="0"/>
              <a:t>Reduce near source risk</a:t>
            </a:r>
          </a:p>
          <a:p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4" y="2156345"/>
            <a:ext cx="4963863" cy="26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55" y="1433016"/>
            <a:ext cx="709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Diesel Exhaust is toxic and carcinogenic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68488" y="5024651"/>
            <a:ext cx="844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Diesel Exhaust contributes to regional and local air pollution</a:t>
            </a:r>
            <a:endParaRPr lang="en-US" sz="2400" u="sng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206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Diesel Risk Reduction Plan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15555" r="31203" b="16316"/>
          <a:stretch/>
        </p:blipFill>
        <p:spPr bwMode="auto">
          <a:xfrm>
            <a:off x="465895" y="1256588"/>
            <a:ext cx="3848668" cy="49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8385" y="1147406"/>
            <a:ext cx="47156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Goal</a:t>
            </a:r>
            <a:r>
              <a:rPr lang="en-US" sz="24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Reduce Diesel PM Emissions by 85% by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58102" y="2178794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How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New Engine Emissions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Ultralow Sulfur Diesel (15ppm)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In-Use Fleet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5043269" y="3482925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•Transit agency fleet rule (2000) </a:t>
            </a:r>
          </a:p>
          <a:p>
            <a:r>
              <a:rPr lang="en-US" sz="1400" dirty="0"/>
              <a:t>•School bus idling (2002)</a:t>
            </a:r>
          </a:p>
          <a:p>
            <a:r>
              <a:rPr lang="en-US" sz="1400" dirty="0"/>
              <a:t>•Solid waste collection vehicles (2003) </a:t>
            </a:r>
          </a:p>
          <a:p>
            <a:r>
              <a:rPr lang="en-US" sz="1400" dirty="0"/>
              <a:t>•Stationary compression ignition engines (2004)</a:t>
            </a:r>
          </a:p>
          <a:p>
            <a:r>
              <a:rPr lang="en-US" sz="1400" dirty="0"/>
              <a:t>•Portable engines (2004)</a:t>
            </a:r>
          </a:p>
          <a:p>
            <a:r>
              <a:rPr lang="en-US" sz="1400" dirty="0"/>
              <a:t>•Transport refrigeration units (2004) </a:t>
            </a:r>
          </a:p>
          <a:p>
            <a:r>
              <a:rPr lang="en-US" sz="1400" dirty="0"/>
              <a:t>•Commercial vehicle idling (2004)</a:t>
            </a:r>
          </a:p>
          <a:p>
            <a:r>
              <a:rPr lang="en-US" sz="1400" dirty="0"/>
              <a:t>•Locomotives/</a:t>
            </a:r>
            <a:r>
              <a:rPr lang="en-US" sz="1400" dirty="0" err="1"/>
              <a:t>harborcraft</a:t>
            </a:r>
            <a:r>
              <a:rPr lang="en-US" sz="1400" dirty="0"/>
              <a:t> fuel (2004)</a:t>
            </a:r>
          </a:p>
          <a:p>
            <a:r>
              <a:rPr lang="en-US" sz="1400" dirty="0"/>
              <a:t>•Transit fleet vehicles (2005)</a:t>
            </a:r>
          </a:p>
          <a:p>
            <a:r>
              <a:rPr lang="en-US" sz="1400" dirty="0"/>
              <a:t>•Public agency/utility on-road fleets (2005)</a:t>
            </a:r>
          </a:p>
          <a:p>
            <a:r>
              <a:rPr lang="en-US" sz="1400" dirty="0"/>
              <a:t>•Port/rail cargo handling equipment (2005)</a:t>
            </a:r>
          </a:p>
          <a:p>
            <a:r>
              <a:rPr lang="en-US" sz="1400" dirty="0"/>
              <a:t>•Ship auxiliary engine fuel (2005)</a:t>
            </a:r>
          </a:p>
          <a:p>
            <a:r>
              <a:rPr lang="en-US" sz="1400" dirty="0"/>
              <a:t>•Drayage Truck Rule (2007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•Off-Road Rule (2007)</a:t>
            </a:r>
            <a:endParaRPr lang="en-US" sz="1400" dirty="0"/>
          </a:p>
          <a:p>
            <a:r>
              <a:rPr lang="en-US" sz="1400" dirty="0"/>
              <a:t>•Truck and Bus Rule (2008)</a:t>
            </a:r>
          </a:p>
        </p:txBody>
      </p:sp>
    </p:spTree>
    <p:extLst>
      <p:ext uri="{BB962C8B-B14F-4D97-AF65-F5344CB8AC3E}">
        <p14:creationId xmlns:p14="http://schemas.microsoft.com/office/powerpoint/2010/main" val="9369424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206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Diesel Risk Reduction Plan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15555" r="31203" b="16316"/>
          <a:stretch/>
        </p:blipFill>
        <p:spPr bwMode="auto">
          <a:xfrm>
            <a:off x="465895" y="1256588"/>
            <a:ext cx="3848668" cy="49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8385" y="1256588"/>
            <a:ext cx="4715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Keys To Success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Flexibility in regulatory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Incentive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Willingness to adjust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5773" y="4599296"/>
            <a:ext cx="363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Regulation with </a:t>
            </a:r>
          </a:p>
          <a:p>
            <a:pPr algn="ctr"/>
            <a:r>
              <a:rPr lang="en-US" dirty="0" smtClean="0"/>
              <a:t>‘bells and whistles’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46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New Engine Standards</a:t>
            </a:r>
            <a:br>
              <a:rPr lang="en-US" sz="4000" smtClean="0"/>
            </a:br>
            <a:r>
              <a:rPr lang="en-US" sz="1800" smtClean="0"/>
              <a:t>all of </a:t>
            </a:r>
            <a:r>
              <a:rPr lang="en-US" sz="2000" smtClean="0"/>
              <a:t>United</a:t>
            </a:r>
            <a:r>
              <a:rPr lang="en-US" sz="1800" smtClean="0"/>
              <a:t> States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-606425" y="1981200"/>
          <a:ext cx="97504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hart" r:id="rId4" imgW="10449051" imgH="5314992" progId="MSGraph.Chart.8">
                  <p:embed followColorScheme="full"/>
                </p:oleObj>
              </mc:Choice>
              <mc:Fallback>
                <p:oleObj name="Chart" r:id="rId4" imgW="10449051" imgH="5314992" progId="MSGraph.Chart.8">
                  <p:embed followColorScheme="full"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6425" y="1981200"/>
                        <a:ext cx="9750425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Text Box 4"/>
          <p:cNvSpPr txBox="1">
            <a:spLocks noChangeArrowheads="1"/>
          </p:cNvSpPr>
          <p:nvPr/>
        </p:nvSpPr>
        <p:spPr bwMode="invGray">
          <a:xfrm>
            <a:off x="6553200" y="3810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98+% reduction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60" name="Line 5"/>
          <p:cNvSpPr>
            <a:spLocks noChangeShapeType="1"/>
          </p:cNvSpPr>
          <p:nvPr/>
        </p:nvSpPr>
        <p:spPr bwMode="auto">
          <a:xfrm>
            <a:off x="7467600" y="4800600"/>
            <a:ext cx="1524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6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676400"/>
            <a:ext cx="1371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2" name="Text Box 7"/>
          <p:cNvSpPr txBox="1">
            <a:spLocks noChangeArrowheads="1"/>
          </p:cNvSpPr>
          <p:nvPr/>
        </p:nvSpPr>
        <p:spPr bwMode="auto">
          <a:xfrm>
            <a:off x="3128963" y="1425575"/>
            <a:ext cx="273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FFFF00"/>
                </a:solidFill>
              </a:rPr>
              <a:t>On-Road Engines</a:t>
            </a:r>
          </a:p>
        </p:txBody>
      </p:sp>
      <p:sp>
        <p:nvSpPr>
          <p:cNvPr id="1063" name="Oval 8"/>
          <p:cNvSpPr>
            <a:spLocks noChangeArrowheads="1"/>
          </p:cNvSpPr>
          <p:nvPr/>
        </p:nvSpPr>
        <p:spPr bwMode="auto">
          <a:xfrm>
            <a:off x="5943600" y="3733800"/>
            <a:ext cx="2286000" cy="990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064" name="Group 9"/>
          <p:cNvGrpSpPr>
            <a:grpSpLocks/>
          </p:cNvGrpSpPr>
          <p:nvPr/>
        </p:nvGrpSpPr>
        <p:grpSpPr bwMode="auto">
          <a:xfrm>
            <a:off x="7848600" y="6038850"/>
            <a:ext cx="839788" cy="452438"/>
            <a:chOff x="102" y="608"/>
            <a:chExt cx="5451" cy="2890"/>
          </a:xfrm>
        </p:grpSpPr>
        <p:grpSp>
          <p:nvGrpSpPr>
            <p:cNvPr id="1065" name="Group 10"/>
            <p:cNvGrpSpPr>
              <a:grpSpLocks/>
            </p:cNvGrpSpPr>
            <p:nvPr/>
          </p:nvGrpSpPr>
          <p:grpSpPr bwMode="auto">
            <a:xfrm>
              <a:off x="102" y="608"/>
              <a:ext cx="2890" cy="2890"/>
              <a:chOff x="528" y="96"/>
              <a:chExt cx="3888" cy="3888"/>
            </a:xfrm>
          </p:grpSpPr>
          <p:sp>
            <p:nvSpPr>
              <p:cNvPr id="1076" name="AutoShape 11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3888" cy="38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0" y="10800"/>
                    </a:moveTo>
                    <a:cubicBezTo>
                      <a:pt x="2050" y="15632"/>
                      <a:pt x="5968" y="19550"/>
                      <a:pt x="10800" y="19550"/>
                    </a:cubicBezTo>
                    <a:cubicBezTo>
                      <a:pt x="15632" y="19550"/>
                      <a:pt x="19550" y="15632"/>
                      <a:pt x="19550" y="10800"/>
                    </a:cubicBezTo>
                    <a:cubicBezTo>
                      <a:pt x="19550" y="5968"/>
                      <a:pt x="15632" y="2050"/>
                      <a:pt x="10800" y="2050"/>
                    </a:cubicBezTo>
                    <a:cubicBezTo>
                      <a:pt x="5968" y="2050"/>
                      <a:pt x="2050" y="5968"/>
                      <a:pt x="205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Freeform 12"/>
              <p:cNvSpPr>
                <a:spLocks/>
              </p:cNvSpPr>
              <p:nvPr/>
            </p:nvSpPr>
            <p:spPr bwMode="auto">
              <a:xfrm>
                <a:off x="890" y="1273"/>
                <a:ext cx="3163" cy="1430"/>
              </a:xfrm>
              <a:custGeom>
                <a:avLst/>
                <a:gdLst>
                  <a:gd name="T0" fmla="*/ 364850 w 1866"/>
                  <a:gd name="T1" fmla="*/ 77563 h 851"/>
                  <a:gd name="T2" fmla="*/ 343687 w 1866"/>
                  <a:gd name="T3" fmla="*/ 67835 h 851"/>
                  <a:gd name="T4" fmla="*/ 310171 w 1866"/>
                  <a:gd name="T5" fmla="*/ 67835 h 851"/>
                  <a:gd name="T6" fmla="*/ 282585 w 1866"/>
                  <a:gd name="T7" fmla="*/ 74380 h 851"/>
                  <a:gd name="T8" fmla="*/ 248502 w 1866"/>
                  <a:gd name="T9" fmla="*/ 97942 h 851"/>
                  <a:gd name="T10" fmla="*/ 226714 w 1866"/>
                  <a:gd name="T11" fmla="*/ 116868 h 851"/>
                  <a:gd name="T12" fmla="*/ 197450 w 1866"/>
                  <a:gd name="T13" fmla="*/ 136722 h 851"/>
                  <a:gd name="T14" fmla="*/ 156880 w 1866"/>
                  <a:gd name="T15" fmla="*/ 150231 h 851"/>
                  <a:gd name="T16" fmla="*/ 122182 w 1866"/>
                  <a:gd name="T17" fmla="*/ 151849 h 851"/>
                  <a:gd name="T18" fmla="*/ 86411 w 1866"/>
                  <a:gd name="T19" fmla="*/ 148570 h 851"/>
                  <a:gd name="T20" fmla="*/ 55810 w 1866"/>
                  <a:gd name="T21" fmla="*/ 135126 h 851"/>
                  <a:gd name="T22" fmla="*/ 25906 w 1866"/>
                  <a:gd name="T23" fmla="*/ 114748 h 851"/>
                  <a:gd name="T24" fmla="*/ 4155 w 1866"/>
                  <a:gd name="T25" fmla="*/ 89403 h 851"/>
                  <a:gd name="T26" fmla="*/ 1165 w 1866"/>
                  <a:gd name="T27" fmla="*/ 78657 h 851"/>
                  <a:gd name="T28" fmla="*/ 6482 w 1866"/>
                  <a:gd name="T29" fmla="*/ 83414 h 851"/>
                  <a:gd name="T30" fmla="*/ 23438 w 1866"/>
                  <a:gd name="T31" fmla="*/ 89403 h 851"/>
                  <a:gd name="T32" fmla="*/ 61123 w 1866"/>
                  <a:gd name="T33" fmla="*/ 88852 h 851"/>
                  <a:gd name="T34" fmla="*/ 104532 w 1866"/>
                  <a:gd name="T35" fmla="*/ 70512 h 851"/>
                  <a:gd name="T36" fmla="*/ 135138 w 1866"/>
                  <a:gd name="T37" fmla="*/ 42527 h 851"/>
                  <a:gd name="T38" fmla="*/ 170404 w 1866"/>
                  <a:gd name="T39" fmla="*/ 16172 h 851"/>
                  <a:gd name="T40" fmla="*/ 222069 w 1866"/>
                  <a:gd name="T41" fmla="*/ 1595 h 851"/>
                  <a:gd name="T42" fmla="*/ 279047 w 1866"/>
                  <a:gd name="T43" fmla="*/ 6444 h 851"/>
                  <a:gd name="T44" fmla="*/ 318971 w 1866"/>
                  <a:gd name="T45" fmla="*/ 24786 h 851"/>
                  <a:gd name="T46" fmla="*/ 347199 w 1866"/>
                  <a:gd name="T47" fmla="*/ 46921 h 851"/>
                  <a:gd name="T48" fmla="*/ 364850 w 1866"/>
                  <a:gd name="T49" fmla="*/ 77563 h 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6"/>
                  <a:gd name="T76" fmla="*/ 0 h 851"/>
                  <a:gd name="T77" fmla="*/ 1866 w 1866"/>
                  <a:gd name="T78" fmla="*/ 851 h 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6" h="851">
                    <a:moveTo>
                      <a:pt x="1863" y="432"/>
                    </a:moveTo>
                    <a:cubicBezTo>
                      <a:pt x="1860" y="451"/>
                      <a:pt x="1801" y="387"/>
                      <a:pt x="1755" y="378"/>
                    </a:cubicBezTo>
                    <a:cubicBezTo>
                      <a:pt x="1709" y="369"/>
                      <a:pt x="1636" y="372"/>
                      <a:pt x="1584" y="378"/>
                    </a:cubicBezTo>
                    <a:cubicBezTo>
                      <a:pt x="1532" y="384"/>
                      <a:pt x="1495" y="386"/>
                      <a:pt x="1443" y="414"/>
                    </a:cubicBezTo>
                    <a:cubicBezTo>
                      <a:pt x="1391" y="442"/>
                      <a:pt x="1316" y="507"/>
                      <a:pt x="1269" y="546"/>
                    </a:cubicBezTo>
                    <a:cubicBezTo>
                      <a:pt x="1222" y="585"/>
                      <a:pt x="1201" y="615"/>
                      <a:pt x="1158" y="651"/>
                    </a:cubicBezTo>
                    <a:cubicBezTo>
                      <a:pt x="1115" y="687"/>
                      <a:pt x="1067" y="731"/>
                      <a:pt x="1008" y="762"/>
                    </a:cubicBezTo>
                    <a:cubicBezTo>
                      <a:pt x="949" y="793"/>
                      <a:pt x="865" y="823"/>
                      <a:pt x="801" y="837"/>
                    </a:cubicBezTo>
                    <a:cubicBezTo>
                      <a:pt x="737" y="851"/>
                      <a:pt x="684" y="847"/>
                      <a:pt x="624" y="846"/>
                    </a:cubicBezTo>
                    <a:cubicBezTo>
                      <a:pt x="564" y="845"/>
                      <a:pt x="497" y="843"/>
                      <a:pt x="441" y="828"/>
                    </a:cubicBezTo>
                    <a:cubicBezTo>
                      <a:pt x="385" y="813"/>
                      <a:pt x="337" y="785"/>
                      <a:pt x="285" y="753"/>
                    </a:cubicBezTo>
                    <a:cubicBezTo>
                      <a:pt x="233" y="721"/>
                      <a:pt x="176" y="681"/>
                      <a:pt x="132" y="639"/>
                    </a:cubicBezTo>
                    <a:cubicBezTo>
                      <a:pt x="88" y="597"/>
                      <a:pt x="42" y="531"/>
                      <a:pt x="21" y="498"/>
                    </a:cubicBezTo>
                    <a:cubicBezTo>
                      <a:pt x="0" y="465"/>
                      <a:pt x="4" y="443"/>
                      <a:pt x="6" y="438"/>
                    </a:cubicBezTo>
                    <a:cubicBezTo>
                      <a:pt x="8" y="433"/>
                      <a:pt x="14" y="455"/>
                      <a:pt x="33" y="465"/>
                    </a:cubicBezTo>
                    <a:cubicBezTo>
                      <a:pt x="52" y="475"/>
                      <a:pt x="74" y="493"/>
                      <a:pt x="120" y="498"/>
                    </a:cubicBezTo>
                    <a:cubicBezTo>
                      <a:pt x="166" y="503"/>
                      <a:pt x="243" y="512"/>
                      <a:pt x="312" y="495"/>
                    </a:cubicBezTo>
                    <a:cubicBezTo>
                      <a:pt x="381" y="478"/>
                      <a:pt x="471" y="436"/>
                      <a:pt x="534" y="393"/>
                    </a:cubicBezTo>
                    <a:cubicBezTo>
                      <a:pt x="597" y="350"/>
                      <a:pt x="634" y="287"/>
                      <a:pt x="690" y="237"/>
                    </a:cubicBezTo>
                    <a:cubicBezTo>
                      <a:pt x="746" y="187"/>
                      <a:pt x="796" y="128"/>
                      <a:pt x="870" y="90"/>
                    </a:cubicBezTo>
                    <a:cubicBezTo>
                      <a:pt x="944" y="52"/>
                      <a:pt x="1042" y="18"/>
                      <a:pt x="1134" y="9"/>
                    </a:cubicBezTo>
                    <a:cubicBezTo>
                      <a:pt x="1226" y="0"/>
                      <a:pt x="1343" y="15"/>
                      <a:pt x="1425" y="36"/>
                    </a:cubicBezTo>
                    <a:cubicBezTo>
                      <a:pt x="1507" y="57"/>
                      <a:pt x="1571" y="101"/>
                      <a:pt x="1629" y="138"/>
                    </a:cubicBezTo>
                    <a:cubicBezTo>
                      <a:pt x="1687" y="175"/>
                      <a:pt x="1733" y="211"/>
                      <a:pt x="1773" y="261"/>
                    </a:cubicBezTo>
                    <a:cubicBezTo>
                      <a:pt x="1813" y="311"/>
                      <a:pt x="1866" y="413"/>
                      <a:pt x="1863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" name="Group 13"/>
            <p:cNvGrpSpPr>
              <a:grpSpLocks/>
            </p:cNvGrpSpPr>
            <p:nvPr/>
          </p:nvGrpSpPr>
          <p:grpSpPr bwMode="auto">
            <a:xfrm>
              <a:off x="2490" y="628"/>
              <a:ext cx="3063" cy="2854"/>
              <a:chOff x="2490" y="628"/>
              <a:chExt cx="2895" cy="2854"/>
            </a:xfrm>
          </p:grpSpPr>
          <p:sp>
            <p:nvSpPr>
              <p:cNvPr id="1067" name="Freeform 14"/>
              <p:cNvSpPr>
                <a:spLocks/>
              </p:cNvSpPr>
              <p:nvPr/>
            </p:nvSpPr>
            <p:spPr bwMode="auto">
              <a:xfrm>
                <a:off x="3267" y="1949"/>
                <a:ext cx="2118" cy="198"/>
              </a:xfrm>
              <a:custGeom>
                <a:avLst/>
                <a:gdLst>
                  <a:gd name="T0" fmla="*/ 0 w 2118"/>
                  <a:gd name="T1" fmla="*/ 0 h 198"/>
                  <a:gd name="T2" fmla="*/ 2115 w 2118"/>
                  <a:gd name="T3" fmla="*/ 0 h 198"/>
                  <a:gd name="T4" fmla="*/ 2116 w 2118"/>
                  <a:gd name="T5" fmla="*/ 56 h 198"/>
                  <a:gd name="T6" fmla="*/ 2118 w 2118"/>
                  <a:gd name="T7" fmla="*/ 106 h 198"/>
                  <a:gd name="T8" fmla="*/ 2118 w 2118"/>
                  <a:gd name="T9" fmla="*/ 146 h 198"/>
                  <a:gd name="T10" fmla="*/ 2115 w 2118"/>
                  <a:gd name="T11" fmla="*/ 198 h 198"/>
                  <a:gd name="T12" fmla="*/ 3 w 2118"/>
                  <a:gd name="T13" fmla="*/ 196 h 198"/>
                  <a:gd name="T14" fmla="*/ 5 w 2118"/>
                  <a:gd name="T15" fmla="*/ 150 h 198"/>
                  <a:gd name="T16" fmla="*/ 3 w 2118"/>
                  <a:gd name="T17" fmla="*/ 99 h 198"/>
                  <a:gd name="T18" fmla="*/ 5 w 2118"/>
                  <a:gd name="T19" fmla="*/ 45 h 198"/>
                  <a:gd name="T20" fmla="*/ 0 w 2118"/>
                  <a:gd name="T21" fmla="*/ 0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8"/>
                  <a:gd name="T34" fmla="*/ 0 h 198"/>
                  <a:gd name="T35" fmla="*/ 2118 w 2118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8" h="198">
                    <a:moveTo>
                      <a:pt x="0" y="0"/>
                    </a:moveTo>
                    <a:lnTo>
                      <a:pt x="2115" y="0"/>
                    </a:lnTo>
                    <a:lnTo>
                      <a:pt x="2116" y="56"/>
                    </a:lnTo>
                    <a:lnTo>
                      <a:pt x="2118" y="106"/>
                    </a:lnTo>
                    <a:lnTo>
                      <a:pt x="2118" y="146"/>
                    </a:lnTo>
                    <a:lnTo>
                      <a:pt x="2115" y="198"/>
                    </a:lnTo>
                    <a:lnTo>
                      <a:pt x="3" y="196"/>
                    </a:lnTo>
                    <a:lnTo>
                      <a:pt x="5" y="150"/>
                    </a:lnTo>
                    <a:lnTo>
                      <a:pt x="3" y="99"/>
                    </a:lnTo>
                    <a:lnTo>
                      <a:pt x="5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Freeform 15"/>
              <p:cNvSpPr>
                <a:spLocks/>
              </p:cNvSpPr>
              <p:nvPr/>
            </p:nvSpPr>
            <p:spPr bwMode="auto">
              <a:xfrm>
                <a:off x="2864" y="950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Freeform 16"/>
              <p:cNvSpPr>
                <a:spLocks/>
              </p:cNvSpPr>
              <p:nvPr/>
            </p:nvSpPr>
            <p:spPr bwMode="auto">
              <a:xfrm>
                <a:off x="2490" y="628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Freeform 17"/>
              <p:cNvSpPr>
                <a:spLocks/>
              </p:cNvSpPr>
              <p:nvPr/>
            </p:nvSpPr>
            <p:spPr bwMode="auto">
              <a:xfrm>
                <a:off x="3083" y="1274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Freeform 18"/>
              <p:cNvSpPr>
                <a:spLocks/>
              </p:cNvSpPr>
              <p:nvPr/>
            </p:nvSpPr>
            <p:spPr bwMode="auto">
              <a:xfrm>
                <a:off x="3209" y="1604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 flipV="1">
                <a:off x="2872" y="2988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Freeform 20"/>
              <p:cNvSpPr>
                <a:spLocks/>
              </p:cNvSpPr>
              <p:nvPr/>
            </p:nvSpPr>
            <p:spPr bwMode="auto">
              <a:xfrm flipV="1">
                <a:off x="2498" y="3312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Freeform 21"/>
              <p:cNvSpPr>
                <a:spLocks/>
              </p:cNvSpPr>
              <p:nvPr/>
            </p:nvSpPr>
            <p:spPr bwMode="auto">
              <a:xfrm flipV="1">
                <a:off x="3091" y="2657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Freeform 22"/>
              <p:cNvSpPr>
                <a:spLocks/>
              </p:cNvSpPr>
              <p:nvPr/>
            </p:nvSpPr>
            <p:spPr bwMode="auto">
              <a:xfrm flipV="1">
                <a:off x="3217" y="2308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01613"/>
            <a:ext cx="8486775" cy="144621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Response to Emission Standards</a:t>
            </a:r>
            <a:br>
              <a:rPr lang="en-US" sz="4000" dirty="0" smtClean="0"/>
            </a:br>
            <a:r>
              <a:rPr lang="en-US" sz="2800" dirty="0" smtClean="0"/>
              <a:t>need for </a:t>
            </a:r>
            <a:r>
              <a:rPr lang="en-US" sz="2800" dirty="0" err="1" smtClean="0"/>
              <a:t>aftertreatment</a:t>
            </a:r>
            <a:endParaRPr lang="en-US" sz="2800" dirty="0"/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68300" y="2224088"/>
            <a:ext cx="79978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2007 – </a:t>
            </a:r>
            <a:r>
              <a:rPr lang="en-US" sz="2800" u="sng"/>
              <a:t>PM standard lowered 90%</a:t>
            </a:r>
          </a:p>
          <a:p>
            <a:pPr eaLnBrk="0" hangingPunct="0"/>
            <a:r>
              <a:rPr lang="en-US" sz="2800"/>
              <a:t>	     </a:t>
            </a:r>
            <a:r>
              <a:rPr lang="en-US" sz="2000"/>
              <a:t>Diesel needs DPF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2010 – </a:t>
            </a:r>
            <a:r>
              <a:rPr lang="en-US" sz="2800" u="sng"/>
              <a:t>NOx Standard Lowered 90%*</a:t>
            </a:r>
          </a:p>
          <a:p>
            <a:pPr eaLnBrk="0" hangingPunct="0"/>
            <a:r>
              <a:rPr lang="en-US" sz="2800"/>
              <a:t>	     </a:t>
            </a:r>
            <a:r>
              <a:rPr lang="en-US" sz="2000"/>
              <a:t>Diesel needs DPF and SCR</a:t>
            </a:r>
          </a:p>
          <a:p>
            <a:pPr eaLnBrk="0" hangingPunct="0"/>
            <a:r>
              <a:rPr lang="en-US" sz="2000"/>
              <a:t>	       Natural Gas:</a:t>
            </a:r>
          </a:p>
          <a:p>
            <a:pPr eaLnBrk="0" hangingPunct="0"/>
            <a:r>
              <a:rPr lang="en-US" sz="2000"/>
              <a:t>		Stoichiometric with TWC</a:t>
            </a:r>
          </a:p>
          <a:p>
            <a:pPr eaLnBrk="0" hangingPunct="0"/>
            <a:r>
              <a:rPr lang="en-US" sz="2000"/>
              <a:t>		Lean Burn with SCR </a:t>
            </a:r>
          </a:p>
          <a:p>
            <a:pPr eaLnBrk="0" hangingPunct="0"/>
            <a:endParaRPr lang="en-US" sz="280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85738" y="6448425"/>
            <a:ext cx="7023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/>
              <a:t>* The NOx standard was lowered from 2gNOx/bhp-hr to 0.2 gNOx/bhp-hr stepwise between 2007 and 2010.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2670175"/>
            <a:ext cx="2157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4000500"/>
            <a:ext cx="216376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1"/>
          <p:cNvSpPr txBox="1">
            <a:spLocks noChangeArrowheads="1"/>
          </p:cNvSpPr>
          <p:nvPr/>
        </p:nvSpPr>
        <p:spPr bwMode="auto">
          <a:xfrm>
            <a:off x="742950" y="5392738"/>
            <a:ext cx="777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Char char="•"/>
            </a:pPr>
            <a:r>
              <a:rPr lang="en-US" sz="2000"/>
              <a:t>99% and 90% PM reduction for diesel and CNG respectively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1381125" y="3598863"/>
            <a:ext cx="7273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HD Diesel              HD CNG	        Light Duty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622425"/>
            <a:ext cx="89058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11218" t="8757" r="86617" b="39133"/>
          <a:stretch>
            <a:fillRect/>
          </a:stretch>
        </p:blipFill>
        <p:spPr bwMode="auto">
          <a:xfrm>
            <a:off x="1196975" y="0"/>
            <a:ext cx="3540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101725" y="18415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670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1674813" y="4327525"/>
            <a:ext cx="8434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2"/>
                </a:solidFill>
              </a:rPr>
              <a:t>HD Diesel                                             HD NG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225425" y="6510338"/>
            <a:ext cx="8296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/>
              <a:t>“Old” diesel and CNG number from chassis dynamometer studies, while 2007 and 2010 are average certification values  in mg/mi, using 2.9 bhp-hr/mi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95325" y="1206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Progression of PM Emissions</a:t>
            </a:r>
            <a:endParaRPr lang="en-US" sz="3200" dirty="0"/>
          </a:p>
        </p:txBody>
      </p:sp>
      <p:grpSp>
        <p:nvGrpSpPr>
          <p:cNvPr id="25609" name="Group 48"/>
          <p:cNvGrpSpPr>
            <a:grpSpLocks/>
          </p:cNvGrpSpPr>
          <p:nvPr/>
        </p:nvGrpSpPr>
        <p:grpSpPr bwMode="auto">
          <a:xfrm>
            <a:off x="7848600" y="6038850"/>
            <a:ext cx="839788" cy="452438"/>
            <a:chOff x="102" y="608"/>
            <a:chExt cx="5451" cy="2890"/>
          </a:xfrm>
        </p:grpSpPr>
        <p:grpSp>
          <p:nvGrpSpPr>
            <p:cNvPr id="25610" name="Group 49"/>
            <p:cNvGrpSpPr>
              <a:grpSpLocks/>
            </p:cNvGrpSpPr>
            <p:nvPr/>
          </p:nvGrpSpPr>
          <p:grpSpPr bwMode="auto">
            <a:xfrm>
              <a:off x="102" y="608"/>
              <a:ext cx="2890" cy="2890"/>
              <a:chOff x="528" y="96"/>
              <a:chExt cx="3888" cy="3888"/>
            </a:xfrm>
          </p:grpSpPr>
          <p:sp>
            <p:nvSpPr>
              <p:cNvPr id="25621" name="AutoShape 50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3888" cy="38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0" y="10800"/>
                    </a:moveTo>
                    <a:cubicBezTo>
                      <a:pt x="2050" y="15632"/>
                      <a:pt x="5968" y="19550"/>
                      <a:pt x="10800" y="19550"/>
                    </a:cubicBezTo>
                    <a:cubicBezTo>
                      <a:pt x="15632" y="19550"/>
                      <a:pt x="19550" y="15632"/>
                      <a:pt x="19550" y="10800"/>
                    </a:cubicBezTo>
                    <a:cubicBezTo>
                      <a:pt x="19550" y="5968"/>
                      <a:pt x="15632" y="2050"/>
                      <a:pt x="10800" y="2050"/>
                    </a:cubicBezTo>
                    <a:cubicBezTo>
                      <a:pt x="5968" y="2050"/>
                      <a:pt x="2050" y="5968"/>
                      <a:pt x="205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Freeform 51"/>
              <p:cNvSpPr>
                <a:spLocks/>
              </p:cNvSpPr>
              <p:nvPr/>
            </p:nvSpPr>
            <p:spPr bwMode="auto">
              <a:xfrm>
                <a:off x="890" y="1273"/>
                <a:ext cx="3163" cy="1430"/>
              </a:xfrm>
              <a:custGeom>
                <a:avLst/>
                <a:gdLst>
                  <a:gd name="T0" fmla="*/ 364850 w 1866"/>
                  <a:gd name="T1" fmla="*/ 77563 h 851"/>
                  <a:gd name="T2" fmla="*/ 343687 w 1866"/>
                  <a:gd name="T3" fmla="*/ 67835 h 851"/>
                  <a:gd name="T4" fmla="*/ 310171 w 1866"/>
                  <a:gd name="T5" fmla="*/ 67835 h 851"/>
                  <a:gd name="T6" fmla="*/ 282585 w 1866"/>
                  <a:gd name="T7" fmla="*/ 74380 h 851"/>
                  <a:gd name="T8" fmla="*/ 248502 w 1866"/>
                  <a:gd name="T9" fmla="*/ 97942 h 851"/>
                  <a:gd name="T10" fmla="*/ 226714 w 1866"/>
                  <a:gd name="T11" fmla="*/ 116868 h 851"/>
                  <a:gd name="T12" fmla="*/ 197450 w 1866"/>
                  <a:gd name="T13" fmla="*/ 136722 h 851"/>
                  <a:gd name="T14" fmla="*/ 156880 w 1866"/>
                  <a:gd name="T15" fmla="*/ 150231 h 851"/>
                  <a:gd name="T16" fmla="*/ 122182 w 1866"/>
                  <a:gd name="T17" fmla="*/ 151849 h 851"/>
                  <a:gd name="T18" fmla="*/ 86411 w 1866"/>
                  <a:gd name="T19" fmla="*/ 148570 h 851"/>
                  <a:gd name="T20" fmla="*/ 55810 w 1866"/>
                  <a:gd name="T21" fmla="*/ 135126 h 851"/>
                  <a:gd name="T22" fmla="*/ 25906 w 1866"/>
                  <a:gd name="T23" fmla="*/ 114748 h 851"/>
                  <a:gd name="T24" fmla="*/ 4155 w 1866"/>
                  <a:gd name="T25" fmla="*/ 89403 h 851"/>
                  <a:gd name="T26" fmla="*/ 1165 w 1866"/>
                  <a:gd name="T27" fmla="*/ 78657 h 851"/>
                  <a:gd name="T28" fmla="*/ 6482 w 1866"/>
                  <a:gd name="T29" fmla="*/ 83414 h 851"/>
                  <a:gd name="T30" fmla="*/ 23438 w 1866"/>
                  <a:gd name="T31" fmla="*/ 89403 h 851"/>
                  <a:gd name="T32" fmla="*/ 61123 w 1866"/>
                  <a:gd name="T33" fmla="*/ 88852 h 851"/>
                  <a:gd name="T34" fmla="*/ 104532 w 1866"/>
                  <a:gd name="T35" fmla="*/ 70512 h 851"/>
                  <a:gd name="T36" fmla="*/ 135138 w 1866"/>
                  <a:gd name="T37" fmla="*/ 42527 h 851"/>
                  <a:gd name="T38" fmla="*/ 170404 w 1866"/>
                  <a:gd name="T39" fmla="*/ 16172 h 851"/>
                  <a:gd name="T40" fmla="*/ 222069 w 1866"/>
                  <a:gd name="T41" fmla="*/ 1595 h 851"/>
                  <a:gd name="T42" fmla="*/ 279047 w 1866"/>
                  <a:gd name="T43" fmla="*/ 6444 h 851"/>
                  <a:gd name="T44" fmla="*/ 318971 w 1866"/>
                  <a:gd name="T45" fmla="*/ 24786 h 851"/>
                  <a:gd name="T46" fmla="*/ 347199 w 1866"/>
                  <a:gd name="T47" fmla="*/ 46921 h 851"/>
                  <a:gd name="T48" fmla="*/ 364850 w 1866"/>
                  <a:gd name="T49" fmla="*/ 77563 h 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6"/>
                  <a:gd name="T76" fmla="*/ 0 h 851"/>
                  <a:gd name="T77" fmla="*/ 1866 w 1866"/>
                  <a:gd name="T78" fmla="*/ 851 h 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6" h="851">
                    <a:moveTo>
                      <a:pt x="1863" y="432"/>
                    </a:moveTo>
                    <a:cubicBezTo>
                      <a:pt x="1860" y="451"/>
                      <a:pt x="1801" y="387"/>
                      <a:pt x="1755" y="378"/>
                    </a:cubicBezTo>
                    <a:cubicBezTo>
                      <a:pt x="1709" y="369"/>
                      <a:pt x="1636" y="372"/>
                      <a:pt x="1584" y="378"/>
                    </a:cubicBezTo>
                    <a:cubicBezTo>
                      <a:pt x="1532" y="384"/>
                      <a:pt x="1495" y="386"/>
                      <a:pt x="1443" y="414"/>
                    </a:cubicBezTo>
                    <a:cubicBezTo>
                      <a:pt x="1391" y="442"/>
                      <a:pt x="1316" y="507"/>
                      <a:pt x="1269" y="546"/>
                    </a:cubicBezTo>
                    <a:cubicBezTo>
                      <a:pt x="1222" y="585"/>
                      <a:pt x="1201" y="615"/>
                      <a:pt x="1158" y="651"/>
                    </a:cubicBezTo>
                    <a:cubicBezTo>
                      <a:pt x="1115" y="687"/>
                      <a:pt x="1067" y="731"/>
                      <a:pt x="1008" y="762"/>
                    </a:cubicBezTo>
                    <a:cubicBezTo>
                      <a:pt x="949" y="793"/>
                      <a:pt x="865" y="823"/>
                      <a:pt x="801" y="837"/>
                    </a:cubicBezTo>
                    <a:cubicBezTo>
                      <a:pt x="737" y="851"/>
                      <a:pt x="684" y="847"/>
                      <a:pt x="624" y="846"/>
                    </a:cubicBezTo>
                    <a:cubicBezTo>
                      <a:pt x="564" y="845"/>
                      <a:pt x="497" y="843"/>
                      <a:pt x="441" y="828"/>
                    </a:cubicBezTo>
                    <a:cubicBezTo>
                      <a:pt x="385" y="813"/>
                      <a:pt x="337" y="785"/>
                      <a:pt x="285" y="753"/>
                    </a:cubicBezTo>
                    <a:cubicBezTo>
                      <a:pt x="233" y="721"/>
                      <a:pt x="176" y="681"/>
                      <a:pt x="132" y="639"/>
                    </a:cubicBezTo>
                    <a:cubicBezTo>
                      <a:pt x="88" y="597"/>
                      <a:pt x="42" y="531"/>
                      <a:pt x="21" y="498"/>
                    </a:cubicBezTo>
                    <a:cubicBezTo>
                      <a:pt x="0" y="465"/>
                      <a:pt x="4" y="443"/>
                      <a:pt x="6" y="438"/>
                    </a:cubicBezTo>
                    <a:cubicBezTo>
                      <a:pt x="8" y="433"/>
                      <a:pt x="14" y="455"/>
                      <a:pt x="33" y="465"/>
                    </a:cubicBezTo>
                    <a:cubicBezTo>
                      <a:pt x="52" y="475"/>
                      <a:pt x="74" y="493"/>
                      <a:pt x="120" y="498"/>
                    </a:cubicBezTo>
                    <a:cubicBezTo>
                      <a:pt x="166" y="503"/>
                      <a:pt x="243" y="512"/>
                      <a:pt x="312" y="495"/>
                    </a:cubicBezTo>
                    <a:cubicBezTo>
                      <a:pt x="381" y="478"/>
                      <a:pt x="471" y="436"/>
                      <a:pt x="534" y="393"/>
                    </a:cubicBezTo>
                    <a:cubicBezTo>
                      <a:pt x="597" y="350"/>
                      <a:pt x="634" y="287"/>
                      <a:pt x="690" y="237"/>
                    </a:cubicBezTo>
                    <a:cubicBezTo>
                      <a:pt x="746" y="187"/>
                      <a:pt x="796" y="128"/>
                      <a:pt x="870" y="90"/>
                    </a:cubicBezTo>
                    <a:cubicBezTo>
                      <a:pt x="944" y="52"/>
                      <a:pt x="1042" y="18"/>
                      <a:pt x="1134" y="9"/>
                    </a:cubicBezTo>
                    <a:cubicBezTo>
                      <a:pt x="1226" y="0"/>
                      <a:pt x="1343" y="15"/>
                      <a:pt x="1425" y="36"/>
                    </a:cubicBezTo>
                    <a:cubicBezTo>
                      <a:pt x="1507" y="57"/>
                      <a:pt x="1571" y="101"/>
                      <a:pt x="1629" y="138"/>
                    </a:cubicBezTo>
                    <a:cubicBezTo>
                      <a:pt x="1687" y="175"/>
                      <a:pt x="1733" y="211"/>
                      <a:pt x="1773" y="261"/>
                    </a:cubicBezTo>
                    <a:cubicBezTo>
                      <a:pt x="1813" y="311"/>
                      <a:pt x="1866" y="413"/>
                      <a:pt x="1863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1" name="Group 52"/>
            <p:cNvGrpSpPr>
              <a:grpSpLocks/>
            </p:cNvGrpSpPr>
            <p:nvPr/>
          </p:nvGrpSpPr>
          <p:grpSpPr bwMode="auto">
            <a:xfrm>
              <a:off x="2490" y="628"/>
              <a:ext cx="3063" cy="2854"/>
              <a:chOff x="2490" y="628"/>
              <a:chExt cx="2895" cy="2854"/>
            </a:xfrm>
          </p:grpSpPr>
          <p:sp>
            <p:nvSpPr>
              <p:cNvPr id="25612" name="Freeform 53"/>
              <p:cNvSpPr>
                <a:spLocks/>
              </p:cNvSpPr>
              <p:nvPr/>
            </p:nvSpPr>
            <p:spPr bwMode="auto">
              <a:xfrm>
                <a:off x="3267" y="1949"/>
                <a:ext cx="2118" cy="198"/>
              </a:xfrm>
              <a:custGeom>
                <a:avLst/>
                <a:gdLst>
                  <a:gd name="T0" fmla="*/ 0 w 2118"/>
                  <a:gd name="T1" fmla="*/ 0 h 198"/>
                  <a:gd name="T2" fmla="*/ 2115 w 2118"/>
                  <a:gd name="T3" fmla="*/ 0 h 198"/>
                  <a:gd name="T4" fmla="*/ 2116 w 2118"/>
                  <a:gd name="T5" fmla="*/ 56 h 198"/>
                  <a:gd name="T6" fmla="*/ 2118 w 2118"/>
                  <a:gd name="T7" fmla="*/ 106 h 198"/>
                  <a:gd name="T8" fmla="*/ 2118 w 2118"/>
                  <a:gd name="T9" fmla="*/ 146 h 198"/>
                  <a:gd name="T10" fmla="*/ 2115 w 2118"/>
                  <a:gd name="T11" fmla="*/ 198 h 198"/>
                  <a:gd name="T12" fmla="*/ 3 w 2118"/>
                  <a:gd name="T13" fmla="*/ 196 h 198"/>
                  <a:gd name="T14" fmla="*/ 5 w 2118"/>
                  <a:gd name="T15" fmla="*/ 150 h 198"/>
                  <a:gd name="T16" fmla="*/ 3 w 2118"/>
                  <a:gd name="T17" fmla="*/ 99 h 198"/>
                  <a:gd name="T18" fmla="*/ 5 w 2118"/>
                  <a:gd name="T19" fmla="*/ 45 h 198"/>
                  <a:gd name="T20" fmla="*/ 0 w 2118"/>
                  <a:gd name="T21" fmla="*/ 0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8"/>
                  <a:gd name="T34" fmla="*/ 0 h 198"/>
                  <a:gd name="T35" fmla="*/ 2118 w 2118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8" h="198">
                    <a:moveTo>
                      <a:pt x="0" y="0"/>
                    </a:moveTo>
                    <a:lnTo>
                      <a:pt x="2115" y="0"/>
                    </a:lnTo>
                    <a:lnTo>
                      <a:pt x="2116" y="56"/>
                    </a:lnTo>
                    <a:lnTo>
                      <a:pt x="2118" y="106"/>
                    </a:lnTo>
                    <a:lnTo>
                      <a:pt x="2118" y="146"/>
                    </a:lnTo>
                    <a:lnTo>
                      <a:pt x="2115" y="198"/>
                    </a:lnTo>
                    <a:lnTo>
                      <a:pt x="3" y="196"/>
                    </a:lnTo>
                    <a:lnTo>
                      <a:pt x="5" y="150"/>
                    </a:lnTo>
                    <a:lnTo>
                      <a:pt x="3" y="99"/>
                    </a:lnTo>
                    <a:lnTo>
                      <a:pt x="5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Freeform 54"/>
              <p:cNvSpPr>
                <a:spLocks/>
              </p:cNvSpPr>
              <p:nvPr/>
            </p:nvSpPr>
            <p:spPr bwMode="auto">
              <a:xfrm>
                <a:off x="2864" y="950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Freeform 55"/>
              <p:cNvSpPr>
                <a:spLocks/>
              </p:cNvSpPr>
              <p:nvPr/>
            </p:nvSpPr>
            <p:spPr bwMode="auto">
              <a:xfrm>
                <a:off x="2490" y="628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Freeform 56"/>
              <p:cNvSpPr>
                <a:spLocks/>
              </p:cNvSpPr>
              <p:nvPr/>
            </p:nvSpPr>
            <p:spPr bwMode="auto">
              <a:xfrm>
                <a:off x="3083" y="1274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Freeform 57"/>
              <p:cNvSpPr>
                <a:spLocks/>
              </p:cNvSpPr>
              <p:nvPr/>
            </p:nvSpPr>
            <p:spPr bwMode="auto">
              <a:xfrm>
                <a:off x="3209" y="1604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Freeform 58"/>
              <p:cNvSpPr>
                <a:spLocks/>
              </p:cNvSpPr>
              <p:nvPr/>
            </p:nvSpPr>
            <p:spPr bwMode="auto">
              <a:xfrm flipV="1">
                <a:off x="2872" y="2988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Freeform 59"/>
              <p:cNvSpPr>
                <a:spLocks/>
              </p:cNvSpPr>
              <p:nvPr/>
            </p:nvSpPr>
            <p:spPr bwMode="auto">
              <a:xfrm flipV="1">
                <a:off x="2498" y="3312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Freeform 60"/>
              <p:cNvSpPr>
                <a:spLocks/>
              </p:cNvSpPr>
              <p:nvPr/>
            </p:nvSpPr>
            <p:spPr bwMode="auto">
              <a:xfrm flipV="1">
                <a:off x="3091" y="2657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Freeform 61"/>
              <p:cNvSpPr>
                <a:spLocks/>
              </p:cNvSpPr>
              <p:nvPr/>
            </p:nvSpPr>
            <p:spPr bwMode="auto">
              <a:xfrm flipV="1">
                <a:off x="3217" y="2308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1"/>
          <p:cNvSpPr txBox="1">
            <a:spLocks noChangeArrowheads="1"/>
          </p:cNvSpPr>
          <p:nvPr/>
        </p:nvSpPr>
        <p:spPr bwMode="auto">
          <a:xfrm>
            <a:off x="742950" y="5392738"/>
            <a:ext cx="777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99% and 90% PM reduction for diesel and CNG respectively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1381125" y="3598863"/>
            <a:ext cx="7273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HD Diesel              HD CNG	        Light Duty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622425"/>
            <a:ext cx="89058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11218" t="8757" r="86617" b="39133"/>
          <a:stretch>
            <a:fillRect/>
          </a:stretch>
        </p:blipFill>
        <p:spPr bwMode="auto">
          <a:xfrm>
            <a:off x="1196975" y="0"/>
            <a:ext cx="3540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101725" y="18415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670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1674813" y="4327525"/>
            <a:ext cx="8434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2"/>
                </a:solidFill>
              </a:rPr>
              <a:t>HD Diesel                                             HD NG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225425" y="6510338"/>
            <a:ext cx="8296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/>
              <a:t>“Old” diesel and CNG number from chassis dynamometer studies, while 2007 and 2010 are average certification values  in mg/mi, using 2.9 bhp-hr/mi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95325" y="1206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Progression of PM Emissions</a:t>
            </a:r>
            <a:endParaRPr lang="en-US" sz="3200" dirty="0"/>
          </a:p>
        </p:txBody>
      </p:sp>
      <p:grpSp>
        <p:nvGrpSpPr>
          <p:cNvPr id="25609" name="Group 48"/>
          <p:cNvGrpSpPr>
            <a:grpSpLocks/>
          </p:cNvGrpSpPr>
          <p:nvPr/>
        </p:nvGrpSpPr>
        <p:grpSpPr bwMode="auto">
          <a:xfrm>
            <a:off x="7848600" y="6038850"/>
            <a:ext cx="839788" cy="452438"/>
            <a:chOff x="102" y="608"/>
            <a:chExt cx="5451" cy="2890"/>
          </a:xfrm>
        </p:grpSpPr>
        <p:grpSp>
          <p:nvGrpSpPr>
            <p:cNvPr id="25610" name="Group 49"/>
            <p:cNvGrpSpPr>
              <a:grpSpLocks/>
            </p:cNvGrpSpPr>
            <p:nvPr/>
          </p:nvGrpSpPr>
          <p:grpSpPr bwMode="auto">
            <a:xfrm>
              <a:off x="102" y="608"/>
              <a:ext cx="2890" cy="2890"/>
              <a:chOff x="528" y="96"/>
              <a:chExt cx="3888" cy="3888"/>
            </a:xfrm>
          </p:grpSpPr>
          <p:sp>
            <p:nvSpPr>
              <p:cNvPr id="25621" name="AutoShape 50"/>
              <p:cNvSpPr>
                <a:spLocks noChangeArrowheads="1"/>
              </p:cNvSpPr>
              <p:nvPr/>
            </p:nvSpPr>
            <p:spPr bwMode="auto">
              <a:xfrm>
                <a:off x="528" y="96"/>
                <a:ext cx="3888" cy="38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0" y="10800"/>
                    </a:moveTo>
                    <a:cubicBezTo>
                      <a:pt x="2050" y="15632"/>
                      <a:pt x="5968" y="19550"/>
                      <a:pt x="10800" y="19550"/>
                    </a:cubicBezTo>
                    <a:cubicBezTo>
                      <a:pt x="15632" y="19550"/>
                      <a:pt x="19550" y="15632"/>
                      <a:pt x="19550" y="10800"/>
                    </a:cubicBezTo>
                    <a:cubicBezTo>
                      <a:pt x="19550" y="5968"/>
                      <a:pt x="15632" y="2050"/>
                      <a:pt x="10800" y="2050"/>
                    </a:cubicBezTo>
                    <a:cubicBezTo>
                      <a:pt x="5968" y="2050"/>
                      <a:pt x="2050" y="5968"/>
                      <a:pt x="205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Freeform 51"/>
              <p:cNvSpPr>
                <a:spLocks/>
              </p:cNvSpPr>
              <p:nvPr/>
            </p:nvSpPr>
            <p:spPr bwMode="auto">
              <a:xfrm>
                <a:off x="890" y="1273"/>
                <a:ext cx="3163" cy="1430"/>
              </a:xfrm>
              <a:custGeom>
                <a:avLst/>
                <a:gdLst>
                  <a:gd name="T0" fmla="*/ 364850 w 1866"/>
                  <a:gd name="T1" fmla="*/ 77563 h 851"/>
                  <a:gd name="T2" fmla="*/ 343687 w 1866"/>
                  <a:gd name="T3" fmla="*/ 67835 h 851"/>
                  <a:gd name="T4" fmla="*/ 310171 w 1866"/>
                  <a:gd name="T5" fmla="*/ 67835 h 851"/>
                  <a:gd name="T6" fmla="*/ 282585 w 1866"/>
                  <a:gd name="T7" fmla="*/ 74380 h 851"/>
                  <a:gd name="T8" fmla="*/ 248502 w 1866"/>
                  <a:gd name="T9" fmla="*/ 97942 h 851"/>
                  <a:gd name="T10" fmla="*/ 226714 w 1866"/>
                  <a:gd name="T11" fmla="*/ 116868 h 851"/>
                  <a:gd name="T12" fmla="*/ 197450 w 1866"/>
                  <a:gd name="T13" fmla="*/ 136722 h 851"/>
                  <a:gd name="T14" fmla="*/ 156880 w 1866"/>
                  <a:gd name="T15" fmla="*/ 150231 h 851"/>
                  <a:gd name="T16" fmla="*/ 122182 w 1866"/>
                  <a:gd name="T17" fmla="*/ 151849 h 851"/>
                  <a:gd name="T18" fmla="*/ 86411 w 1866"/>
                  <a:gd name="T19" fmla="*/ 148570 h 851"/>
                  <a:gd name="T20" fmla="*/ 55810 w 1866"/>
                  <a:gd name="T21" fmla="*/ 135126 h 851"/>
                  <a:gd name="T22" fmla="*/ 25906 w 1866"/>
                  <a:gd name="T23" fmla="*/ 114748 h 851"/>
                  <a:gd name="T24" fmla="*/ 4155 w 1866"/>
                  <a:gd name="T25" fmla="*/ 89403 h 851"/>
                  <a:gd name="T26" fmla="*/ 1165 w 1866"/>
                  <a:gd name="T27" fmla="*/ 78657 h 851"/>
                  <a:gd name="T28" fmla="*/ 6482 w 1866"/>
                  <a:gd name="T29" fmla="*/ 83414 h 851"/>
                  <a:gd name="T30" fmla="*/ 23438 w 1866"/>
                  <a:gd name="T31" fmla="*/ 89403 h 851"/>
                  <a:gd name="T32" fmla="*/ 61123 w 1866"/>
                  <a:gd name="T33" fmla="*/ 88852 h 851"/>
                  <a:gd name="T34" fmla="*/ 104532 w 1866"/>
                  <a:gd name="T35" fmla="*/ 70512 h 851"/>
                  <a:gd name="T36" fmla="*/ 135138 w 1866"/>
                  <a:gd name="T37" fmla="*/ 42527 h 851"/>
                  <a:gd name="T38" fmla="*/ 170404 w 1866"/>
                  <a:gd name="T39" fmla="*/ 16172 h 851"/>
                  <a:gd name="T40" fmla="*/ 222069 w 1866"/>
                  <a:gd name="T41" fmla="*/ 1595 h 851"/>
                  <a:gd name="T42" fmla="*/ 279047 w 1866"/>
                  <a:gd name="T43" fmla="*/ 6444 h 851"/>
                  <a:gd name="T44" fmla="*/ 318971 w 1866"/>
                  <a:gd name="T45" fmla="*/ 24786 h 851"/>
                  <a:gd name="T46" fmla="*/ 347199 w 1866"/>
                  <a:gd name="T47" fmla="*/ 46921 h 851"/>
                  <a:gd name="T48" fmla="*/ 364850 w 1866"/>
                  <a:gd name="T49" fmla="*/ 77563 h 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6"/>
                  <a:gd name="T76" fmla="*/ 0 h 851"/>
                  <a:gd name="T77" fmla="*/ 1866 w 1866"/>
                  <a:gd name="T78" fmla="*/ 851 h 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6" h="851">
                    <a:moveTo>
                      <a:pt x="1863" y="432"/>
                    </a:moveTo>
                    <a:cubicBezTo>
                      <a:pt x="1860" y="451"/>
                      <a:pt x="1801" y="387"/>
                      <a:pt x="1755" y="378"/>
                    </a:cubicBezTo>
                    <a:cubicBezTo>
                      <a:pt x="1709" y="369"/>
                      <a:pt x="1636" y="372"/>
                      <a:pt x="1584" y="378"/>
                    </a:cubicBezTo>
                    <a:cubicBezTo>
                      <a:pt x="1532" y="384"/>
                      <a:pt x="1495" y="386"/>
                      <a:pt x="1443" y="414"/>
                    </a:cubicBezTo>
                    <a:cubicBezTo>
                      <a:pt x="1391" y="442"/>
                      <a:pt x="1316" y="507"/>
                      <a:pt x="1269" y="546"/>
                    </a:cubicBezTo>
                    <a:cubicBezTo>
                      <a:pt x="1222" y="585"/>
                      <a:pt x="1201" y="615"/>
                      <a:pt x="1158" y="651"/>
                    </a:cubicBezTo>
                    <a:cubicBezTo>
                      <a:pt x="1115" y="687"/>
                      <a:pt x="1067" y="731"/>
                      <a:pt x="1008" y="762"/>
                    </a:cubicBezTo>
                    <a:cubicBezTo>
                      <a:pt x="949" y="793"/>
                      <a:pt x="865" y="823"/>
                      <a:pt x="801" y="837"/>
                    </a:cubicBezTo>
                    <a:cubicBezTo>
                      <a:pt x="737" y="851"/>
                      <a:pt x="684" y="847"/>
                      <a:pt x="624" y="846"/>
                    </a:cubicBezTo>
                    <a:cubicBezTo>
                      <a:pt x="564" y="845"/>
                      <a:pt x="497" y="843"/>
                      <a:pt x="441" y="828"/>
                    </a:cubicBezTo>
                    <a:cubicBezTo>
                      <a:pt x="385" y="813"/>
                      <a:pt x="337" y="785"/>
                      <a:pt x="285" y="753"/>
                    </a:cubicBezTo>
                    <a:cubicBezTo>
                      <a:pt x="233" y="721"/>
                      <a:pt x="176" y="681"/>
                      <a:pt x="132" y="639"/>
                    </a:cubicBezTo>
                    <a:cubicBezTo>
                      <a:pt x="88" y="597"/>
                      <a:pt x="42" y="531"/>
                      <a:pt x="21" y="498"/>
                    </a:cubicBezTo>
                    <a:cubicBezTo>
                      <a:pt x="0" y="465"/>
                      <a:pt x="4" y="443"/>
                      <a:pt x="6" y="438"/>
                    </a:cubicBezTo>
                    <a:cubicBezTo>
                      <a:pt x="8" y="433"/>
                      <a:pt x="14" y="455"/>
                      <a:pt x="33" y="465"/>
                    </a:cubicBezTo>
                    <a:cubicBezTo>
                      <a:pt x="52" y="475"/>
                      <a:pt x="74" y="493"/>
                      <a:pt x="120" y="498"/>
                    </a:cubicBezTo>
                    <a:cubicBezTo>
                      <a:pt x="166" y="503"/>
                      <a:pt x="243" y="512"/>
                      <a:pt x="312" y="495"/>
                    </a:cubicBezTo>
                    <a:cubicBezTo>
                      <a:pt x="381" y="478"/>
                      <a:pt x="471" y="436"/>
                      <a:pt x="534" y="393"/>
                    </a:cubicBezTo>
                    <a:cubicBezTo>
                      <a:pt x="597" y="350"/>
                      <a:pt x="634" y="287"/>
                      <a:pt x="690" y="237"/>
                    </a:cubicBezTo>
                    <a:cubicBezTo>
                      <a:pt x="746" y="187"/>
                      <a:pt x="796" y="128"/>
                      <a:pt x="870" y="90"/>
                    </a:cubicBezTo>
                    <a:cubicBezTo>
                      <a:pt x="944" y="52"/>
                      <a:pt x="1042" y="18"/>
                      <a:pt x="1134" y="9"/>
                    </a:cubicBezTo>
                    <a:cubicBezTo>
                      <a:pt x="1226" y="0"/>
                      <a:pt x="1343" y="15"/>
                      <a:pt x="1425" y="36"/>
                    </a:cubicBezTo>
                    <a:cubicBezTo>
                      <a:pt x="1507" y="57"/>
                      <a:pt x="1571" y="101"/>
                      <a:pt x="1629" y="138"/>
                    </a:cubicBezTo>
                    <a:cubicBezTo>
                      <a:pt x="1687" y="175"/>
                      <a:pt x="1733" y="211"/>
                      <a:pt x="1773" y="261"/>
                    </a:cubicBezTo>
                    <a:cubicBezTo>
                      <a:pt x="1813" y="311"/>
                      <a:pt x="1866" y="413"/>
                      <a:pt x="1863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1" name="Group 52"/>
            <p:cNvGrpSpPr>
              <a:grpSpLocks/>
            </p:cNvGrpSpPr>
            <p:nvPr/>
          </p:nvGrpSpPr>
          <p:grpSpPr bwMode="auto">
            <a:xfrm>
              <a:off x="2490" y="628"/>
              <a:ext cx="3063" cy="2854"/>
              <a:chOff x="2490" y="628"/>
              <a:chExt cx="2895" cy="2854"/>
            </a:xfrm>
          </p:grpSpPr>
          <p:sp>
            <p:nvSpPr>
              <p:cNvPr id="25612" name="Freeform 53"/>
              <p:cNvSpPr>
                <a:spLocks/>
              </p:cNvSpPr>
              <p:nvPr/>
            </p:nvSpPr>
            <p:spPr bwMode="auto">
              <a:xfrm>
                <a:off x="3267" y="1949"/>
                <a:ext cx="2118" cy="198"/>
              </a:xfrm>
              <a:custGeom>
                <a:avLst/>
                <a:gdLst>
                  <a:gd name="T0" fmla="*/ 0 w 2118"/>
                  <a:gd name="T1" fmla="*/ 0 h 198"/>
                  <a:gd name="T2" fmla="*/ 2115 w 2118"/>
                  <a:gd name="T3" fmla="*/ 0 h 198"/>
                  <a:gd name="T4" fmla="*/ 2116 w 2118"/>
                  <a:gd name="T5" fmla="*/ 56 h 198"/>
                  <a:gd name="T6" fmla="*/ 2118 w 2118"/>
                  <a:gd name="T7" fmla="*/ 106 h 198"/>
                  <a:gd name="T8" fmla="*/ 2118 w 2118"/>
                  <a:gd name="T9" fmla="*/ 146 h 198"/>
                  <a:gd name="T10" fmla="*/ 2115 w 2118"/>
                  <a:gd name="T11" fmla="*/ 198 h 198"/>
                  <a:gd name="T12" fmla="*/ 3 w 2118"/>
                  <a:gd name="T13" fmla="*/ 196 h 198"/>
                  <a:gd name="T14" fmla="*/ 5 w 2118"/>
                  <a:gd name="T15" fmla="*/ 150 h 198"/>
                  <a:gd name="T16" fmla="*/ 3 w 2118"/>
                  <a:gd name="T17" fmla="*/ 99 h 198"/>
                  <a:gd name="T18" fmla="*/ 5 w 2118"/>
                  <a:gd name="T19" fmla="*/ 45 h 198"/>
                  <a:gd name="T20" fmla="*/ 0 w 2118"/>
                  <a:gd name="T21" fmla="*/ 0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8"/>
                  <a:gd name="T34" fmla="*/ 0 h 198"/>
                  <a:gd name="T35" fmla="*/ 2118 w 2118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8" h="198">
                    <a:moveTo>
                      <a:pt x="0" y="0"/>
                    </a:moveTo>
                    <a:lnTo>
                      <a:pt x="2115" y="0"/>
                    </a:lnTo>
                    <a:lnTo>
                      <a:pt x="2116" y="56"/>
                    </a:lnTo>
                    <a:lnTo>
                      <a:pt x="2118" y="106"/>
                    </a:lnTo>
                    <a:lnTo>
                      <a:pt x="2118" y="146"/>
                    </a:lnTo>
                    <a:lnTo>
                      <a:pt x="2115" y="198"/>
                    </a:lnTo>
                    <a:lnTo>
                      <a:pt x="3" y="196"/>
                    </a:lnTo>
                    <a:lnTo>
                      <a:pt x="5" y="150"/>
                    </a:lnTo>
                    <a:lnTo>
                      <a:pt x="3" y="99"/>
                    </a:lnTo>
                    <a:lnTo>
                      <a:pt x="5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Freeform 54"/>
              <p:cNvSpPr>
                <a:spLocks/>
              </p:cNvSpPr>
              <p:nvPr/>
            </p:nvSpPr>
            <p:spPr bwMode="auto">
              <a:xfrm>
                <a:off x="2864" y="950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Freeform 55"/>
              <p:cNvSpPr>
                <a:spLocks/>
              </p:cNvSpPr>
              <p:nvPr/>
            </p:nvSpPr>
            <p:spPr bwMode="auto">
              <a:xfrm>
                <a:off x="2490" y="628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Freeform 56"/>
              <p:cNvSpPr>
                <a:spLocks/>
              </p:cNvSpPr>
              <p:nvPr/>
            </p:nvSpPr>
            <p:spPr bwMode="auto">
              <a:xfrm>
                <a:off x="3083" y="1274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Freeform 57"/>
              <p:cNvSpPr>
                <a:spLocks/>
              </p:cNvSpPr>
              <p:nvPr/>
            </p:nvSpPr>
            <p:spPr bwMode="auto">
              <a:xfrm>
                <a:off x="3209" y="1604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Freeform 58"/>
              <p:cNvSpPr>
                <a:spLocks/>
              </p:cNvSpPr>
              <p:nvPr/>
            </p:nvSpPr>
            <p:spPr bwMode="auto">
              <a:xfrm flipV="1">
                <a:off x="2872" y="2988"/>
                <a:ext cx="2218" cy="172"/>
              </a:xfrm>
              <a:custGeom>
                <a:avLst/>
                <a:gdLst>
                  <a:gd name="T0" fmla="*/ 0 w 2218"/>
                  <a:gd name="T1" fmla="*/ 1 h 172"/>
                  <a:gd name="T2" fmla="*/ 31 w 2218"/>
                  <a:gd name="T3" fmla="*/ 42 h 172"/>
                  <a:gd name="T4" fmla="*/ 69 w 2218"/>
                  <a:gd name="T5" fmla="*/ 90 h 172"/>
                  <a:gd name="T6" fmla="*/ 97 w 2218"/>
                  <a:gd name="T7" fmla="*/ 130 h 172"/>
                  <a:gd name="T8" fmla="*/ 130 w 2218"/>
                  <a:gd name="T9" fmla="*/ 172 h 172"/>
                  <a:gd name="T10" fmla="*/ 2218 w 2218"/>
                  <a:gd name="T11" fmla="*/ 172 h 172"/>
                  <a:gd name="T12" fmla="*/ 2173 w 2218"/>
                  <a:gd name="T13" fmla="*/ 113 h 172"/>
                  <a:gd name="T14" fmla="*/ 2113 w 2218"/>
                  <a:gd name="T15" fmla="*/ 47 h 172"/>
                  <a:gd name="T16" fmla="*/ 2059 w 2218"/>
                  <a:gd name="T17" fmla="*/ 0 h 172"/>
                  <a:gd name="T18" fmla="*/ 0 w 2218"/>
                  <a:gd name="T19" fmla="*/ 1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8"/>
                  <a:gd name="T31" fmla="*/ 0 h 172"/>
                  <a:gd name="T32" fmla="*/ 2218 w 2218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8" h="172">
                    <a:moveTo>
                      <a:pt x="0" y="1"/>
                    </a:moveTo>
                    <a:lnTo>
                      <a:pt x="31" y="42"/>
                    </a:lnTo>
                    <a:lnTo>
                      <a:pt x="69" y="90"/>
                    </a:lnTo>
                    <a:lnTo>
                      <a:pt x="97" y="130"/>
                    </a:lnTo>
                    <a:lnTo>
                      <a:pt x="130" y="172"/>
                    </a:lnTo>
                    <a:lnTo>
                      <a:pt x="2218" y="172"/>
                    </a:lnTo>
                    <a:lnTo>
                      <a:pt x="2173" y="113"/>
                    </a:lnTo>
                    <a:lnTo>
                      <a:pt x="2113" y="47"/>
                    </a:lnTo>
                    <a:lnTo>
                      <a:pt x="205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Freeform 59"/>
              <p:cNvSpPr>
                <a:spLocks/>
              </p:cNvSpPr>
              <p:nvPr/>
            </p:nvSpPr>
            <p:spPr bwMode="auto">
              <a:xfrm flipV="1">
                <a:off x="2498" y="3312"/>
                <a:ext cx="2238" cy="170"/>
              </a:xfrm>
              <a:custGeom>
                <a:avLst/>
                <a:gdLst>
                  <a:gd name="T0" fmla="*/ 0 w 2238"/>
                  <a:gd name="T1" fmla="*/ 1 h 170"/>
                  <a:gd name="T2" fmla="*/ 77 w 2238"/>
                  <a:gd name="T3" fmla="*/ 49 h 170"/>
                  <a:gd name="T4" fmla="*/ 150 w 2238"/>
                  <a:gd name="T5" fmla="*/ 107 h 170"/>
                  <a:gd name="T6" fmla="*/ 225 w 2238"/>
                  <a:gd name="T7" fmla="*/ 170 h 170"/>
                  <a:gd name="T8" fmla="*/ 2238 w 2238"/>
                  <a:gd name="T9" fmla="*/ 170 h 170"/>
                  <a:gd name="T10" fmla="*/ 2136 w 2238"/>
                  <a:gd name="T11" fmla="*/ 114 h 170"/>
                  <a:gd name="T12" fmla="*/ 1953 w 2238"/>
                  <a:gd name="T13" fmla="*/ 45 h 170"/>
                  <a:gd name="T14" fmla="*/ 1707 w 2238"/>
                  <a:gd name="T15" fmla="*/ 0 h 170"/>
                  <a:gd name="T16" fmla="*/ 0 w 2238"/>
                  <a:gd name="T17" fmla="*/ 1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8"/>
                  <a:gd name="T28" fmla="*/ 0 h 170"/>
                  <a:gd name="T29" fmla="*/ 2238 w 2238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8" h="170">
                    <a:moveTo>
                      <a:pt x="0" y="1"/>
                    </a:moveTo>
                    <a:lnTo>
                      <a:pt x="77" y="49"/>
                    </a:lnTo>
                    <a:lnTo>
                      <a:pt x="150" y="107"/>
                    </a:lnTo>
                    <a:lnTo>
                      <a:pt x="225" y="170"/>
                    </a:lnTo>
                    <a:lnTo>
                      <a:pt x="2238" y="170"/>
                    </a:lnTo>
                    <a:lnTo>
                      <a:pt x="2136" y="114"/>
                    </a:lnTo>
                    <a:lnTo>
                      <a:pt x="1953" y="45"/>
                    </a:lnTo>
                    <a:lnTo>
                      <a:pt x="170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Freeform 60"/>
              <p:cNvSpPr>
                <a:spLocks/>
              </p:cNvSpPr>
              <p:nvPr/>
            </p:nvSpPr>
            <p:spPr bwMode="auto">
              <a:xfrm flipV="1">
                <a:off x="3091" y="2657"/>
                <a:ext cx="2179" cy="179"/>
              </a:xfrm>
              <a:custGeom>
                <a:avLst/>
                <a:gdLst>
                  <a:gd name="T0" fmla="*/ 75 w 2179"/>
                  <a:gd name="T1" fmla="*/ 178 h 179"/>
                  <a:gd name="T2" fmla="*/ 2179 w 2179"/>
                  <a:gd name="T3" fmla="*/ 179 h 179"/>
                  <a:gd name="T4" fmla="*/ 2157 w 2179"/>
                  <a:gd name="T5" fmla="*/ 127 h 179"/>
                  <a:gd name="T6" fmla="*/ 2134 w 2179"/>
                  <a:gd name="T7" fmla="*/ 82 h 179"/>
                  <a:gd name="T8" fmla="*/ 2115 w 2179"/>
                  <a:gd name="T9" fmla="*/ 47 h 179"/>
                  <a:gd name="T10" fmla="*/ 2089 w 2179"/>
                  <a:gd name="T11" fmla="*/ 0 h 179"/>
                  <a:gd name="T12" fmla="*/ 0 w 2179"/>
                  <a:gd name="T13" fmla="*/ 0 h 179"/>
                  <a:gd name="T14" fmla="*/ 22 w 2179"/>
                  <a:gd name="T15" fmla="*/ 46 h 179"/>
                  <a:gd name="T16" fmla="*/ 40 w 2179"/>
                  <a:gd name="T17" fmla="*/ 88 h 179"/>
                  <a:gd name="T18" fmla="*/ 60 w 2179"/>
                  <a:gd name="T19" fmla="*/ 135 h 179"/>
                  <a:gd name="T20" fmla="*/ 75 w 2179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79"/>
                  <a:gd name="T34" fmla="*/ 0 h 179"/>
                  <a:gd name="T35" fmla="*/ 2179 w 2179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79" h="179">
                    <a:moveTo>
                      <a:pt x="75" y="178"/>
                    </a:moveTo>
                    <a:lnTo>
                      <a:pt x="2179" y="179"/>
                    </a:lnTo>
                    <a:lnTo>
                      <a:pt x="2157" y="127"/>
                    </a:lnTo>
                    <a:lnTo>
                      <a:pt x="2134" y="82"/>
                    </a:lnTo>
                    <a:lnTo>
                      <a:pt x="2115" y="47"/>
                    </a:lnTo>
                    <a:lnTo>
                      <a:pt x="2089" y="0"/>
                    </a:lnTo>
                    <a:lnTo>
                      <a:pt x="0" y="0"/>
                    </a:lnTo>
                    <a:lnTo>
                      <a:pt x="22" y="46"/>
                    </a:lnTo>
                    <a:lnTo>
                      <a:pt x="40" y="88"/>
                    </a:lnTo>
                    <a:lnTo>
                      <a:pt x="60" y="135"/>
                    </a:lnTo>
                    <a:lnTo>
                      <a:pt x="75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Freeform 61"/>
              <p:cNvSpPr>
                <a:spLocks/>
              </p:cNvSpPr>
              <p:nvPr/>
            </p:nvSpPr>
            <p:spPr bwMode="auto">
              <a:xfrm flipV="1">
                <a:off x="3217" y="2308"/>
                <a:ext cx="2154" cy="198"/>
              </a:xfrm>
              <a:custGeom>
                <a:avLst/>
                <a:gdLst>
                  <a:gd name="T0" fmla="*/ 43 w 2154"/>
                  <a:gd name="T1" fmla="*/ 196 h 198"/>
                  <a:gd name="T2" fmla="*/ 2154 w 2154"/>
                  <a:gd name="T3" fmla="*/ 198 h 198"/>
                  <a:gd name="T4" fmla="*/ 2145 w 2154"/>
                  <a:gd name="T5" fmla="*/ 139 h 198"/>
                  <a:gd name="T6" fmla="*/ 2136 w 2154"/>
                  <a:gd name="T7" fmla="*/ 87 h 198"/>
                  <a:gd name="T8" fmla="*/ 2124 w 2154"/>
                  <a:gd name="T9" fmla="*/ 41 h 198"/>
                  <a:gd name="T10" fmla="*/ 2110 w 2154"/>
                  <a:gd name="T11" fmla="*/ 0 h 198"/>
                  <a:gd name="T12" fmla="*/ 0 w 2154"/>
                  <a:gd name="T13" fmla="*/ 0 h 198"/>
                  <a:gd name="T14" fmla="*/ 15 w 2154"/>
                  <a:gd name="T15" fmla="*/ 49 h 198"/>
                  <a:gd name="T16" fmla="*/ 28 w 2154"/>
                  <a:gd name="T17" fmla="*/ 103 h 198"/>
                  <a:gd name="T18" fmla="*/ 34 w 2154"/>
                  <a:gd name="T19" fmla="*/ 147 h 198"/>
                  <a:gd name="T20" fmla="*/ 43 w 2154"/>
                  <a:gd name="T21" fmla="*/ 196 h 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54"/>
                  <a:gd name="T34" fmla="*/ 0 h 198"/>
                  <a:gd name="T35" fmla="*/ 2154 w 2154"/>
                  <a:gd name="T36" fmla="*/ 198 h 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54" h="198">
                    <a:moveTo>
                      <a:pt x="43" y="196"/>
                    </a:moveTo>
                    <a:lnTo>
                      <a:pt x="2154" y="198"/>
                    </a:lnTo>
                    <a:lnTo>
                      <a:pt x="2145" y="139"/>
                    </a:lnTo>
                    <a:lnTo>
                      <a:pt x="2136" y="87"/>
                    </a:lnTo>
                    <a:lnTo>
                      <a:pt x="2124" y="41"/>
                    </a:lnTo>
                    <a:lnTo>
                      <a:pt x="2110" y="0"/>
                    </a:lnTo>
                    <a:lnTo>
                      <a:pt x="0" y="0"/>
                    </a:lnTo>
                    <a:lnTo>
                      <a:pt x="15" y="49"/>
                    </a:lnTo>
                    <a:lnTo>
                      <a:pt x="28" y="103"/>
                    </a:lnTo>
                    <a:lnTo>
                      <a:pt x="34" y="147"/>
                    </a:lnTo>
                    <a:lnTo>
                      <a:pt x="43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381125" y="1086289"/>
            <a:ext cx="2098627" cy="1510421"/>
            <a:chOff x="1381125" y="1086289"/>
            <a:chExt cx="2098627" cy="1510421"/>
          </a:xfrm>
        </p:grpSpPr>
        <p:pic>
          <p:nvPicPr>
            <p:cNvPr id="26" name="Picture 7" descr="IMG_283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7" t="19252" r="44154" b="60983"/>
            <a:stretch/>
          </p:blipFill>
          <p:spPr bwMode="auto">
            <a:xfrm>
              <a:off x="1725564" y="1086289"/>
              <a:ext cx="1754188" cy="151042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1381125" y="1477108"/>
              <a:ext cx="344439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849146" y="1068277"/>
            <a:ext cx="6222072" cy="2278779"/>
            <a:chOff x="1849146" y="1068277"/>
            <a:chExt cx="6222072" cy="2278779"/>
          </a:xfrm>
        </p:grpSpPr>
        <p:pic>
          <p:nvPicPr>
            <p:cNvPr id="27" name="Picture 7" descr="IMG_283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7" t="57024" r="44154" b="22975"/>
            <a:stretch/>
          </p:blipFill>
          <p:spPr bwMode="auto">
            <a:xfrm>
              <a:off x="6317030" y="1068277"/>
              <a:ext cx="1754188" cy="1528433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eft Brace 7"/>
            <p:cNvSpPr/>
            <p:nvPr/>
          </p:nvSpPr>
          <p:spPr bwMode="auto">
            <a:xfrm rot="5400000">
              <a:off x="3351779" y="1395315"/>
              <a:ext cx="449108" cy="3454374"/>
            </a:xfrm>
            <a:prstGeom prst="leftBrace">
              <a:avLst/>
            </a:prstGeom>
            <a:solidFill>
              <a:schemeClr val="tx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3714017" y="2026444"/>
              <a:ext cx="2771189" cy="756615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72252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Btemplate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FF00"/>
      </a:accent1>
      <a:accent2>
        <a:srgbClr val="66FFFF"/>
      </a:accent2>
      <a:accent3>
        <a:srgbClr val="AAAAFF"/>
      </a:accent3>
      <a:accent4>
        <a:srgbClr val="DADADA"/>
      </a:accent4>
      <a:accent5>
        <a:srgbClr val="FFFFAA"/>
      </a:accent5>
      <a:accent6>
        <a:srgbClr val="5CE7E7"/>
      </a:accent6>
      <a:hlink>
        <a:srgbClr val="FF3300"/>
      </a:hlink>
      <a:folHlink>
        <a:srgbClr val="969696"/>
      </a:folHlink>
    </a:clrScheme>
    <a:fontScheme name="CAR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R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B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B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B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B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B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B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20713</TotalTime>
  <Words>746</Words>
  <Application>Microsoft Macintosh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CARBtemplate</vt:lpstr>
      <vt:lpstr>Chart</vt:lpstr>
      <vt:lpstr>Policy and Mitigation Measures -            Heavy Duty Vehicle Emissions in California</vt:lpstr>
      <vt:lpstr>PowerPoint Presentation</vt:lpstr>
      <vt:lpstr>Major Drivers for Emission Reductions</vt:lpstr>
      <vt:lpstr>Diesel Risk Reduction Plan</vt:lpstr>
      <vt:lpstr>Diesel Risk Reduction Plan</vt:lpstr>
      <vt:lpstr>New Engine Standards all of United States </vt:lpstr>
      <vt:lpstr>Response to Emission Standards need for aftertreatment</vt:lpstr>
      <vt:lpstr>PowerPoint Presentation</vt:lpstr>
      <vt:lpstr>PowerPoint Presentation</vt:lpstr>
      <vt:lpstr>PowerPoint Presentation</vt:lpstr>
      <vt:lpstr>PowerPoint Presentation</vt:lpstr>
      <vt:lpstr> &gt;99.7% Reduction, comparable to new NG</vt:lpstr>
      <vt:lpstr>&gt;99.8% Reduction, comparable to NG</vt:lpstr>
      <vt:lpstr>&gt; 99.9% Reduction both NG and Diesel</vt:lpstr>
      <vt:lpstr>Diesel Research Program</vt:lpstr>
      <vt:lpstr>Conclusions</vt:lpstr>
      <vt:lpstr>Next Steps</vt:lpstr>
      <vt:lpstr>Thank you  Questions?</vt:lpstr>
    </vt:vector>
  </TitlesOfParts>
  <Company>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Source Retrofit Program</dc:title>
  <dc:creator>Nancy L.C. Steele</dc:creator>
  <cp:lastModifiedBy>Rachelle Lagman</cp:lastModifiedBy>
  <cp:revision>548</cp:revision>
  <cp:lastPrinted>2013-10-18T15:33:00Z</cp:lastPrinted>
  <dcterms:created xsi:type="dcterms:W3CDTF">2001-01-25T19:13:55Z</dcterms:created>
  <dcterms:modified xsi:type="dcterms:W3CDTF">2013-11-11T23:22:33Z</dcterms:modified>
</cp:coreProperties>
</file>