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4" r:id="rId2"/>
    <p:sldId id="351" r:id="rId3"/>
    <p:sldId id="352" r:id="rId4"/>
    <p:sldId id="349" r:id="rId5"/>
    <p:sldId id="350" r:id="rId6"/>
    <p:sldId id="359" r:id="rId7"/>
    <p:sldId id="343" r:id="rId8"/>
    <p:sldId id="345" r:id="rId9"/>
    <p:sldId id="346" r:id="rId10"/>
    <p:sldId id="347" r:id="rId11"/>
    <p:sldId id="326" r:id="rId12"/>
    <p:sldId id="355" r:id="rId13"/>
    <p:sldId id="344" r:id="rId14"/>
    <p:sldId id="327" r:id="rId15"/>
    <p:sldId id="328" r:id="rId16"/>
    <p:sldId id="329" r:id="rId17"/>
    <p:sldId id="330" r:id="rId18"/>
    <p:sldId id="331" r:id="rId19"/>
    <p:sldId id="332" r:id="rId20"/>
    <p:sldId id="336" r:id="rId21"/>
    <p:sldId id="321" r:id="rId22"/>
    <p:sldId id="323" r:id="rId23"/>
    <p:sldId id="354" r:id="rId24"/>
    <p:sldId id="285" r:id="rId25"/>
    <p:sldId id="353" r:id="rId26"/>
    <p:sldId id="356" r:id="rId27"/>
    <p:sldId id="269" r:id="rId28"/>
    <p:sldId id="282" r:id="rId29"/>
    <p:sldId id="283" r:id="rId30"/>
    <p:sldId id="342" r:id="rId31"/>
    <p:sldId id="358" r:id="rId32"/>
    <p:sldId id="341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3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1D565-630D-427A-A970-03B16EDE6272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53B4-00EA-493F-A7EE-7697C40FDE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B53B4-00EA-493F-A7EE-7697C40FDE3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 userDrawn="1"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/>
          <a:lstStyle/>
          <a:p>
            <a:fld id="{A146A3A1-9126-4CFF-AE70-687C2F2EA897}" type="datetimeFigureOut">
              <a:rPr lang="en-US" smtClean="0"/>
              <a:pPr/>
              <a:t>11/11/13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/>
          <a:lstStyle/>
          <a:p>
            <a:fld id="{F15BC712-2672-4D96-B92B-A0982CB96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 userDrawn="1"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1184592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shingtonpost.com/blogs/wonkblog/post/whats-going-to-kill-us-in-2050-air-pollution--and-lots-of-it/2012/03/15/gIQAgiDgES_blog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1352550"/>
            <a:ext cx="6637468" cy="1295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Health Impact of Air Pollution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000" b="1" dirty="0" smtClean="0">
                <a:solidFill>
                  <a:srgbClr val="C00000"/>
                </a:solidFill>
              </a:rPr>
              <a:t>India-California Air Pollution Mitigation Programme; October: 21-23, 2013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352550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Initiative for Mitigating Air Pollution from The Transportation Sector</a:t>
            </a:r>
            <a:endParaRPr lang="en-US" sz="1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outcomes and air pollution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mortality,</a:t>
            </a:r>
          </a:p>
          <a:p>
            <a:r>
              <a:rPr lang="en-US" dirty="0" smtClean="0"/>
              <a:t>Increase in hospital admissions,</a:t>
            </a:r>
          </a:p>
          <a:p>
            <a:r>
              <a:rPr lang="en-US" dirty="0" smtClean="0"/>
              <a:t>Decrement in lung function,</a:t>
            </a:r>
          </a:p>
          <a:p>
            <a:r>
              <a:rPr lang="en-US" dirty="0" smtClean="0"/>
              <a:t>Increased air way resistance and obstruction,</a:t>
            </a:r>
          </a:p>
          <a:p>
            <a:r>
              <a:rPr lang="en-US" dirty="0" smtClean="0"/>
              <a:t>Cardio-vascular disorders,</a:t>
            </a:r>
          </a:p>
          <a:p>
            <a:r>
              <a:rPr lang="en-US" dirty="0" smtClean="0"/>
              <a:t>Adverse Reproductive outcomes,</a:t>
            </a:r>
          </a:p>
          <a:p>
            <a:r>
              <a:rPr lang="en-US" dirty="0" smtClean="0"/>
              <a:t>Lung cancer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Little is known about the host traits making some more sensitive,</a:t>
            </a:r>
          </a:p>
          <a:p>
            <a:r>
              <a:rPr lang="en-US" dirty="0" smtClean="0"/>
              <a:t>Susceptible sub populations- showing exaggerated response,</a:t>
            </a:r>
          </a:p>
          <a:p>
            <a:r>
              <a:rPr lang="en-US" dirty="0" smtClean="0"/>
              <a:t>Existence of hyper-responsive individuals,</a:t>
            </a:r>
          </a:p>
          <a:p>
            <a:r>
              <a:rPr lang="en-US" dirty="0" smtClean="0"/>
              <a:t>Children, elderly and those with pre-existing diseases,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9502"/>
            <a:ext cx="7024744" cy="6480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Impact During Development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Dr. Joshi\Pictures\2010-08-27\Child_dev4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9672" y="1275606"/>
            <a:ext cx="5770113" cy="3391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895351"/>
            <a:ext cx="6777317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recent past, air pollution has also been associated with diseases of the central nervous system (CNS), including stroke, Alzheimer’s disease, Parkinson’s disease, and neurodevelopmental disorders. </a:t>
            </a:r>
          </a:p>
          <a:p>
            <a:r>
              <a:rPr lang="en-US" dirty="0" smtClean="0"/>
              <a:t>Various components of air pollution, such as nanosized particles, can easily translocate to the CNS where they can activate innate immune responses.</a:t>
            </a:r>
          </a:p>
          <a:p>
            <a:endParaRPr lang="en-US" sz="1700" i="1" dirty="0" smtClean="0"/>
          </a:p>
          <a:p>
            <a:r>
              <a:rPr lang="en-US" sz="1700" i="1" dirty="0" smtClean="0"/>
              <a:t>Journal of Toxicology, Volume 2012 (2012), Article ID 782462, 23 pages</a:t>
            </a:r>
          </a:p>
          <a:p>
            <a:pPr>
              <a:buNone/>
            </a:pPr>
            <a:r>
              <a:rPr lang="en-US" sz="1700" i="1" dirty="0" smtClean="0"/>
              <a:t>http://dx.doi.org/10.1155/2012/782462</a:t>
            </a:r>
            <a:endParaRPr lang="en-US" sz="17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Cancer</a:t>
            </a:r>
            <a:endParaRPr lang="en-US" dirty="0"/>
          </a:p>
        </p:txBody>
      </p:sp>
      <p:pic>
        <p:nvPicPr>
          <p:cNvPr id="1027" name="Picture 3" descr="C:\Users\admin\Pictures\bbc_files\cancer_trend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2669" y="1743075"/>
            <a:ext cx="4617675" cy="263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Trends in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20</a:t>
            </a:r>
            <a:r>
              <a:rPr lang="en-US" baseline="30000" dirty="0" smtClean="0"/>
              <a:t>th</a:t>
            </a:r>
            <a:r>
              <a:rPr lang="en-US" dirty="0" smtClean="0"/>
              <a:t> century Lung cancer was a rare cancer with one in 100,000 per male in U.K.</a:t>
            </a:r>
          </a:p>
          <a:p>
            <a:r>
              <a:rPr lang="en-US" dirty="0" smtClean="0"/>
              <a:t>Today Lung cancer has the highest mortality rate for both males and females , </a:t>
            </a:r>
          </a:p>
          <a:p>
            <a:r>
              <a:rPr lang="en-US" dirty="0" smtClean="0"/>
              <a:t> For males the mortality rate for lung cancer (52 deaths per 100,000)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\Pictures\bbc_fil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590550"/>
            <a:ext cx="2628900" cy="1743075"/>
          </a:xfrm>
          <a:prstGeom prst="rect">
            <a:avLst/>
          </a:prstGeom>
          <a:noFill/>
        </p:spPr>
      </p:pic>
      <p:pic>
        <p:nvPicPr>
          <p:cNvPr id="2051" name="Picture 3" descr="C:\Users\admin\Pictures\bbc_file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0550"/>
            <a:ext cx="2857500" cy="1828800"/>
          </a:xfrm>
          <a:prstGeom prst="rect">
            <a:avLst/>
          </a:prstGeom>
          <a:noFill/>
        </p:spPr>
      </p:pic>
      <p:pic>
        <p:nvPicPr>
          <p:cNvPr id="2052" name="Picture 4" descr="C:\Users\admin\Pictures\bbc_files\breat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495550"/>
            <a:ext cx="2114550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admin\Pictures\bbc_files\human01_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750" y="1743075"/>
            <a:ext cx="4147512" cy="263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\Pictures\bbc_files\P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20736" y="1276350"/>
            <a:ext cx="3621540" cy="3352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ublic\Pictures\Sample Pictures\PMsize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33550"/>
            <a:ext cx="3733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Brief History of Air Pollution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Roman Philosopher Seneca; AD 61 “As soon as had gottten out of the heavy air of Rome, and from the stink of chimneys-”</a:t>
            </a:r>
          </a:p>
          <a:p>
            <a:r>
              <a:rPr lang="en-US" dirty="0" smtClean="0"/>
              <a:t>Edward I in London banned Sea Coal</a:t>
            </a:r>
          </a:p>
          <a:p>
            <a:r>
              <a:rPr lang="en-US" dirty="0" smtClean="0"/>
              <a:t>With the industrial revolution in late 18</a:t>
            </a:r>
            <a:r>
              <a:rPr lang="en-US" baseline="30000" dirty="0" smtClean="0"/>
              <a:t>th</a:t>
            </a:r>
            <a:r>
              <a:rPr lang="en-US" dirty="0" smtClean="0"/>
              <a:t> century use of cleaner mined coal started</a:t>
            </a:r>
          </a:p>
          <a:p>
            <a:r>
              <a:rPr lang="en-US" dirty="0" smtClean="0"/>
              <a:t>Meuse Valley (1930), Donora P.A (1948), and London Fog-1952</a:t>
            </a:r>
          </a:p>
          <a:p>
            <a:r>
              <a:rPr lang="en-US" dirty="0" smtClean="0"/>
              <a:t>The sulfurous  smoke with acidic character hung in the air longer than fluffy soot created by cheaper sea coal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dmin\Pictures\bbc_files\dieselwire14f-1-we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1400" y="2351688"/>
            <a:ext cx="3419475" cy="1884750"/>
          </a:xfrm>
          <a:prstGeom prst="rect">
            <a:avLst/>
          </a:prstGeom>
          <a:noFill/>
        </p:spPr>
      </p:pic>
      <p:pic>
        <p:nvPicPr>
          <p:cNvPr id="3075" name="Picture 3" descr="C:\Users\admin\Pictures\bbc_files\522012888_134246e1ce_m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9543" y="2230438"/>
            <a:ext cx="2490439" cy="212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Particles and their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PM gets smaller, it better represents anthropogenic sources of pollution,</a:t>
            </a:r>
          </a:p>
          <a:p>
            <a:r>
              <a:rPr lang="en-US" dirty="0" smtClean="0"/>
              <a:t>The aerodynamic size determines the deposition in the air ways, and</a:t>
            </a:r>
          </a:p>
          <a:p>
            <a:r>
              <a:rPr lang="en-US" dirty="0" smtClean="0"/>
              <a:t>The mass determines the health impact,</a:t>
            </a:r>
          </a:p>
          <a:p>
            <a:r>
              <a:rPr lang="en-US" dirty="0" smtClean="0"/>
              <a:t>Increasing evidence of chemical constituents may be a reason for variability in response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200151"/>
            <a:ext cx="6777317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A recently published study looking at the non accidental mortality in 72 urban communities across US:</a:t>
            </a:r>
          </a:p>
          <a:p>
            <a:r>
              <a:rPr lang="en-US" dirty="0" smtClean="0"/>
              <a:t>Evidence of association between mortality and OCM, EC, silicon and sodium ion,</a:t>
            </a:r>
          </a:p>
          <a:p>
            <a:r>
              <a:rPr lang="en-US" dirty="0" smtClean="0"/>
              <a:t>Some chemical constituents of PM </a:t>
            </a:r>
            <a:r>
              <a:rPr lang="en-US" baseline="-25000" dirty="0" smtClean="0"/>
              <a:t>2.5 </a:t>
            </a:r>
            <a:r>
              <a:rPr lang="en-US" dirty="0" smtClean="0"/>
              <a:t>were more associated with mortality than others.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Environ Health Perpect:DOI:10.1289/ehp.1206185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tkjoshi\Pictures\Exposur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203598"/>
            <a:ext cx="6852247" cy="3314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9502"/>
            <a:ext cx="7024744" cy="57606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Exposure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23950"/>
            <a:ext cx="6777317" cy="335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Nature of the pollutants, e.g. diesel exhaust</a:t>
            </a:r>
          </a:p>
          <a:p>
            <a:r>
              <a:rPr lang="en-US" dirty="0" smtClean="0"/>
              <a:t>Duration of Exposure,</a:t>
            </a:r>
          </a:p>
          <a:p>
            <a:r>
              <a:rPr lang="en-US" dirty="0" smtClean="0"/>
              <a:t>Intensity of Exposure,</a:t>
            </a:r>
          </a:p>
          <a:p>
            <a:r>
              <a:rPr lang="en-US" dirty="0" smtClean="0"/>
              <a:t>Time of Exposure, e.g., peak traffic hours,</a:t>
            </a:r>
          </a:p>
          <a:p>
            <a:r>
              <a:rPr lang="en-US" dirty="0" smtClean="0"/>
              <a:t>Route of Exposure,</a:t>
            </a:r>
          </a:p>
          <a:p>
            <a:r>
              <a:rPr lang="en-US" dirty="0" smtClean="0"/>
              <a:t>Season, e.g. winter season has inversion effect leading to trapping of air pollutants, and higher concentration of CO and Benzene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. Joshi\Pictures\2010-08-27\Exp-Effect-Paradigm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14043"/>
            <a:ext cx="6264696" cy="4289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250"/>
            <a:ext cx="8229600" cy="85725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  breckpollution.weebly.com</a:t>
            </a:r>
            <a:endParaRPr lang="en-US" sz="1200" dirty="0"/>
          </a:p>
        </p:txBody>
      </p:sp>
      <p:pic>
        <p:nvPicPr>
          <p:cNvPr id="1026" name="Picture 2" descr="C:\Users\Public\Pictures\Sample Pictures\6358693_orig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55526"/>
            <a:ext cx="573577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921900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www.nrcan.gc.ca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Public\Pictures\Sample Pictures\ac_04_01_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7504"/>
            <a:ext cx="4714908" cy="3321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159831"/>
              </p:ext>
            </p:extLst>
          </p:nvPr>
        </p:nvGraphicFramePr>
        <p:xfrm>
          <a:off x="539552" y="771550"/>
          <a:ext cx="7992888" cy="32252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19731"/>
                <a:gridCol w="880984"/>
                <a:gridCol w="921464"/>
                <a:gridCol w="1142998"/>
                <a:gridCol w="1253397"/>
                <a:gridCol w="1335092"/>
                <a:gridCol w="1039222"/>
              </a:tblGrid>
              <a:tr h="508493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</a:rPr>
                        <a:t>Proposed Cut Points for Pollutants in Relation To National Ambient air Quality standards</a:t>
                      </a:r>
                      <a:endParaRPr lang="en-IN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Pollutants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Very Good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Acceptable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Moderately Polluted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Highly Polluted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Severly Polluted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Critical polluted 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SO2 (24 Hr)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0-40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41-80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81-120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121-180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181-270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270˃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NO2 (24 hr)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0-41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41-81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81-121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121-240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240-480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480˃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Ozone (1Hr.)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0-90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91-180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181-270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271-405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406-607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607˃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Ozone (8Hr.)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51-100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101-150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151-225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226-338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338˃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60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CO (1Hr.)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0-2000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2001-4000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4001-6000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6001-12000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12001-24000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24000˃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60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CO (8Hr.)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0-1000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1000-2000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2000-3000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3000-6000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6000-12000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12000˃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PM10 (24 Hr)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51-100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101-150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151-250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251-350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351-500˃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84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PM2.5 (24 Hr)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0-25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26-60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61-90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91-150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151-240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241-360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3568" y="4299942"/>
            <a:ext cx="18437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All values in µg/m3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46707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78766"/>
              </p:ext>
            </p:extLst>
          </p:nvPr>
        </p:nvGraphicFramePr>
        <p:xfrm>
          <a:off x="539552" y="339502"/>
          <a:ext cx="8064895" cy="45259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4044"/>
                <a:gridCol w="1330070"/>
                <a:gridCol w="2523902"/>
                <a:gridCol w="3496879"/>
              </a:tblGrid>
              <a:tr h="25034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Proposed Advisory </a:t>
                      </a:r>
                      <a:endParaRPr lang="en-IN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30959">
                <a:tc>
                  <a:txBody>
                    <a:bodyPr/>
                    <a:lstStyle/>
                    <a:p>
                      <a:pPr marL="0" marR="0" indent="12763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Color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indent="12763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Description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indent="12763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Advisory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indent="12763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</a:rPr>
                        <a:t>Recommendations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386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Dark </a:t>
                      </a:r>
                      <a:r>
                        <a:rPr lang="en-US" sz="1050" b="1" dirty="0" smtClean="0">
                          <a:effectLst/>
                        </a:rPr>
                        <a:t>green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Very </a:t>
                      </a:r>
                      <a:r>
                        <a:rPr lang="en-US" sz="900" dirty="0">
                          <a:effectLst/>
                        </a:rPr>
                        <a:t>good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Air quality is considered satisfactory, and air pollution poses little or no </a:t>
                      </a:r>
                      <a:r>
                        <a:rPr lang="en-US" sz="900" dirty="0" smtClean="0">
                          <a:effectLst/>
                        </a:rPr>
                        <a:t>risk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 health </a:t>
                      </a:r>
                      <a:r>
                        <a:rPr lang="en-US" sz="900" dirty="0" smtClean="0">
                          <a:effectLst/>
                        </a:rPr>
                        <a:t>implications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696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r>
                        <a:rPr lang="en-US" sz="1050" b="1" dirty="0"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effectLst/>
                        </a:rPr>
                        <a:t>green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Acceptable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Air quality is acceptable; however, for some people there may be a moderate health concern who are unusually sensitive to air pollution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Sensitive individuals should reduce outdoor </a:t>
                      </a:r>
                      <a:r>
                        <a:rPr lang="en-US" sz="900" dirty="0" smtClean="0">
                          <a:effectLst/>
                        </a:rPr>
                        <a:t>exercise.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696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Yellow 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Moderately </a:t>
                      </a:r>
                      <a:r>
                        <a:rPr lang="en-US" sz="900" dirty="0">
                          <a:effectLst/>
                        </a:rPr>
                        <a:t>polluted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Sensitive groups may experience health effects. The general public is not likely to be affected. Long term effects if exposed to such levels for </a:t>
                      </a:r>
                      <a:r>
                        <a:rPr lang="en-US" sz="900" dirty="0" smtClean="0">
                          <a:effectLst/>
                        </a:rPr>
                        <a:t>years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Children, the elderly and individuals with breathing or heart problems should reduce long-time, high-intensity outdoor exercise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759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Orange 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Highly </a:t>
                      </a:r>
                      <a:r>
                        <a:rPr lang="en-US" sz="900" dirty="0">
                          <a:effectLst/>
                        </a:rPr>
                        <a:t>Polluted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General public may begin to experience health effects on heart and respiratory system; members of sensitive groups may experience more serious health effects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Children, the elderly and individuals with breathing or heart problems should reduce long-time, high-intensity outdoor exercise. The general public should moderately reduce outdoor exercise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696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Red 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Severely </a:t>
                      </a:r>
                      <a:r>
                        <a:rPr lang="en-US" sz="900" dirty="0">
                          <a:effectLst/>
                        </a:rPr>
                        <a:t>Polluted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Patients with heart and lung diseases are more severely affected with weaker endurance in activities; healthy people are commonly affected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Children, the elderly and people with breathing or heart problems should remain indoors and restrict activities. The general public should reduce outdoor exercise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  <a:tr h="67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Purple </a:t>
                      </a:r>
                      <a:endParaRPr lang="en-IN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Critical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Healthy people have weaker endurance in activities  and significant severe health warnings; certain diseases have early </a:t>
                      </a:r>
                      <a:r>
                        <a:rPr lang="en-US" sz="900" dirty="0" smtClean="0">
                          <a:effectLst/>
                        </a:rPr>
                        <a:t>appearance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Children, the elderly and people with breathing or heart problems should remain indoors and avoid physical exersion. The general public should avoid outdoor exercise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IN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73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Impact of London Fog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4000 excess death during the event itself</a:t>
            </a:r>
          </a:p>
          <a:p>
            <a:r>
              <a:rPr lang="en-US" dirty="0" smtClean="0"/>
              <a:t>Hospital admissions increased dramatically,</a:t>
            </a:r>
          </a:p>
          <a:p>
            <a:r>
              <a:rPr lang="en-US" dirty="0" smtClean="0"/>
              <a:t>Main victims were elderly and those with CV diseases,</a:t>
            </a:r>
          </a:p>
          <a:p>
            <a:r>
              <a:rPr lang="en-US" dirty="0" smtClean="0"/>
              <a:t>Many  sudden deaths were reported among workers commuting on bicycle or on foot with symptoms described as “choking”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admin\Pictures\bbc_files\pollution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75846" y="1743075"/>
            <a:ext cx="4311320" cy="263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persuade, and educate policy makers,</a:t>
            </a:r>
          </a:p>
          <a:p>
            <a:r>
              <a:rPr lang="en-US" dirty="0" smtClean="0"/>
              <a:t>More studies on health impact with exposure estimation,</a:t>
            </a:r>
          </a:p>
          <a:p>
            <a:r>
              <a:rPr lang="en-US" dirty="0" smtClean="0"/>
              <a:t>Greater involvement of health sector,</a:t>
            </a:r>
          </a:p>
          <a:p>
            <a:r>
              <a:rPr lang="en-US" dirty="0" smtClean="0"/>
              <a:t> Environmental health unit may be set up in health departments to sensitize and educate physicians,</a:t>
            </a:r>
          </a:p>
          <a:p>
            <a:r>
              <a:rPr lang="en-US" dirty="0" smtClean="0"/>
              <a:t>Changing public perception towards air pollution.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4840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047751"/>
            <a:ext cx="6777317" cy="332672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Thanks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www.coeh.delhigovt.nic.in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 K Joshi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M.S. (Surgery), M.Sc., Occupational Medicine(London</a:t>
            </a:r>
            <a:r>
              <a:rPr lang="en-US" b="1" smtClean="0">
                <a:solidFill>
                  <a:srgbClr val="0070C0"/>
                </a:solidFill>
              </a:rPr>
              <a:t>), Cer.OEM (UCSF), </a:t>
            </a:r>
            <a:r>
              <a:rPr lang="en-US" b="1" dirty="0" smtClean="0">
                <a:solidFill>
                  <a:srgbClr val="0070C0"/>
                </a:solidFill>
              </a:rPr>
              <a:t>FFOM Royal College of Physicians, London)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kantjoshi@gmail.com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055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Outdoor air pollution and emergency room visits at a hospital in Delhi.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742739"/>
            <a:ext cx="6777317" cy="296261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ambient levels of pollutants exceeded the national air quality standards on most of the days, over the two year period. </a:t>
            </a:r>
          </a:p>
          <a:p>
            <a:r>
              <a:rPr lang="en-US" dirty="0" smtClean="0"/>
              <a:t>Further, emergency room visits for asthma, COAD and acute coronary events increased by 21.30%, 24.90% and 24.30% respectively on account of higher than acceptable levels of pollutants.</a:t>
            </a:r>
          </a:p>
          <a:p>
            <a:r>
              <a:rPr lang="en-US" dirty="0" smtClean="0"/>
              <a:t> It is concluded that there is considerable burden of cardio respiratory diseases in Delhi due to high levels of ambient air pollution.</a:t>
            </a:r>
            <a:r>
              <a:rPr lang="en-US" dirty="0" smtClean="0">
                <a:hlinkClick r:id="rId2" tooltip="The Indian journal of chest diseases &amp; allied sciences."/>
              </a:rPr>
              <a:t> </a:t>
            </a:r>
          </a:p>
          <a:p>
            <a:endParaRPr lang="en-US" sz="1700" i="1" dirty="0" smtClean="0">
              <a:solidFill>
                <a:schemeClr val="tx1"/>
              </a:solidFill>
              <a:hlinkClick r:id="rId2" tooltip="The Indian journal of chest diseases &amp; allied sciences."/>
            </a:endParaRPr>
          </a:p>
          <a:p>
            <a:r>
              <a:rPr lang="en-US" sz="1700" i="1" dirty="0" smtClean="0">
                <a:solidFill>
                  <a:schemeClr val="tx1"/>
                </a:solidFill>
                <a:hlinkClick r:id="rId2" tooltip="The Indian journal of chest diseases &amp; allied sciences."/>
              </a:rPr>
              <a:t>Indian J Chest Dis Allied Sci.</a:t>
            </a:r>
            <a:r>
              <a:rPr lang="en-US" sz="1700" i="1" dirty="0" smtClean="0">
                <a:solidFill>
                  <a:schemeClr val="tx1"/>
                </a:solidFill>
              </a:rPr>
              <a:t> 2002 Jan-Mar;44(1):13-9.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Cross Sectional Survey of Traffic Pollution in Delhi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581151"/>
            <a:ext cx="6777317" cy="27933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Lacrimation and eye irritation was the commonest complaint,</a:t>
            </a:r>
          </a:p>
          <a:p>
            <a:r>
              <a:rPr lang="en-US" dirty="0" smtClean="0"/>
              <a:t>Those with CV disease experienced significantly more episodes of breathlessness,</a:t>
            </a:r>
          </a:p>
          <a:p>
            <a:r>
              <a:rPr lang="en-US" dirty="0" smtClean="0"/>
              <a:t>Those with asthma and Chronic Bronchitis had significantly more episodes of infection and breathing difficulty,</a:t>
            </a:r>
          </a:p>
          <a:p>
            <a:r>
              <a:rPr lang="en-US" dirty="0" smtClean="0"/>
              <a:t>No difference was observed in urban and rural population with asthma prevalence,</a:t>
            </a:r>
          </a:p>
          <a:p>
            <a:r>
              <a:rPr lang="en-US" dirty="0" smtClean="0"/>
              <a:t>Rural subjects did not show tolerance which the urban residents displayed</a:t>
            </a:r>
          </a:p>
          <a:p>
            <a:endParaRPr lang="en-US" dirty="0" smtClean="0"/>
          </a:p>
          <a:p>
            <a:r>
              <a:rPr lang="en-US" sz="2300" i="1" dirty="0" smtClean="0"/>
              <a:t>Pande JN, Chabra S K, Joshi TK: Harvard-MIT Workshop on ‘Urban Transport and Land use’, Pune 2001</a:t>
            </a:r>
            <a:endParaRPr lang="en-US" sz="23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3975906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ea typeface="+mn-ea"/>
                <a:cs typeface="+mn-cs"/>
              </a:rPr>
              <a:t>www.dna2life.com</a:t>
            </a:r>
          </a:p>
        </p:txBody>
      </p:sp>
      <p:pic>
        <p:nvPicPr>
          <p:cNvPr id="2050" name="Picture 2" descr="C:\Users\Public\Pictures\Sample Pictures\1-s2.0-S1933171109001053-g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767" y="411510"/>
            <a:ext cx="7091625" cy="3834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9522"/>
            <a:ext cx="8147248" cy="437448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</a:pPr>
            <a:r>
              <a:rPr lang="en-GB" dirty="0" smtClean="0"/>
              <a:t>Air Pollution is still a  </a:t>
            </a:r>
            <a:r>
              <a:rPr lang="en-GB" dirty="0" smtClean="0">
                <a:latin typeface="Cambria" pitchFamily="18" charset="0"/>
              </a:rPr>
              <a:t>wildly underrated public health concern. </a:t>
            </a:r>
          </a:p>
          <a:p>
            <a:pPr algn="just">
              <a:spcBef>
                <a:spcPts val="1200"/>
              </a:spcBef>
            </a:pPr>
            <a:r>
              <a:rPr lang="en-GB" dirty="0" smtClean="0"/>
              <a:t>In </a:t>
            </a:r>
            <a:r>
              <a:rPr lang="en-GB" dirty="0" smtClean="0">
                <a:latin typeface="Cambria" pitchFamily="18" charset="0"/>
              </a:rPr>
              <a:t>next few decades, air pollution will kill far more people than both Malaria and access to clean drinking water,</a:t>
            </a:r>
          </a:p>
          <a:p>
            <a:pPr algn="just">
              <a:spcBef>
                <a:spcPts val="1200"/>
              </a:spcBef>
            </a:pPr>
            <a:r>
              <a:rPr lang="en-GB" dirty="0" smtClean="0">
                <a:latin typeface="Cambria" pitchFamily="18" charset="0"/>
              </a:rPr>
              <a:t>And </a:t>
            </a:r>
            <a:r>
              <a:rPr lang="en-GB" dirty="0">
                <a:latin typeface="Cambria" pitchFamily="18" charset="0"/>
              </a:rPr>
              <a:t>by </a:t>
            </a:r>
            <a:r>
              <a:rPr lang="en-GB" dirty="0" smtClean="0">
                <a:latin typeface="Cambria" pitchFamily="18" charset="0"/>
              </a:rPr>
              <a:t>2050, (OECD) </a:t>
            </a:r>
            <a:r>
              <a:rPr lang="en-GB" dirty="0">
                <a:latin typeface="Cambria" pitchFamily="18" charset="0"/>
              </a:rPr>
              <a:t>about 130 Indians out of every million are likely to die prematurely from exposure.</a:t>
            </a:r>
            <a:endParaRPr lang="en-US" dirty="0">
              <a:latin typeface="Cambria" pitchFamily="18" charset="0"/>
            </a:endParaRPr>
          </a:p>
          <a:p>
            <a:pPr algn="just">
              <a:spcBef>
                <a:spcPts val="1200"/>
              </a:spcBef>
            </a:pPr>
            <a:endParaRPr lang="en-GB" dirty="0" smtClean="0">
              <a:latin typeface="Cambria" pitchFamily="18" charset="0"/>
            </a:endParaRPr>
          </a:p>
          <a:p>
            <a:pPr algn="just">
              <a:spcBef>
                <a:spcPts val="1200"/>
              </a:spcBef>
            </a:pPr>
            <a:endParaRPr lang="en-US" sz="1300" dirty="0" smtClean="0">
              <a:latin typeface="Cambria" pitchFamily="18" charset="0"/>
              <a:hlinkClick r:id="rId2"/>
            </a:endParaRPr>
          </a:p>
          <a:p>
            <a:pPr marL="68580" indent="0" algn="just">
              <a:spcBef>
                <a:spcPts val="1200"/>
              </a:spcBef>
              <a:buNone/>
            </a:pPr>
            <a:endParaRPr lang="en-US" sz="1300" dirty="0" smtClean="0">
              <a:latin typeface="Cambria" pitchFamily="18" charset="0"/>
              <a:hlinkClick r:id="rId2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1700" dirty="0" smtClean="0">
                <a:latin typeface="Cambria" pitchFamily="18" charset="0"/>
              </a:rPr>
              <a:t>http://www.washingtonpost.com/blogs/wonkblog/post/whats-going-to-kill-us-in-2050-air-pollution--and-lots-of-it/2012/03/15/gIQAgiDgES_blog.html</a:t>
            </a:r>
            <a:endParaRPr lang="en-US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65516"/>
            <a:ext cx="7560840" cy="37804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Rising Mortality due to Air Pollution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Public\Pictures\2012-07-31\49903424env outlo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131590"/>
            <a:ext cx="7093645" cy="3726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 Joshi\Pictures\2010-08-27\2005_air_pollu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19" y="555526"/>
            <a:ext cx="4935545" cy="4244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1406</Words>
  <Application>Microsoft Macintosh PowerPoint</Application>
  <PresentationFormat>On-screen Show (16:9)</PresentationFormat>
  <Paragraphs>190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Health Impact of Air Pollution India-California Air Pollution Mitigation Programme; October: 21-23, 2013</vt:lpstr>
      <vt:lpstr>A Brief History of Air Pollution</vt:lpstr>
      <vt:lpstr>Health Impact of London Fog</vt:lpstr>
      <vt:lpstr>           Outdoor air pollution and emergency room visits at a hospital in Delhi.</vt:lpstr>
      <vt:lpstr>Cross Sectional Survey of Traffic Pollution in Delhi</vt:lpstr>
      <vt:lpstr>www.dna2life.com</vt:lpstr>
      <vt:lpstr>PowerPoint Presentation</vt:lpstr>
      <vt:lpstr>Rising Mortality due to Air Pollution</vt:lpstr>
      <vt:lpstr>PowerPoint Presentation</vt:lpstr>
      <vt:lpstr>Health outcomes and air pollution </vt:lpstr>
      <vt:lpstr>Special Concern</vt:lpstr>
      <vt:lpstr>Impact During Development</vt:lpstr>
      <vt:lpstr>PowerPoint Presentation</vt:lpstr>
      <vt:lpstr>Growth of Cancer</vt:lpstr>
      <vt:lpstr>Lung Cancer Trends in UK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Particles and their Toxicity</vt:lpstr>
      <vt:lpstr>PowerPoint Presentation</vt:lpstr>
      <vt:lpstr>PowerPoint Presentation</vt:lpstr>
      <vt:lpstr>Exposure</vt:lpstr>
      <vt:lpstr>PowerPoint Presentation</vt:lpstr>
      <vt:lpstr>  breckpollution.weebly.com</vt:lpstr>
      <vt:lpstr>www.nrcan.gc.ca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Joshi</dc:creator>
  <cp:lastModifiedBy>Rachelle Lagman</cp:lastModifiedBy>
  <cp:revision>116</cp:revision>
  <dcterms:created xsi:type="dcterms:W3CDTF">2013-10-18T06:45:07Z</dcterms:created>
  <dcterms:modified xsi:type="dcterms:W3CDTF">2013-11-11T23:33:23Z</dcterms:modified>
</cp:coreProperties>
</file>