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9" r:id="rId2"/>
  </p:sldMasterIdLst>
  <p:notesMasterIdLst>
    <p:notesMasterId r:id="rId18"/>
  </p:notesMasterIdLst>
  <p:sldIdLst>
    <p:sldId id="290" r:id="rId3"/>
    <p:sldId id="369" r:id="rId4"/>
    <p:sldId id="370" r:id="rId5"/>
    <p:sldId id="371" r:id="rId6"/>
    <p:sldId id="372" r:id="rId7"/>
    <p:sldId id="374" r:id="rId8"/>
    <p:sldId id="378" r:id="rId9"/>
    <p:sldId id="373" r:id="rId10"/>
    <p:sldId id="376" r:id="rId11"/>
    <p:sldId id="377" r:id="rId12"/>
    <p:sldId id="375" r:id="rId13"/>
    <p:sldId id="367" r:id="rId14"/>
    <p:sldId id="325" r:id="rId15"/>
    <p:sldId id="368" r:id="rId16"/>
    <p:sldId id="37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FF1"/>
    <a:srgbClr val="FFBE01"/>
    <a:srgbClr val="6E28A0"/>
    <a:srgbClr val="DCF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21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2456" y="-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5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Documents%20and%20Settings\PESD\Local%20Settings\Temporary%20Internet%20Files\Content.Outlook\9326LOM3\NOC%20Liquid%20Reserves%202006.xls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dgvictor:Desktop:Dropbox:D:ILAR:climate%20change:misc:coal%20and%20gas%20electricity%20shares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182716664508366"/>
          <c:w val="1.0"/>
          <c:h val="0.769888418449373"/>
        </c:manualLayout>
      </c:layout>
      <c:pie3DChart>
        <c:varyColors val="1"/>
        <c:ser>
          <c:idx val="0"/>
          <c:order val="0"/>
          <c:tx>
            <c:strRef>
              <c:f>'LR by type'!$B$1</c:f>
              <c:strCache>
                <c:ptCount val="1"/>
                <c:pt idx="0">
                  <c:v>2006 Liquid Reserves (Million barrels)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C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'LR by type'!$A$2:$A$4</c:f>
              <c:strCache>
                <c:ptCount val="3"/>
                <c:pt idx="0">
                  <c:v>IOC (9%)</c:v>
                </c:pt>
                <c:pt idx="1">
                  <c:v>Major IOC (4%)</c:v>
                </c:pt>
                <c:pt idx="2">
                  <c:v>NOC (87%)</c:v>
                </c:pt>
              </c:strCache>
            </c:strRef>
          </c:cat>
          <c:val>
            <c:numRef>
              <c:f>'LR by type'!$B$2:$B$4</c:f>
              <c:numCache>
                <c:formatCode>General</c:formatCode>
                <c:ptCount val="3"/>
                <c:pt idx="0">
                  <c:v>95038.0</c:v>
                </c:pt>
                <c:pt idx="1">
                  <c:v>41625.0</c:v>
                </c:pt>
                <c:pt idx="2">
                  <c:v>960520.0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249635462234"/>
          <c:y val="0.0888007208698295"/>
          <c:w val="0.867898512685914"/>
          <c:h val="0.792893734606568"/>
        </c:manualLayout>
      </c:layout>
      <c:areaChart>
        <c:grouping val="stacked"/>
        <c:varyColors val="0"/>
        <c:ser>
          <c:idx val="0"/>
          <c:order val="0"/>
          <c:tx>
            <c:strRef>
              <c:f>'RAW DATA'!$T$12</c:f>
              <c:strCache>
                <c:ptCount val="1"/>
                <c:pt idx="0">
                  <c:v>Coal emissions</c:v>
                </c:pt>
              </c:strCache>
            </c:strRef>
          </c:tx>
          <c:spPr>
            <a:solidFill>
              <a:schemeClr val="tx1"/>
            </a:solidFill>
          </c:spPr>
          <c:cat>
            <c:numRef>
              <c:f>'RAW DATA'!$O$14:$O$52</c:f>
              <c:numCache>
                <c:formatCode>General</c:formatCode>
                <c:ptCount val="39"/>
                <c:pt idx="0">
                  <c:v>1973.0</c:v>
                </c:pt>
                <c:pt idx="1">
                  <c:v>1974.0</c:v>
                </c:pt>
                <c:pt idx="2">
                  <c:v>1975.0</c:v>
                </c:pt>
                <c:pt idx="3">
                  <c:v>1976.0</c:v>
                </c:pt>
                <c:pt idx="4">
                  <c:v>1977.0</c:v>
                </c:pt>
                <c:pt idx="5">
                  <c:v>1978.0</c:v>
                </c:pt>
                <c:pt idx="6">
                  <c:v>1979.0</c:v>
                </c:pt>
                <c:pt idx="7">
                  <c:v>1980.0</c:v>
                </c:pt>
                <c:pt idx="8">
                  <c:v>1981.0</c:v>
                </c:pt>
                <c:pt idx="9">
                  <c:v>1982.0</c:v>
                </c:pt>
                <c:pt idx="10">
                  <c:v>1983.0</c:v>
                </c:pt>
                <c:pt idx="11">
                  <c:v>1984.0</c:v>
                </c:pt>
                <c:pt idx="12">
                  <c:v>1985.0</c:v>
                </c:pt>
                <c:pt idx="13">
                  <c:v>1986.0</c:v>
                </c:pt>
                <c:pt idx="14">
                  <c:v>1987.0</c:v>
                </c:pt>
                <c:pt idx="15">
                  <c:v>1988.0</c:v>
                </c:pt>
                <c:pt idx="16">
                  <c:v>1989.0</c:v>
                </c:pt>
                <c:pt idx="17">
                  <c:v>1990.0</c:v>
                </c:pt>
                <c:pt idx="18">
                  <c:v>1991.0</c:v>
                </c:pt>
                <c:pt idx="19">
                  <c:v>1992.0</c:v>
                </c:pt>
                <c:pt idx="20">
                  <c:v>1993.0</c:v>
                </c:pt>
                <c:pt idx="21">
                  <c:v>1994.0</c:v>
                </c:pt>
                <c:pt idx="22">
                  <c:v>1995.0</c:v>
                </c:pt>
                <c:pt idx="23">
                  <c:v>1996.0</c:v>
                </c:pt>
                <c:pt idx="24">
                  <c:v>1997.0</c:v>
                </c:pt>
                <c:pt idx="25">
                  <c:v>1998.0</c:v>
                </c:pt>
                <c:pt idx="26">
                  <c:v>1999.0</c:v>
                </c:pt>
                <c:pt idx="27">
                  <c:v>2000.0</c:v>
                </c:pt>
                <c:pt idx="28">
                  <c:v>2001.0</c:v>
                </c:pt>
                <c:pt idx="29">
                  <c:v>2002.0</c:v>
                </c:pt>
                <c:pt idx="30">
                  <c:v>2003.0</c:v>
                </c:pt>
                <c:pt idx="31">
                  <c:v>2004.0</c:v>
                </c:pt>
                <c:pt idx="32">
                  <c:v>2005.0</c:v>
                </c:pt>
                <c:pt idx="33">
                  <c:v>2006.0</c:v>
                </c:pt>
                <c:pt idx="34">
                  <c:v>2007.0</c:v>
                </c:pt>
                <c:pt idx="35">
                  <c:v>2008.0</c:v>
                </c:pt>
                <c:pt idx="36">
                  <c:v>2009.0</c:v>
                </c:pt>
                <c:pt idx="37">
                  <c:v>2010.0</c:v>
                </c:pt>
                <c:pt idx="38">
                  <c:v>2011.0</c:v>
                </c:pt>
              </c:numCache>
            </c:numRef>
          </c:cat>
          <c:val>
            <c:numRef>
              <c:f>'RAW DATA'!$T$14:$T$52</c:f>
              <c:numCache>
                <c:formatCode>General</c:formatCode>
                <c:ptCount val="39"/>
                <c:pt idx="0">
                  <c:v>837.1187935667988</c:v>
                </c:pt>
                <c:pt idx="1">
                  <c:v>818.1390487986034</c:v>
                </c:pt>
                <c:pt idx="2">
                  <c:v>842.189742596715</c:v>
                </c:pt>
                <c:pt idx="3">
                  <c:v>932.6562587280229</c:v>
                </c:pt>
                <c:pt idx="4">
                  <c:v>972.976549528186</c:v>
                </c:pt>
                <c:pt idx="5">
                  <c:v>963.6177889873936</c:v>
                </c:pt>
                <c:pt idx="6">
                  <c:v>1061.678985417768</c:v>
                </c:pt>
                <c:pt idx="7">
                  <c:v>1147.129123898944</c:v>
                </c:pt>
                <c:pt idx="8">
                  <c:v>1188.252570348886</c:v>
                </c:pt>
                <c:pt idx="9">
                  <c:v>1177.19269829029</c:v>
                </c:pt>
                <c:pt idx="10">
                  <c:v>1243.775030585641</c:v>
                </c:pt>
                <c:pt idx="11">
                  <c:v>1325.009408012982</c:v>
                </c:pt>
                <c:pt idx="12">
                  <c:v>1384.705679123137</c:v>
                </c:pt>
                <c:pt idx="13">
                  <c:v>1368.61150395358</c:v>
                </c:pt>
                <c:pt idx="14">
                  <c:v>1445.592758416772</c:v>
                </c:pt>
                <c:pt idx="15">
                  <c:v>1521.509060175664</c:v>
                </c:pt>
                <c:pt idx="16">
                  <c:v>1564.099549212062</c:v>
                </c:pt>
                <c:pt idx="17">
                  <c:v>1574.204745061206</c:v>
                </c:pt>
                <c:pt idx="18">
                  <c:v>1570.858121470212</c:v>
                </c:pt>
                <c:pt idx="19">
                  <c:v>1601.061393181901</c:v>
                </c:pt>
                <c:pt idx="20">
                  <c:v>1669.069899277114</c:v>
                </c:pt>
                <c:pt idx="21">
                  <c:v>1669.685782202994</c:v>
                </c:pt>
                <c:pt idx="22">
                  <c:v>1688.18562018575</c:v>
                </c:pt>
                <c:pt idx="23">
                  <c:v>1772.88900239693</c:v>
                </c:pt>
                <c:pt idx="24">
                  <c:v>1822.090094448933</c:v>
                </c:pt>
                <c:pt idx="25">
                  <c:v>1850.235916114516</c:v>
                </c:pt>
                <c:pt idx="26">
                  <c:v>1857.713368383347</c:v>
                </c:pt>
                <c:pt idx="27">
                  <c:v>1941.832350549249</c:v>
                </c:pt>
                <c:pt idx="28">
                  <c:v>1880.297926188196</c:v>
                </c:pt>
                <c:pt idx="29">
                  <c:v>1909.109825230217</c:v>
                </c:pt>
                <c:pt idx="30">
                  <c:v>1949.211659660886</c:v>
                </c:pt>
                <c:pt idx="31">
                  <c:v>1953.718748215482</c:v>
                </c:pt>
                <c:pt idx="32">
                  <c:v>1987.86165718635</c:v>
                </c:pt>
                <c:pt idx="33">
                  <c:v>1965.777608941652</c:v>
                </c:pt>
                <c:pt idx="34">
                  <c:v>1991.399679586602</c:v>
                </c:pt>
                <c:pt idx="35">
                  <c:v>1961.126244672331</c:v>
                </c:pt>
                <c:pt idx="36">
                  <c:v>1734.08588542903</c:v>
                </c:pt>
                <c:pt idx="37">
                  <c:v>1824.336374623585</c:v>
                </c:pt>
                <c:pt idx="38">
                  <c:v>1712.715973875728</c:v>
                </c:pt>
              </c:numCache>
            </c:numRef>
          </c:val>
        </c:ser>
        <c:ser>
          <c:idx val="1"/>
          <c:order val="1"/>
          <c:tx>
            <c:strRef>
              <c:f>'RAW DATA'!$U$12</c:f>
              <c:strCache>
                <c:ptCount val="1"/>
                <c:pt idx="0">
                  <c:v>Gas emissions</c:v>
                </c:pt>
              </c:strCache>
            </c:strRef>
          </c:tx>
          <c:spPr>
            <a:solidFill>
              <a:srgbClr val="3366FF"/>
            </a:solidFill>
          </c:spPr>
          <c:cat>
            <c:numRef>
              <c:f>'RAW DATA'!$O$14:$O$52</c:f>
              <c:numCache>
                <c:formatCode>General</c:formatCode>
                <c:ptCount val="39"/>
                <c:pt idx="0">
                  <c:v>1973.0</c:v>
                </c:pt>
                <c:pt idx="1">
                  <c:v>1974.0</c:v>
                </c:pt>
                <c:pt idx="2">
                  <c:v>1975.0</c:v>
                </c:pt>
                <c:pt idx="3">
                  <c:v>1976.0</c:v>
                </c:pt>
                <c:pt idx="4">
                  <c:v>1977.0</c:v>
                </c:pt>
                <c:pt idx="5">
                  <c:v>1978.0</c:v>
                </c:pt>
                <c:pt idx="6">
                  <c:v>1979.0</c:v>
                </c:pt>
                <c:pt idx="7">
                  <c:v>1980.0</c:v>
                </c:pt>
                <c:pt idx="8">
                  <c:v>1981.0</c:v>
                </c:pt>
                <c:pt idx="9">
                  <c:v>1982.0</c:v>
                </c:pt>
                <c:pt idx="10">
                  <c:v>1983.0</c:v>
                </c:pt>
                <c:pt idx="11">
                  <c:v>1984.0</c:v>
                </c:pt>
                <c:pt idx="12">
                  <c:v>1985.0</c:v>
                </c:pt>
                <c:pt idx="13">
                  <c:v>1986.0</c:v>
                </c:pt>
                <c:pt idx="14">
                  <c:v>1987.0</c:v>
                </c:pt>
                <c:pt idx="15">
                  <c:v>1988.0</c:v>
                </c:pt>
                <c:pt idx="16">
                  <c:v>1989.0</c:v>
                </c:pt>
                <c:pt idx="17">
                  <c:v>1990.0</c:v>
                </c:pt>
                <c:pt idx="18">
                  <c:v>1991.0</c:v>
                </c:pt>
                <c:pt idx="19">
                  <c:v>1992.0</c:v>
                </c:pt>
                <c:pt idx="20">
                  <c:v>1993.0</c:v>
                </c:pt>
                <c:pt idx="21">
                  <c:v>1994.0</c:v>
                </c:pt>
                <c:pt idx="22">
                  <c:v>1995.0</c:v>
                </c:pt>
                <c:pt idx="23">
                  <c:v>1996.0</c:v>
                </c:pt>
                <c:pt idx="24">
                  <c:v>1997.0</c:v>
                </c:pt>
                <c:pt idx="25">
                  <c:v>1998.0</c:v>
                </c:pt>
                <c:pt idx="26">
                  <c:v>1999.0</c:v>
                </c:pt>
                <c:pt idx="27">
                  <c:v>2000.0</c:v>
                </c:pt>
                <c:pt idx="28">
                  <c:v>2001.0</c:v>
                </c:pt>
                <c:pt idx="29">
                  <c:v>2002.0</c:v>
                </c:pt>
                <c:pt idx="30">
                  <c:v>2003.0</c:v>
                </c:pt>
                <c:pt idx="31">
                  <c:v>2004.0</c:v>
                </c:pt>
                <c:pt idx="32">
                  <c:v>2005.0</c:v>
                </c:pt>
                <c:pt idx="33">
                  <c:v>2006.0</c:v>
                </c:pt>
                <c:pt idx="34">
                  <c:v>2007.0</c:v>
                </c:pt>
                <c:pt idx="35">
                  <c:v>2008.0</c:v>
                </c:pt>
                <c:pt idx="36">
                  <c:v>2009.0</c:v>
                </c:pt>
                <c:pt idx="37">
                  <c:v>2010.0</c:v>
                </c:pt>
                <c:pt idx="38">
                  <c:v>2011.0</c:v>
                </c:pt>
              </c:numCache>
            </c:numRef>
          </c:cat>
          <c:val>
            <c:numRef>
              <c:f>'RAW DATA'!$U$14:$U$52</c:f>
              <c:numCache>
                <c:formatCode>General</c:formatCode>
                <c:ptCount val="39"/>
                <c:pt idx="0">
                  <c:v>138.495334760488</c:v>
                </c:pt>
                <c:pt idx="1">
                  <c:v>130.0468128625908</c:v>
                </c:pt>
                <c:pt idx="2">
                  <c:v>121.8040579465556</c:v>
                </c:pt>
                <c:pt idx="3">
                  <c:v>119.7097154771895</c:v>
                </c:pt>
                <c:pt idx="4">
                  <c:v>124.1307931310059</c:v>
                </c:pt>
                <c:pt idx="5">
                  <c:v>124.0844640301481</c:v>
                </c:pt>
                <c:pt idx="6">
                  <c:v>133.8742951278701</c:v>
                </c:pt>
                <c:pt idx="7">
                  <c:v>140.6819961596754</c:v>
                </c:pt>
                <c:pt idx="8">
                  <c:v>140.4939838652028</c:v>
                </c:pt>
                <c:pt idx="9">
                  <c:v>124.0312015932348</c:v>
                </c:pt>
                <c:pt idx="10">
                  <c:v>111.3699438329579</c:v>
                </c:pt>
                <c:pt idx="11">
                  <c:v>120.835076287811</c:v>
                </c:pt>
                <c:pt idx="12">
                  <c:v>118.6216294741384</c:v>
                </c:pt>
                <c:pt idx="13">
                  <c:v>100.9723674739767</c:v>
                </c:pt>
                <c:pt idx="14">
                  <c:v>110.7695524423777</c:v>
                </c:pt>
                <c:pt idx="15">
                  <c:v>102.7163757536068</c:v>
                </c:pt>
                <c:pt idx="16">
                  <c:v>143.2779202293054</c:v>
                </c:pt>
                <c:pt idx="17">
                  <c:v>151.4595688234915</c:v>
                </c:pt>
                <c:pt idx="18">
                  <c:v>155.03019747957</c:v>
                </c:pt>
                <c:pt idx="19">
                  <c:v>164.1809313424803</c:v>
                </c:pt>
                <c:pt idx="20">
                  <c:v>168.5904201184855</c:v>
                </c:pt>
                <c:pt idx="21">
                  <c:v>186.9931306407345</c:v>
                </c:pt>
                <c:pt idx="22">
                  <c:v>201.5551122602175</c:v>
                </c:pt>
                <c:pt idx="23">
                  <c:v>184.8952902171901</c:v>
                </c:pt>
                <c:pt idx="24">
                  <c:v>194.7862214952508</c:v>
                </c:pt>
                <c:pt idx="25">
                  <c:v>215.8570108896412</c:v>
                </c:pt>
                <c:pt idx="26">
                  <c:v>226.071338981649</c:v>
                </c:pt>
                <c:pt idx="27">
                  <c:v>244.2100057684175</c:v>
                </c:pt>
                <c:pt idx="28">
                  <c:v>259.6868826056578</c:v>
                </c:pt>
                <c:pt idx="29">
                  <c:v>280.7650632515819</c:v>
                </c:pt>
                <c:pt idx="30">
                  <c:v>264.0663017339771</c:v>
                </c:pt>
                <c:pt idx="31">
                  <c:v>288.5233269319318</c:v>
                </c:pt>
                <c:pt idx="32">
                  <c:v>309.188535263826</c:v>
                </c:pt>
                <c:pt idx="33">
                  <c:v>331.7310260017474</c:v>
                </c:pt>
                <c:pt idx="34">
                  <c:v>364.296666947586</c:v>
                </c:pt>
                <c:pt idx="35">
                  <c:v>358.767066526954</c:v>
                </c:pt>
                <c:pt idx="36">
                  <c:v>374.2062057653806</c:v>
                </c:pt>
                <c:pt idx="37">
                  <c:v>401.3148642906551</c:v>
                </c:pt>
                <c:pt idx="38">
                  <c:v>413.056315313822</c:v>
                </c:pt>
              </c:numCache>
            </c:numRef>
          </c:val>
        </c:ser>
        <c:ser>
          <c:idx val="2"/>
          <c:order val="2"/>
          <c:tx>
            <c:strRef>
              <c:f>'RAW DATA'!$V$12</c:f>
              <c:strCache>
                <c:ptCount val="1"/>
                <c:pt idx="0">
                  <c:v>Petroleum emissions</c:v>
                </c:pt>
              </c:strCache>
            </c:strRef>
          </c:tx>
          <c:cat>
            <c:numRef>
              <c:f>'RAW DATA'!$O$14:$O$52</c:f>
              <c:numCache>
                <c:formatCode>General</c:formatCode>
                <c:ptCount val="39"/>
                <c:pt idx="0">
                  <c:v>1973.0</c:v>
                </c:pt>
                <c:pt idx="1">
                  <c:v>1974.0</c:v>
                </c:pt>
                <c:pt idx="2">
                  <c:v>1975.0</c:v>
                </c:pt>
                <c:pt idx="3">
                  <c:v>1976.0</c:v>
                </c:pt>
                <c:pt idx="4">
                  <c:v>1977.0</c:v>
                </c:pt>
                <c:pt idx="5">
                  <c:v>1978.0</c:v>
                </c:pt>
                <c:pt idx="6">
                  <c:v>1979.0</c:v>
                </c:pt>
                <c:pt idx="7">
                  <c:v>1980.0</c:v>
                </c:pt>
                <c:pt idx="8">
                  <c:v>1981.0</c:v>
                </c:pt>
                <c:pt idx="9">
                  <c:v>1982.0</c:v>
                </c:pt>
                <c:pt idx="10">
                  <c:v>1983.0</c:v>
                </c:pt>
                <c:pt idx="11">
                  <c:v>1984.0</c:v>
                </c:pt>
                <c:pt idx="12">
                  <c:v>1985.0</c:v>
                </c:pt>
                <c:pt idx="13">
                  <c:v>1986.0</c:v>
                </c:pt>
                <c:pt idx="14">
                  <c:v>1987.0</c:v>
                </c:pt>
                <c:pt idx="15">
                  <c:v>1988.0</c:v>
                </c:pt>
                <c:pt idx="16">
                  <c:v>1989.0</c:v>
                </c:pt>
                <c:pt idx="17">
                  <c:v>1990.0</c:v>
                </c:pt>
                <c:pt idx="18">
                  <c:v>1991.0</c:v>
                </c:pt>
                <c:pt idx="19">
                  <c:v>1992.0</c:v>
                </c:pt>
                <c:pt idx="20">
                  <c:v>1993.0</c:v>
                </c:pt>
                <c:pt idx="21">
                  <c:v>1994.0</c:v>
                </c:pt>
                <c:pt idx="22">
                  <c:v>1995.0</c:v>
                </c:pt>
                <c:pt idx="23">
                  <c:v>1996.0</c:v>
                </c:pt>
                <c:pt idx="24">
                  <c:v>1997.0</c:v>
                </c:pt>
                <c:pt idx="25">
                  <c:v>1998.0</c:v>
                </c:pt>
                <c:pt idx="26">
                  <c:v>1999.0</c:v>
                </c:pt>
                <c:pt idx="27">
                  <c:v>2000.0</c:v>
                </c:pt>
                <c:pt idx="28">
                  <c:v>2001.0</c:v>
                </c:pt>
                <c:pt idx="29">
                  <c:v>2002.0</c:v>
                </c:pt>
                <c:pt idx="30">
                  <c:v>2003.0</c:v>
                </c:pt>
                <c:pt idx="31">
                  <c:v>2004.0</c:v>
                </c:pt>
                <c:pt idx="32">
                  <c:v>2005.0</c:v>
                </c:pt>
                <c:pt idx="33">
                  <c:v>2006.0</c:v>
                </c:pt>
                <c:pt idx="34">
                  <c:v>2007.0</c:v>
                </c:pt>
                <c:pt idx="35">
                  <c:v>2008.0</c:v>
                </c:pt>
                <c:pt idx="36">
                  <c:v>2009.0</c:v>
                </c:pt>
                <c:pt idx="37">
                  <c:v>2010.0</c:v>
                </c:pt>
                <c:pt idx="38">
                  <c:v>2011.0</c:v>
                </c:pt>
              </c:numCache>
            </c:numRef>
          </c:cat>
          <c:val>
            <c:numRef>
              <c:f>'RAW DATA'!$V$14:$V$52</c:f>
              <c:numCache>
                <c:formatCode>General</c:formatCode>
                <c:ptCount val="39"/>
                <c:pt idx="0">
                  <c:v>127.7218203573682</c:v>
                </c:pt>
                <c:pt idx="1">
                  <c:v>122.272183681208</c:v>
                </c:pt>
                <c:pt idx="2">
                  <c:v>117.4632028590054</c:v>
                </c:pt>
                <c:pt idx="3">
                  <c:v>130.0155462149038</c:v>
                </c:pt>
                <c:pt idx="4">
                  <c:v>145.532943086805</c:v>
                </c:pt>
                <c:pt idx="5">
                  <c:v>148.3290387930779</c:v>
                </c:pt>
                <c:pt idx="6">
                  <c:v>123.326434321702</c:v>
                </c:pt>
                <c:pt idx="7">
                  <c:v>99.95079582740284</c:v>
                </c:pt>
                <c:pt idx="8">
                  <c:v>83.87157770039565</c:v>
                </c:pt>
                <c:pt idx="9">
                  <c:v>59.6458233855485</c:v>
                </c:pt>
                <c:pt idx="10">
                  <c:v>58.71175016370005</c:v>
                </c:pt>
                <c:pt idx="11">
                  <c:v>48.6795899506808</c:v>
                </c:pt>
                <c:pt idx="12">
                  <c:v>40.71355088011735</c:v>
                </c:pt>
                <c:pt idx="13">
                  <c:v>55.49629529919508</c:v>
                </c:pt>
                <c:pt idx="14">
                  <c:v>48.1451485469239</c:v>
                </c:pt>
                <c:pt idx="15">
                  <c:v>60.4999235177094</c:v>
                </c:pt>
                <c:pt idx="16">
                  <c:v>66.78110951236391</c:v>
                </c:pt>
                <c:pt idx="17">
                  <c:v>51.3825057485165</c:v>
                </c:pt>
                <c:pt idx="18">
                  <c:v>48.65669823986516</c:v>
                </c:pt>
                <c:pt idx="19">
                  <c:v>40.6940031306083</c:v>
                </c:pt>
                <c:pt idx="20">
                  <c:v>45.82737664150428</c:v>
                </c:pt>
                <c:pt idx="21">
                  <c:v>43.029014517714</c:v>
                </c:pt>
                <c:pt idx="22">
                  <c:v>30.29233397427081</c:v>
                </c:pt>
                <c:pt idx="23">
                  <c:v>33.07849165507617</c:v>
                </c:pt>
                <c:pt idx="24">
                  <c:v>37.60630790369692</c:v>
                </c:pt>
                <c:pt idx="25">
                  <c:v>52.33326789706074</c:v>
                </c:pt>
                <c:pt idx="26">
                  <c:v>47.96972953759535</c:v>
                </c:pt>
                <c:pt idx="27">
                  <c:v>45.19059580078838</c:v>
                </c:pt>
                <c:pt idx="28">
                  <c:v>50.74053790779576</c:v>
                </c:pt>
                <c:pt idx="29">
                  <c:v>38.42402305517214</c:v>
                </c:pt>
                <c:pt idx="30">
                  <c:v>48.51614216030435</c:v>
                </c:pt>
                <c:pt idx="31">
                  <c:v>49.22288980454782</c:v>
                </c:pt>
                <c:pt idx="32">
                  <c:v>49.66169228968198</c:v>
                </c:pt>
                <c:pt idx="33">
                  <c:v>26.07168962308544</c:v>
                </c:pt>
                <c:pt idx="34">
                  <c:v>26.71064383549378</c:v>
                </c:pt>
                <c:pt idx="35">
                  <c:v>18.78900428228332</c:v>
                </c:pt>
                <c:pt idx="36">
                  <c:v>15.8204373721837</c:v>
                </c:pt>
                <c:pt idx="37">
                  <c:v>15.0583953164834</c:v>
                </c:pt>
                <c:pt idx="38">
                  <c:v>11.44257645669678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2785848"/>
        <c:axId val="2123106072"/>
      </c:areaChart>
      <c:catAx>
        <c:axId val="21227858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123106072"/>
        <c:crosses val="autoZero"/>
        <c:auto val="1"/>
        <c:lblAlgn val="ctr"/>
        <c:lblOffset val="100"/>
        <c:tickLblSkip val="4"/>
        <c:noMultiLvlLbl val="0"/>
      </c:catAx>
      <c:valAx>
        <c:axId val="21231060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Million Metric</a:t>
                </a:r>
                <a:r>
                  <a:rPr lang="en-US" sz="1400" baseline="0"/>
                  <a:t> Tons of CO</a:t>
                </a:r>
                <a:r>
                  <a:rPr lang="en-US" sz="1400" baseline="-25000"/>
                  <a:t>2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>
                <a:solidFill>
                  <a:schemeClr val="tx1"/>
                </a:solidFill>
              </a:defRPr>
            </a:pPr>
            <a:endParaRPr lang="en-US"/>
          </a:p>
        </c:txPr>
        <c:crossAx val="2122785848"/>
        <c:crosses val="autoZero"/>
        <c:crossBetween val="midCat"/>
      </c:valAx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110746573345"/>
          <c:y val="0.0335334159824108"/>
          <c:w val="0.809594634004083"/>
          <c:h val="0.89310230772986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Japan</c:v>
                </c:pt>
              </c:strCache>
            </c:strRef>
          </c:tx>
          <c:spPr>
            <a:ln w="44450">
              <a:solidFill>
                <a:srgbClr val="F79646"/>
              </a:solidFill>
            </a:ln>
          </c:spPr>
          <c:marker>
            <c:symbol val="none"/>
          </c:marker>
          <c:xVal>
            <c:numRef>
              <c:f>Sheet1!$A$6:$A$33</c:f>
              <c:numCache>
                <c:formatCode>General</c:formatCode>
                <c:ptCount val="28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</c:numCache>
            </c:numRef>
          </c:xVal>
          <c:yVal>
            <c:numRef>
              <c:f>Sheet1!$B$6:$B$33</c:f>
              <c:numCache>
                <c:formatCode>0.00</c:formatCode>
                <c:ptCount val="28"/>
                <c:pt idx="0">
                  <c:v>5.1</c:v>
                </c:pt>
                <c:pt idx="1">
                  <c:v>5.234653465346537</c:v>
                </c:pt>
                <c:pt idx="2">
                  <c:v>4.101980198019803</c:v>
                </c:pt>
                <c:pt idx="3">
                  <c:v>3.352638415012406</c:v>
                </c:pt>
                <c:pt idx="4">
                  <c:v>3.344108638337468</c:v>
                </c:pt>
                <c:pt idx="5">
                  <c:v>3.279230639991728</c:v>
                </c:pt>
                <c:pt idx="6">
                  <c:v>3.644573252688172</c:v>
                </c:pt>
                <c:pt idx="7">
                  <c:v>3.985942023366418</c:v>
                </c:pt>
                <c:pt idx="8">
                  <c:v>3.622634925558313</c:v>
                </c:pt>
                <c:pt idx="9">
                  <c:v>3.522022332506204</c:v>
                </c:pt>
                <c:pt idx="10">
                  <c:v>3.179894282464847</c:v>
                </c:pt>
                <c:pt idx="11">
                  <c:v>3.461312293217535</c:v>
                </c:pt>
                <c:pt idx="12">
                  <c:v>3.663248294044663</c:v>
                </c:pt>
                <c:pt idx="13">
                  <c:v>3.906314619520264</c:v>
                </c:pt>
                <c:pt idx="14">
                  <c:v>3.04965363937138</c:v>
                </c:pt>
                <c:pt idx="15">
                  <c:v>3.137390793010753</c:v>
                </c:pt>
                <c:pt idx="16">
                  <c:v>4.723250749586435</c:v>
                </c:pt>
                <c:pt idx="17">
                  <c:v>4.63766219499587</c:v>
                </c:pt>
                <c:pt idx="18">
                  <c:v>4.273401959263855</c:v>
                </c:pt>
                <c:pt idx="19">
                  <c:v>4.769179073614558</c:v>
                </c:pt>
                <c:pt idx="20">
                  <c:v>5.182033188585607</c:v>
                </c:pt>
                <c:pt idx="21">
                  <c:v>6.047708591811414</c:v>
                </c:pt>
                <c:pt idx="22">
                  <c:v>7.138308390198511</c:v>
                </c:pt>
                <c:pt idx="23">
                  <c:v>7.730110111662531</c:v>
                </c:pt>
                <c:pt idx="24">
                  <c:v>12.54825462675765</c:v>
                </c:pt>
                <c:pt idx="25">
                  <c:v>9.058138182382118</c:v>
                </c:pt>
                <c:pt idx="26">
                  <c:v>10.90939050868487</c:v>
                </c:pt>
                <c:pt idx="27">
                  <c:v>14.72930882961125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European</c:v>
                </c:pt>
              </c:strCache>
            </c:strRef>
          </c:tx>
          <c:spPr>
            <a:ln w="44450"/>
          </c:spPr>
          <c:marker>
            <c:symbol val="none"/>
          </c:marker>
          <c:xVal>
            <c:numRef>
              <c:f>Sheet1!$A$6:$A$33</c:f>
              <c:numCache>
                <c:formatCode>General</c:formatCode>
                <c:ptCount val="28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</c:numCache>
            </c:numRef>
          </c:xVal>
          <c:yVal>
            <c:numRef>
              <c:f>Sheet1!$C$6:$C$33</c:f>
              <c:numCache>
                <c:formatCode>0.00</c:formatCode>
                <c:ptCount val="28"/>
                <c:pt idx="0">
                  <c:v>3.99563467784131</c:v>
                </c:pt>
                <c:pt idx="1">
                  <c:v>4.25358680256017</c:v>
                </c:pt>
                <c:pt idx="2">
                  <c:v>3.928618809263896</c:v>
                </c:pt>
                <c:pt idx="3">
                  <c:v>2.547503271453208</c:v>
                </c:pt>
                <c:pt idx="4">
                  <c:v>2.220359088764315</c:v>
                </c:pt>
                <c:pt idx="5">
                  <c:v>2.000513774893691</c:v>
                </c:pt>
                <c:pt idx="6">
                  <c:v>2.775893133915338</c:v>
                </c:pt>
                <c:pt idx="7">
                  <c:v>3.189580462361708</c:v>
                </c:pt>
                <c:pt idx="8">
                  <c:v>2.690782326433358</c:v>
                </c:pt>
                <c:pt idx="9">
                  <c:v>2.495826609782931</c:v>
                </c:pt>
                <c:pt idx="10">
                  <c:v>2.353062925669993</c:v>
                </c:pt>
                <c:pt idx="11">
                  <c:v>2.393481167133636</c:v>
                </c:pt>
                <c:pt idx="12">
                  <c:v>2.46074753826906</c:v>
                </c:pt>
                <c:pt idx="13">
                  <c:v>2.640352104143067</c:v>
                </c:pt>
                <c:pt idx="14">
                  <c:v>2.320734767638114</c:v>
                </c:pt>
                <c:pt idx="15">
                  <c:v>1.878528396648722</c:v>
                </c:pt>
                <c:pt idx="16">
                  <c:v>2.890757043853459</c:v>
                </c:pt>
                <c:pt idx="17">
                  <c:v>3.659685340280811</c:v>
                </c:pt>
                <c:pt idx="18">
                  <c:v>3.22895844366846</c:v>
                </c:pt>
                <c:pt idx="19">
                  <c:v>4.060511779184237</c:v>
                </c:pt>
                <c:pt idx="20">
                  <c:v>4.315179799400906</c:v>
                </c:pt>
                <c:pt idx="21">
                  <c:v>5.877537221275545</c:v>
                </c:pt>
                <c:pt idx="22">
                  <c:v>7.850634372782347</c:v>
                </c:pt>
                <c:pt idx="23">
                  <c:v>8.025114093796984</c:v>
                </c:pt>
                <c:pt idx="24">
                  <c:v>11.56120464537637</c:v>
                </c:pt>
                <c:pt idx="25">
                  <c:v>8.522868904893519</c:v>
                </c:pt>
                <c:pt idx="26">
                  <c:v>8.012301403025401</c:v>
                </c:pt>
                <c:pt idx="27">
                  <c:v>10.61015638185654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Sheet1!$D$4</c:f>
              <c:strCache>
                <c:ptCount val="1"/>
                <c:pt idx="0">
                  <c:v>US</c:v>
                </c:pt>
              </c:strCache>
            </c:strRef>
          </c:tx>
          <c:spPr>
            <a:ln w="44450"/>
          </c:spPr>
          <c:marker>
            <c:symbol val="none"/>
          </c:marker>
          <c:xVal>
            <c:numRef>
              <c:f>Sheet1!$A$11:$A$33</c:f>
              <c:numCache>
                <c:formatCode>General</c:formatCode>
                <c:ptCount val="23"/>
                <c:pt idx="0">
                  <c:v>1989.0</c:v>
                </c:pt>
                <c:pt idx="1">
                  <c:v>1990.0</c:v>
                </c:pt>
                <c:pt idx="2">
                  <c:v>1991.0</c:v>
                </c:pt>
                <c:pt idx="3">
                  <c:v>1992.0</c:v>
                </c:pt>
                <c:pt idx="4">
                  <c:v>1993.0</c:v>
                </c:pt>
                <c:pt idx="5">
                  <c:v>1994.0</c:v>
                </c:pt>
                <c:pt idx="6">
                  <c:v>1995.0</c:v>
                </c:pt>
                <c:pt idx="7">
                  <c:v>1996.0</c:v>
                </c:pt>
                <c:pt idx="8">
                  <c:v>1997.0</c:v>
                </c:pt>
                <c:pt idx="9">
                  <c:v>1998.0</c:v>
                </c:pt>
                <c:pt idx="10">
                  <c:v>1999.0</c:v>
                </c:pt>
                <c:pt idx="11">
                  <c:v>2000.0</c:v>
                </c:pt>
                <c:pt idx="12">
                  <c:v>2001.0</c:v>
                </c:pt>
                <c:pt idx="13">
                  <c:v>2002.0</c:v>
                </c:pt>
                <c:pt idx="14">
                  <c:v>2003.0</c:v>
                </c:pt>
                <c:pt idx="15">
                  <c:v>2004.0</c:v>
                </c:pt>
                <c:pt idx="16">
                  <c:v>2005.0</c:v>
                </c:pt>
                <c:pt idx="17">
                  <c:v>2006.0</c:v>
                </c:pt>
                <c:pt idx="18">
                  <c:v>2007.0</c:v>
                </c:pt>
                <c:pt idx="19">
                  <c:v>2008.0</c:v>
                </c:pt>
                <c:pt idx="20">
                  <c:v>2009.0</c:v>
                </c:pt>
                <c:pt idx="21">
                  <c:v>2010.0</c:v>
                </c:pt>
                <c:pt idx="22">
                  <c:v>2011.0</c:v>
                </c:pt>
              </c:numCache>
            </c:numRef>
          </c:xVal>
          <c:yVal>
            <c:numRef>
              <c:f>Sheet1!$D$11:$D$33</c:f>
              <c:numCache>
                <c:formatCode>0.00</c:formatCode>
                <c:ptCount val="23"/>
                <c:pt idx="0">
                  <c:v>1.696666666666666</c:v>
                </c:pt>
                <c:pt idx="1">
                  <c:v>1.638333333333334</c:v>
                </c:pt>
                <c:pt idx="2">
                  <c:v>1.486666666666667</c:v>
                </c:pt>
                <c:pt idx="3">
                  <c:v>1.771666666666667</c:v>
                </c:pt>
                <c:pt idx="4">
                  <c:v>2.120833333333333</c:v>
                </c:pt>
                <c:pt idx="5">
                  <c:v>1.92</c:v>
                </c:pt>
                <c:pt idx="6">
                  <c:v>1.686666666666666</c:v>
                </c:pt>
                <c:pt idx="7">
                  <c:v>2.756666666666666</c:v>
                </c:pt>
                <c:pt idx="8">
                  <c:v>2.525</c:v>
                </c:pt>
                <c:pt idx="9">
                  <c:v>2.084166666666667</c:v>
                </c:pt>
                <c:pt idx="10">
                  <c:v>2.265833333333333</c:v>
                </c:pt>
                <c:pt idx="11">
                  <c:v>4.225833333333333</c:v>
                </c:pt>
                <c:pt idx="12">
                  <c:v>4.068333333333333</c:v>
                </c:pt>
                <c:pt idx="13">
                  <c:v>3.330833333333332</c:v>
                </c:pt>
                <c:pt idx="14">
                  <c:v>5.624999999999984</c:v>
                </c:pt>
                <c:pt idx="15">
                  <c:v>5.849166666666666</c:v>
                </c:pt>
                <c:pt idx="16">
                  <c:v>8.785833333333332</c:v>
                </c:pt>
                <c:pt idx="17">
                  <c:v>6.764166666666654</c:v>
                </c:pt>
                <c:pt idx="18">
                  <c:v>6.95</c:v>
                </c:pt>
                <c:pt idx="19">
                  <c:v>8.84916666666667</c:v>
                </c:pt>
                <c:pt idx="20">
                  <c:v>3.893333333333333</c:v>
                </c:pt>
                <c:pt idx="21">
                  <c:v>4.38884942713409</c:v>
                </c:pt>
                <c:pt idx="22">
                  <c:v>4.009032566773755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Crude oil</c:v>
                </c:pt>
              </c:strCache>
            </c:strRef>
          </c:tx>
          <c:spPr>
            <a:ln w="44450"/>
          </c:spPr>
          <c:marker>
            <c:symbol val="none"/>
          </c:marker>
          <c:xVal>
            <c:numRef>
              <c:f>Sheet1!$A$6:$A$33</c:f>
              <c:numCache>
                <c:formatCode>General</c:formatCode>
                <c:ptCount val="28"/>
                <c:pt idx="0">
                  <c:v>1984.0</c:v>
                </c:pt>
                <c:pt idx="1">
                  <c:v>1985.0</c:v>
                </c:pt>
                <c:pt idx="2">
                  <c:v>1986.0</c:v>
                </c:pt>
                <c:pt idx="3">
                  <c:v>1987.0</c:v>
                </c:pt>
                <c:pt idx="4">
                  <c:v>1988.0</c:v>
                </c:pt>
                <c:pt idx="5">
                  <c:v>1989.0</c:v>
                </c:pt>
                <c:pt idx="6">
                  <c:v>1990.0</c:v>
                </c:pt>
                <c:pt idx="7">
                  <c:v>1991.0</c:v>
                </c:pt>
                <c:pt idx="8">
                  <c:v>1992.0</c:v>
                </c:pt>
                <c:pt idx="9">
                  <c:v>1993.0</c:v>
                </c:pt>
                <c:pt idx="10">
                  <c:v>1994.0</c:v>
                </c:pt>
                <c:pt idx="11">
                  <c:v>1995.0</c:v>
                </c:pt>
                <c:pt idx="12">
                  <c:v>1996.0</c:v>
                </c:pt>
                <c:pt idx="13">
                  <c:v>1997.0</c:v>
                </c:pt>
                <c:pt idx="14">
                  <c:v>1998.0</c:v>
                </c:pt>
                <c:pt idx="15">
                  <c:v>1999.0</c:v>
                </c:pt>
                <c:pt idx="16">
                  <c:v>2000.0</c:v>
                </c:pt>
                <c:pt idx="17">
                  <c:v>2001.0</c:v>
                </c:pt>
                <c:pt idx="18">
                  <c:v>2002.0</c:v>
                </c:pt>
                <c:pt idx="19">
                  <c:v>2003.0</c:v>
                </c:pt>
                <c:pt idx="20">
                  <c:v>2004.0</c:v>
                </c:pt>
                <c:pt idx="21">
                  <c:v>2005.0</c:v>
                </c:pt>
                <c:pt idx="22">
                  <c:v>2006.0</c:v>
                </c:pt>
                <c:pt idx="23">
                  <c:v>2007.0</c:v>
                </c:pt>
                <c:pt idx="24">
                  <c:v>2008.0</c:v>
                </c:pt>
                <c:pt idx="25">
                  <c:v>2009.0</c:v>
                </c:pt>
                <c:pt idx="26">
                  <c:v>2010.0</c:v>
                </c:pt>
                <c:pt idx="27">
                  <c:v>2011.0</c:v>
                </c:pt>
              </c:numCache>
            </c:numRef>
          </c:xVal>
          <c:yVal>
            <c:numRef>
              <c:f>Sheet1!$E$6:$E$33</c:f>
              <c:numCache>
                <c:formatCode>0.00</c:formatCode>
                <c:ptCount val="28"/>
                <c:pt idx="0">
                  <c:v>5.0</c:v>
                </c:pt>
                <c:pt idx="1">
                  <c:v>4.751724137931034</c:v>
                </c:pt>
                <c:pt idx="2">
                  <c:v>2.574137931034483</c:v>
                </c:pt>
                <c:pt idx="3">
                  <c:v>3.094827586206897</c:v>
                </c:pt>
                <c:pt idx="4">
                  <c:v>2.562068965517239</c:v>
                </c:pt>
                <c:pt idx="5">
                  <c:v>3.012068965517237</c:v>
                </c:pt>
                <c:pt idx="6">
                  <c:v>3.820689655172414</c:v>
                </c:pt>
                <c:pt idx="7">
                  <c:v>3.327586206896552</c:v>
                </c:pt>
                <c:pt idx="8">
                  <c:v>3.18793103448276</c:v>
                </c:pt>
                <c:pt idx="9">
                  <c:v>2.822413793103446</c:v>
                </c:pt>
                <c:pt idx="10">
                  <c:v>2.7</c:v>
                </c:pt>
                <c:pt idx="11">
                  <c:v>2.963793103448276</c:v>
                </c:pt>
                <c:pt idx="12">
                  <c:v>3.53793103448276</c:v>
                </c:pt>
                <c:pt idx="13">
                  <c:v>3.294827586206897</c:v>
                </c:pt>
                <c:pt idx="14">
                  <c:v>2.158620689655172</c:v>
                </c:pt>
                <c:pt idx="15">
                  <c:v>2.975862068965517</c:v>
                </c:pt>
                <c:pt idx="16">
                  <c:v>4.827586206896525</c:v>
                </c:pt>
                <c:pt idx="17">
                  <c:v>4.077586206896534</c:v>
                </c:pt>
                <c:pt idx="18">
                  <c:v>4.170689655172414</c:v>
                </c:pt>
                <c:pt idx="19">
                  <c:v>4.893103448275862</c:v>
                </c:pt>
                <c:pt idx="20">
                  <c:v>6.27241379310345</c:v>
                </c:pt>
                <c:pt idx="21">
                  <c:v>8.736206896551723</c:v>
                </c:pt>
                <c:pt idx="22">
                  <c:v>10.6551724137931</c:v>
                </c:pt>
                <c:pt idx="23">
                  <c:v>11.95344827586207</c:v>
                </c:pt>
                <c:pt idx="24">
                  <c:v>16.75689655172414</c:v>
                </c:pt>
                <c:pt idx="25">
                  <c:v>10.41379310344828</c:v>
                </c:pt>
                <c:pt idx="26">
                  <c:v>13.47</c:v>
                </c:pt>
                <c:pt idx="27">
                  <c:v>18.55689655172413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2532648"/>
        <c:axId val="2122967192"/>
      </c:scatterChart>
      <c:valAx>
        <c:axId val="2122532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2122967192"/>
        <c:crosses val="autoZero"/>
        <c:crossBetween val="midCat"/>
      </c:valAx>
      <c:valAx>
        <c:axId val="21229671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US</a:t>
                </a:r>
                <a:r>
                  <a:rPr lang="en-US" sz="1400" baseline="0"/>
                  <a:t> $/mmbtu</a:t>
                </a:r>
                <a:endParaRPr lang="en-US" sz="140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21225326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81037474482356"/>
          <c:y val="0.0826227658032489"/>
          <c:w val="0.221778944298629"/>
          <c:h val="0.30663644645783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0.29035</cdr:x>
      <cdr:y>0.45516</cdr:y>
    </cdr:from>
    <cdr:to>
      <cdr:x>0.38985</cdr:x>
      <cdr:y>0.58434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0943" y="2305734"/>
          <a:ext cx="788565" cy="6543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NOCs</a:t>
          </a:r>
          <a:r>
            <a:rPr lang="en-US" sz="1600" dirty="0" smtClean="0">
              <a:solidFill>
                <a:schemeClr val="tx1"/>
              </a:solidFill>
            </a:rPr>
            <a:t> 87%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0.53313</cdr:x>
      <cdr:y>0.18028</cdr:y>
    </cdr:from>
    <cdr:to>
      <cdr:x>0.78436</cdr:x>
      <cdr:y>0.28233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24956" y="913240"/>
          <a:ext cx="1990904" cy="516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rgbClr val="8401A2"/>
              </a:solidFill>
            </a:rPr>
            <a:t>Other IOCs (9%)</a:t>
          </a:r>
          <a:endParaRPr lang="en-US" sz="1400" dirty="0">
            <a:solidFill>
              <a:srgbClr val="8401A2"/>
            </a:solidFill>
          </a:endParaRPr>
        </a:p>
      </cdr:txBody>
    </cdr:sp>
  </cdr:relSizeAnchor>
  <cdr:relSizeAnchor xmlns:cdr="http://schemas.openxmlformats.org/drawingml/2006/chartDrawing">
    <cdr:from>
      <cdr:x>0.78999</cdr:x>
      <cdr:y>0.24307</cdr:y>
    </cdr:from>
    <cdr:to>
      <cdr:x>1</cdr:x>
      <cdr:y>0.31759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60513" y="1231326"/>
          <a:ext cx="1664287" cy="3774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accent1"/>
              </a:solidFill>
            </a:rPr>
            <a:t>Major IOCs (4%)</a:t>
          </a:r>
          <a:endParaRPr lang="en-US" sz="14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0.81646</cdr:x>
      <cdr:y>0.273</cdr:y>
    </cdr:from>
    <cdr:to>
      <cdr:x>0.85457</cdr:x>
      <cdr:y>0.3452</cdr:y>
    </cdr:to>
    <cdr:sp macro="" textlink="">
      <cdr:nvSpPr>
        <cdr:cNvPr id="6" name="Straight Connector 5"/>
        <cdr:cNvSpPr/>
      </cdr:nvSpPr>
      <cdr:spPr bwMode="auto">
        <a:xfrm xmlns:a="http://schemas.openxmlformats.org/drawingml/2006/main" rot="5400000" flipH="1" flipV="1">
          <a:off x="6438394" y="1414822"/>
          <a:ext cx="365760" cy="302005"/>
        </a:xfrm>
        <a:prstGeom xmlns:a="http://schemas.openxmlformats.org/drawingml/2006/main" prst="line">
          <a:avLst/>
        </a:prstGeom>
        <a:solidFill xmlns:a="http://schemas.openxmlformats.org/drawingml/2006/main">
          <a:srgbClr val="C5E9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0.01194</cdr:x>
      <cdr:y>0.9586</cdr:y>
    </cdr:from>
    <cdr:to>
      <cdr:x>0.98583</cdr:x>
      <cdr:y>0.99503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94638" y="4855987"/>
          <a:ext cx="7717872" cy="184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000" dirty="0" smtClean="0">
              <a:solidFill>
                <a:schemeClr val="tx1"/>
              </a:solidFill>
            </a:rPr>
            <a:t>Source:  2008 Energy Intelligence Report.  Note: 2006 liquid reserves.</a:t>
          </a:r>
          <a:endParaRPr lang="en-US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</cdr:x>
      <cdr:y>0.88573</cdr:y>
    </cdr:from>
    <cdr:to>
      <cdr:x>0.63091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-497205" y="4486853"/>
          <a:ext cx="4999836" cy="578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rgbClr val="000000"/>
              </a:solidFill>
            </a:rPr>
            <a:t>Total: 1.38 trillion barrels oil equivalent, excluding oil sands</a:t>
          </a:r>
        </a:p>
        <a:p xmlns:a="http://schemas.openxmlformats.org/drawingml/2006/main">
          <a:r>
            <a:rPr lang="en-US" sz="1400" dirty="0" smtClean="0">
              <a:solidFill>
                <a:srgbClr val="000000"/>
              </a:solidFill>
            </a:rPr>
            <a:t>Source:  Energy Intelligence Report (2008) and BP (2011)</a:t>
          </a:r>
          <a:endParaRPr lang="en-US" sz="1400" dirty="0">
            <a:solidFill>
              <a:srgbClr val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0.72596</cdr:x>
      <cdr:y>0.60374</cdr:y>
    </cdr:from>
    <cdr:to>
      <cdr:x>0.89675</cdr:x>
      <cdr:y>0.70957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23314" y="3522248"/>
          <a:ext cx="1464097" cy="617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chemeClr val="bg1"/>
              </a:solidFill>
            </a:rPr>
            <a:t>Coal</a:t>
          </a:r>
          <a:endParaRPr lang="en-US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0.80361</cdr:x>
      <cdr:y>0.27983</cdr:y>
    </cdr:from>
    <cdr:to>
      <cdr:x>0.9744</cdr:x>
      <cdr:y>0.38566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88981" y="1632520"/>
          <a:ext cx="1464097" cy="617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 smtClean="0">
              <a:solidFill>
                <a:schemeClr val="bg1"/>
              </a:solidFill>
            </a:rPr>
            <a:t>Gas</a:t>
          </a:r>
          <a:endParaRPr lang="en-US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0.14133</cdr:x>
      <cdr:y>0.48545</cdr:y>
    </cdr:from>
    <cdr:to>
      <cdr:x>0.31212</cdr:x>
      <cdr:y>0.59128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11509" y="2832120"/>
          <a:ext cx="1464097" cy="617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 smtClean="0">
              <a:solidFill>
                <a:schemeClr val="accent3"/>
              </a:solidFill>
            </a:rPr>
            <a:t>Oil</a:t>
          </a:r>
          <a:endParaRPr lang="en-US" sz="2000" b="1" dirty="0">
            <a:solidFill>
              <a:schemeClr val="accent3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87E68-4803-AB44-BB3F-17DC68051671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DDACA-EE51-AE49-A20F-507FC8598F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6146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7"/>
          <p:cNvSpPr txBox="1">
            <a:spLocks noChangeArrowheads="1"/>
          </p:cNvSpPr>
          <p:nvPr/>
        </p:nvSpPr>
        <p:spPr bwMode="auto">
          <a:xfrm>
            <a:off x="0" y="6578600"/>
            <a:ext cx="2087563" cy="2444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000">
                <a:solidFill>
                  <a:srgbClr val="FFCC00"/>
                </a:solidFill>
              </a:rPr>
              <a:t>© OECD/IEA - 2008</a:t>
            </a:r>
          </a:p>
        </p:txBody>
      </p:sp>
      <p:pic>
        <p:nvPicPr>
          <p:cNvPr id="6" name="Picture 7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01038" y="115888"/>
            <a:ext cx="396875" cy="4953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7" name="Line 83"/>
          <p:cNvSpPr>
            <a:spLocks noChangeShapeType="1"/>
          </p:cNvSpPr>
          <p:nvPr/>
        </p:nvSpPr>
        <p:spPr bwMode="auto">
          <a:xfrm flipH="1">
            <a:off x="4484688" y="3116263"/>
            <a:ext cx="4179887" cy="0"/>
          </a:xfrm>
          <a:prstGeom prst="line">
            <a:avLst/>
          </a:prstGeom>
          <a:noFill/>
          <a:ln w="38100" cap="rnd">
            <a:solidFill>
              <a:srgbClr val="FFFFFF">
                <a:alpha val="29804"/>
              </a:srgbClr>
            </a:solidFill>
            <a:round/>
            <a:headEnd/>
            <a:tailEnd/>
          </a:ln>
          <a:effectLst>
            <a:outerShdw dist="38100" dir="8100000" sx="99000" sy="99000" algn="tr" rotWithShape="0">
              <a:srgbClr val="C00000">
                <a:alpha val="82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GB"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4749800" y="120650"/>
            <a:ext cx="3497263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55122" y="1821668"/>
            <a:ext cx="4307795" cy="1143000"/>
          </a:xfr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40009"/>
              </a:buClr>
              <a:buFont typeface="Wingdings" pitchFamily="2" charset="2"/>
              <a:buNone/>
              <a:defRPr kumimoji="1" lang="en-GB" sz="3600" b="1" cap="none" spc="0" baseline="0" dirty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506273" y="3223830"/>
            <a:ext cx="5238189" cy="100451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40009"/>
              </a:buClr>
              <a:buFont typeface="Wingdings" pitchFamily="2" charset="2"/>
              <a:buNone/>
              <a:defRPr kumimoji="1" lang="en-US" sz="2800" b="1" i="0" kern="1200" cap="none" spc="0" baseline="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34375" y="265113"/>
            <a:ext cx="571500" cy="481012"/>
          </a:xfrm>
          <a:prstGeom prst="rect">
            <a:avLst/>
          </a:prstGeom>
          <a:solidFill>
            <a:srgbClr val="630000"/>
          </a:solidFill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 userDrawn="1"/>
        </p:nvCxnSpPr>
        <p:spPr>
          <a:xfrm rot="5400000">
            <a:off x="0" y="496888"/>
            <a:ext cx="995363" cy="1587"/>
          </a:xfrm>
          <a:prstGeom prst="line">
            <a:avLst/>
          </a:prstGeom>
          <a:ln w="22225">
            <a:solidFill>
              <a:srgbClr val="8305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77372" y="274638"/>
            <a:ext cx="7686700" cy="5111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56425" y="64135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854BD45-0775-F14D-80F0-958158045E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34375" y="265113"/>
            <a:ext cx="571500" cy="481012"/>
          </a:xfrm>
          <a:prstGeom prst="rect">
            <a:avLst/>
          </a:prstGeom>
          <a:solidFill>
            <a:srgbClr val="630000"/>
          </a:solidFill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 rot="5400000">
            <a:off x="0" y="496888"/>
            <a:ext cx="995363" cy="1587"/>
          </a:xfrm>
          <a:prstGeom prst="line">
            <a:avLst/>
          </a:prstGeom>
          <a:ln w="22225">
            <a:solidFill>
              <a:srgbClr val="8305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77372" y="274638"/>
            <a:ext cx="7686700" cy="5111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56425" y="64135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733EB1-64A0-784E-A978-77576792B20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84F3CE-F907-1A4E-8A0A-A6E5BB1C2BC7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740A6-ECBC-B943-8AA5-2D00FE4F5F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16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BBDF7-86B8-2043-9AA9-EF6020713FBC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57378-6EFC-7C45-89FB-756E6362CC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54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E47E2-C9AA-2546-A86A-D0DD8FDDAE72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FEB8F-FF51-2E49-B227-BBA1FA8DE6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928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3E0D88-592B-E04D-9F8A-8B54C15B985A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16F6F-C924-0A49-834F-A416CBD0D8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19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F987B-2866-7046-A036-19EF6676B837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7F069-D2FA-6743-A31D-0913109BF2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2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CCD078-E228-6241-B15A-0991FD1E1D62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0CE01-2D65-0542-9CC8-A8BE7C298F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44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A2A9E-7935-1A45-81FB-11A2E3BDD09C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E0878-DE16-D84A-B1B7-B0882B319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71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6B91D4-82F2-B640-BB3B-F6FE334711ED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4401C-F709-2C4D-BB8A-78DE0C3B4A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80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6FE45-272C-EA42-8003-8230276D83D3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29F37-F9AD-E241-8FF7-A697649665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928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7294F3-368D-3D4D-B81B-9D3FB42DFC2E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49ED5-33FF-ED4E-8CA6-ADF91D50BB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4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35D9DB-F345-7247-880A-DCF9A8027C34}" type="datetime1">
              <a:rPr lang="en-US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99E7A-CFC6-094E-97F3-BDAF5E0895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CB49C-3514-214A-AE7C-09815D4C06D9}" type="datetimeFigureOut">
              <a:rPr lang="en-US" smtClean="0"/>
              <a:pPr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BBF3B-A249-2F4C-87BD-14C8FAC66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8" r:id="rId12"/>
    <p:sldLayoutId id="2147483689" r:id="rId13"/>
    <p:sldLayoutId id="2147483684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5B9E8D-E494-3E4D-81DC-5340CE8822B2}" type="datetime1">
              <a:rPr lang="en-US" smtClean="0">
                <a:ea typeface="ＭＳ Ｐゴシック" charset="0"/>
                <a:cs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11/11/13</a:t>
            </a:fld>
            <a:endParaRPr lang="en-US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D9EB1C-558C-6F40-A822-42C6017B511C}" type="slidenum">
              <a:rPr lang="en-US" smtClean="0">
                <a:ea typeface="ＭＳ Ｐゴシック" charset="0"/>
                <a:cs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ea typeface="ＭＳ Ｐゴシック" charset="0"/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2084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Governance:</a:t>
            </a:r>
            <a:br>
              <a:rPr lang="en-US" sz="4000" b="1" dirty="0" smtClean="0"/>
            </a:br>
            <a:r>
              <a:rPr lang="en-US" sz="4000" b="1" dirty="0" smtClean="0"/>
              <a:t>4 Questions and </a:t>
            </a:r>
            <a:r>
              <a:rPr lang="en-US" sz="4000" b="1" smtClean="0"/>
              <a:t>Some Answers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b="1" dirty="0" smtClean="0"/>
              <a:t>David G. Victor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University of California, San Diego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India-California Air Pollution Mitigation Program (ICAMP)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22 October 2013</a:t>
            </a:r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3130" y="4508578"/>
            <a:ext cx="13516457" cy="240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1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backstops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California:</a:t>
            </a:r>
          </a:p>
          <a:p>
            <a:pPr lvl="1"/>
            <a:r>
              <a:rPr lang="en-US" dirty="0" smtClean="0"/>
              <a:t>Federal Clean Air legislation</a:t>
            </a:r>
          </a:p>
          <a:p>
            <a:pPr lvl="1"/>
            <a:r>
              <a:rPr lang="en-US" dirty="0" smtClean="0"/>
              <a:t>State CARB</a:t>
            </a:r>
          </a:p>
          <a:p>
            <a:pPr lvl="1"/>
            <a:r>
              <a:rPr lang="en-US" dirty="0" smtClean="0"/>
              <a:t>Public petition process</a:t>
            </a:r>
          </a:p>
          <a:p>
            <a:pPr lvl="1"/>
            <a:r>
              <a:rPr lang="en-US" dirty="0" smtClean="0"/>
              <a:t>Elections?</a:t>
            </a:r>
          </a:p>
          <a:p>
            <a:r>
              <a:rPr lang="en-US" dirty="0" smtClean="0"/>
              <a:t>India:</a:t>
            </a:r>
          </a:p>
          <a:p>
            <a:pPr lvl="1"/>
            <a:r>
              <a:rPr lang="en-US" dirty="0" smtClean="0"/>
              <a:t>Supreme Court</a:t>
            </a:r>
          </a:p>
          <a:p>
            <a:pPr lvl="1"/>
            <a:r>
              <a:rPr lang="en-US" dirty="0" smtClean="0"/>
              <a:t>Elections?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21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Will Exogenous technological surprise “fix” governance failures?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9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0"/>
            <a:ext cx="7915031" cy="689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5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7410"/>
            <a:ext cx="8229600" cy="1143000"/>
          </a:xfrm>
        </p:spPr>
        <p:txBody>
          <a:bodyPr/>
          <a:lstStyle/>
          <a:p>
            <a:r>
              <a:rPr lang="en-US" dirty="0" smtClean="0"/>
              <a:t>U.S. CO</a:t>
            </a:r>
            <a:r>
              <a:rPr lang="en-US" baseline="-25000" dirty="0" smtClean="0"/>
              <a:t>2</a:t>
            </a:r>
            <a:r>
              <a:rPr lang="en-US" dirty="0" smtClean="0"/>
              <a:t> emissions from Electricity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41659"/>
              </p:ext>
            </p:extLst>
          </p:nvPr>
        </p:nvGraphicFramePr>
        <p:xfrm>
          <a:off x="285750" y="799835"/>
          <a:ext cx="8572500" cy="583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695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Oil and Natural Gas Prices:</a:t>
            </a:r>
            <a:br>
              <a:rPr lang="en-US" dirty="0" smtClean="0"/>
            </a:br>
            <a:r>
              <a:rPr lang="en-US" dirty="0" smtClean="0"/>
              <a:t>Three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248400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Sources:  </a:t>
            </a:r>
            <a:r>
              <a:rPr lang="en-US" sz="1200" dirty="0" err="1"/>
              <a:t>Heren</a:t>
            </a:r>
            <a:r>
              <a:rPr lang="en-US" sz="1200" dirty="0"/>
              <a:t> and BP via </a:t>
            </a:r>
            <a:r>
              <a:rPr lang="en-US" sz="1200" dirty="0" smtClean="0"/>
              <a:t>BP Statistical Review of World Energy 2012</a:t>
            </a:r>
            <a:endParaRPr lang="en-US" sz="1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026532"/>
              </p:ext>
            </p:extLst>
          </p:nvPr>
        </p:nvGraphicFramePr>
        <p:xfrm>
          <a:off x="264041" y="1295400"/>
          <a:ext cx="8422759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691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9799"/>
            <a:ext cx="9144000" cy="444043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2012 Issue of Foreign Affairs…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99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policies with huge benefit-cost ratios not get adopted?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4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What is the organization of political interest groups?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4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public as an interest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decentralized and thus difficult to organize</a:t>
            </a:r>
          </a:p>
          <a:p>
            <a:r>
              <a:rPr lang="en-US" dirty="0" smtClean="0"/>
              <a:t>Key roles for NGOs and the 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794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. Who Owns the Enterprises that Must Change Behavior?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0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Industries that tend to be </a:t>
            </a:r>
            <a:br>
              <a:rPr lang="en-US" dirty="0" smtClean="0"/>
            </a:br>
            <a:r>
              <a:rPr lang="en-US" dirty="0" smtClean="0"/>
              <a:t>state-dominated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value extraction (mining, oil &amp; gas)</a:t>
            </a:r>
          </a:p>
          <a:p>
            <a:r>
              <a:rPr lang="en-US" dirty="0" smtClean="0"/>
              <a:t>Visible public benefits (electricity, water and sewerage, trash collection, public transport)</a:t>
            </a:r>
          </a:p>
          <a:p>
            <a:r>
              <a:rPr lang="en-US" dirty="0" smtClean="0"/>
              <a:t>Convenient locales for corruption (e.g., banking)</a:t>
            </a:r>
          </a:p>
          <a:p>
            <a:r>
              <a:rPr lang="en-US" dirty="0" smtClean="0"/>
              <a:t>USA is highly unusual in extremely low level of state ownership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3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2A951F-3E72-9A49-A9BB-77537C83B2E4}" type="slidenum">
              <a:rPr lang="en-US" sz="1000">
                <a:solidFill>
                  <a:schemeClr val="tx2"/>
                </a:solidFill>
              </a:rPr>
              <a:pPr eaLnBrk="1" hangingPunct="1"/>
              <a:t>7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1433" y="274638"/>
            <a:ext cx="8799559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 smtClean="0"/>
              <a:t>Figure 1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NOC Share of Booked Oil Reserves</a:t>
            </a:r>
            <a:endParaRPr lang="en-US" sz="3200" dirty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8709025" y="6632575"/>
            <a:ext cx="43497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C739E3D-D555-6542-9CA5-64DE7EB02723}" type="slidenum">
              <a:rPr lang="en-US" sz="1000">
                <a:solidFill>
                  <a:schemeClr val="tx2"/>
                </a:solidFill>
              </a:rPr>
              <a:pPr algn="r" eaLnBrk="1" hangingPunct="1"/>
              <a:t>7</a:t>
            </a:fld>
            <a:endParaRPr lang="en-US" sz="100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62770838"/>
              </p:ext>
            </p:extLst>
          </p:nvPr>
        </p:nvGraphicFramePr>
        <p:xfrm>
          <a:off x="497205" y="957898"/>
          <a:ext cx="7924800" cy="50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25650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Tensions in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Privately held firms</a:t>
            </a:r>
          </a:p>
          <a:p>
            <a:pPr lvl="1"/>
            <a:r>
              <a:rPr lang="en-US" dirty="0" smtClean="0"/>
              <a:t>Organized around private interest, but..</a:t>
            </a:r>
          </a:p>
          <a:p>
            <a:pPr lvl="1"/>
            <a:r>
              <a:rPr lang="en-US" dirty="0" smtClean="0"/>
              <a:t>Responsive to credible regulation and efficient</a:t>
            </a:r>
          </a:p>
          <a:p>
            <a:r>
              <a:rPr lang="en-US" dirty="0" smtClean="0"/>
              <a:t>State-owned enterprises</a:t>
            </a:r>
          </a:p>
          <a:p>
            <a:pPr lvl="1"/>
            <a:r>
              <a:rPr lang="en-US" dirty="0" smtClean="0"/>
              <a:t>Often organized for public interest, but…</a:t>
            </a:r>
          </a:p>
          <a:p>
            <a:pPr lvl="1"/>
            <a:r>
              <a:rPr lang="en-US" dirty="0" smtClean="0"/>
              <a:t>Often managed incompetently.</a:t>
            </a:r>
          </a:p>
        </p:txBody>
      </p:sp>
    </p:spTree>
    <p:extLst>
      <p:ext uri="{BB962C8B-B14F-4D97-AF65-F5344CB8AC3E}">
        <p14:creationId xmlns:p14="http://schemas.microsoft.com/office/powerpoint/2010/main" val="1938853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4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When policy making fails, who acts?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00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68686"/>
    </a:lt2>
    <a:accent1>
      <a:srgbClr val="EAEAEA"/>
    </a:accent1>
    <a:accent2>
      <a:srgbClr val="5F5F5F"/>
    </a:accent2>
    <a:accent3>
      <a:srgbClr val="FFFFFF"/>
    </a:accent3>
    <a:accent4>
      <a:srgbClr val="000000"/>
    </a:accent4>
    <a:accent5>
      <a:srgbClr val="F3F3F3"/>
    </a:accent5>
    <a:accent6>
      <a:srgbClr val="555555"/>
    </a:accent6>
    <a:hlink>
      <a:srgbClr val="969696"/>
    </a:hlink>
    <a:folHlink>
      <a:srgbClr val="CBCBCB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000099"/>
    </a:dk2>
    <a:lt2>
      <a:srgbClr val="FFFF00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  <a:fontScheme name="4_PESD Forma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6860</TotalTime>
  <Words>278</Words>
  <Application>Microsoft Macintosh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Governance: 4 Questions and Some Answers   David G. Victor University of California, San Diego  India-California Air Pollution Mitigation Program (ICAMP) 22 October 2013</vt:lpstr>
      <vt:lpstr>Why do policies with huge benefit-cost ratios not get adopted? </vt:lpstr>
      <vt:lpstr>1. What is the organization of political interest groups? </vt:lpstr>
      <vt:lpstr>The public as an interest group</vt:lpstr>
      <vt:lpstr>2. Who Owns the Enterprises that Must Change Behavior?</vt:lpstr>
      <vt:lpstr>Industries that tend to be  state-dominated</vt:lpstr>
      <vt:lpstr>Figure 1 NOC Share of Booked Oil Reserves</vt:lpstr>
      <vt:lpstr>Tensions in Ownership</vt:lpstr>
      <vt:lpstr>3. When policy making fails, who acts?</vt:lpstr>
      <vt:lpstr>Some backstops</vt:lpstr>
      <vt:lpstr>4. Will Exogenous technological surprise “fix” governance failures?</vt:lpstr>
      <vt:lpstr>PowerPoint Presentation</vt:lpstr>
      <vt:lpstr>U.S. CO2 emissions from Electricity</vt:lpstr>
      <vt:lpstr>Oil and Natural Gas Prices: Three Markets</vt:lpstr>
      <vt:lpstr>May 2012 Issue of Foreign Affairs…</vt:lpstr>
    </vt:vector>
  </TitlesOfParts>
  <Company>IR/PS @ UCSD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Messages</dc:title>
  <dc:creator>David G. Victor</dc:creator>
  <cp:lastModifiedBy>Rachelle Lagman</cp:lastModifiedBy>
  <cp:revision>166</cp:revision>
  <cp:lastPrinted>2011-04-25T23:25:30Z</cp:lastPrinted>
  <dcterms:created xsi:type="dcterms:W3CDTF">2010-01-19T05:41:36Z</dcterms:created>
  <dcterms:modified xsi:type="dcterms:W3CDTF">2013-11-11T23:13:41Z</dcterms:modified>
</cp:coreProperties>
</file>