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444" r:id="rId3"/>
    <p:sldId id="453" r:id="rId4"/>
    <p:sldId id="556" r:id="rId5"/>
    <p:sldId id="460" r:id="rId6"/>
    <p:sldId id="546" r:id="rId7"/>
    <p:sldId id="554" r:id="rId8"/>
    <p:sldId id="454" r:id="rId9"/>
    <p:sldId id="451" r:id="rId10"/>
    <p:sldId id="555" r:id="rId11"/>
    <p:sldId id="537" r:id="rId12"/>
    <p:sldId id="458" r:id="rId13"/>
    <p:sldId id="517" r:id="rId14"/>
    <p:sldId id="516" r:id="rId15"/>
    <p:sldId id="553" r:id="rId16"/>
    <p:sldId id="542" r:id="rId17"/>
    <p:sldId id="532" r:id="rId18"/>
  </p:sldIdLst>
  <p:sldSz cx="9144000" cy="6858000" type="screen4x3"/>
  <p:notesSz cx="9283700" cy="6985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777777"/>
    <a:srgbClr val="00CCFF"/>
    <a:srgbClr val="FFFF00"/>
    <a:srgbClr val="3333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0" autoAdjust="0"/>
  </p:normalViewPr>
  <p:slideViewPr>
    <p:cSldViewPr>
      <p:cViewPr varScale="1">
        <p:scale>
          <a:sx n="117" d="100"/>
          <a:sy n="117" d="100"/>
        </p:scale>
        <p:origin x="-1464"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HQCSRD\Home\ldolisla\!Project%20Files\trends\AQ%20trends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QCSRD\Home\ldolisla\!Project%20Files\trends\AQ%20trends2012.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Calibri"/>
                <a:ea typeface="Calibri"/>
                <a:cs typeface="Calibri"/>
              </a:defRPr>
            </a:pPr>
            <a:r>
              <a:rPr lang="en-US" dirty="0" smtClean="0"/>
              <a:t>            Annual-average PM2.5 (1999-2012)</a:t>
            </a:r>
            <a:endParaRPr lang="en-US" dirty="0"/>
          </a:p>
        </c:rich>
      </c:tx>
      <c:layout>
        <c:manualLayout>
          <c:xMode val="edge"/>
          <c:yMode val="edge"/>
          <c:x val="0.147690548582417"/>
          <c:y val="0.0464646464646465"/>
        </c:manualLayout>
      </c:layout>
      <c:overlay val="0"/>
      <c:spPr>
        <a:noFill/>
        <a:ln w="25400">
          <a:noFill/>
        </a:ln>
      </c:spPr>
    </c:title>
    <c:autoTitleDeleted val="0"/>
    <c:plotArea>
      <c:layout>
        <c:manualLayout>
          <c:layoutTarget val="inner"/>
          <c:xMode val="edge"/>
          <c:yMode val="edge"/>
          <c:x val="0.0847084708470847"/>
          <c:y val="0.159090909090909"/>
          <c:w val="0.897689768976898"/>
          <c:h val="0.772727272727273"/>
        </c:manualLayout>
      </c:layout>
      <c:lineChart>
        <c:grouping val="standard"/>
        <c:varyColors val="0"/>
        <c:ser>
          <c:idx val="0"/>
          <c:order val="0"/>
          <c:tx>
            <c:strRef>
              <c:f>'[AQ trends2012.xls]data'!$A$6</c:f>
              <c:strCache>
                <c:ptCount val="1"/>
                <c:pt idx="0">
                  <c:v>SoCAB</c:v>
                </c:pt>
              </c:strCache>
            </c:strRef>
          </c:tx>
          <c:spPr>
            <a:ln w="25400">
              <a:solidFill>
                <a:srgbClr val="0000FF"/>
              </a:solidFill>
              <a:prstDash val="solid"/>
            </a:ln>
          </c:spPr>
          <c:cat>
            <c:numRef>
              <c:f>'[AQ trends2012.xls]data'!$B$2:$O$2</c:f>
              <c:numCache>
                <c:formatCode>General</c:formatCode>
                <c:ptCount val="14"/>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numCache>
            </c:numRef>
          </c:cat>
          <c:val>
            <c:numRef>
              <c:f>'[AQ trends2012.xls]data'!$B$6:$O$6</c:f>
              <c:numCache>
                <c:formatCode>0.0</c:formatCode>
                <c:ptCount val="14"/>
                <c:pt idx="0">
                  <c:v>30.2</c:v>
                </c:pt>
                <c:pt idx="1">
                  <c:v>28.3</c:v>
                </c:pt>
                <c:pt idx="2">
                  <c:v>31.0</c:v>
                </c:pt>
                <c:pt idx="3">
                  <c:v>27.5</c:v>
                </c:pt>
                <c:pt idx="4">
                  <c:v>24.8</c:v>
                </c:pt>
                <c:pt idx="5">
                  <c:v>22.1</c:v>
                </c:pt>
                <c:pt idx="6">
                  <c:v>20.9</c:v>
                </c:pt>
                <c:pt idx="7">
                  <c:v>20.8</c:v>
                </c:pt>
                <c:pt idx="8">
                  <c:v>20.9</c:v>
                </c:pt>
                <c:pt idx="9">
                  <c:v>18.3</c:v>
                </c:pt>
                <c:pt idx="10">
                  <c:v>17.2</c:v>
                </c:pt>
                <c:pt idx="11">
                  <c:v>15.5</c:v>
                </c:pt>
                <c:pt idx="12">
                  <c:v>15.9</c:v>
                </c:pt>
                <c:pt idx="13">
                  <c:v>15.3</c:v>
                </c:pt>
              </c:numCache>
            </c:numRef>
          </c:val>
          <c:smooth val="0"/>
        </c:ser>
        <c:ser>
          <c:idx val="1"/>
          <c:order val="1"/>
          <c:tx>
            <c:strRef>
              <c:f>'[AQ trends2012.xls]data'!$A$7</c:f>
              <c:strCache>
                <c:ptCount val="1"/>
                <c:pt idx="0">
                  <c:v>SJVAB</c:v>
                </c:pt>
              </c:strCache>
            </c:strRef>
          </c:tx>
          <c:spPr>
            <a:ln w="25400">
              <a:solidFill>
                <a:srgbClr val="DD0806"/>
              </a:solidFill>
              <a:prstDash val="lgDash"/>
            </a:ln>
          </c:spPr>
          <c:marker>
            <c:symbol val="square"/>
            <c:size val="6"/>
          </c:marker>
          <c:cat>
            <c:numRef>
              <c:f>'[AQ trends2012.xls]data'!$B$2:$O$2</c:f>
              <c:numCache>
                <c:formatCode>General</c:formatCode>
                <c:ptCount val="14"/>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numCache>
            </c:numRef>
          </c:cat>
          <c:val>
            <c:numRef>
              <c:f>'[AQ trends2012.xls]data'!$B$7:$O$7</c:f>
              <c:numCache>
                <c:formatCode>0.0</c:formatCode>
                <c:ptCount val="14"/>
                <c:pt idx="0">
                  <c:v>27.6</c:v>
                </c:pt>
                <c:pt idx="1">
                  <c:v>23.9</c:v>
                </c:pt>
                <c:pt idx="2">
                  <c:v>22.5</c:v>
                </c:pt>
                <c:pt idx="3">
                  <c:v>24.1</c:v>
                </c:pt>
                <c:pt idx="4">
                  <c:v>19.6</c:v>
                </c:pt>
                <c:pt idx="5">
                  <c:v>18.9</c:v>
                </c:pt>
                <c:pt idx="6">
                  <c:v>19.8</c:v>
                </c:pt>
                <c:pt idx="7">
                  <c:v>19.3</c:v>
                </c:pt>
                <c:pt idx="8">
                  <c:v>22.0</c:v>
                </c:pt>
                <c:pt idx="9">
                  <c:v>23.5</c:v>
                </c:pt>
                <c:pt idx="10">
                  <c:v>22.5</c:v>
                </c:pt>
                <c:pt idx="11">
                  <c:v>17.9</c:v>
                </c:pt>
                <c:pt idx="12">
                  <c:v>20.4</c:v>
                </c:pt>
                <c:pt idx="13">
                  <c:v>16.0</c:v>
                </c:pt>
              </c:numCache>
            </c:numRef>
          </c:val>
          <c:smooth val="0"/>
        </c:ser>
        <c:ser>
          <c:idx val="2"/>
          <c:order val="2"/>
          <c:tx>
            <c:strRef>
              <c:f>'[AQ trends2012.xls]data'!$A$8</c:f>
              <c:strCache>
                <c:ptCount val="1"/>
                <c:pt idx="0">
                  <c:v>federal standard - old</c:v>
                </c:pt>
              </c:strCache>
            </c:strRef>
          </c:tx>
          <c:spPr>
            <a:ln w="25400">
              <a:solidFill>
                <a:srgbClr val="000000"/>
              </a:solidFill>
              <a:prstDash val="lgDash"/>
            </a:ln>
          </c:spPr>
          <c:marker>
            <c:symbol val="none"/>
          </c:marker>
          <c:cat>
            <c:numRef>
              <c:f>'[AQ trends2012.xls]data'!$B$2:$O$2</c:f>
              <c:numCache>
                <c:formatCode>General</c:formatCode>
                <c:ptCount val="14"/>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numCache>
            </c:numRef>
          </c:cat>
          <c:val>
            <c:numRef>
              <c:f>'[AQ trends2012.xls]data'!$B$8:$O$8</c:f>
              <c:numCache>
                <c:formatCode>General</c:formatCode>
                <c:ptCount val="14"/>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numCache>
            </c:numRef>
          </c:val>
          <c:smooth val="0"/>
        </c:ser>
        <c:ser>
          <c:idx val="3"/>
          <c:order val="3"/>
          <c:tx>
            <c:strRef>
              <c:f>'[AQ trends2012.xls]data'!$A$9</c:f>
              <c:strCache>
                <c:ptCount val="1"/>
                <c:pt idx="0">
                  <c:v>federal standard - new</c:v>
                </c:pt>
              </c:strCache>
            </c:strRef>
          </c:tx>
          <c:spPr>
            <a:ln w="25400">
              <a:solidFill>
                <a:srgbClr val="000000"/>
              </a:solidFill>
              <a:prstDash val="solid"/>
            </a:ln>
          </c:spPr>
          <c:marker>
            <c:symbol val="none"/>
          </c:marker>
          <c:val>
            <c:numRef>
              <c:f>'[AQ trends2012.xls]data'!$B$9:$O$9</c:f>
              <c:numCache>
                <c:formatCode>General</c:formatCode>
                <c:ptCount val="14"/>
                <c:pt idx="0">
                  <c:v>12.0</c:v>
                </c:pt>
                <c:pt idx="1">
                  <c:v>12.0</c:v>
                </c:pt>
                <c:pt idx="2">
                  <c:v>12.0</c:v>
                </c:pt>
                <c:pt idx="3">
                  <c:v>12.0</c:v>
                </c:pt>
                <c:pt idx="4">
                  <c:v>12.0</c:v>
                </c:pt>
                <c:pt idx="5">
                  <c:v>12.0</c:v>
                </c:pt>
                <c:pt idx="6">
                  <c:v>12.0</c:v>
                </c:pt>
                <c:pt idx="7">
                  <c:v>12.0</c:v>
                </c:pt>
                <c:pt idx="8">
                  <c:v>12.0</c:v>
                </c:pt>
                <c:pt idx="9">
                  <c:v>12.0</c:v>
                </c:pt>
                <c:pt idx="10">
                  <c:v>12.0</c:v>
                </c:pt>
                <c:pt idx="11">
                  <c:v>12.0</c:v>
                </c:pt>
                <c:pt idx="12">
                  <c:v>12.0</c:v>
                </c:pt>
                <c:pt idx="13">
                  <c:v>12.0</c:v>
                </c:pt>
              </c:numCache>
            </c:numRef>
          </c:val>
          <c:smooth val="0"/>
        </c:ser>
        <c:dLbls>
          <c:showLegendKey val="0"/>
          <c:showVal val="0"/>
          <c:showCatName val="0"/>
          <c:showSerName val="0"/>
          <c:showPercent val="0"/>
          <c:showBubbleSize val="0"/>
        </c:dLbls>
        <c:marker val="1"/>
        <c:smooth val="0"/>
        <c:axId val="2127096312"/>
        <c:axId val="2127229368"/>
      </c:lineChart>
      <c:catAx>
        <c:axId val="2127096312"/>
        <c:scaling>
          <c:orientation val="minMax"/>
        </c:scaling>
        <c:delete val="0"/>
        <c:axPos val="b"/>
        <c:numFmt formatCode="General" sourceLinked="1"/>
        <c:majorTickMark val="out"/>
        <c:minorTickMark val="none"/>
        <c:tickLblPos val="nextTo"/>
        <c:txPr>
          <a:bodyPr/>
          <a:lstStyle/>
          <a:p>
            <a:pPr>
              <a:defRPr sz="1400"/>
            </a:pPr>
            <a:endParaRPr lang="en-US"/>
          </a:p>
        </c:txPr>
        <c:crossAx val="2127229368"/>
        <c:crosses val="autoZero"/>
        <c:auto val="1"/>
        <c:lblAlgn val="ctr"/>
        <c:lblOffset val="100"/>
        <c:noMultiLvlLbl val="0"/>
      </c:catAx>
      <c:valAx>
        <c:axId val="2127229368"/>
        <c:scaling>
          <c:orientation val="minMax"/>
        </c:scaling>
        <c:delete val="0"/>
        <c:axPos val="l"/>
        <c:majorGridlines>
          <c:spPr>
            <a:ln cmpd="sng">
              <a:solidFill>
                <a:schemeClr val="bg1">
                  <a:lumMod val="50000"/>
                </a:schemeClr>
              </a:solidFill>
              <a:prstDash val="sysDash"/>
            </a:ln>
            <a:effectLst/>
          </c:spPr>
        </c:majorGridlines>
        <c:title>
          <c:tx>
            <c:rich>
              <a:bodyPr/>
              <a:lstStyle/>
              <a:p>
                <a:pPr>
                  <a:defRPr sz="1800" b="1" i="0" u="none" strike="noStrike" baseline="0">
                    <a:solidFill>
                      <a:srgbClr val="000000"/>
                    </a:solidFill>
                    <a:latin typeface="Calibri"/>
                    <a:ea typeface="Calibri"/>
                    <a:cs typeface="Calibri"/>
                  </a:defRPr>
                </a:pPr>
                <a:r>
                  <a:rPr lang="en-US" sz="1800" b="1" i="0" u="none" strike="noStrike" baseline="0">
                    <a:solidFill>
                      <a:srgbClr val="000000"/>
                    </a:solidFill>
                    <a:latin typeface="Calibri"/>
                    <a:cs typeface="Calibri"/>
                  </a:rPr>
                  <a:t>[PM2.5]</a:t>
                </a:r>
                <a:r>
                  <a:rPr lang="en-US" sz="1800" b="1" i="0" u="none" strike="noStrike" baseline="-25000">
                    <a:solidFill>
                      <a:srgbClr val="000000"/>
                    </a:solidFill>
                    <a:latin typeface="Calibri"/>
                    <a:cs typeface="Calibri"/>
                  </a:rPr>
                  <a:t>max annual mean</a:t>
                </a:r>
                <a:r>
                  <a:rPr lang="en-US" sz="1800" b="1" i="0" u="none" strike="noStrike" baseline="0">
                    <a:solidFill>
                      <a:srgbClr val="000000"/>
                    </a:solidFill>
                    <a:latin typeface="Calibri"/>
                    <a:cs typeface="Calibri"/>
                  </a:rPr>
                  <a:t> in ug/m</a:t>
                </a:r>
                <a:r>
                  <a:rPr lang="en-US" sz="1800" b="1" i="0" u="none" strike="noStrike" baseline="30000">
                    <a:solidFill>
                      <a:srgbClr val="000000"/>
                    </a:solidFill>
                    <a:latin typeface="Calibri"/>
                    <a:cs typeface="Calibri"/>
                  </a:rPr>
                  <a:t>3</a:t>
                </a:r>
                <a:endParaRPr lang="en-US"/>
              </a:p>
            </c:rich>
          </c:tx>
          <c:layout/>
          <c:overlay val="0"/>
          <c:spPr>
            <a:noFill/>
            <a:ln w="25400">
              <a:noFill/>
            </a:ln>
          </c:spPr>
        </c:title>
        <c:numFmt formatCode="#,##0" sourceLinked="0"/>
        <c:majorTickMark val="out"/>
        <c:minorTickMark val="none"/>
        <c:tickLblPos val="nextTo"/>
        <c:txPr>
          <a:bodyPr/>
          <a:lstStyle/>
          <a:p>
            <a:pPr>
              <a:defRPr sz="1200" baseline="0"/>
            </a:pPr>
            <a:endParaRPr lang="en-US"/>
          </a:p>
        </c:txPr>
        <c:crossAx val="2127096312"/>
        <c:crosses val="autoZero"/>
        <c:crossBetween val="between"/>
      </c:valAx>
      <c:spPr>
        <a:ln>
          <a:solidFill>
            <a:schemeClr val="bg1">
              <a:lumMod val="50000"/>
            </a:schemeClr>
          </a:solidFill>
          <a:prstDash val="solid"/>
        </a:ln>
      </c:spPr>
    </c:plotArea>
    <c:legend>
      <c:legendPos val="r"/>
      <c:layout>
        <c:manualLayout>
          <c:xMode val="edge"/>
          <c:yMode val="edge"/>
          <c:x val="0.21012101210121"/>
          <c:y val="0.845454545454546"/>
          <c:w val="0.690869086908691"/>
          <c:h val="0.0727272727272727"/>
        </c:manualLayout>
      </c:layout>
      <c:overlay val="0"/>
      <c:spPr>
        <a:ln w="3175">
          <a:solidFill>
            <a:schemeClr val="bg1">
              <a:lumMod val="50000"/>
            </a:schemeClr>
          </a:solidFill>
          <a:prstDash val="solid"/>
        </a:ln>
      </c:spPr>
      <c:txPr>
        <a:bodyPr/>
        <a:lstStyle/>
        <a:p>
          <a:pPr>
            <a:defRPr sz="1285" b="0" i="0" u="none" strike="noStrike" baseline="0">
              <a:solidFill>
                <a:srgbClr val="000000"/>
              </a:solidFill>
              <a:latin typeface="Calibri"/>
              <a:ea typeface="Calibri"/>
              <a:cs typeface="Calibri"/>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Calibri"/>
                <a:ea typeface="Calibri"/>
                <a:cs typeface="Calibri"/>
              </a:defRPr>
            </a:pPr>
            <a:r>
              <a:rPr lang="en-US" dirty="0" smtClean="0"/>
              <a:t>        Maximum 8-hour-average Ozone (1975-2012)</a:t>
            </a:r>
            <a:endParaRPr lang="en-US" dirty="0"/>
          </a:p>
        </c:rich>
      </c:tx>
      <c:layout>
        <c:manualLayout>
          <c:xMode val="edge"/>
          <c:yMode val="edge"/>
          <c:x val="0.147690548582417"/>
          <c:y val="0.0464646464646465"/>
        </c:manualLayout>
      </c:layout>
      <c:overlay val="0"/>
      <c:spPr>
        <a:noFill/>
        <a:ln w="25400">
          <a:noFill/>
        </a:ln>
      </c:spPr>
    </c:title>
    <c:autoTitleDeleted val="0"/>
    <c:plotArea>
      <c:layout>
        <c:manualLayout>
          <c:layoutTarget val="inner"/>
          <c:xMode val="edge"/>
          <c:yMode val="edge"/>
          <c:x val="0.0935093509350935"/>
          <c:y val="0.159090909090909"/>
          <c:w val="0.888888888888889"/>
          <c:h val="0.751515151515152"/>
        </c:manualLayout>
      </c:layout>
      <c:lineChart>
        <c:grouping val="standard"/>
        <c:varyColors val="0"/>
        <c:ser>
          <c:idx val="1"/>
          <c:order val="0"/>
          <c:tx>
            <c:strRef>
              <c:f>'[AQ trends2012.xls]data'!$A$17</c:f>
              <c:strCache>
                <c:ptCount val="1"/>
                <c:pt idx="0">
                  <c:v>South Coast</c:v>
                </c:pt>
              </c:strCache>
            </c:strRef>
          </c:tx>
          <c:spPr>
            <a:ln>
              <a:solidFill>
                <a:srgbClr val="0070C0"/>
              </a:solidFill>
            </a:ln>
          </c:spPr>
          <c:marker>
            <c:symbol val="diamond"/>
            <c:size val="7"/>
            <c:spPr>
              <a:ln>
                <a:solidFill>
                  <a:srgbClr val="0070C0"/>
                </a:solidFill>
              </a:ln>
            </c:spPr>
          </c:marker>
          <c:cat>
            <c:numRef>
              <c:f>'[AQ trends2012.xls]data'!$B$16:$AM$16</c:f>
              <c:numCache>
                <c:formatCode>General</c:formatCode>
                <c:ptCount val="38"/>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pt idx="36">
                  <c:v>2011.0</c:v>
                </c:pt>
                <c:pt idx="37">
                  <c:v>2012.0</c:v>
                </c:pt>
              </c:numCache>
            </c:numRef>
          </c:cat>
          <c:val>
            <c:numRef>
              <c:f>'[AQ trends2012.xls]data'!$B$17:$AM$17</c:f>
              <c:numCache>
                <c:formatCode>General</c:formatCode>
                <c:ptCount val="38"/>
                <c:pt idx="0">
                  <c:v>303.0</c:v>
                </c:pt>
                <c:pt idx="1">
                  <c:v>258.0</c:v>
                </c:pt>
                <c:pt idx="2">
                  <c:v>283.0</c:v>
                </c:pt>
                <c:pt idx="3">
                  <c:v>335.0</c:v>
                </c:pt>
                <c:pt idx="4">
                  <c:v>327.0</c:v>
                </c:pt>
                <c:pt idx="5">
                  <c:v>336.0</c:v>
                </c:pt>
                <c:pt idx="6">
                  <c:v>282.0</c:v>
                </c:pt>
                <c:pt idx="7">
                  <c:v>265.0</c:v>
                </c:pt>
                <c:pt idx="8">
                  <c:v>258.0</c:v>
                </c:pt>
                <c:pt idx="9">
                  <c:v>248.0</c:v>
                </c:pt>
                <c:pt idx="10">
                  <c:v>288.0</c:v>
                </c:pt>
                <c:pt idx="11">
                  <c:v>251.0</c:v>
                </c:pt>
                <c:pt idx="12">
                  <c:v>210.0</c:v>
                </c:pt>
                <c:pt idx="13">
                  <c:v>258.0</c:v>
                </c:pt>
                <c:pt idx="14">
                  <c:v>252.0</c:v>
                </c:pt>
                <c:pt idx="15">
                  <c:v>193.0</c:v>
                </c:pt>
                <c:pt idx="16">
                  <c:v>203.0</c:v>
                </c:pt>
                <c:pt idx="17">
                  <c:v>218.0</c:v>
                </c:pt>
                <c:pt idx="18">
                  <c:v>195.0</c:v>
                </c:pt>
                <c:pt idx="19">
                  <c:v>208.0</c:v>
                </c:pt>
                <c:pt idx="20">
                  <c:v>203.0</c:v>
                </c:pt>
                <c:pt idx="21">
                  <c:v>173.0</c:v>
                </c:pt>
                <c:pt idx="22">
                  <c:v>148.0</c:v>
                </c:pt>
                <c:pt idx="23">
                  <c:v>206.0</c:v>
                </c:pt>
                <c:pt idx="24">
                  <c:v>142.0</c:v>
                </c:pt>
                <c:pt idx="25">
                  <c:v>149.0</c:v>
                </c:pt>
                <c:pt idx="26">
                  <c:v>144.0</c:v>
                </c:pt>
                <c:pt idx="27">
                  <c:v>144.0</c:v>
                </c:pt>
                <c:pt idx="28">
                  <c:v>153.0</c:v>
                </c:pt>
                <c:pt idx="29">
                  <c:v>145.0</c:v>
                </c:pt>
                <c:pt idx="30">
                  <c:v>145.0</c:v>
                </c:pt>
                <c:pt idx="31">
                  <c:v>142.0</c:v>
                </c:pt>
                <c:pt idx="32">
                  <c:v>137.0</c:v>
                </c:pt>
                <c:pt idx="33">
                  <c:v>131.0</c:v>
                </c:pt>
                <c:pt idx="34">
                  <c:v>128.0</c:v>
                </c:pt>
                <c:pt idx="35">
                  <c:v>123.0</c:v>
                </c:pt>
                <c:pt idx="36">
                  <c:v>136.0</c:v>
                </c:pt>
                <c:pt idx="37">
                  <c:v>112.0</c:v>
                </c:pt>
              </c:numCache>
            </c:numRef>
          </c:val>
          <c:smooth val="0"/>
        </c:ser>
        <c:ser>
          <c:idx val="2"/>
          <c:order val="1"/>
          <c:tx>
            <c:strRef>
              <c:f>'[AQ trends2012.xls]data'!$A$18</c:f>
              <c:strCache>
                <c:ptCount val="1"/>
                <c:pt idx="0">
                  <c:v>San Joaquin Valley</c:v>
                </c:pt>
              </c:strCache>
            </c:strRef>
          </c:tx>
          <c:spPr>
            <a:ln w="25400">
              <a:solidFill>
                <a:srgbClr val="DD0806"/>
              </a:solidFill>
              <a:prstDash val="lgDash"/>
            </a:ln>
          </c:spPr>
          <c:marker>
            <c:symbol val="square"/>
            <c:size val="6"/>
            <c:spPr>
              <a:solidFill>
                <a:srgbClr val="C00000"/>
              </a:solidFill>
            </c:spPr>
          </c:marker>
          <c:cat>
            <c:numRef>
              <c:f>'[AQ trends2012.xls]data'!$B$16:$AM$16</c:f>
              <c:numCache>
                <c:formatCode>General</c:formatCode>
                <c:ptCount val="38"/>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pt idx="36">
                  <c:v>2011.0</c:v>
                </c:pt>
                <c:pt idx="37">
                  <c:v>2012.0</c:v>
                </c:pt>
              </c:numCache>
            </c:numRef>
          </c:cat>
          <c:val>
            <c:numRef>
              <c:f>'[AQ trends2012.xls]data'!$B$18:$AM$18</c:f>
              <c:numCache>
                <c:formatCode>General</c:formatCode>
                <c:ptCount val="38"/>
                <c:pt idx="1">
                  <c:v>155.0</c:v>
                </c:pt>
                <c:pt idx="2">
                  <c:v>158.0</c:v>
                </c:pt>
                <c:pt idx="3">
                  <c:v>152.0</c:v>
                </c:pt>
                <c:pt idx="4">
                  <c:v>140.0</c:v>
                </c:pt>
                <c:pt idx="5">
                  <c:v>141.0</c:v>
                </c:pt>
                <c:pt idx="6">
                  <c:v>148.0</c:v>
                </c:pt>
                <c:pt idx="7">
                  <c:v>133.0</c:v>
                </c:pt>
                <c:pt idx="8">
                  <c:v>122.0</c:v>
                </c:pt>
                <c:pt idx="9">
                  <c:v>136.0</c:v>
                </c:pt>
                <c:pt idx="10">
                  <c:v>131.0</c:v>
                </c:pt>
                <c:pt idx="11">
                  <c:v>135.0</c:v>
                </c:pt>
                <c:pt idx="12">
                  <c:v>150.0</c:v>
                </c:pt>
                <c:pt idx="13">
                  <c:v>127.0</c:v>
                </c:pt>
                <c:pt idx="14">
                  <c:v>136.0</c:v>
                </c:pt>
                <c:pt idx="15">
                  <c:v>123.0</c:v>
                </c:pt>
                <c:pt idx="16">
                  <c:v>130.0</c:v>
                </c:pt>
                <c:pt idx="17">
                  <c:v>121.0</c:v>
                </c:pt>
                <c:pt idx="18">
                  <c:v>125.0</c:v>
                </c:pt>
                <c:pt idx="19">
                  <c:v>129.0</c:v>
                </c:pt>
                <c:pt idx="20">
                  <c:v>134.0</c:v>
                </c:pt>
                <c:pt idx="21">
                  <c:v>137.0</c:v>
                </c:pt>
                <c:pt idx="22">
                  <c:v>127.0</c:v>
                </c:pt>
                <c:pt idx="23">
                  <c:v>136.0</c:v>
                </c:pt>
                <c:pt idx="24">
                  <c:v>123.0</c:v>
                </c:pt>
                <c:pt idx="25">
                  <c:v>131.0</c:v>
                </c:pt>
                <c:pt idx="26">
                  <c:v>120.0</c:v>
                </c:pt>
                <c:pt idx="27">
                  <c:v>132.0</c:v>
                </c:pt>
                <c:pt idx="28">
                  <c:v>127.0</c:v>
                </c:pt>
                <c:pt idx="29">
                  <c:v>126.0</c:v>
                </c:pt>
                <c:pt idx="30">
                  <c:v>113.0</c:v>
                </c:pt>
                <c:pt idx="31">
                  <c:v>121.0</c:v>
                </c:pt>
                <c:pt idx="32">
                  <c:v>110.0</c:v>
                </c:pt>
                <c:pt idx="33">
                  <c:v>132.0</c:v>
                </c:pt>
                <c:pt idx="34">
                  <c:v>110.0</c:v>
                </c:pt>
                <c:pt idx="35">
                  <c:v>114.0</c:v>
                </c:pt>
                <c:pt idx="36">
                  <c:v>105.0</c:v>
                </c:pt>
                <c:pt idx="37">
                  <c:v>116.0</c:v>
                </c:pt>
              </c:numCache>
            </c:numRef>
          </c:val>
          <c:smooth val="0"/>
        </c:ser>
        <c:ser>
          <c:idx val="3"/>
          <c:order val="2"/>
          <c:tx>
            <c:strRef>
              <c:f>'[AQ trends2012.xls]data'!$A$19</c:f>
              <c:strCache>
                <c:ptCount val="1"/>
                <c:pt idx="0">
                  <c:v>federal standard</c:v>
                </c:pt>
              </c:strCache>
            </c:strRef>
          </c:tx>
          <c:spPr>
            <a:ln w="25400">
              <a:solidFill>
                <a:srgbClr val="000000"/>
              </a:solidFill>
              <a:prstDash val="solid"/>
            </a:ln>
          </c:spPr>
          <c:marker>
            <c:symbol val="none"/>
          </c:marker>
          <c:cat>
            <c:numRef>
              <c:f>'[AQ trends2012.xls]data'!$B$16:$AM$16</c:f>
              <c:numCache>
                <c:formatCode>General</c:formatCode>
                <c:ptCount val="38"/>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pt idx="36">
                  <c:v>2011.0</c:v>
                </c:pt>
                <c:pt idx="37">
                  <c:v>2012.0</c:v>
                </c:pt>
              </c:numCache>
            </c:numRef>
          </c:cat>
          <c:val>
            <c:numRef>
              <c:f>'[AQ trends2012.xls]data'!$B$19:$AM$19</c:f>
              <c:numCache>
                <c:formatCode>General</c:formatCode>
                <c:ptCount val="38"/>
                <c:pt idx="0">
                  <c:v>75.0</c:v>
                </c:pt>
                <c:pt idx="1">
                  <c:v>75.0</c:v>
                </c:pt>
                <c:pt idx="2">
                  <c:v>75.0</c:v>
                </c:pt>
                <c:pt idx="3">
                  <c:v>75.0</c:v>
                </c:pt>
                <c:pt idx="4">
                  <c:v>75.0</c:v>
                </c:pt>
                <c:pt idx="5">
                  <c:v>75.0</c:v>
                </c:pt>
                <c:pt idx="6">
                  <c:v>75.0</c:v>
                </c:pt>
                <c:pt idx="7">
                  <c:v>75.0</c:v>
                </c:pt>
                <c:pt idx="8">
                  <c:v>75.0</c:v>
                </c:pt>
                <c:pt idx="9">
                  <c:v>75.0</c:v>
                </c:pt>
                <c:pt idx="10">
                  <c:v>75.0</c:v>
                </c:pt>
                <c:pt idx="11">
                  <c:v>75.0</c:v>
                </c:pt>
                <c:pt idx="12">
                  <c:v>75.0</c:v>
                </c:pt>
                <c:pt idx="13">
                  <c:v>75.0</c:v>
                </c:pt>
                <c:pt idx="14">
                  <c:v>75.0</c:v>
                </c:pt>
                <c:pt idx="15">
                  <c:v>75.0</c:v>
                </c:pt>
                <c:pt idx="16">
                  <c:v>75.0</c:v>
                </c:pt>
                <c:pt idx="17">
                  <c:v>75.0</c:v>
                </c:pt>
                <c:pt idx="18">
                  <c:v>75.0</c:v>
                </c:pt>
                <c:pt idx="19">
                  <c:v>75.0</c:v>
                </c:pt>
                <c:pt idx="20">
                  <c:v>75.0</c:v>
                </c:pt>
                <c:pt idx="21">
                  <c:v>75.0</c:v>
                </c:pt>
                <c:pt idx="22">
                  <c:v>75.0</c:v>
                </c:pt>
                <c:pt idx="23">
                  <c:v>75.0</c:v>
                </c:pt>
                <c:pt idx="24">
                  <c:v>75.0</c:v>
                </c:pt>
                <c:pt idx="25">
                  <c:v>75.0</c:v>
                </c:pt>
                <c:pt idx="26">
                  <c:v>75.0</c:v>
                </c:pt>
                <c:pt idx="27">
                  <c:v>75.0</c:v>
                </c:pt>
                <c:pt idx="28">
                  <c:v>75.0</c:v>
                </c:pt>
                <c:pt idx="29">
                  <c:v>75.0</c:v>
                </c:pt>
                <c:pt idx="30">
                  <c:v>75.0</c:v>
                </c:pt>
                <c:pt idx="31">
                  <c:v>75.0</c:v>
                </c:pt>
                <c:pt idx="32">
                  <c:v>75.0</c:v>
                </c:pt>
                <c:pt idx="33">
                  <c:v>75.0</c:v>
                </c:pt>
                <c:pt idx="34">
                  <c:v>75.0</c:v>
                </c:pt>
                <c:pt idx="35">
                  <c:v>75.0</c:v>
                </c:pt>
                <c:pt idx="36">
                  <c:v>75.0</c:v>
                </c:pt>
                <c:pt idx="37">
                  <c:v>75.0</c:v>
                </c:pt>
              </c:numCache>
            </c:numRef>
          </c:val>
          <c:smooth val="0"/>
        </c:ser>
        <c:dLbls>
          <c:showLegendKey val="0"/>
          <c:showVal val="0"/>
          <c:showCatName val="0"/>
          <c:showSerName val="0"/>
          <c:showPercent val="0"/>
          <c:showBubbleSize val="0"/>
        </c:dLbls>
        <c:marker val="1"/>
        <c:smooth val="0"/>
        <c:axId val="2127425016"/>
        <c:axId val="2127331960"/>
      </c:lineChart>
      <c:catAx>
        <c:axId val="2127425016"/>
        <c:scaling>
          <c:orientation val="minMax"/>
        </c:scaling>
        <c:delete val="0"/>
        <c:axPos val="b"/>
        <c:numFmt formatCode="General" sourceLinked="1"/>
        <c:majorTickMark val="out"/>
        <c:minorTickMark val="none"/>
        <c:tickLblPos val="nextTo"/>
        <c:txPr>
          <a:bodyPr/>
          <a:lstStyle/>
          <a:p>
            <a:pPr>
              <a:defRPr sz="1400"/>
            </a:pPr>
            <a:endParaRPr lang="en-US"/>
          </a:p>
        </c:txPr>
        <c:crossAx val="2127331960"/>
        <c:crosses val="autoZero"/>
        <c:auto val="1"/>
        <c:lblAlgn val="ctr"/>
        <c:lblOffset val="100"/>
        <c:noMultiLvlLbl val="0"/>
      </c:catAx>
      <c:valAx>
        <c:axId val="2127331960"/>
        <c:scaling>
          <c:orientation val="minMax"/>
        </c:scaling>
        <c:delete val="0"/>
        <c:axPos val="l"/>
        <c:majorGridlines>
          <c:spPr>
            <a:ln cmpd="sng">
              <a:solidFill>
                <a:schemeClr val="bg1">
                  <a:lumMod val="50000"/>
                </a:schemeClr>
              </a:solidFill>
              <a:prstDash val="sysDash"/>
            </a:ln>
            <a:effectLst/>
          </c:spPr>
        </c:majorGridlines>
        <c:title>
          <c:tx>
            <c:rich>
              <a:bodyPr/>
              <a:lstStyle/>
              <a:p>
                <a:pPr>
                  <a:defRPr sz="1800" b="1" i="0" u="none" strike="noStrike" baseline="0">
                    <a:solidFill>
                      <a:srgbClr val="000000"/>
                    </a:solidFill>
                    <a:latin typeface="Calibri"/>
                    <a:ea typeface="Calibri"/>
                    <a:cs typeface="Calibri"/>
                  </a:defRPr>
                </a:pPr>
                <a:r>
                  <a:rPr lang="en-US" sz="1800" b="1" i="0" u="none" strike="noStrike" baseline="0">
                    <a:solidFill>
                      <a:srgbClr val="000000"/>
                    </a:solidFill>
                    <a:latin typeface="Calibri"/>
                    <a:cs typeface="Calibri"/>
                  </a:rPr>
                  <a:t>[O</a:t>
                </a:r>
                <a:r>
                  <a:rPr lang="en-US" sz="1800" b="1" i="0" u="none" strike="noStrike" baseline="-25000">
                    <a:solidFill>
                      <a:srgbClr val="000000"/>
                    </a:solidFill>
                    <a:latin typeface="Calibri"/>
                    <a:cs typeface="Calibri"/>
                  </a:rPr>
                  <a:t>3</a:t>
                </a:r>
                <a:r>
                  <a:rPr lang="en-US" sz="1800" b="1" i="0" u="none" strike="noStrike" baseline="0">
                    <a:solidFill>
                      <a:srgbClr val="000000"/>
                    </a:solidFill>
                    <a:latin typeface="Calibri"/>
                    <a:cs typeface="Calibri"/>
                  </a:rPr>
                  <a:t>]</a:t>
                </a:r>
                <a:r>
                  <a:rPr lang="en-US" sz="1800" b="1" i="0" u="none" strike="noStrike" baseline="-25000">
                    <a:solidFill>
                      <a:srgbClr val="000000"/>
                    </a:solidFill>
                    <a:latin typeface="Calibri"/>
                    <a:cs typeface="Calibri"/>
                  </a:rPr>
                  <a:t>max 8-hr</a:t>
                </a:r>
                <a:r>
                  <a:rPr lang="en-US" sz="1800" b="1" i="0" u="none" strike="noStrike" baseline="0">
                    <a:solidFill>
                      <a:srgbClr val="000000"/>
                    </a:solidFill>
                    <a:latin typeface="Calibri"/>
                    <a:cs typeface="Calibri"/>
                  </a:rPr>
                  <a:t> in ppb</a:t>
                </a:r>
                <a:endParaRPr lang="en-US"/>
              </a:p>
            </c:rich>
          </c:tx>
          <c:layout/>
          <c:overlay val="0"/>
          <c:spPr>
            <a:noFill/>
            <a:ln w="25400">
              <a:noFill/>
            </a:ln>
          </c:spPr>
        </c:title>
        <c:numFmt formatCode="#,##0" sourceLinked="0"/>
        <c:majorTickMark val="out"/>
        <c:minorTickMark val="none"/>
        <c:tickLblPos val="nextTo"/>
        <c:txPr>
          <a:bodyPr/>
          <a:lstStyle/>
          <a:p>
            <a:pPr>
              <a:defRPr sz="1200" baseline="0"/>
            </a:pPr>
            <a:endParaRPr lang="en-US"/>
          </a:p>
        </c:txPr>
        <c:crossAx val="2127425016"/>
        <c:crosses val="autoZero"/>
        <c:crossBetween val="between"/>
      </c:valAx>
      <c:spPr>
        <a:ln>
          <a:solidFill>
            <a:schemeClr val="bg1">
              <a:lumMod val="50000"/>
            </a:schemeClr>
          </a:solidFill>
          <a:prstDash val="solid"/>
        </a:ln>
      </c:spPr>
    </c:plotArea>
    <c:legend>
      <c:legendPos val="r"/>
      <c:layout>
        <c:manualLayout>
          <c:xMode val="edge"/>
          <c:yMode val="edge"/>
          <c:x val="0.209020902090209"/>
          <c:y val="0.836363636363636"/>
          <c:w val="0.636963696369637"/>
          <c:h val="0.0454545454545455"/>
        </c:manualLayout>
      </c:layout>
      <c:overlay val="0"/>
      <c:spPr>
        <a:ln w="3175">
          <a:solidFill>
            <a:schemeClr val="bg1">
              <a:lumMod val="50000"/>
            </a:schemeClr>
          </a:solidFill>
          <a:prstDash val="solid"/>
        </a:ln>
      </c:spPr>
      <c:txPr>
        <a:bodyPr/>
        <a:lstStyle/>
        <a:p>
          <a:pPr>
            <a:defRPr sz="1285" b="0" i="0" u="none" strike="noStrike" baseline="0">
              <a:solidFill>
                <a:srgbClr val="000000"/>
              </a:solidFill>
              <a:latin typeface="Calibri"/>
              <a:ea typeface="Calibri"/>
              <a:cs typeface="Calibri"/>
            </a:defRPr>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0.75367</cdr:x>
      <cdr:y>0.94192</cdr:y>
    </cdr:from>
    <cdr:to>
      <cdr:x>1</cdr:x>
      <cdr:y>1</cdr:y>
    </cdr:to>
    <cdr:sp macro="" textlink="">
      <cdr:nvSpPr>
        <cdr:cNvPr id="3" name="Slide Number Placeholder 3"/>
        <cdr:cNvSpPr>
          <a:spLocks xmlns:a="http://schemas.openxmlformats.org/drawingml/2006/main" noGrp="1"/>
        </cdr:cNvSpPr>
      </cdr:nvSpPr>
      <cdr:spPr>
        <a:xfrm xmlns:a="http://schemas.openxmlformats.org/drawingml/2006/main">
          <a:off x="6604000" y="6407150"/>
          <a:ext cx="21336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defRPr/>
          </a:pPr>
          <a:fld id="{512A5E06-DF79-419E-9B57-176C320C809C}" type="slidenum">
            <a:rPr lang="en-US" sz="1600" smtClean="0"/>
            <a:pPr>
              <a:defRPr/>
            </a:pPr>
            <a:t>13</a:t>
          </a:fld>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57951" y="0"/>
            <a:ext cx="4023641" cy="348772"/>
          </a:xfrm>
          <a:prstGeom prst="rect">
            <a:avLst/>
          </a:prstGeom>
        </p:spPr>
        <p:txBody>
          <a:bodyPr vert="horz" lIns="91440" tIns="45720" rIns="91440" bIns="45720" rtlCol="0"/>
          <a:lstStyle>
            <a:lvl1pPr algn="r">
              <a:defRPr sz="1200"/>
            </a:lvl1pPr>
          </a:lstStyle>
          <a:p>
            <a:fld id="{1BB28FC5-7B68-430E-A9EB-3E839F10287A}" type="datetimeFigureOut">
              <a:rPr lang="en-US" smtClean="0"/>
              <a:t>11/11/13</a:t>
            </a:fld>
            <a:endParaRPr lang="en-US"/>
          </a:p>
        </p:txBody>
      </p:sp>
      <p:sp>
        <p:nvSpPr>
          <p:cNvPr id="4" name="Footer Placeholder 3"/>
          <p:cNvSpPr>
            <a:spLocks noGrp="1"/>
          </p:cNvSpPr>
          <p:nvPr>
            <p:ph type="ftr" sz="quarter" idx="2"/>
          </p:nvPr>
        </p:nvSpPr>
        <p:spPr>
          <a:xfrm>
            <a:off x="2" y="6635034"/>
            <a:ext cx="4023641" cy="34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8772"/>
          </a:xfrm>
          <a:prstGeom prst="rect">
            <a:avLst/>
          </a:prstGeom>
        </p:spPr>
        <p:txBody>
          <a:bodyPr vert="horz" lIns="91440" tIns="45720" rIns="91440" bIns="45720" rtlCol="0" anchor="b"/>
          <a:lstStyle>
            <a:lvl1pPr algn="r">
              <a:defRPr sz="1200"/>
            </a:lvl1pPr>
          </a:lstStyle>
          <a:p>
            <a:fld id="{9142E594-5E67-4DB0-B539-A63838DB92E0}" type="slidenum">
              <a:rPr lang="en-US" smtClean="0"/>
              <a:t>‹#›</a:t>
            </a:fld>
            <a:endParaRPr lang="en-US"/>
          </a:p>
        </p:txBody>
      </p:sp>
    </p:spTree>
    <p:extLst>
      <p:ext uri="{BB962C8B-B14F-4D97-AF65-F5344CB8AC3E}">
        <p14:creationId xmlns:p14="http://schemas.microsoft.com/office/powerpoint/2010/main" val="87818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57951" y="0"/>
            <a:ext cx="4023641" cy="348772"/>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0C67F7F8-A631-4D99-A081-9E2B973E43D9}" type="datetimeFigureOut">
              <a:rPr lang="en-US"/>
              <a:pPr>
                <a:defRPr/>
              </a:pPr>
              <a:t>11/11/13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928370" y="3318115"/>
            <a:ext cx="7426960" cy="3142534"/>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35034"/>
            <a:ext cx="4023641" cy="348772"/>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57951" y="6635034"/>
            <a:ext cx="4023641" cy="348772"/>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1E7B696-D95A-4DC9-8A1E-95F38402A3E5}" type="slidenum">
              <a:rPr lang="en-US"/>
              <a:pPr>
                <a:defRPr/>
              </a:pPr>
              <a:t>‹#›</a:t>
            </a:fld>
            <a:endParaRPr lang="en-US"/>
          </a:p>
        </p:txBody>
      </p:sp>
    </p:spTree>
    <p:extLst>
      <p:ext uri="{BB962C8B-B14F-4D97-AF65-F5344CB8AC3E}">
        <p14:creationId xmlns:p14="http://schemas.microsoft.com/office/powerpoint/2010/main" val="3442992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5260062" y="6635035"/>
            <a:ext cx="4023639" cy="34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5" tIns="46426" rIns="92855" bIns="46426" anchor="b"/>
          <a:lstStyle>
            <a:lvl1pPr defTabSz="930275" eaLnBrk="0" hangingPunct="0">
              <a:defRPr>
                <a:solidFill>
                  <a:schemeClr val="tx1"/>
                </a:solidFill>
                <a:latin typeface="Calibri" pitchFamily="34" charset="0"/>
                <a:cs typeface="Arial" charset="0"/>
              </a:defRPr>
            </a:lvl1pPr>
            <a:lvl2pPr marL="739775" indent="-284163" defTabSz="930275" eaLnBrk="0" hangingPunct="0">
              <a:defRPr>
                <a:solidFill>
                  <a:schemeClr val="tx1"/>
                </a:solidFill>
                <a:latin typeface="Calibri" pitchFamily="34" charset="0"/>
                <a:cs typeface="Arial" charset="0"/>
              </a:defRPr>
            </a:lvl2pPr>
            <a:lvl3pPr marL="1139825" indent="-228600" defTabSz="930275" eaLnBrk="0" hangingPunct="0">
              <a:defRPr>
                <a:solidFill>
                  <a:schemeClr val="tx1"/>
                </a:solidFill>
                <a:latin typeface="Calibri" pitchFamily="34" charset="0"/>
                <a:cs typeface="Arial" charset="0"/>
              </a:defRPr>
            </a:lvl3pPr>
            <a:lvl4pPr marL="1597025" indent="-228600" defTabSz="930275" eaLnBrk="0" hangingPunct="0">
              <a:defRPr>
                <a:solidFill>
                  <a:schemeClr val="tx1"/>
                </a:solidFill>
                <a:latin typeface="Calibri" pitchFamily="34" charset="0"/>
                <a:cs typeface="Arial" charset="0"/>
              </a:defRPr>
            </a:lvl4pPr>
            <a:lvl5pPr marL="2051050" indent="-227013" defTabSz="930275" eaLnBrk="0" hangingPunct="0">
              <a:defRPr>
                <a:solidFill>
                  <a:schemeClr val="tx1"/>
                </a:solidFill>
                <a:latin typeface="Calibri" pitchFamily="34" charset="0"/>
                <a:cs typeface="Arial" charset="0"/>
              </a:defRPr>
            </a:lvl5pPr>
            <a:lvl6pPr marL="2508250" indent="-227013" defTabSz="930275" eaLnBrk="0" fontAlgn="base" hangingPunct="0">
              <a:spcBef>
                <a:spcPct val="0"/>
              </a:spcBef>
              <a:spcAft>
                <a:spcPct val="0"/>
              </a:spcAft>
              <a:defRPr>
                <a:solidFill>
                  <a:schemeClr val="tx1"/>
                </a:solidFill>
                <a:latin typeface="Calibri" pitchFamily="34" charset="0"/>
                <a:cs typeface="Arial" charset="0"/>
              </a:defRPr>
            </a:lvl6pPr>
            <a:lvl7pPr marL="2965450" indent="-227013" defTabSz="930275" eaLnBrk="0" fontAlgn="base" hangingPunct="0">
              <a:spcBef>
                <a:spcPct val="0"/>
              </a:spcBef>
              <a:spcAft>
                <a:spcPct val="0"/>
              </a:spcAft>
              <a:defRPr>
                <a:solidFill>
                  <a:schemeClr val="tx1"/>
                </a:solidFill>
                <a:latin typeface="Calibri" pitchFamily="34" charset="0"/>
                <a:cs typeface="Arial" charset="0"/>
              </a:defRPr>
            </a:lvl7pPr>
            <a:lvl8pPr marL="3422650" indent="-227013" defTabSz="930275" eaLnBrk="0" fontAlgn="base" hangingPunct="0">
              <a:spcBef>
                <a:spcPct val="0"/>
              </a:spcBef>
              <a:spcAft>
                <a:spcPct val="0"/>
              </a:spcAft>
              <a:defRPr>
                <a:solidFill>
                  <a:schemeClr val="tx1"/>
                </a:solidFill>
                <a:latin typeface="Calibri" pitchFamily="34" charset="0"/>
                <a:cs typeface="Arial" charset="0"/>
              </a:defRPr>
            </a:lvl8pPr>
            <a:lvl9pPr marL="3879850" indent="-227013" defTabSz="930275" eaLnBrk="0" fontAlgn="base" hangingPunct="0">
              <a:spcBef>
                <a:spcPct val="0"/>
              </a:spcBef>
              <a:spcAft>
                <a:spcPct val="0"/>
              </a:spcAft>
              <a:defRPr>
                <a:solidFill>
                  <a:schemeClr val="tx1"/>
                </a:solidFill>
                <a:latin typeface="Calibri" pitchFamily="34" charset="0"/>
                <a:cs typeface="Arial" charset="0"/>
              </a:defRPr>
            </a:lvl9pPr>
          </a:lstStyle>
          <a:p>
            <a:pPr algn="r"/>
            <a:fld id="{B0169CB4-8C6B-4D59-8F05-082EFDD3767A}" type="slidenum">
              <a:rPr lang="en-US" sz="1200">
                <a:latin typeface="Times New Roman" pitchFamily="18" charset="0"/>
              </a:rPr>
              <a:pPr algn="r"/>
              <a:t>11</a:t>
            </a:fld>
            <a:endParaRPr lang="en-US" sz="1200">
              <a:latin typeface="Times New Roman" pitchFamily="18" charset="0"/>
            </a:endParaRPr>
          </a:p>
        </p:txBody>
      </p:sp>
      <p:sp>
        <p:nvSpPr>
          <p:cNvPr id="215043" name="Rectangle 2"/>
          <p:cNvSpPr>
            <a:spLocks noGrp="1" noRot="1" noChangeAspect="1" noChangeArrowheads="1" noTextEdit="1"/>
          </p:cNvSpPr>
          <p:nvPr>
            <p:ph type="sldImg"/>
          </p:nvPr>
        </p:nvSpPr>
        <p:spPr bwMode="auto">
          <a:xfrm>
            <a:off x="2843213" y="514350"/>
            <a:ext cx="3489325" cy="2617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xfrm>
            <a:off x="1238533" y="3318115"/>
            <a:ext cx="6806640" cy="31425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55" tIns="46426" rIns="92855" bIns="46426" numCol="1" anchor="t" anchorCtr="0" compatLnSpc="1">
            <a:prstTxWarp prst="textNoShape">
              <a:avLst/>
            </a:prstTxWarp>
          </a:bodyPr>
          <a:lstStyle/>
          <a:p>
            <a:r>
              <a:rPr lang="en-US" dirty="0" smtClean="0"/>
              <a:t>Levels of other pollutants have diminished considerably as well.  Since 1968, the peak level of carbon monoxide has shrunk by 87 percent, nitrogen dioxide by 83 percent, and sulfur dioxide by 90 percent.</a:t>
            </a:r>
          </a:p>
          <a:p>
            <a:endParaRPr lang="en-US" dirty="0" smtClean="0"/>
          </a:p>
          <a:p>
            <a:r>
              <a:rPr lang="en-US" dirty="0" smtClean="0"/>
              <a:t>Pollutant levels have fallen in spite of California’s rapid growth.  In the same time period, California’s population almost doubled, the number of vehicles on the road increased by 170 percent, and the number of vehicle miles traveled almost tripled.</a:t>
            </a:r>
          </a:p>
          <a:p>
            <a:endParaRPr lang="en-US" dirty="0" smtClean="0"/>
          </a:p>
          <a:p>
            <a:r>
              <a:rPr lang="en-US" dirty="0" smtClean="0"/>
              <a:t>Today, lead, as a regional pollutant from gasoline, is a problem of the past.  The entire state meets the health-based standards for lead, as well as nitrogen and sulfur dioxides.  Fifty-six of the state’s fifty-eight counties meet the carbon monoxide standards. The South Coast has not seen a Stage 1 smog alert in over three years and ozone peaks are down over 50 percent.  Annual average PM10 concentrations have declined over 20 percent and the statewide cancer risk from air toxics is down by 50 percent.  Let’s look more closely at trends for several of the pollutants that still pose a challenge.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NO2 concentrations have declined but the State AAQS has not been attained and concerns persist due to its participation in a variety of air quality concerns (O3, HNO3, NO3, PM2.5), its direct emission rate increasing with some control methods, and new near roadway standards.  </a:t>
            </a:r>
          </a:p>
          <a:p>
            <a:endParaRPr lang="en-US" smtClean="0"/>
          </a:p>
          <a:p>
            <a:r>
              <a:rPr lang="en-US" smtClean="0"/>
              <a:t>With respect to O3, the rate of air quality improvement in the Central Valley has always been slow and recently the rate of improvement in the South Coast AB has slowed.  The ozone weekend effect remains a concern has the peak concentrations in greater number of locations occur more frequently on weekends.  </a:t>
            </a:r>
          </a:p>
          <a:p>
            <a:endParaRPr lang="en-US" smtClean="0"/>
          </a:p>
          <a:p>
            <a:r>
              <a:rPr lang="en-US" smtClean="0"/>
              <a:t>Direct emissions of PM2.5 have been relatively constant as increasing population and activities have counterbalanced controls.  However, the bulk of the ambient PM2.5 concentrations are due to secondary formation in the atmosphere and the control of NOx, SOx, and VOC emissions has effectively reduced ambient concentrations.  However, PM2.5 concentrations still exceed AAQs in much of CA.  </a:t>
            </a:r>
          </a:p>
          <a:p>
            <a:endParaRPr lang="en-US" smtClean="0"/>
          </a:p>
          <a:p>
            <a:endParaRPr lang="en-US" smtClean="0"/>
          </a:p>
        </p:txBody>
      </p:sp>
      <p:sp>
        <p:nvSpPr>
          <p:cNvPr id="4" name="Slide Number Placeholder 3"/>
          <p:cNvSpPr txBox="1">
            <a:spLocks noGrp="1"/>
          </p:cNvSpPr>
          <p:nvPr/>
        </p:nvSpPr>
        <p:spPr>
          <a:xfrm>
            <a:off x="5257951" y="6635034"/>
            <a:ext cx="4023641" cy="348772"/>
          </a:xfrm>
          <a:prstGeom prst="rect">
            <a:avLst/>
          </a:prstGeom>
          <a:noFill/>
        </p:spPr>
        <p:txBody>
          <a:bodyPr lIns="92951" tIns="46476" rIns="92951" bIns="46476" anchor="b"/>
          <a:lstStyle/>
          <a:p>
            <a:pPr algn="r">
              <a:defRPr/>
            </a:pPr>
            <a:fld id="{A4DFCFF7-1111-48C2-ACBB-32E454EBE857}" type="slidenum">
              <a:rPr lang="en-US" sz="1200"/>
              <a:pPr algn="r">
                <a:defRPr/>
              </a:pPr>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D72EC7-1C5E-4F38-B69F-8F71F5036805}" type="slidenum">
              <a:rPr lang="en-US" altLang="en-US"/>
              <a:pPr/>
              <a:t>14</a:t>
            </a:fld>
            <a:endParaRPr lang="en-US" altLang="en-US"/>
          </a:p>
        </p:txBody>
      </p:sp>
      <p:sp>
        <p:nvSpPr>
          <p:cNvPr id="1235970"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6E3343F7-CDB5-4AE4-8359-F78CF0173C6F}" type="slidenum">
              <a:rPr lang="en-US" altLang="en-US">
                <a:latin typeface="Times New Roman" pitchFamily="18" charset="0"/>
              </a:rPr>
              <a:pPr algn="r" eaLnBrk="0" hangingPunct="0"/>
              <a:t>14</a:t>
            </a:fld>
            <a:endParaRPr lang="en-US" altLang="en-US">
              <a:latin typeface="Times New Roman" pitchFamily="18" charset="0"/>
            </a:endParaRPr>
          </a:p>
        </p:txBody>
      </p:sp>
      <p:sp>
        <p:nvSpPr>
          <p:cNvPr id="1235971" name="Rectangle 2"/>
          <p:cNvSpPr>
            <a:spLocks noGrp="1" noRot="1" noChangeAspect="1" noChangeArrowheads="1" noTextEdit="1"/>
          </p:cNvSpPr>
          <p:nvPr>
            <p:ph type="sldImg"/>
          </p:nvPr>
        </p:nvSpPr>
        <p:spPr>
          <a:ln/>
        </p:spPr>
      </p:sp>
      <p:sp>
        <p:nvSpPr>
          <p:cNvPr id="1235972" name="Rectangle 3"/>
          <p:cNvSpPr>
            <a:spLocks noGrp="1" noChangeArrowheads="1"/>
          </p:cNvSpPr>
          <p:nvPr>
            <p:ph type="body" idx="1"/>
          </p:nvPr>
        </p:nvSpPr>
        <p:spPr>
          <a:xfrm>
            <a:off x="929212" y="3318353"/>
            <a:ext cx="7425279" cy="3143011"/>
          </a:xfrm>
        </p:spPr>
        <p:txBody>
          <a:bodyPr lIns="93078" tIns="46538" rIns="93078" bIns="46538"/>
          <a:lstStyle/>
          <a:p>
            <a:pPr>
              <a:lnSpc>
                <a:spcPct val="98000"/>
              </a:lnSpc>
              <a:spcBef>
                <a:spcPts val="450"/>
              </a:spcBef>
            </a:pPr>
            <a:r>
              <a:rPr lang="en-GB" altLang="en-US" sz="1200" dirty="0"/>
              <a:t>The improvements in California's air quality over the last four decades have come at a modest cost to society.</a:t>
            </a:r>
          </a:p>
          <a:p>
            <a:pPr>
              <a:lnSpc>
                <a:spcPct val="97000"/>
              </a:lnSpc>
              <a:spcBef>
                <a:spcPts val="450"/>
              </a:spcBef>
            </a:pPr>
            <a:endParaRPr lang="en-GB" altLang="en-US" sz="1200" dirty="0"/>
          </a:p>
          <a:p>
            <a:pPr>
              <a:lnSpc>
                <a:spcPct val="97000"/>
              </a:lnSpc>
              <a:spcBef>
                <a:spcPts val="450"/>
              </a:spcBef>
            </a:pPr>
            <a:r>
              <a:rPr lang="en-GB" altLang="en-US" sz="1200" dirty="0"/>
              <a:t>The total cost of air pollution controls is estimated to be 10 billion dollars, a small share of California’s </a:t>
            </a:r>
            <a:r>
              <a:rPr lang="en-GB" altLang="en-US" sz="1200" dirty="0" smtClean="0"/>
              <a:t>2 </a:t>
            </a:r>
            <a:r>
              <a:rPr lang="en-GB" altLang="en-US" sz="1200" dirty="0"/>
              <a:t>trillion dollar economy.  At the same time, </a:t>
            </a:r>
            <a:r>
              <a:rPr lang="en-US" altLang="en-US" sz="1200" dirty="0"/>
              <a:t>the air pollution control industry in California generates around 6.2 billion dollars and employs 32,000 people, so much of the money spent on control stays in the state. A recent study by EBI concluded that the air pollution control industry in California generated $6.2 billion in revenues and employed 32,000 people in 2001.  </a:t>
            </a:r>
            <a:r>
              <a:rPr lang="en-US" altLang="en-US" sz="1200" i="1" dirty="0"/>
              <a:t>The U.S. figures are $27 billion in revenues and employment of 178,000 people.</a:t>
            </a:r>
          </a:p>
          <a:p>
            <a:pPr>
              <a:lnSpc>
                <a:spcPct val="97000"/>
              </a:lnSpc>
              <a:spcBef>
                <a:spcPts val="450"/>
              </a:spcBef>
            </a:pPr>
            <a:endParaRPr lang="en-US" altLang="en-US" sz="1200" dirty="0"/>
          </a:p>
          <a:p>
            <a:pPr>
              <a:lnSpc>
                <a:spcPct val="97000"/>
              </a:lnSpc>
              <a:spcBef>
                <a:spcPts val="450"/>
              </a:spcBef>
            </a:pPr>
            <a:endParaRPr lang="en-GB" altLang="en-US" sz="1200" dirty="0"/>
          </a:p>
          <a:p>
            <a:pPr>
              <a:lnSpc>
                <a:spcPct val="97000"/>
              </a:lnSpc>
              <a:spcBef>
                <a:spcPts val="450"/>
              </a:spcBef>
            </a:pPr>
            <a:r>
              <a:rPr lang="en-GB" altLang="en-US" sz="1200" dirty="0"/>
              <a:t>The benefits of controls include thousands fewer premature deaths and hospitalizations each year, and millions fewer lost school and work days.</a:t>
            </a:r>
          </a:p>
          <a:p>
            <a:pPr>
              <a:lnSpc>
                <a:spcPct val="97000"/>
              </a:lnSpc>
              <a:spcBef>
                <a:spcPts val="450"/>
              </a:spcBef>
            </a:pPr>
            <a:endParaRPr lang="en-GB" altLang="en-US" sz="1200" dirty="0"/>
          </a:p>
          <a:p>
            <a:pPr>
              <a:lnSpc>
                <a:spcPct val="97000"/>
              </a:lnSpc>
              <a:spcBef>
                <a:spcPts val="450"/>
              </a:spcBef>
            </a:pPr>
            <a:r>
              <a:rPr lang="en-GB" altLang="en-US" sz="1200" dirty="0"/>
              <a:t>The value of these benefits is approximately four dollars for every dollar spent on control.  California’s air pollution control strategies are cost-effective.</a:t>
            </a:r>
          </a:p>
          <a:p>
            <a:pPr>
              <a:lnSpc>
                <a:spcPct val="97000"/>
              </a:lnSpc>
              <a:spcBef>
                <a:spcPts val="450"/>
              </a:spcBef>
            </a:pPr>
            <a:endParaRPr lang="en-GB" altLang="en-US" sz="1200" dirty="0"/>
          </a:p>
          <a:p>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p:spPr>
      </p:sp>
      <p:sp>
        <p:nvSpPr>
          <p:cNvPr id="260099" name="Rectangle 3"/>
          <p:cNvSpPr>
            <a:spLocks noGrp="1"/>
          </p:cNvSpPr>
          <p:nvPr>
            <p:ph type="body" idx="1"/>
          </p:nvPr>
        </p:nvSpPr>
        <p:spPr bwMode="auto">
          <a:xfrm>
            <a:off x="1542362" y="3318114"/>
            <a:ext cx="6241178" cy="3143728"/>
          </a:xfrm>
          <a:noFill/>
        </p:spPr>
        <p:txBody>
          <a:bodyPr wrap="square" numCol="1" anchor="t" anchorCtr="0" compatLnSpc="1">
            <a:prstTxWarp prst="textNoShape">
              <a:avLst/>
            </a:prstTxWarp>
          </a:bodyPr>
          <a:lstStyle/>
          <a:p>
            <a:pPr>
              <a:lnSpc>
                <a:spcPct val="80000"/>
              </a:lnSpc>
            </a:pPr>
            <a:r>
              <a:rPr lang="en-US" sz="900" dirty="0" smtClean="0"/>
              <a:t>Since he first came into office in 2003, Governor Schwarzenegger has set ambitious goals for us.  We expect to reduce diesel PM by 85% from 2000 and 2020, with similar goals for goods movement.  Because of the tripling in freight traffic expected to occur over this time period, this equates to 95% control which we’re accomplishing through a combination of new engine standards by USEPA, cleaner fuels, retrofits, and hundreds of millions of dollars each year for incentive programs.</a:t>
            </a:r>
          </a:p>
          <a:p>
            <a:pPr>
              <a:lnSpc>
                <a:spcPct val="80000"/>
              </a:lnSpc>
            </a:pPr>
            <a:endParaRPr lang="en-US" sz="900" dirty="0" smtClean="0"/>
          </a:p>
          <a:p>
            <a:pPr>
              <a:lnSpc>
                <a:spcPct val="80000"/>
              </a:lnSpc>
            </a:pPr>
            <a:r>
              <a:rPr lang="en-US" sz="900" dirty="0" smtClean="0"/>
              <a:t>The Governor issued an Executive Order in 2005 calling for an 80% reduction in greenhouse gas emissions below 1990 levels by 2050.  This is the most ambitious target in the world, and is needed to limit global warming to 2ºC (if adopted by the rest of the developed countries), and prevent catastrophic sea level rise.  There is an initial step is to reduce California’s emission to 2000 levels by 2010.  And by 2020, the goal is to reduce to 1990 emission levels, about 30% below our current trends.</a:t>
            </a:r>
          </a:p>
          <a:p>
            <a:pPr>
              <a:lnSpc>
                <a:spcPct val="80000"/>
              </a:lnSpc>
            </a:pPr>
            <a:endParaRPr lang="en-US" sz="900" dirty="0" smtClean="0"/>
          </a:p>
          <a:p>
            <a:pPr>
              <a:lnSpc>
                <a:spcPct val="80000"/>
              </a:lnSpc>
              <a:buFontTx/>
              <a:buChar char="•"/>
            </a:pPr>
            <a:r>
              <a:rPr lang="en-US" sz="1000" dirty="0" smtClean="0"/>
              <a:t>Science tells us the time to act is now to avoid the more severe consequences of climate change.</a:t>
            </a:r>
          </a:p>
          <a:p>
            <a:pPr>
              <a:lnSpc>
                <a:spcPct val="80000"/>
              </a:lnSpc>
              <a:buFontTx/>
              <a:buChar char="•"/>
            </a:pPr>
            <a:r>
              <a:rPr lang="en-US" sz="1000" dirty="0" smtClean="0"/>
              <a:t>Governor Schwarzenegger’s Executive Order, released in June 2005, calls for an 80% reduction in GHG emissions below 1990 levels by 2050.  This is the most ambitious target in the world, and is needed to limit global warming to 2ºC (if adopted by the rest of the developed and developing countries).</a:t>
            </a:r>
          </a:p>
          <a:p>
            <a:pPr>
              <a:lnSpc>
                <a:spcPct val="80000"/>
              </a:lnSpc>
              <a:buFontTx/>
              <a:buChar char="•"/>
            </a:pPr>
            <a:r>
              <a:rPr lang="en-US" sz="1000" dirty="0" smtClean="0"/>
              <a:t>An initial step is to reduce California’s emission to 2000 levels by 2010.</a:t>
            </a:r>
          </a:p>
          <a:p>
            <a:pPr>
              <a:lnSpc>
                <a:spcPct val="80000"/>
              </a:lnSpc>
              <a:buFontTx/>
              <a:buChar char="•"/>
            </a:pPr>
            <a:r>
              <a:rPr lang="en-US" sz="1000" dirty="0" smtClean="0"/>
              <a:t>By 2020, the goal is to reduce to 1990 emission levels, about 30% below our current trends.</a:t>
            </a:r>
            <a:endParaRPr lang="en-US" sz="9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33FEE-308B-43CB-BC0A-8DC7F1FEA6B7}" type="slidenum">
              <a:rPr lang="en-US" smtClean="0"/>
              <a:t>16</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smtClean="0"/>
              <a:t>We are responsible for coordinating the efforts of federal, state, and local authorities to meet ambient air quality standards, while minimizing the impacts on the economy.</a:t>
            </a:r>
          </a:p>
          <a:p>
            <a:pPr>
              <a:lnSpc>
                <a:spcPct val="80000"/>
              </a:lnSpc>
            </a:pPr>
            <a:r>
              <a:rPr lang="en-US" sz="900" dirty="0" smtClean="0"/>
              <a:t>We have the ability to set mobile source emission standards more stringent than the U.S. Environmental Protection Agency, except in the areas of shipping and construction.  Other states, like many in the Northeast U.S., have taken advantage of their option to adopt our standards.  We also set regulations for consumer products, paints, and solvents, and have oversight over other area and stationary sources – which are primarily a local responsibility.  Californians support and want air pollution control - 65% put environmental protection over economic growth (although we think California has accomplished both), and this has created a supportive Legislature.  California has 4,000 air quality professionals at the State and local levels.  Since the beginning of California’s fiscal crisis, CARB’s funding dropped in half and we lost 15% of our staff.  Now we are funded completely by fees on cars and industry, which is a more stable source than income tax revenue.  We receive up to $166 M per year in incentive funds from fees on vehicle registration and new tire sales.  This goes to diesel engine retrofits, car </a:t>
            </a:r>
            <a:r>
              <a:rPr lang="en-US" sz="900" dirty="0" err="1" smtClean="0"/>
              <a:t>scrappage</a:t>
            </a:r>
            <a:r>
              <a:rPr lang="en-US" sz="900" dirty="0" smtClean="0"/>
              <a:t>, and agricultural, port, and locomotive projects.  The recently passed Proposition 1B goes to clean-up of California’s ports.</a:t>
            </a:r>
          </a:p>
          <a:p>
            <a:pPr>
              <a:lnSpc>
                <a:spcPct val="80000"/>
              </a:lnSpc>
            </a:pPr>
            <a:endParaRPr lang="en-US" sz="900" dirty="0" smtClean="0"/>
          </a:p>
          <a:p>
            <a:pPr>
              <a:lnSpc>
                <a:spcPct val="80000"/>
              </a:lnSpc>
            </a:pPr>
            <a:r>
              <a:rPr lang="en-US" sz="900" dirty="0" smtClean="0"/>
              <a:t>H&amp;SC Part 2. Sec. 39003:  The State Air Resources Board is the state agency charged with coordinating efforts to attain and maintain ambient air quality standards, to conduct research into the causes of and solution to air pollution, and to systematically attack the serious problem caused by motor vehicles, which is the major source of air pollution in many areas of the state.</a:t>
            </a:r>
          </a:p>
          <a:p>
            <a:pPr>
              <a:lnSpc>
                <a:spcPct val="80000"/>
              </a:lnSpc>
            </a:pPr>
            <a:endParaRPr lang="en-US" sz="900" dirty="0" smtClean="0"/>
          </a:p>
          <a:p>
            <a:pPr>
              <a:lnSpc>
                <a:spcPct val="80000"/>
              </a:lnSpc>
            </a:pPr>
            <a:r>
              <a:rPr lang="en-US" sz="900" dirty="0" smtClean="0"/>
              <a:t>AB32 and Governor’s Executive Orders directed CARB to address the role of, and impacts on, California regarding climate change:  </a:t>
            </a:r>
          </a:p>
          <a:p>
            <a:pPr lvl="1" eaLnBrk="1" hangingPunct="1">
              <a:lnSpc>
                <a:spcPct val="80000"/>
              </a:lnSpc>
            </a:pPr>
            <a:r>
              <a:rPr lang="en-US" sz="900" dirty="0" smtClean="0"/>
              <a:t>Executive Order # S-03-05, 06/01/05, establishing greenhouse gas emission reduction targets.</a:t>
            </a:r>
          </a:p>
          <a:p>
            <a:pPr lvl="1" eaLnBrk="1" hangingPunct="1">
              <a:lnSpc>
                <a:spcPct val="80000"/>
              </a:lnSpc>
            </a:pPr>
            <a:r>
              <a:rPr lang="en-US" sz="900" dirty="0" smtClean="0"/>
              <a:t>Executive Order # S-06-06, 01/25/06, biofuels and bioenergy from renewable resources.</a:t>
            </a:r>
          </a:p>
          <a:p>
            <a:pPr lvl="1" eaLnBrk="1" hangingPunct="1">
              <a:lnSpc>
                <a:spcPct val="80000"/>
              </a:lnSpc>
            </a:pPr>
            <a:r>
              <a:rPr lang="en-US" sz="900" dirty="0" smtClean="0"/>
              <a:t>Executive Order # S-20-06, 10/18/06, on responsibilities and roles of state agencies in climate change.</a:t>
            </a:r>
          </a:p>
          <a:p>
            <a:pPr lvl="1" eaLnBrk="1" hangingPunct="1">
              <a:lnSpc>
                <a:spcPct val="80000"/>
              </a:lnSpc>
            </a:pPr>
            <a:r>
              <a:rPr lang="en-US" sz="900" dirty="0" smtClean="0"/>
              <a:t>Executive Order # S-01-07, 01/18/07, Low Carbon Fuel Standard.</a:t>
            </a:r>
          </a:p>
          <a:p>
            <a:pPr lvl="1" eaLnBrk="1" hangingPunct="1">
              <a:lnSpc>
                <a:spcPct val="80000"/>
              </a:lnSpc>
            </a:pPr>
            <a:r>
              <a:rPr lang="en-US" sz="900" dirty="0" smtClean="0"/>
              <a:t>Executive Order # S-13-08, 11/14/08, Directing State Agencies to Plan for Sea Level Rise and Climate Impacts. </a:t>
            </a:r>
          </a:p>
          <a:p>
            <a:pPr lvl="1" eaLnBrk="1" hangingPunct="1">
              <a:lnSpc>
                <a:spcPct val="80000"/>
              </a:lnSpc>
            </a:pPr>
            <a:endParaRPr lang="en-US" sz="900" dirty="0" smtClean="0"/>
          </a:p>
          <a:p>
            <a:pPr lvl="0" eaLnBrk="1" hangingPunct="1">
              <a:lnSpc>
                <a:spcPct val="80000"/>
              </a:lnSpc>
            </a:pPr>
            <a:r>
              <a:rPr lang="en-US" sz="900" dirty="0" smtClean="0"/>
              <a:t>In PPIC’s 13th annual survey on the environment (July 2013), 65 percent of Californians say the government should act right away to cut GHG</a:t>
            </a:r>
            <a:r>
              <a:rPr lang="en-US" sz="900" baseline="0" dirty="0" smtClean="0"/>
              <a:t> e</a:t>
            </a:r>
            <a:r>
              <a:rPr lang="en-US" sz="900" dirty="0" smtClean="0"/>
              <a:t>missions—up 9 points since 2012. Less than a third (30%) say the state should wait for the economy to improve. Among likely voters, 59 percent say the state should act now, up 13 points since last year</a:t>
            </a:r>
          </a:p>
          <a:p>
            <a:pPr lvl="0" eaLnBrk="1" hangingPunct="1">
              <a:lnSpc>
                <a:spcPct val="80000"/>
              </a:lnSpc>
            </a:pPr>
            <a:endParaRPr lang="en-US" sz="900" dirty="0" smtClean="0"/>
          </a:p>
          <a:p>
            <a:pPr lvl="0" eaLnBrk="1" hangingPunct="1">
              <a:lnSpc>
                <a:spcPct val="80000"/>
              </a:lnSpc>
            </a:pPr>
            <a:r>
              <a:rPr lang="en-US" sz="900" dirty="0" smtClean="0"/>
              <a:t>A majority of Californians say air pollution is a big problem (28%) or somewhat of a problem (34%) in the region where they live. Adults living in the Inland Empire (44%), Los Angeles (40%), and Central Valley (31%) are much more likely to say it is a big problem than those living in the San Francisco Bay Area (16%) and Orange/San Diego (14%). Latinos (41%) and blacks (40%) are much more likely to express this view than Asians (23%) and whites (20%). About half of Californians say air pollution in their region is a very serious (22%) or somewhat serious (30%) threat to their health or the health of their immediate families. Residents are divided when asked if they think air pollution is a more serious health threat in lower-income areas of their region (48% yes, 46% no). </a:t>
            </a:r>
          </a:p>
          <a:p>
            <a:pPr lvl="1" eaLnBrk="1" hangingPunct="1">
              <a:lnSpc>
                <a:spcPct val="80000"/>
              </a:lnSpc>
            </a:pPr>
            <a:endParaRPr lang="en-US" sz="900" dirty="0" smtClean="0"/>
          </a:p>
          <a:p>
            <a:pPr lvl="1" eaLnBrk="1" hangingPunct="1">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smtClean="0"/>
              <a:t>We are responsible for coordinating the efforts of federal, state, and local authorities to meet ambient air quality standards, while minimizing the impacts on the economy.</a:t>
            </a:r>
          </a:p>
          <a:p>
            <a:pPr>
              <a:lnSpc>
                <a:spcPct val="80000"/>
              </a:lnSpc>
            </a:pPr>
            <a:r>
              <a:rPr lang="en-US" sz="900" dirty="0" smtClean="0"/>
              <a:t>We have the ability to set mobile source emission standards more stringent than the U.S. Environmental Protection Agency, except in the areas of shipping and construction.  Other states, like many in the Northeast U.S., have taken advantage of their option to adopt our standards.  We also set regulations for consumer products, paints, and solvents, and have oversight over other area and stationary sources – which are primarily a local responsibility.  Californians support and want air pollution control - 65% put environmental protection over economic growth (although we think California has accomplished both), and this has created a supportive Legislature.  California has 4,000 air quality professionals at the State and local levels.  Since the beginning of California’s fiscal crisis, CARB’s funding dropped in half and we lost 15% of our staff.  Now we are funded completely by fees on cars and industry, which is a more stable source than income tax revenue.  We receive up to $166 M per year in incentive funds from fees on vehicle registration and new tire sales.  This goes to diesel engine retrofits, car </a:t>
            </a:r>
            <a:r>
              <a:rPr lang="en-US" sz="900" dirty="0" err="1" smtClean="0"/>
              <a:t>scrappage</a:t>
            </a:r>
            <a:r>
              <a:rPr lang="en-US" sz="900" dirty="0" smtClean="0"/>
              <a:t>, and agricultural, port, and locomotive projects.  The recently passed Proposition 1B goes to clean-up of California’s ports.</a:t>
            </a:r>
          </a:p>
          <a:p>
            <a:pPr>
              <a:lnSpc>
                <a:spcPct val="80000"/>
              </a:lnSpc>
            </a:pPr>
            <a:endParaRPr lang="en-US" sz="900" dirty="0" smtClean="0"/>
          </a:p>
          <a:p>
            <a:pPr>
              <a:lnSpc>
                <a:spcPct val="80000"/>
              </a:lnSpc>
            </a:pPr>
            <a:r>
              <a:rPr lang="en-US" sz="900" dirty="0" smtClean="0"/>
              <a:t>H&amp;SC Part 2. Sec. 39003:  The State Air Resources Board is the state agency charged with coordinating efforts to attain and maintain ambient air quality standards, to conduct research into the causes of and solution to air pollution, and to systematically attack the serious problem caused by motor vehicles, which is the major source of air pollution in many areas of the state.</a:t>
            </a:r>
          </a:p>
          <a:p>
            <a:pPr>
              <a:lnSpc>
                <a:spcPct val="80000"/>
              </a:lnSpc>
            </a:pPr>
            <a:endParaRPr lang="en-US" sz="900" dirty="0" smtClean="0"/>
          </a:p>
          <a:p>
            <a:pPr>
              <a:lnSpc>
                <a:spcPct val="80000"/>
              </a:lnSpc>
            </a:pPr>
            <a:r>
              <a:rPr lang="en-US" sz="900" dirty="0" smtClean="0"/>
              <a:t>AB32 and Governor’s Executive Orders directed CARB to address the role of, and impacts on, California regarding climate change:  </a:t>
            </a:r>
          </a:p>
          <a:p>
            <a:pPr lvl="1" eaLnBrk="1" hangingPunct="1">
              <a:lnSpc>
                <a:spcPct val="80000"/>
              </a:lnSpc>
            </a:pPr>
            <a:r>
              <a:rPr lang="en-US" sz="900" dirty="0" smtClean="0"/>
              <a:t>Executive Order # S-03-05, 06/01/05, establishing greenhouse gas emission reduction targets.</a:t>
            </a:r>
          </a:p>
          <a:p>
            <a:pPr lvl="1" eaLnBrk="1" hangingPunct="1">
              <a:lnSpc>
                <a:spcPct val="80000"/>
              </a:lnSpc>
            </a:pPr>
            <a:r>
              <a:rPr lang="en-US" sz="900" dirty="0" smtClean="0"/>
              <a:t>Executive Order # S-06-06, 01/25/06, biofuels and bioenergy from renewable resources.</a:t>
            </a:r>
          </a:p>
          <a:p>
            <a:pPr lvl="1" eaLnBrk="1" hangingPunct="1">
              <a:lnSpc>
                <a:spcPct val="80000"/>
              </a:lnSpc>
            </a:pPr>
            <a:r>
              <a:rPr lang="en-US" sz="900" dirty="0" smtClean="0"/>
              <a:t>Executive Order # S-20-06, 10/18/06, on responsibilities and roles of state agencies in climate change.</a:t>
            </a:r>
          </a:p>
          <a:p>
            <a:pPr lvl="1" eaLnBrk="1" hangingPunct="1">
              <a:lnSpc>
                <a:spcPct val="80000"/>
              </a:lnSpc>
            </a:pPr>
            <a:r>
              <a:rPr lang="en-US" sz="900" dirty="0" smtClean="0"/>
              <a:t>Executive Order # S-01-07, 01/18/07, Low Carbon Fuel Standard.</a:t>
            </a:r>
          </a:p>
          <a:p>
            <a:pPr lvl="1" eaLnBrk="1" hangingPunct="1">
              <a:lnSpc>
                <a:spcPct val="80000"/>
              </a:lnSpc>
            </a:pPr>
            <a:r>
              <a:rPr lang="en-US" sz="900" dirty="0" smtClean="0"/>
              <a:t>Executive Order # S-13-08, 11/14/08, Directing State Agencies to Plan for Sea Level Rise and Climate Impacts. </a:t>
            </a:r>
          </a:p>
          <a:p>
            <a:pPr lvl="1" eaLnBrk="1" hangingPunct="1">
              <a:lnSpc>
                <a:spcPct val="80000"/>
              </a:lnSpc>
            </a:pPr>
            <a:endParaRPr lang="en-US" sz="900" dirty="0" smtClean="0"/>
          </a:p>
          <a:p>
            <a:pPr lvl="0" eaLnBrk="1" hangingPunct="1">
              <a:lnSpc>
                <a:spcPct val="80000"/>
              </a:lnSpc>
            </a:pPr>
            <a:r>
              <a:rPr lang="en-US" sz="900" dirty="0" smtClean="0"/>
              <a:t>In PPIC’s 13th annual survey on the environment (July 2013), 65 percent of Californians say the government should act right away to cut GHG</a:t>
            </a:r>
            <a:r>
              <a:rPr lang="en-US" sz="900" baseline="0" dirty="0" smtClean="0"/>
              <a:t> e</a:t>
            </a:r>
            <a:r>
              <a:rPr lang="en-US" sz="900" dirty="0" smtClean="0"/>
              <a:t>missions—up 9 points since 2012. Less than a third (30%) say the state should wait for the economy to improve. Among likely voters, 59 percent say the state should act now, up 13 points since last year</a:t>
            </a:r>
          </a:p>
          <a:p>
            <a:pPr lvl="0" eaLnBrk="1" hangingPunct="1">
              <a:lnSpc>
                <a:spcPct val="80000"/>
              </a:lnSpc>
            </a:pPr>
            <a:endParaRPr lang="en-US" sz="900" dirty="0" smtClean="0"/>
          </a:p>
          <a:p>
            <a:pPr lvl="0" eaLnBrk="1" hangingPunct="1">
              <a:lnSpc>
                <a:spcPct val="80000"/>
              </a:lnSpc>
            </a:pPr>
            <a:r>
              <a:rPr lang="en-US" sz="900" dirty="0" smtClean="0"/>
              <a:t>A majority of Californians say air pollution is a big problem (28%) or somewhat of a problem (34%) in the region where they live. Adults living in the Inland Empire (44%), Los Angeles (40%), and Central Valley (31%) are much more likely to say it is a big problem than those living in the San Francisco Bay Area (16%) and Orange/San Diego (14%). Latinos (41%) and blacks (40%) are much more likely to express this view than Asians (23%) and whites (20%). About half of Californians say air pollution in their region is a very serious (22%) or somewhat serious (30%) threat to their health or the health of their immediate families. Residents are divided when asked if they think air pollution is a more serious health threat in lower-income areas of their region (48% yes, 46% no). </a:t>
            </a:r>
          </a:p>
          <a:p>
            <a:pPr lvl="1" eaLnBrk="1" hangingPunct="1">
              <a:lnSpc>
                <a:spcPct val="80000"/>
              </a:lnSpc>
            </a:pPr>
            <a:endParaRPr lang="en-US" sz="900" dirty="0" smtClean="0"/>
          </a:p>
          <a:p>
            <a:pPr lvl="1" eaLnBrk="1" hangingPunct="1">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you can see from these numbers, transportation plays a major role in California’s air quality problems and greenhouse gas emissions. Although we’ve attained air quality standards for lead, SO</a:t>
            </a:r>
            <a:r>
              <a:rPr lang="en-US" baseline="-25000" smtClean="0"/>
              <a:t>2</a:t>
            </a:r>
            <a:r>
              <a:rPr lang="en-US" smtClean="0"/>
              <a:t>, sulfates, and NO</a:t>
            </a:r>
            <a:r>
              <a:rPr lang="en-US" baseline="-25000" smtClean="0"/>
              <a:t>2</a:t>
            </a:r>
            <a:r>
              <a:rPr lang="en-US" smtClean="0"/>
              <a:t>, and cut peak ozone and particle levels by at least 75%, there are still many days of unacceptable ozone and PM across most of the State.  In fact, over 90% of Californians continue to breathe unhealthy air at times.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Photograph of the Pasadena Freeway, 1950s.</a:t>
            </a:r>
          </a:p>
          <a:p>
            <a:r>
              <a:rPr lang="en-US" dirty="0" smtClean="0"/>
              <a:t>SOURCE: EPA</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E7B696-D95A-4DC9-8A1E-95F38402A3E5}" type="slidenum">
              <a:rPr lang="en-US" smtClean="0"/>
              <a:pPr>
                <a:defRPr/>
              </a:pPr>
              <a:t>5</a:t>
            </a:fld>
            <a:endParaRPr lang="en-US"/>
          </a:p>
        </p:txBody>
      </p:sp>
    </p:spTree>
    <p:extLst>
      <p:ext uri="{BB962C8B-B14F-4D97-AF65-F5344CB8AC3E}">
        <p14:creationId xmlns:p14="http://schemas.microsoft.com/office/powerpoint/2010/main" val="150531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1A35F0-D319-43BA-B25A-B67C963BFFFA}" type="slidenum">
              <a:rPr lang="en-US" altLang="en-US"/>
              <a:pPr/>
              <a:t>6</a:t>
            </a:fld>
            <a:endParaRPr lang="en-US" altLang="en-US"/>
          </a:p>
        </p:txBody>
      </p:sp>
      <p:sp>
        <p:nvSpPr>
          <p:cNvPr id="1223682"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BF66FC0D-0C76-429C-A1F5-61CF06C06361}" type="slidenum">
              <a:rPr lang="en-US" altLang="en-US">
                <a:latin typeface="Times New Roman" pitchFamily="18" charset="0"/>
              </a:rPr>
              <a:pPr algn="r" eaLnBrk="0" hangingPunct="0"/>
              <a:t>6</a:t>
            </a:fld>
            <a:endParaRPr lang="en-US" altLang="en-US">
              <a:latin typeface="Times New Roman" pitchFamily="18" charset="0"/>
            </a:endParaRPr>
          </a:p>
        </p:txBody>
      </p:sp>
      <p:sp>
        <p:nvSpPr>
          <p:cNvPr id="1223683" name="Rectangle 2"/>
          <p:cNvSpPr>
            <a:spLocks noGrp="1" noRot="1" noChangeAspect="1" noChangeArrowheads="1" noTextEdit="1"/>
          </p:cNvSpPr>
          <p:nvPr>
            <p:ph type="sldImg"/>
          </p:nvPr>
        </p:nvSpPr>
        <p:spPr>
          <a:ln/>
        </p:spPr>
      </p:sp>
      <p:sp>
        <p:nvSpPr>
          <p:cNvPr id="1223684" name="Rectangle 3"/>
          <p:cNvSpPr>
            <a:spLocks noGrp="1" noChangeArrowheads="1"/>
          </p:cNvSpPr>
          <p:nvPr>
            <p:ph type="body" idx="1"/>
          </p:nvPr>
        </p:nvSpPr>
        <p:spPr>
          <a:xfrm>
            <a:off x="929212" y="3318353"/>
            <a:ext cx="7425279" cy="3143011"/>
          </a:xfrm>
        </p:spPr>
        <p:txBody>
          <a:bodyPr lIns="93078" tIns="46538" rIns="93078" bIns="46538"/>
          <a:lstStyle/>
          <a:p>
            <a:r>
              <a:rPr lang="en-US" altLang="en-US" dirty="0"/>
              <a:t>[CLICK TO START VIDEO]</a:t>
            </a:r>
          </a:p>
          <a:p>
            <a:r>
              <a:rPr lang="en-US" altLang="en-US" dirty="0"/>
              <a:t>In 1968, the air quality in California was filthy by today’s standards.</a:t>
            </a:r>
          </a:p>
          <a:p>
            <a:endParaRPr lang="en-US" altLang="en-US" dirty="0"/>
          </a:p>
          <a:p>
            <a:r>
              <a:rPr lang="en-US" altLang="en-US" dirty="0"/>
              <a:t>The most visible aspect of air pollution was the brownish haze of smog that cloaked California cities, particularly in the South Coast, throughout much of the year.  The smog was thick with irritating substances like ozone, formaldehyde and </a:t>
            </a:r>
            <a:r>
              <a:rPr lang="en-US" altLang="en-US" dirty="0" err="1"/>
              <a:t>peroxyacetyl</a:t>
            </a:r>
            <a:r>
              <a:rPr lang="en-US" altLang="en-US" dirty="0"/>
              <a:t> nitrate or PAN, which made breathing difficult and made eyes water.</a:t>
            </a:r>
          </a:p>
          <a:p>
            <a:endParaRPr lang="en-US" altLang="en-US" dirty="0"/>
          </a:p>
          <a:p>
            <a:r>
              <a:rPr lang="en-US" altLang="en-US" dirty="0">
                <a:solidFill>
                  <a:srgbClr val="000000"/>
                </a:solidFill>
              </a:rPr>
              <a:t>Most Californians breathed high levels of lead, nitrogen dioxide, sulfur dioxide, carbon monoxide, particulate matter and air toxics – pollutants that are harmful to human health.  </a:t>
            </a:r>
          </a:p>
          <a:p>
            <a:endParaRPr lang="en-US" altLang="en-US" dirty="0">
              <a:solidFill>
                <a:srgbClr val="000000"/>
              </a:solidFill>
            </a:endParaRPr>
          </a:p>
          <a:p>
            <a:r>
              <a:rPr lang="en-US" altLang="en-US" dirty="0">
                <a:solidFill>
                  <a:srgbClr val="000000"/>
                </a:solidFill>
              </a:rPr>
              <a:t>Toxic emissions from industry, incinerators and consumer products poured into the air with few restrictions</a:t>
            </a:r>
            <a:r>
              <a:rPr lang="en-US" altLang="en-US" dirty="0" smtClean="0">
                <a:solidFill>
                  <a:srgbClr val="000000"/>
                </a:solidFill>
              </a:rPr>
              <a:t>.</a:t>
            </a:r>
          </a:p>
          <a:p>
            <a:endParaRPr lang="en-US" altLang="en-US"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air is much cleaner than when it was at it’s worst in the post-World War II period.  In the mid-1960s, total oxidant (ozone plus NO</a:t>
            </a:r>
            <a:r>
              <a:rPr lang="en-US" altLang="en-US" baseline="-25000" dirty="0" smtClean="0"/>
              <a:t>2</a:t>
            </a:r>
            <a:r>
              <a:rPr lang="en-US" altLang="en-US" dirty="0" smtClean="0"/>
              <a:t>) levels approached 800 ppb in Los Angeles.  24-hour-average PM10 concentrations exceeded 1800 </a:t>
            </a:r>
            <a:r>
              <a:rPr lang="en-US" altLang="en-US" dirty="0" smtClean="0">
                <a:sym typeface="Symbol" pitchFamily="18" charset="2"/>
              </a:rPr>
              <a:t></a:t>
            </a:r>
            <a:r>
              <a:rPr lang="en-US" altLang="en-US" dirty="0" smtClean="0"/>
              <a:t>g/m</a:t>
            </a:r>
            <a:r>
              <a:rPr lang="en-US" altLang="en-US" baseline="30000" dirty="0" smtClean="0"/>
              <a:t>3</a:t>
            </a:r>
            <a:r>
              <a:rPr lang="en-US" altLang="en-US" dirty="0" smtClean="0"/>
              <a:t> in desert areas and 600 </a:t>
            </a:r>
            <a:r>
              <a:rPr lang="en-US" altLang="en-US" dirty="0" smtClean="0">
                <a:sym typeface="Symbol" pitchFamily="18" charset="2"/>
              </a:rPr>
              <a:t></a:t>
            </a:r>
            <a:r>
              <a:rPr lang="en-US" altLang="en-US" dirty="0" smtClean="0"/>
              <a:t>g/m</a:t>
            </a:r>
            <a:r>
              <a:rPr lang="en-US" altLang="en-US" baseline="30000" dirty="0" smtClean="0"/>
              <a:t>3 </a:t>
            </a:r>
            <a:r>
              <a:rPr lang="en-US" altLang="en-US" dirty="0" smtClean="0"/>
              <a:t>in Los Angeles. </a:t>
            </a:r>
          </a:p>
          <a:p>
            <a:r>
              <a:rPr lang="en-US" altLang="en-US" dirty="0" smtClean="0">
                <a:solidFill>
                  <a:srgbClr val="000000"/>
                </a:solidFill>
              </a:rPr>
              <a:t>In 1980, most Californians breathed unhealthy levels of lead, nitrogen dioxide, sulfur dioxide, carbon monoxide, ozone, particulate matter, and/or air toxics.  </a:t>
            </a:r>
          </a:p>
          <a:p>
            <a:endParaRPr lang="en-US" altLang="en-US" dirty="0" smtClean="0">
              <a:solidFill>
                <a:srgbClr val="000000"/>
              </a:solidFill>
            </a:endParaRPr>
          </a:p>
          <a:p>
            <a:r>
              <a:rPr lang="en-US" altLang="en-US" dirty="0" smtClean="0">
                <a:solidFill>
                  <a:srgbClr val="000000"/>
                </a:solidFill>
              </a:rPr>
              <a:t>In the South Coast, there were over 100 days of Stage 1 health alerts when all residents were urged to restrict their activity outdoors.  Peak ozone levels reached 49 parts per hundred million -- our air quality standard is 9 </a:t>
            </a:r>
            <a:r>
              <a:rPr lang="en-US" altLang="en-US" dirty="0" err="1" smtClean="0">
                <a:solidFill>
                  <a:srgbClr val="000000"/>
                </a:solidFill>
              </a:rPr>
              <a:t>pphm</a:t>
            </a:r>
            <a:r>
              <a:rPr lang="en-US" altLang="en-US" dirty="0" smtClean="0">
                <a:solidFill>
                  <a:srgbClr val="000000"/>
                </a:solidFill>
              </a:rPr>
              <a:t>.  </a:t>
            </a:r>
          </a:p>
          <a:p>
            <a:endParaRPr lang="en-US" altLang="en-US" dirty="0" smtClean="0">
              <a:solidFill>
                <a:srgbClr val="000000"/>
              </a:solidFill>
            </a:endParaRPr>
          </a:p>
          <a:p>
            <a:endParaRPr lang="en-US" altLang="en-US" dirty="0" smtClean="0">
              <a:solidFill>
                <a:srgbClr val="000000"/>
              </a:solidFill>
            </a:endParaRPr>
          </a:p>
          <a:p>
            <a:endParaRPr lang="en-US" altLang="en-US" dirty="0" smtClean="0">
              <a:solidFill>
                <a:srgbClr val="000000"/>
              </a:solidFill>
            </a:endParaRPr>
          </a:p>
          <a:p>
            <a:endParaRPr lang="en-US" altLang="en-US" dirty="0">
              <a:solidFill>
                <a:srgbClr val="000000"/>
              </a:solidFill>
            </a:endParaRPr>
          </a:p>
          <a:p>
            <a:endParaRPr lang="en-US"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technology research and development demonstrates that reduced emissions are feasible, but the use of performance-based standards allows industry to come up with more cost-effective approaches.</a:t>
            </a:r>
          </a:p>
          <a:p>
            <a:endParaRPr lang="en-US" smtClean="0"/>
          </a:p>
          <a:p>
            <a:r>
              <a:rPr lang="en-US" smtClean="0"/>
              <a:t>Enforcement and monitoring programs are also an important key.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000" dirty="0" smtClean="0"/>
              <a:t>Our Governing Board is required to have an MD and engineer as members, and our first and last two chairmen were respected atmospheric scientists.  Except for the chairman, our Board only works once per month and relies on us for technical input.  Most of our dedicated work force are engineers and scientists, and about 20% of our employees have Ph.D.’s and Master’s degrees.  We also have several partnerships with universities (UCLA, UCD) on mobile source research.  We conduct our own vehicle testing programs and fund extramural research at a level of $10 million in a good year, about $5 million currently, and take advantage of the strong academic community in California and other states.  We also fund a technology demonstration and commercialization program.  CARB has funded the development of state-of-the-art emission, air quality, and macroeconomic models.  Our technology research demonstrates that reduced emissions are feasible, but the use of performance-based standards allows industry to come up with more cost-effective approaches.  Our world-class enforcement and monitoring programs ensure that the emission standards are met.  We have a requirement that the scientific underpinnings of all our regulations undergo scientific peer review.  This is normally done by the University of California.  Underlying this science-based approach is the willingness to move ahead in the face of some uncertainties.</a:t>
            </a:r>
          </a:p>
          <a:p>
            <a:pPr>
              <a:lnSpc>
                <a:spcPct val="90000"/>
              </a:lnSpc>
            </a:pPr>
            <a:endParaRPr lang="en-US" sz="1000" dirty="0" smtClean="0"/>
          </a:p>
          <a:p>
            <a:pPr>
              <a:lnSpc>
                <a:spcPct val="90000"/>
              </a:lnSpc>
            </a:pPr>
            <a:r>
              <a:rPr lang="en-US" sz="1000" dirty="0" smtClean="0"/>
              <a:t>The H&amp;SC directs ARB’s major activities toward protecting public health and welfare from the adverse impacts of air pollution.  Of particular note is the mandate to conduct research to promote a fuller understanding of the nature and causes of adverse air quality impacts and through a science-based approach to assure that subsequent emission controls will accomplish their objectives in a timely and cost-effective manner. </a:t>
            </a:r>
            <a:r>
              <a:rPr lang="en-US" sz="1000" baseline="0" dirty="0" smtClean="0"/>
              <a:t> We have a </a:t>
            </a:r>
            <a:r>
              <a:rPr lang="en-US" sz="1000" dirty="0" smtClean="0"/>
              <a:t>long tradition of air pollution research to ensure that environmental decision-makers have the best possible scientific information for making their decisions regarding the specific regulations and actions needed to protect public health and welfare from the effects of air pollution.  </a:t>
            </a:r>
          </a:p>
          <a:p>
            <a:pPr>
              <a:lnSpc>
                <a:spcPct val="90000"/>
              </a:lnSpc>
            </a:pPr>
            <a:endParaRPr lang="en-US" sz="1000" dirty="0" smtClean="0"/>
          </a:p>
          <a:p>
            <a:pPr>
              <a:lnSpc>
                <a:spcPct val="90000"/>
              </a:lnSpc>
            </a:pP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51B853A-A471-47E9-8050-4A645861F5E6}" type="slidenum">
              <a:rPr lang="en-US" altLang="en-US"/>
              <a:pPr/>
              <a:t>9</a:t>
            </a:fld>
            <a:endParaRPr lang="en-US" altLang="en-US"/>
          </a:p>
        </p:txBody>
      </p:sp>
      <p:sp>
        <p:nvSpPr>
          <p:cNvPr id="1458178"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96FE1B1D-3659-4DAE-B289-DDDE78890910}" type="slidenum">
              <a:rPr lang="en-US" altLang="en-US">
                <a:latin typeface="Times New Roman" pitchFamily="18" charset="0"/>
              </a:rPr>
              <a:pPr algn="r" eaLnBrk="0" hangingPunct="0"/>
              <a:t>9</a:t>
            </a:fld>
            <a:endParaRPr lang="en-US" altLang="en-US">
              <a:latin typeface="Times New Roman" pitchFamily="18" charset="0"/>
            </a:endParaRPr>
          </a:p>
        </p:txBody>
      </p:sp>
      <p:sp>
        <p:nvSpPr>
          <p:cNvPr id="1458179" name="Rectangle 7"/>
          <p:cNvSpPr txBox="1">
            <a:spLocks noGrp="1" noChangeArrowheads="1"/>
          </p:cNvSpPr>
          <p:nvPr/>
        </p:nvSpPr>
        <p:spPr bwMode="auto">
          <a:xfrm>
            <a:off x="5259925" y="6635512"/>
            <a:ext cx="4021676" cy="34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3" rIns="93144" bIns="46573"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a:fld id="{64E41251-26F5-4B5A-A2D9-31855138BBAF}" type="slidenum">
              <a:rPr lang="en-US" altLang="en-US">
                <a:latin typeface="Arial" pitchFamily="34" charset="0"/>
              </a:rPr>
              <a:pPr algn="r"/>
              <a:t>9</a:t>
            </a:fld>
            <a:endParaRPr lang="en-US" altLang="en-US">
              <a:latin typeface="Arial" pitchFamily="34" charset="0"/>
            </a:endParaRPr>
          </a:p>
        </p:txBody>
      </p:sp>
      <p:sp>
        <p:nvSpPr>
          <p:cNvPr id="1458180" name="Rectangle 2"/>
          <p:cNvSpPr>
            <a:spLocks noGrp="1" noRot="1" noChangeAspect="1" noChangeArrowheads="1" noTextEdit="1"/>
          </p:cNvSpPr>
          <p:nvPr>
            <p:ph type="sldImg"/>
          </p:nvPr>
        </p:nvSpPr>
        <p:spPr>
          <a:xfrm>
            <a:off x="2895600" y="523875"/>
            <a:ext cx="3494088" cy="2619375"/>
          </a:xfrm>
          <a:ln/>
        </p:spPr>
      </p:sp>
      <p:sp>
        <p:nvSpPr>
          <p:cNvPr id="1458181" name="Rectangle 3"/>
          <p:cNvSpPr>
            <a:spLocks noGrp="1" noChangeArrowheads="1"/>
          </p:cNvSpPr>
          <p:nvPr>
            <p:ph type="body" idx="1"/>
          </p:nvPr>
        </p:nvSpPr>
        <p:spPr>
          <a:xfrm>
            <a:off x="1238248" y="3318354"/>
            <a:ext cx="7036355" cy="3380377"/>
          </a:xfrm>
        </p:spPr>
        <p:txBody>
          <a:bodyPr lIns="93144" tIns="46573" rIns="93144" bIns="46573"/>
          <a:lstStyle/>
          <a:p>
            <a:r>
              <a:rPr lang="en-US" altLang="en-US" dirty="0"/>
              <a:t>To reduce emissions, the Air Resources Board and local air districts adopted an aggressive strategy of air pollution controls.  The Air Resources Board has led the way in pursuing controls which push the technological envelope and encourage innovation.</a:t>
            </a:r>
          </a:p>
          <a:p>
            <a:endParaRPr lang="en-US" altLang="en-US" dirty="0"/>
          </a:p>
          <a:p>
            <a:r>
              <a:rPr lang="en-US" altLang="en-US" dirty="0"/>
              <a:t>Key mobile source controls include cleaner engines; after treatment systems such as 3-way catalysts for automobiles and diesel particulate traps for large trucks; cleaner gasoline and diesel fuel; and alternative fuels.</a:t>
            </a:r>
          </a:p>
          <a:p>
            <a:endParaRPr lang="en-US" altLang="en-US" dirty="0"/>
          </a:p>
          <a:p>
            <a:r>
              <a:rPr lang="en-US" altLang="en-US" dirty="0"/>
              <a:t>Adopted mobile source emissions standards represent a reduction of over 99 percent for new gasoline vehicles, and 98 percent for new diesel vehicles, relative to their pre-control levels.</a:t>
            </a:r>
          </a:p>
          <a:p>
            <a:endParaRPr lang="en-US" altLang="en-US" dirty="0"/>
          </a:p>
          <a:p>
            <a:r>
              <a:rPr lang="en-US" altLang="en-US" dirty="0"/>
              <a:t>Industrial source control measures include low NO</a:t>
            </a:r>
            <a:r>
              <a:rPr lang="en-US" altLang="en-US" baseline="-25000" dirty="0"/>
              <a:t>X</a:t>
            </a:r>
            <a:r>
              <a:rPr lang="en-US" altLang="en-US" dirty="0"/>
              <a:t> burners, selective catalytic reduction, and cleaner fuels such as compressed natural gas.  These have resulted in an 80 to 90 percent reduction in oxides of nitrogen.</a:t>
            </a:r>
          </a:p>
          <a:p>
            <a:endParaRPr lang="en-US" altLang="en-US" dirty="0"/>
          </a:p>
          <a:p>
            <a:r>
              <a:rPr lang="en-US" altLang="en-US" dirty="0"/>
              <a:t>Other control measures on smaller sources include vapor recovery systems in cars and gas pumps, and low-VOC consumer products.  Together these controls have achieved around a 75 percent reduction in reactive organic gases.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6C1BA-F38F-4DCC-9C63-EED79B974DED}"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2DC35-97A1-4412-A78A-968F15659A97}" type="slidenum">
              <a:rPr lang="en-US"/>
              <a:pPr>
                <a:defRPr/>
              </a:pPr>
              <a:t>‹#›</a:t>
            </a:fld>
            <a:endParaRPr lang="en-US"/>
          </a:p>
        </p:txBody>
      </p:sp>
    </p:spTree>
    <p:extLst>
      <p:ext uri="{BB962C8B-B14F-4D97-AF65-F5344CB8AC3E}">
        <p14:creationId xmlns:p14="http://schemas.microsoft.com/office/powerpoint/2010/main" val="362263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672F9-4357-4607-BC00-B8FE7D8FF4AC}"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DB364-A496-46C5-8783-4BD1CD607488}" type="slidenum">
              <a:rPr lang="en-US"/>
              <a:pPr>
                <a:defRPr/>
              </a:pPr>
              <a:t>‹#›</a:t>
            </a:fld>
            <a:endParaRPr lang="en-US"/>
          </a:p>
        </p:txBody>
      </p:sp>
    </p:spTree>
    <p:extLst>
      <p:ext uri="{BB962C8B-B14F-4D97-AF65-F5344CB8AC3E}">
        <p14:creationId xmlns:p14="http://schemas.microsoft.com/office/powerpoint/2010/main" val="29166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F844B-9CDE-4566-8F95-74222251BB4F}"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402EF-8144-415C-9203-5C9503D8EBFB}" type="slidenum">
              <a:rPr lang="en-US"/>
              <a:pPr>
                <a:defRPr/>
              </a:pPr>
              <a:t>‹#›</a:t>
            </a:fld>
            <a:endParaRPr lang="en-US"/>
          </a:p>
        </p:txBody>
      </p:sp>
    </p:spTree>
    <p:extLst>
      <p:ext uri="{BB962C8B-B14F-4D97-AF65-F5344CB8AC3E}">
        <p14:creationId xmlns:p14="http://schemas.microsoft.com/office/powerpoint/2010/main" val="154366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99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389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86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7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07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1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54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3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84D81C-22ED-4995-A444-431760E2479E}"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A5E06-DF79-419E-9B57-176C320C809C}" type="slidenum">
              <a:rPr lang="en-US"/>
              <a:pPr>
                <a:defRPr/>
              </a:pPr>
              <a:t>‹#›</a:t>
            </a:fld>
            <a:endParaRPr lang="en-US"/>
          </a:p>
        </p:txBody>
      </p:sp>
    </p:spTree>
    <p:extLst>
      <p:ext uri="{BB962C8B-B14F-4D97-AF65-F5344CB8AC3E}">
        <p14:creationId xmlns:p14="http://schemas.microsoft.com/office/powerpoint/2010/main" val="110420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97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1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11/11/13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F80B8B88-81CE-4091-946B-7EFC299F6DB5}" type="datetime1">
              <a:rPr lang="en-US" smtClean="0">
                <a:solidFill>
                  <a:prstClr val="black">
                    <a:tint val="75000"/>
                  </a:prstClr>
                </a:solidFill>
              </a:rPr>
              <a:pPr>
                <a:defRPr/>
              </a:pPr>
              <a:t>11/11/13</a:t>
            </a:fld>
            <a:endParaRPr lang="en-US">
              <a:solidFill>
                <a:prstClr val="black">
                  <a:tint val="75000"/>
                </a:prstClr>
              </a:solidFill>
            </a:endParaRPr>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4DE716C-3112-4762-89AC-1BBD90DD18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90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4524BF0-9C15-4577-9338-35D1FF9D35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06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84113-E15D-4423-A7CA-0F9B89AFA050}"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EF0D2-7325-4305-8461-BCA4D9338AF4}" type="slidenum">
              <a:rPr lang="en-US"/>
              <a:pPr>
                <a:defRPr/>
              </a:pPr>
              <a:t>‹#›</a:t>
            </a:fld>
            <a:endParaRPr lang="en-US"/>
          </a:p>
        </p:txBody>
      </p:sp>
    </p:spTree>
    <p:extLst>
      <p:ext uri="{BB962C8B-B14F-4D97-AF65-F5344CB8AC3E}">
        <p14:creationId xmlns:p14="http://schemas.microsoft.com/office/powerpoint/2010/main" val="281612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C546BD-95E3-4993-8AB7-FFE88752448A}"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048FA-67C4-4702-BDFD-ECBD96BC8D4E}" type="slidenum">
              <a:rPr lang="en-US"/>
              <a:pPr>
                <a:defRPr/>
              </a:pPr>
              <a:t>‹#›</a:t>
            </a:fld>
            <a:endParaRPr lang="en-US"/>
          </a:p>
        </p:txBody>
      </p:sp>
    </p:spTree>
    <p:extLst>
      <p:ext uri="{BB962C8B-B14F-4D97-AF65-F5344CB8AC3E}">
        <p14:creationId xmlns:p14="http://schemas.microsoft.com/office/powerpoint/2010/main" val="353703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6BF5FE-1668-4029-A6B2-C42F02163D1E}" type="datetime1">
              <a:rPr lang="en-US"/>
              <a:pPr>
                <a:defRPr/>
              </a:pPr>
              <a:t>11/11/13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A6AA5B-93AD-464F-B3F5-6ADF74A8513B}" type="slidenum">
              <a:rPr lang="en-US"/>
              <a:pPr>
                <a:defRPr/>
              </a:pPr>
              <a:t>‹#›</a:t>
            </a:fld>
            <a:endParaRPr lang="en-US"/>
          </a:p>
        </p:txBody>
      </p:sp>
    </p:spTree>
    <p:extLst>
      <p:ext uri="{BB962C8B-B14F-4D97-AF65-F5344CB8AC3E}">
        <p14:creationId xmlns:p14="http://schemas.microsoft.com/office/powerpoint/2010/main" val="238031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1BC89B-D673-47DA-B782-BD31A50AB600}" type="datetime1">
              <a:rPr lang="en-US"/>
              <a:pPr>
                <a:defRPr/>
              </a:pPr>
              <a:t>11/11/13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4EF879-9510-4137-B151-1E4DFC330DE7}" type="slidenum">
              <a:rPr lang="en-US"/>
              <a:pPr>
                <a:defRPr/>
              </a:pPr>
              <a:t>‹#›</a:t>
            </a:fld>
            <a:endParaRPr lang="en-US"/>
          </a:p>
        </p:txBody>
      </p:sp>
    </p:spTree>
    <p:extLst>
      <p:ext uri="{BB962C8B-B14F-4D97-AF65-F5344CB8AC3E}">
        <p14:creationId xmlns:p14="http://schemas.microsoft.com/office/powerpoint/2010/main" val="29322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98BBDE-62B2-4792-BF66-2BD9824BA7C2}" type="datetime1">
              <a:rPr lang="en-US"/>
              <a:pPr>
                <a:defRPr/>
              </a:pPr>
              <a:t>11/11/13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0CCADD-69CA-4FBB-BFE4-9B1B058A44A9}" type="slidenum">
              <a:rPr lang="en-US"/>
              <a:pPr>
                <a:defRPr/>
              </a:pPr>
              <a:t>‹#›</a:t>
            </a:fld>
            <a:endParaRPr lang="en-US"/>
          </a:p>
        </p:txBody>
      </p:sp>
    </p:spTree>
    <p:extLst>
      <p:ext uri="{BB962C8B-B14F-4D97-AF65-F5344CB8AC3E}">
        <p14:creationId xmlns:p14="http://schemas.microsoft.com/office/powerpoint/2010/main" val="8896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011EE-789B-40E5-AEC8-1D3813C6CA8F}"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C2B4E4-50B5-445D-A215-22B95E98AE48}" type="slidenum">
              <a:rPr lang="en-US"/>
              <a:pPr>
                <a:defRPr/>
              </a:pPr>
              <a:t>‹#›</a:t>
            </a:fld>
            <a:endParaRPr lang="en-US"/>
          </a:p>
        </p:txBody>
      </p:sp>
    </p:spTree>
    <p:extLst>
      <p:ext uri="{BB962C8B-B14F-4D97-AF65-F5344CB8AC3E}">
        <p14:creationId xmlns:p14="http://schemas.microsoft.com/office/powerpoint/2010/main" val="19341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3F7434-B1A6-45EE-B9AB-AB4016AA7120}"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49B20B-F6D2-4B1D-B8DA-9C7DB9718F3F}" type="slidenum">
              <a:rPr lang="en-US"/>
              <a:pPr>
                <a:defRPr/>
              </a:pPr>
              <a:t>‹#›</a:t>
            </a:fld>
            <a:endParaRPr lang="en-US"/>
          </a:p>
        </p:txBody>
      </p:sp>
    </p:spTree>
    <p:extLst>
      <p:ext uri="{BB962C8B-B14F-4D97-AF65-F5344CB8AC3E}">
        <p14:creationId xmlns:p14="http://schemas.microsoft.com/office/powerpoint/2010/main" val="1196844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585C27-3C83-4AB9-BA8A-5041A5BE0742}" type="datetime1">
              <a:rPr lang="en-US"/>
              <a:pPr>
                <a:defRPr/>
              </a:pPr>
              <a:t>11/11/13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AA1011-1DDC-4F34-AC0A-0317ED4F90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65" charset="0"/>
        </a:defRPr>
      </a:lvl2pPr>
      <a:lvl3pPr algn="ctr" rtl="0" eaLnBrk="0" fontAlgn="base" hangingPunct="0">
        <a:spcBef>
          <a:spcPct val="0"/>
        </a:spcBef>
        <a:spcAft>
          <a:spcPct val="0"/>
        </a:spcAft>
        <a:defRPr sz="4400">
          <a:solidFill>
            <a:schemeClr val="tx1"/>
          </a:solidFill>
          <a:latin typeface="Calibri" pitchFamily="-65" charset="0"/>
        </a:defRPr>
      </a:lvl3pPr>
      <a:lvl4pPr algn="ctr" rtl="0" eaLnBrk="0" fontAlgn="base" hangingPunct="0">
        <a:spcBef>
          <a:spcPct val="0"/>
        </a:spcBef>
        <a:spcAft>
          <a:spcPct val="0"/>
        </a:spcAft>
        <a:defRPr sz="4400">
          <a:solidFill>
            <a:schemeClr val="tx1"/>
          </a:solidFill>
          <a:latin typeface="Calibri" pitchFamily="-65" charset="0"/>
        </a:defRPr>
      </a:lvl4pPr>
      <a:lvl5pPr algn="ctr" rtl="0" eaLnBrk="0" fontAlgn="base" hangingPunct="0">
        <a:spcBef>
          <a:spcPct val="0"/>
        </a:spcBef>
        <a:spcAft>
          <a:spcPct val="0"/>
        </a:spcAft>
        <a:defRPr sz="44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6FF453E-AD59-49BE-86CE-C7407245871E}" type="datetimeFigureOut">
              <a:rPr lang="en-US" smtClean="0">
                <a:solidFill>
                  <a:prstClr val="black">
                    <a:tint val="75000"/>
                  </a:prstClr>
                </a:solidFill>
                <a:latin typeface="Calibri"/>
                <a:cs typeface="+mn-cs"/>
              </a:rPr>
              <a:pPr fontAlgn="auto">
                <a:spcBef>
                  <a:spcPts val="0"/>
                </a:spcBef>
                <a:spcAft>
                  <a:spcPts val="0"/>
                </a:spcAft>
              </a:pPr>
              <a:t>11/11/13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815CCD-D443-4C94-A1C9-8A3C0BD1B423}"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2691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bcroes@arb.ca.gov" TargetMode="External"/><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5.png"/><Relationship Id="rId6" Type="http://schemas.openxmlformats.org/officeDocument/2006/relationships/image" Target="../media/image6.jpeg"/><Relationship Id="rId1" Type="http://schemas.microsoft.com/office/2007/relationships/media" Target="file:///C:\Users\bcroes\Documents\Committees,%20etc\Conferences\2010%2004-15%20UC%20Riverside%20BCOE%2020th%20Anniversary%20Lecture%20Series\ani-1.wmv" TargetMode="External"/><Relationship Id="rId2" Type="http://schemas.openxmlformats.org/officeDocument/2006/relationships/video" Target="file:///C:\Users\bcroes\Documents\Committees,%20etc\Conferences\2010%2004-15%20UC%20Riverside%20BCOE%2020th%20Anniversary%20Lecture%20Series\ani-1.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75" name="Picture 8" descr="CA-Energy-WhiteBG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38719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4" name="Text Box 2"/>
          <p:cNvSpPr txBox="1">
            <a:spLocks noChangeArrowheads="1"/>
          </p:cNvSpPr>
          <p:nvPr/>
        </p:nvSpPr>
        <p:spPr bwMode="auto">
          <a:xfrm>
            <a:off x="4327525" y="5992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4" tIns="45683" rIns="91364" bIns="45683">
            <a:spAutoFit/>
          </a:bodyPr>
          <a:lstStyle/>
          <a:p>
            <a:pPr eaLnBrk="0" hangingPunct="0"/>
            <a:endParaRPr lang="en-US" sz="2400">
              <a:latin typeface="Arial Black" pitchFamily="34" charset="0"/>
            </a:endParaRPr>
          </a:p>
        </p:txBody>
      </p:sp>
      <p:sp>
        <p:nvSpPr>
          <p:cNvPr id="177172" name="Rectangle 20"/>
          <p:cNvSpPr>
            <a:spLocks noGrp="1"/>
          </p:cNvSpPr>
          <p:nvPr>
            <p:ph type="title" idx="4294967295"/>
          </p:nvPr>
        </p:nvSpPr>
        <p:spPr>
          <a:xfrm>
            <a:off x="2819400" y="990600"/>
            <a:ext cx="5867400" cy="1785938"/>
          </a:xfrm>
        </p:spPr>
        <p:txBody>
          <a:bodyPr/>
          <a:lstStyle/>
          <a:p>
            <a:r>
              <a:rPr lang="en-US" sz="4200" dirty="0" smtClean="0"/>
              <a:t>Overview of the California Air Resources Board</a:t>
            </a:r>
          </a:p>
        </p:txBody>
      </p:sp>
      <p:sp>
        <p:nvSpPr>
          <p:cNvPr id="177173" name="Text Box 21"/>
          <p:cNvSpPr txBox="1">
            <a:spLocks noChangeArrowheads="1"/>
          </p:cNvSpPr>
          <p:nvPr/>
        </p:nvSpPr>
        <p:spPr bwMode="auto">
          <a:xfrm>
            <a:off x="4503689" y="3124200"/>
            <a:ext cx="2678211" cy="154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51" tIns="32125" rIns="64251" bIns="32125">
            <a:spAutoFit/>
          </a:bodyPr>
          <a:lstStyle>
            <a:lvl1pPr defTabSz="642938" eaLnBrk="0" hangingPunct="0">
              <a:defRPr>
                <a:solidFill>
                  <a:schemeClr val="tx1"/>
                </a:solidFill>
                <a:latin typeface="Calibri" pitchFamily="34" charset="0"/>
                <a:cs typeface="Arial" charset="0"/>
              </a:defRPr>
            </a:lvl1pPr>
            <a:lvl2pPr marL="320675" defTabSz="642938" eaLnBrk="0" hangingPunct="0">
              <a:defRPr>
                <a:solidFill>
                  <a:schemeClr val="tx1"/>
                </a:solidFill>
                <a:latin typeface="Calibri" pitchFamily="34" charset="0"/>
                <a:cs typeface="Arial" charset="0"/>
              </a:defRPr>
            </a:lvl2pPr>
            <a:lvl3pPr marL="642938" defTabSz="642938" eaLnBrk="0" hangingPunct="0">
              <a:defRPr>
                <a:solidFill>
                  <a:schemeClr val="tx1"/>
                </a:solidFill>
                <a:latin typeface="Calibri" pitchFamily="34" charset="0"/>
                <a:cs typeface="Arial" charset="0"/>
              </a:defRPr>
            </a:lvl3pPr>
            <a:lvl4pPr marL="963613" defTabSz="642938" eaLnBrk="0" hangingPunct="0">
              <a:defRPr>
                <a:solidFill>
                  <a:schemeClr val="tx1"/>
                </a:solidFill>
                <a:latin typeface="Calibri" pitchFamily="34" charset="0"/>
                <a:cs typeface="Arial" charset="0"/>
              </a:defRPr>
            </a:lvl4pPr>
            <a:lvl5pPr marL="1285875" defTabSz="642938" eaLnBrk="0" hangingPunct="0">
              <a:defRPr>
                <a:solidFill>
                  <a:schemeClr val="tx1"/>
                </a:solidFill>
                <a:latin typeface="Calibri" pitchFamily="34" charset="0"/>
                <a:cs typeface="Arial" charset="0"/>
              </a:defRPr>
            </a:lvl5pPr>
            <a:lvl6pPr marL="1743075" defTabSz="642938" eaLnBrk="0" fontAlgn="base" hangingPunct="0">
              <a:spcBef>
                <a:spcPct val="0"/>
              </a:spcBef>
              <a:spcAft>
                <a:spcPct val="0"/>
              </a:spcAft>
              <a:defRPr>
                <a:solidFill>
                  <a:schemeClr val="tx1"/>
                </a:solidFill>
                <a:latin typeface="Calibri" pitchFamily="34" charset="0"/>
                <a:cs typeface="Arial" charset="0"/>
              </a:defRPr>
            </a:lvl6pPr>
            <a:lvl7pPr marL="2200275" defTabSz="642938" eaLnBrk="0" fontAlgn="base" hangingPunct="0">
              <a:spcBef>
                <a:spcPct val="0"/>
              </a:spcBef>
              <a:spcAft>
                <a:spcPct val="0"/>
              </a:spcAft>
              <a:defRPr>
                <a:solidFill>
                  <a:schemeClr val="tx1"/>
                </a:solidFill>
                <a:latin typeface="Calibri" pitchFamily="34" charset="0"/>
                <a:cs typeface="Arial" charset="0"/>
              </a:defRPr>
            </a:lvl7pPr>
            <a:lvl8pPr marL="2657475" defTabSz="642938" eaLnBrk="0" fontAlgn="base" hangingPunct="0">
              <a:spcBef>
                <a:spcPct val="0"/>
              </a:spcBef>
              <a:spcAft>
                <a:spcPct val="0"/>
              </a:spcAft>
              <a:defRPr>
                <a:solidFill>
                  <a:schemeClr val="tx1"/>
                </a:solidFill>
                <a:latin typeface="Calibri" pitchFamily="34" charset="0"/>
                <a:cs typeface="Arial" charset="0"/>
              </a:defRPr>
            </a:lvl8pPr>
            <a:lvl9pPr marL="3114675" defTabSz="642938"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Bart </a:t>
            </a:r>
            <a:r>
              <a:rPr lang="en-US" sz="2800" dirty="0" err="1"/>
              <a:t>Croes</a:t>
            </a:r>
            <a:r>
              <a:rPr lang="en-US" sz="2800" dirty="0"/>
              <a:t>, Chief</a:t>
            </a:r>
          </a:p>
          <a:p>
            <a:pPr algn="ctr"/>
            <a:r>
              <a:rPr lang="en-US" sz="2800" dirty="0"/>
              <a:t>Research </a:t>
            </a:r>
            <a:r>
              <a:rPr lang="en-US" sz="2800" dirty="0" smtClean="0"/>
              <a:t>Division</a:t>
            </a:r>
          </a:p>
          <a:p>
            <a:pPr algn="ctr"/>
            <a:r>
              <a:rPr lang="en-US" sz="2000" dirty="0" smtClean="0">
                <a:hlinkClick r:id="rId4"/>
              </a:rPr>
              <a:t>bcroes@arb.ca.gov</a:t>
            </a:r>
            <a:endParaRPr lang="en-US" sz="2000" dirty="0" smtClean="0"/>
          </a:p>
          <a:p>
            <a:pPr algn="ctr"/>
            <a:r>
              <a:rPr lang="en-US" sz="2000" dirty="0" smtClean="0"/>
              <a:t>1-916-323-4519</a:t>
            </a:r>
            <a:endParaRPr lang="en-US" sz="2000" dirty="0"/>
          </a:p>
        </p:txBody>
      </p:sp>
      <p:pic>
        <p:nvPicPr>
          <p:cNvPr id="260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572" y="5410200"/>
            <a:ext cx="6250206"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t>California emission trends</a:t>
            </a:r>
            <a:endParaRPr lang="en-US" sz="4800" dirty="0"/>
          </a:p>
        </p:txBody>
      </p:sp>
      <p:pic>
        <p:nvPicPr>
          <p:cNvPr id="260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304762" cy="29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7"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7" y="9906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12A5E06-DF79-419E-9B57-176C320C809C}" type="slidenum">
              <a:rPr lang="en-US" sz="1600" smtClean="0"/>
              <a:pPr>
                <a:defRPr/>
              </a:pPr>
              <a:t>10</a:t>
            </a:fld>
            <a:endParaRPr lang="en-US" sz="1600" dirty="0"/>
          </a:p>
        </p:txBody>
      </p:sp>
    </p:spTree>
    <p:extLst>
      <p:ext uri="{BB962C8B-B14F-4D97-AF65-F5344CB8AC3E}">
        <p14:creationId xmlns:p14="http://schemas.microsoft.com/office/powerpoint/2010/main" val="17150758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idx="4294967295"/>
          </p:nvPr>
        </p:nvSpPr>
        <p:spPr>
          <a:xfrm>
            <a:off x="457200" y="274638"/>
            <a:ext cx="8229600" cy="1249362"/>
          </a:xfrm>
        </p:spPr>
        <p:txBody>
          <a:bodyPr lIns="91430" tIns="45716" rIns="91430" bIns="45716"/>
          <a:lstStyle/>
          <a:p>
            <a:r>
              <a:rPr lang="en-US" dirty="0" smtClean="0"/>
              <a:t>Air pollution reduced 75-90% despite growth</a:t>
            </a:r>
          </a:p>
        </p:txBody>
      </p:sp>
      <p:graphicFrame>
        <p:nvGraphicFramePr>
          <p:cNvPr id="214019" name="Object 3"/>
          <p:cNvGraphicFramePr>
            <a:graphicFrameLocks noGrp="1" noChangeAspect="1"/>
          </p:cNvGraphicFramePr>
          <p:nvPr>
            <p:ph idx="4294967295"/>
            <p:extLst>
              <p:ext uri="{D42A27DB-BD31-4B8C-83A1-F6EECF244321}">
                <p14:modId xmlns:p14="http://schemas.microsoft.com/office/powerpoint/2010/main" val="282096769"/>
              </p:ext>
            </p:extLst>
          </p:nvPr>
        </p:nvGraphicFramePr>
        <p:xfrm>
          <a:off x="609600" y="1524001"/>
          <a:ext cx="6934200" cy="3211528"/>
        </p:xfrm>
        <a:graphic>
          <a:graphicData uri="http://schemas.openxmlformats.org/presentationml/2006/ole">
            <mc:AlternateContent xmlns:mc="http://schemas.openxmlformats.org/markup-compatibility/2006">
              <mc:Choice xmlns:v="urn:schemas-microsoft-com:vml" Requires="v">
                <p:oleObj spid="_x0000_s214063" name="Chart" r:id="rId4" imgW="7772400" imgH="3600456" progId="MSGraph.Chart.8">
                  <p:embed followColorScheme="full"/>
                </p:oleObj>
              </mc:Choice>
              <mc:Fallback>
                <p:oleObj name="Chart" r:id="rId4" imgW="7772400" imgH="3600456" progId="MSGraph.Chart.8">
                  <p:embed followColorScheme="full"/>
                  <p:pic>
                    <p:nvPicPr>
                      <p:cNvPr id="0" name="Object 3"/>
                      <p:cNvPicPr>
                        <a:picLocks noChangeAspect="1" noChangeArrowheads="1"/>
                      </p:cNvPicPr>
                      <p:nvPr/>
                    </p:nvPicPr>
                    <p:blipFill>
                      <a:blip r:embed="rId5"/>
                      <a:srcRect/>
                      <a:stretch>
                        <a:fillRect/>
                      </a:stretch>
                    </p:blipFill>
                    <p:spPr bwMode="auto">
                      <a:xfrm>
                        <a:off x="609600" y="1524001"/>
                        <a:ext cx="6934200" cy="3211528"/>
                      </a:xfrm>
                      <a:prstGeom prst="rect">
                        <a:avLst/>
                      </a:prstGeom>
                      <a:noFill/>
                      <a:ln>
                        <a:noFill/>
                      </a:ln>
                      <a:effectLst/>
                      <a:extLst/>
                    </p:spPr>
                  </p:pic>
                </p:oleObj>
              </mc:Fallback>
            </mc:AlternateContent>
          </a:graphicData>
        </a:graphic>
      </p:graphicFrame>
      <p:sp>
        <p:nvSpPr>
          <p:cNvPr id="214021" name="Text Box 5"/>
          <p:cNvSpPr txBox="1">
            <a:spLocks noChangeArrowheads="1"/>
          </p:cNvSpPr>
          <p:nvPr/>
        </p:nvSpPr>
        <p:spPr bwMode="auto">
          <a:xfrm>
            <a:off x="14478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Carbon</a:t>
            </a:r>
          </a:p>
          <a:p>
            <a:pPr algn="ctr"/>
            <a:r>
              <a:rPr lang="en-US" sz="1600" b="1" dirty="0">
                <a:latin typeface="Arial" charset="0"/>
              </a:rPr>
              <a:t>Monoxide</a:t>
            </a:r>
          </a:p>
        </p:txBody>
      </p:sp>
      <p:sp>
        <p:nvSpPr>
          <p:cNvPr id="214022" name="Text Box 6"/>
          <p:cNvSpPr txBox="1">
            <a:spLocks noChangeArrowheads="1"/>
          </p:cNvSpPr>
          <p:nvPr/>
        </p:nvSpPr>
        <p:spPr bwMode="auto">
          <a:xfrm>
            <a:off x="251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Nitrogen</a:t>
            </a:r>
          </a:p>
          <a:p>
            <a:pPr algn="ctr"/>
            <a:r>
              <a:rPr lang="en-US" sz="1600" b="1" dirty="0">
                <a:latin typeface="Arial" charset="0"/>
              </a:rPr>
              <a:t>Dioxide</a:t>
            </a:r>
          </a:p>
        </p:txBody>
      </p:sp>
      <p:sp>
        <p:nvSpPr>
          <p:cNvPr id="214023" name="Text Box 7"/>
          <p:cNvSpPr txBox="1">
            <a:spLocks noChangeArrowheads="1"/>
          </p:cNvSpPr>
          <p:nvPr/>
        </p:nvSpPr>
        <p:spPr bwMode="auto">
          <a:xfrm>
            <a:off x="34290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Sulfur</a:t>
            </a:r>
          </a:p>
          <a:p>
            <a:pPr algn="ctr"/>
            <a:r>
              <a:rPr lang="en-US" sz="1600" b="1" dirty="0">
                <a:latin typeface="Arial" charset="0"/>
              </a:rPr>
              <a:t>Dioxide</a:t>
            </a:r>
          </a:p>
        </p:txBody>
      </p:sp>
      <p:sp>
        <p:nvSpPr>
          <p:cNvPr id="214024" name="Text Box 8"/>
          <p:cNvSpPr txBox="1">
            <a:spLocks noChangeArrowheads="1"/>
          </p:cNvSpPr>
          <p:nvPr/>
        </p:nvSpPr>
        <p:spPr bwMode="auto">
          <a:xfrm>
            <a:off x="4343400" y="4343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pPr>
            <a:r>
              <a:rPr lang="en-US" sz="1600" b="1" dirty="0">
                <a:latin typeface="Arial" charset="0"/>
              </a:rPr>
              <a:t>Population</a:t>
            </a:r>
          </a:p>
        </p:txBody>
      </p:sp>
      <p:sp>
        <p:nvSpPr>
          <p:cNvPr id="214025" name="Text Box 9"/>
          <p:cNvSpPr txBox="1">
            <a:spLocks noChangeArrowheads="1"/>
          </p:cNvSpPr>
          <p:nvPr/>
        </p:nvSpPr>
        <p:spPr bwMode="auto">
          <a:xfrm>
            <a:off x="5334000" y="43434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Number </a:t>
            </a:r>
          </a:p>
          <a:p>
            <a:pPr algn="ctr"/>
            <a:r>
              <a:rPr lang="en-US" sz="1600" b="1" dirty="0">
                <a:latin typeface="Arial" charset="0"/>
              </a:rPr>
              <a:t>of Vehicles</a:t>
            </a:r>
          </a:p>
        </p:txBody>
      </p:sp>
      <p:sp>
        <p:nvSpPr>
          <p:cNvPr id="214026" name="Text Box 10"/>
          <p:cNvSpPr txBox="1">
            <a:spLocks noChangeArrowheads="1"/>
          </p:cNvSpPr>
          <p:nvPr/>
        </p:nvSpPr>
        <p:spPr bwMode="auto">
          <a:xfrm>
            <a:off x="632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Vehicle</a:t>
            </a:r>
          </a:p>
          <a:p>
            <a:pPr algn="ctr"/>
            <a:r>
              <a:rPr lang="en-US" sz="1600" b="1" dirty="0">
                <a:latin typeface="Arial" charset="0"/>
              </a:rPr>
              <a:t>Miles</a:t>
            </a:r>
          </a:p>
        </p:txBody>
      </p:sp>
      <p:sp>
        <p:nvSpPr>
          <p:cNvPr id="11"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11</a:t>
            </a:fld>
            <a:endParaRPr lang="en-US" sz="1600" dirty="0"/>
          </a:p>
        </p:txBody>
      </p:sp>
      <p:sp>
        <p:nvSpPr>
          <p:cNvPr id="12" name="Rectangle 3"/>
          <p:cNvSpPr txBox="1">
            <a:spLocks noChangeArrowheads="1"/>
          </p:cNvSpPr>
          <p:nvPr/>
        </p:nvSpPr>
        <p:spPr bwMode="auto">
          <a:xfrm>
            <a:off x="685800" y="5029200"/>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US" altLang="en-US" sz="2200" dirty="0" smtClean="0"/>
              <a:t>Ozone – Los </a:t>
            </a:r>
            <a:r>
              <a:rPr lang="en-US" altLang="en-US" sz="2200" dirty="0"/>
              <a:t>Angeles peak </a:t>
            </a:r>
            <a:r>
              <a:rPr lang="en-US" altLang="en-US" sz="2200" dirty="0" smtClean="0"/>
              <a:t>reduced 70%, hours </a:t>
            </a:r>
            <a:r>
              <a:rPr lang="en-US" altLang="en-US" sz="2200" dirty="0"/>
              <a:t>of exposure </a:t>
            </a:r>
            <a:r>
              <a:rPr lang="en-US" altLang="en-US" sz="2200" dirty="0" smtClean="0"/>
              <a:t>by </a:t>
            </a:r>
            <a:r>
              <a:rPr lang="en-US" altLang="en-US" sz="2200" dirty="0"/>
              <a:t>90%</a:t>
            </a:r>
          </a:p>
          <a:p>
            <a:pPr>
              <a:spcBef>
                <a:spcPts val="300"/>
              </a:spcBef>
              <a:buFontTx/>
              <a:buNone/>
            </a:pPr>
            <a:r>
              <a:rPr lang="en-US" altLang="en-US" sz="2200" dirty="0" smtClean="0"/>
              <a:t>PM10 – annual-average </a:t>
            </a:r>
            <a:r>
              <a:rPr lang="en-US" altLang="en-US" sz="2200" dirty="0"/>
              <a:t>levels </a:t>
            </a:r>
            <a:r>
              <a:rPr lang="en-US" altLang="en-US" sz="2200" dirty="0" smtClean="0"/>
              <a:t>reduced 75% </a:t>
            </a:r>
            <a:endParaRPr lang="en-US" altLang="en-US" sz="2200" dirty="0"/>
          </a:p>
          <a:p>
            <a:pPr>
              <a:spcBef>
                <a:spcPts val="300"/>
              </a:spcBef>
              <a:buFontTx/>
              <a:buNone/>
            </a:pPr>
            <a:r>
              <a:rPr lang="en-US" altLang="en-US" sz="2200" dirty="0" smtClean="0"/>
              <a:t>Air toxics – lead eliminated, cancer risk reduced 80% (since 1989)</a:t>
            </a:r>
          </a:p>
          <a:p>
            <a:pPr>
              <a:spcBef>
                <a:spcPts val="300"/>
              </a:spcBef>
              <a:buFontTx/>
              <a:buNone/>
            </a:pPr>
            <a:r>
              <a:rPr lang="en-US" altLang="en-US" sz="2200" dirty="0" smtClean="0"/>
              <a:t>Black carbon – reduced 90% (95% by 2020)</a:t>
            </a:r>
            <a:endParaRPr lang="en-US" altLang="en-US" sz="22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837052744"/>
              </p:ext>
            </p:extLst>
          </p:nvPr>
        </p:nvGraphicFramePr>
        <p:xfrm>
          <a:off x="241300" y="285750"/>
          <a:ext cx="8661400"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12</a:t>
            </a:fld>
            <a:endParaRPr lang="en-US" sz="1600" dirty="0"/>
          </a:p>
        </p:txBody>
      </p:sp>
    </p:spTree>
    <p:extLst>
      <p:ext uri="{BB962C8B-B14F-4D97-AF65-F5344CB8AC3E}">
        <p14:creationId xmlns:p14="http://schemas.microsoft.com/office/powerpoint/2010/main" val="29029879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849289883"/>
              </p:ext>
            </p:extLst>
          </p:nvPr>
        </p:nvGraphicFramePr>
        <p:xfrm>
          <a:off x="241300" y="285750"/>
          <a:ext cx="8661400" cy="628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6193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6"/>
          <p:cNvSpPr>
            <a:spLocks noGrp="1" noChangeArrowheads="1"/>
          </p:cNvSpPr>
          <p:nvPr>
            <p:ph type="body" idx="4294967295"/>
          </p:nvPr>
        </p:nvSpPr>
        <p:spPr>
          <a:xfrm>
            <a:off x="152400" y="152400"/>
            <a:ext cx="8763000" cy="3429000"/>
          </a:xfrm>
        </p:spPr>
        <p:txBody>
          <a:bodyPr lIns="91430" tIns="45716" rIns="91430" bIns="45716">
            <a:normAutofit fontScale="92500" lnSpcReduction="10000"/>
          </a:bodyPr>
          <a:lstStyle/>
          <a:p>
            <a:pPr marL="0" indent="0" algn="ctr">
              <a:lnSpc>
                <a:spcPct val="110000"/>
              </a:lnSpc>
              <a:spcBef>
                <a:spcPts val="0"/>
              </a:spcBef>
              <a:buNone/>
            </a:pPr>
            <a:r>
              <a:rPr lang="en-US" altLang="en-US" sz="3500" b="1" dirty="0" smtClean="0">
                <a:solidFill>
                  <a:srgbClr val="969696"/>
                </a:solidFill>
              </a:rPr>
              <a:t>Costs of Control</a:t>
            </a:r>
          </a:p>
          <a:p>
            <a:pPr marL="0" indent="0" algn="ctr">
              <a:spcBef>
                <a:spcPts val="600"/>
              </a:spcBef>
              <a:buNone/>
            </a:pPr>
            <a:r>
              <a:rPr lang="en-US" altLang="en-US" sz="2800" dirty="0" smtClean="0"/>
              <a:t>0.5% GDP (US 1990-2020)</a:t>
            </a:r>
          </a:p>
          <a:p>
            <a:pPr marL="0" lvl="1" indent="0" algn="ctr">
              <a:lnSpc>
                <a:spcPct val="110000"/>
              </a:lnSpc>
              <a:spcBef>
                <a:spcPts val="1200"/>
              </a:spcBef>
              <a:buFont typeface="Lucida Grande" charset="0"/>
              <a:buNone/>
            </a:pPr>
            <a:r>
              <a:rPr lang="en-US" altLang="en-US" sz="3500" b="1" dirty="0" smtClean="0">
                <a:solidFill>
                  <a:srgbClr val="969696"/>
                </a:solidFill>
              </a:rPr>
              <a:t>Benefits of Control</a:t>
            </a:r>
            <a:endParaRPr lang="en-US" altLang="en-US" sz="3500" b="1" dirty="0">
              <a:solidFill>
                <a:srgbClr val="969696"/>
              </a:solidFill>
            </a:endParaRPr>
          </a:p>
          <a:p>
            <a:pPr marL="0" lvl="1" indent="0" algn="ctr">
              <a:spcBef>
                <a:spcPts val="600"/>
              </a:spcBef>
              <a:buFont typeface="Lucida Grande" charset="0"/>
              <a:buNone/>
            </a:pPr>
            <a:r>
              <a:rPr lang="en-US" altLang="en-US" dirty="0" smtClean="0"/>
              <a:t>$10-95 </a:t>
            </a:r>
            <a:r>
              <a:rPr lang="en-US" altLang="en-US" dirty="0"/>
              <a:t>in health benefits for each $1 of control </a:t>
            </a:r>
            <a:r>
              <a:rPr lang="en-US" altLang="en-US" dirty="0" smtClean="0"/>
              <a:t>(US 1970-1990</a:t>
            </a:r>
            <a:r>
              <a:rPr lang="en-US" altLang="en-US" dirty="0"/>
              <a:t>)</a:t>
            </a:r>
          </a:p>
          <a:p>
            <a:pPr marL="0" lvl="1" indent="0" algn="ctr">
              <a:spcBef>
                <a:spcPts val="600"/>
              </a:spcBef>
              <a:buFont typeface="Lucida Grande" charset="0"/>
              <a:buNone/>
            </a:pPr>
            <a:r>
              <a:rPr lang="en-US" altLang="en-US" dirty="0" smtClean="0"/>
              <a:t>$30 </a:t>
            </a:r>
            <a:r>
              <a:rPr lang="en-US" altLang="en-US" dirty="0"/>
              <a:t>in health benefits for each $1 of control </a:t>
            </a:r>
            <a:r>
              <a:rPr lang="en-US" altLang="en-US" dirty="0" smtClean="0"/>
              <a:t>(US 1990-2020)*</a:t>
            </a:r>
            <a:endParaRPr lang="en-US" altLang="en-US" dirty="0"/>
          </a:p>
          <a:p>
            <a:pPr marL="0" lvl="1" indent="0" algn="ctr">
              <a:spcBef>
                <a:spcPts val="600"/>
              </a:spcBef>
              <a:buFont typeface="Lucida Grande" charset="0"/>
              <a:buNone/>
            </a:pPr>
            <a:r>
              <a:rPr lang="en-US" altLang="en-US" dirty="0" smtClean="0"/>
              <a:t>Air pollution control industry – 32,000 </a:t>
            </a:r>
            <a:r>
              <a:rPr lang="en-US" altLang="en-US" dirty="0"/>
              <a:t>jobs and $</a:t>
            </a:r>
            <a:r>
              <a:rPr lang="en-US" altLang="en-US" dirty="0" smtClean="0"/>
              <a:t>6.2B (CA 2001)</a:t>
            </a:r>
            <a:endParaRPr lang="en-US" altLang="en-US" dirty="0"/>
          </a:p>
          <a:p>
            <a:pPr marL="0" lvl="1" indent="0" algn="ctr">
              <a:spcBef>
                <a:spcPts val="600"/>
              </a:spcBef>
              <a:buFont typeface="Lucida Grande" charset="0"/>
              <a:buNone/>
            </a:pPr>
            <a:r>
              <a:rPr lang="en-US" altLang="en-US" dirty="0" smtClean="0"/>
              <a:t>Clean energy industry – 123,000 jobs and $27B (CA 2009)</a:t>
            </a:r>
            <a:endParaRPr lang="en-US" altLang="en-US" dirty="0"/>
          </a:p>
        </p:txBody>
      </p:sp>
      <p:pic>
        <p:nvPicPr>
          <p:cNvPr id="1234947" name="Picture 10"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51" y="3810000"/>
            <a:ext cx="3809628" cy="25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48" name="Picture 11" desc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810000"/>
            <a:ext cx="3886646" cy="25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14</a:t>
            </a:fld>
            <a:endParaRPr lang="en-US" sz="1600" dirty="0"/>
          </a:p>
        </p:txBody>
      </p:sp>
      <p:sp>
        <p:nvSpPr>
          <p:cNvPr id="7" name="Text Box 308"/>
          <p:cNvSpPr txBox="1">
            <a:spLocks noChangeArrowheads="1"/>
          </p:cNvSpPr>
          <p:nvPr/>
        </p:nvSpPr>
        <p:spPr bwMode="auto">
          <a:xfrm>
            <a:off x="685800" y="6396335"/>
            <a:ext cx="7620000" cy="461665"/>
          </a:xfrm>
          <a:prstGeom prst="rect">
            <a:avLst/>
          </a:prstGeom>
          <a:noFill/>
          <a:ln w="9525">
            <a:noFill/>
            <a:miter lim="800000"/>
            <a:headEnd/>
            <a:tailEnd/>
          </a:ln>
        </p:spPr>
        <p:txBody>
          <a:bodyPr wrap="square">
            <a:spAutoFit/>
          </a:bodyPr>
          <a:lstStyle/>
          <a:p>
            <a:pPr algn="ctr"/>
            <a:r>
              <a:rPr lang="en-US" sz="1200" dirty="0" smtClean="0"/>
              <a:t>U.S. EPA Reports to Congress on The </a:t>
            </a:r>
            <a:r>
              <a:rPr lang="en-US" sz="1200" dirty="0"/>
              <a:t>Benefits and Costs of the Clean Air Act  </a:t>
            </a:r>
            <a:r>
              <a:rPr lang="en-US" sz="1200" dirty="0" smtClean="0"/>
              <a:t>(www.epa.gov/air/sect812/index.html</a:t>
            </a:r>
            <a:r>
              <a:rPr lang="en-US" sz="1200" dirty="0"/>
              <a:t>)</a:t>
            </a:r>
            <a:endParaRPr lang="en-US" sz="1200" dirty="0" smtClean="0"/>
          </a:p>
          <a:p>
            <a:pPr algn="ctr"/>
            <a:r>
              <a:rPr lang="en-US" sz="1200" dirty="0" smtClean="0"/>
              <a:t>* 1990-2020 uncertainty analysis under development</a:t>
            </a:r>
            <a:endParaRPr lang="en-US" sz="1200" dirty="0"/>
          </a:p>
        </p:txBody>
      </p:sp>
    </p:spTree>
    <p:extLst>
      <p:ext uri="{BB962C8B-B14F-4D97-AF65-F5344CB8AC3E}">
        <p14:creationId xmlns:p14="http://schemas.microsoft.com/office/powerpoint/2010/main" val="954013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663575" y="457200"/>
            <a:ext cx="7772400" cy="838200"/>
          </a:xfrm>
        </p:spPr>
        <p:txBody>
          <a:bodyPr>
            <a:normAutofit/>
          </a:bodyPr>
          <a:lstStyle/>
          <a:p>
            <a:r>
              <a:rPr lang="en-US" sz="4800" dirty="0" smtClean="0"/>
              <a:t>Our current targets</a:t>
            </a:r>
          </a:p>
        </p:txBody>
      </p:sp>
      <p:sp>
        <p:nvSpPr>
          <p:cNvPr id="259075" name="Rectangle 3"/>
          <p:cNvSpPr>
            <a:spLocks noGrp="1" noChangeArrowheads="1"/>
          </p:cNvSpPr>
          <p:nvPr>
            <p:ph type="body" idx="4294967295"/>
          </p:nvPr>
        </p:nvSpPr>
        <p:spPr>
          <a:xfrm>
            <a:off x="488950" y="1371600"/>
            <a:ext cx="8197850" cy="5181600"/>
          </a:xfrm>
        </p:spPr>
        <p:txBody>
          <a:bodyPr>
            <a:normAutofit lnSpcReduction="10000"/>
          </a:bodyPr>
          <a:lstStyle/>
          <a:p>
            <a:pPr marL="0" indent="0" algn="ctr">
              <a:spcBef>
                <a:spcPct val="0"/>
              </a:spcBef>
              <a:buFontTx/>
              <a:buNone/>
            </a:pPr>
            <a:r>
              <a:rPr lang="en-US" sz="3200" b="1" dirty="0" smtClean="0">
                <a:solidFill>
                  <a:srgbClr val="969696"/>
                </a:solidFill>
              </a:rPr>
              <a:t>Air Quality</a:t>
            </a:r>
          </a:p>
          <a:p>
            <a:pPr marL="0" indent="0" algn="ctr">
              <a:spcBef>
                <a:spcPct val="0"/>
              </a:spcBef>
              <a:buFontTx/>
              <a:buNone/>
            </a:pPr>
            <a:r>
              <a:rPr lang="en-US" dirty="0" smtClean="0"/>
              <a:t>By 2020, attain annual PM2.5 of 12 </a:t>
            </a:r>
            <a:r>
              <a:rPr lang="en-US" dirty="0" smtClean="0">
                <a:cs typeface="Calibri" pitchFamily="34" charset="0"/>
              </a:rPr>
              <a:t>µ</a:t>
            </a:r>
            <a:r>
              <a:rPr lang="en-US" dirty="0" smtClean="0"/>
              <a:t>g/m</a:t>
            </a:r>
            <a:r>
              <a:rPr lang="en-US" baseline="30000" dirty="0" smtClean="0"/>
              <a:t>3</a:t>
            </a:r>
          </a:p>
          <a:p>
            <a:pPr marL="0" indent="0" algn="ctr">
              <a:spcBef>
                <a:spcPct val="0"/>
              </a:spcBef>
              <a:buFontTx/>
              <a:buNone/>
            </a:pPr>
            <a:r>
              <a:rPr lang="en-US" dirty="0" smtClean="0"/>
              <a:t>By 2023, attain 8-hour ozone of 80 ppb</a:t>
            </a:r>
          </a:p>
          <a:p>
            <a:pPr marL="0" indent="0" algn="ctr">
              <a:spcBef>
                <a:spcPct val="0"/>
              </a:spcBef>
              <a:buFontTx/>
              <a:buNone/>
            </a:pPr>
            <a:r>
              <a:rPr lang="en-US" dirty="0" smtClean="0"/>
              <a:t>By 2025, attain 24-hour PM2.5 of 35 </a:t>
            </a:r>
            <a:r>
              <a:rPr lang="en-US" dirty="0" smtClean="0">
                <a:cs typeface="Calibri" pitchFamily="34" charset="0"/>
              </a:rPr>
              <a:t>µ</a:t>
            </a:r>
            <a:r>
              <a:rPr lang="en-US" dirty="0" smtClean="0"/>
              <a:t>g/m</a:t>
            </a:r>
            <a:r>
              <a:rPr lang="en-US" baseline="30000" dirty="0" smtClean="0"/>
              <a:t>3</a:t>
            </a:r>
          </a:p>
          <a:p>
            <a:pPr marL="0" indent="0" algn="ctr">
              <a:spcBef>
                <a:spcPct val="0"/>
              </a:spcBef>
              <a:buFontTx/>
              <a:buNone/>
            </a:pPr>
            <a:r>
              <a:rPr lang="en-US" dirty="0" smtClean="0"/>
              <a:t>By 2032, attain 8-hour ozone of 75 ppb</a:t>
            </a:r>
            <a:endParaRPr lang="en-US" baseline="30000" dirty="0" smtClean="0"/>
          </a:p>
          <a:p>
            <a:pPr marL="0" indent="0" algn="ctr">
              <a:spcBef>
                <a:spcPct val="50000"/>
              </a:spcBef>
              <a:buFontTx/>
              <a:buNone/>
            </a:pPr>
            <a:r>
              <a:rPr lang="en-US" sz="3200" b="1" dirty="0" smtClean="0">
                <a:solidFill>
                  <a:srgbClr val="969696"/>
                </a:solidFill>
              </a:rPr>
              <a:t>Diesel and Freight Transport</a:t>
            </a:r>
          </a:p>
          <a:p>
            <a:pPr marL="0" indent="0" algn="ctr">
              <a:spcBef>
                <a:spcPct val="0"/>
              </a:spcBef>
              <a:buFontTx/>
              <a:buNone/>
            </a:pPr>
            <a:r>
              <a:rPr lang="en-US" dirty="0" smtClean="0"/>
              <a:t>By 2020, diesel PM risk 85% below 2000 levels</a:t>
            </a:r>
          </a:p>
          <a:p>
            <a:pPr marL="0" indent="0" algn="ctr">
              <a:spcBef>
                <a:spcPct val="50000"/>
              </a:spcBef>
              <a:buFontTx/>
              <a:buNone/>
            </a:pPr>
            <a:r>
              <a:rPr lang="en-US" sz="3200" b="1" dirty="0" smtClean="0">
                <a:solidFill>
                  <a:srgbClr val="969696"/>
                </a:solidFill>
              </a:rPr>
              <a:t>Greenhouse Gases</a:t>
            </a:r>
          </a:p>
          <a:p>
            <a:pPr marL="0" indent="0" algn="ctr">
              <a:spcBef>
                <a:spcPct val="0"/>
              </a:spcBef>
              <a:buFontTx/>
              <a:buNone/>
            </a:pPr>
            <a:r>
              <a:rPr lang="en-US" dirty="0" smtClean="0"/>
              <a:t>By 2020, reduce to 1990 levels</a:t>
            </a:r>
          </a:p>
          <a:p>
            <a:pPr marL="0" indent="0" algn="ctr">
              <a:spcBef>
                <a:spcPct val="0"/>
              </a:spcBef>
              <a:buFontTx/>
              <a:buNone/>
            </a:pPr>
            <a:r>
              <a:rPr lang="en-US" dirty="0" smtClean="0"/>
              <a:t>By 2050, 80% below 1990 levels</a:t>
            </a:r>
          </a:p>
        </p:txBody>
      </p:sp>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15</a:t>
            </a:fld>
            <a:endParaRPr lang="en-US" sz="1600" dirty="0"/>
          </a:p>
        </p:txBody>
      </p:sp>
    </p:spTree>
    <p:extLst>
      <p:ext uri="{BB962C8B-B14F-4D97-AF65-F5344CB8AC3E}">
        <p14:creationId xmlns:p14="http://schemas.microsoft.com/office/powerpoint/2010/main" val="694342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1143000"/>
          </a:xfrm>
        </p:spPr>
        <p:txBody>
          <a:bodyPr>
            <a:normAutofit/>
          </a:bodyPr>
          <a:lstStyle/>
          <a:p>
            <a:r>
              <a:rPr lang="en-US" altLang="en-US" sz="4800" dirty="0"/>
              <a:t>Summary</a:t>
            </a:r>
          </a:p>
        </p:txBody>
      </p:sp>
      <p:sp>
        <p:nvSpPr>
          <p:cNvPr id="1740803" name="Rectangle 3"/>
          <p:cNvSpPr>
            <a:spLocks noGrp="1" noChangeArrowheads="1"/>
          </p:cNvSpPr>
          <p:nvPr>
            <p:ph type="body" idx="1"/>
          </p:nvPr>
        </p:nvSpPr>
        <p:spPr>
          <a:xfrm>
            <a:off x="677333" y="1600200"/>
            <a:ext cx="8060267" cy="4800600"/>
          </a:xfrm>
        </p:spPr>
        <p:txBody>
          <a:bodyPr>
            <a:normAutofit fontScale="92500"/>
          </a:bodyPr>
          <a:lstStyle/>
          <a:p>
            <a:r>
              <a:rPr lang="en-US" altLang="en-US" dirty="0" smtClean="0"/>
              <a:t>California had the worst air quality in the world</a:t>
            </a:r>
          </a:p>
          <a:p>
            <a:r>
              <a:rPr lang="en-US" altLang="en-US" dirty="0" smtClean="0"/>
              <a:t>Emissions reduced 75-99% by</a:t>
            </a:r>
          </a:p>
          <a:p>
            <a:pPr lvl="1"/>
            <a:r>
              <a:rPr lang="en-US" altLang="en-US" dirty="0" smtClean="0"/>
              <a:t>Emission standards, primarily transportation sources</a:t>
            </a:r>
          </a:p>
          <a:p>
            <a:pPr lvl="1"/>
            <a:r>
              <a:rPr lang="en-US" altLang="en-US" dirty="0" smtClean="0"/>
              <a:t>Low-sulfur and other cleaner fuels</a:t>
            </a:r>
          </a:p>
          <a:p>
            <a:pPr lvl="1"/>
            <a:r>
              <a:rPr lang="en-US" altLang="en-US" dirty="0" smtClean="0"/>
              <a:t>Diesel retrofits</a:t>
            </a:r>
          </a:p>
          <a:p>
            <a:pPr lvl="1"/>
            <a:r>
              <a:rPr lang="en-US" altLang="en-US" dirty="0" smtClean="0"/>
              <a:t>Transportation planning</a:t>
            </a:r>
            <a:endParaRPr lang="en-US" altLang="en-US" dirty="0"/>
          </a:p>
          <a:p>
            <a:r>
              <a:rPr lang="en-US" altLang="en-US" dirty="0" smtClean="0"/>
              <a:t>Air quality improved 75-90% despite growth</a:t>
            </a:r>
          </a:p>
          <a:p>
            <a:r>
              <a:rPr lang="en-US" altLang="en-US" dirty="0" smtClean="0"/>
              <a:t>Control costs outweighed by large public health benefits, improved </a:t>
            </a:r>
            <a:r>
              <a:rPr lang="en-US" altLang="en-US" dirty="0"/>
              <a:t>crop </a:t>
            </a:r>
            <a:r>
              <a:rPr lang="en-US" altLang="en-US" dirty="0" smtClean="0"/>
              <a:t>yields, </a:t>
            </a:r>
            <a:r>
              <a:rPr lang="en-US" altLang="en-US" dirty="0"/>
              <a:t>and </a:t>
            </a:r>
            <a:r>
              <a:rPr lang="en-US" altLang="en-US" dirty="0" smtClean="0"/>
              <a:t>job creation</a:t>
            </a:r>
            <a:endParaRPr lang="en-US" altLang="en-US" dirty="0"/>
          </a:p>
        </p:txBody>
      </p:sp>
      <p:sp>
        <p:nvSpPr>
          <p:cNvPr id="2" name="Slide Number Placeholder 1"/>
          <p:cNvSpPr>
            <a:spLocks noGrp="1"/>
          </p:cNvSpPr>
          <p:nvPr>
            <p:ph type="sldNum" sz="quarter" idx="12"/>
          </p:nvPr>
        </p:nvSpPr>
        <p:spPr/>
        <p:txBody>
          <a:bodyPr/>
          <a:lstStyle/>
          <a:p>
            <a:fld id="{5CA70564-F191-45B4-8834-722FD2024B20}" type="slidenum">
              <a:rPr lang="en-US" sz="1600" smtClean="0"/>
              <a:t>16</a:t>
            </a:fld>
            <a:endParaRPr lang="en-US" sz="1600" dirty="0"/>
          </a:p>
        </p:txBody>
      </p:sp>
    </p:spTree>
    <p:extLst>
      <p:ext uri="{BB962C8B-B14F-4D97-AF65-F5344CB8AC3E}">
        <p14:creationId xmlns:p14="http://schemas.microsoft.com/office/powerpoint/2010/main" val="291547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663575" y="228600"/>
            <a:ext cx="7772400" cy="838200"/>
          </a:xfrm>
        </p:spPr>
        <p:txBody>
          <a:bodyPr/>
          <a:lstStyle/>
          <a:p>
            <a:r>
              <a:rPr lang="en-US" sz="4800" dirty="0" smtClean="0"/>
              <a:t>We regulate emissions</a:t>
            </a:r>
          </a:p>
        </p:txBody>
      </p:sp>
      <p:sp>
        <p:nvSpPr>
          <p:cNvPr id="203779" name="Rectangle 3"/>
          <p:cNvSpPr>
            <a:spLocks noGrp="1"/>
          </p:cNvSpPr>
          <p:nvPr>
            <p:ph type="body" idx="1"/>
          </p:nvPr>
        </p:nvSpPr>
        <p:spPr>
          <a:xfrm>
            <a:off x="488950" y="1295400"/>
            <a:ext cx="8197850" cy="5257800"/>
          </a:xfrm>
        </p:spPr>
        <p:txBody>
          <a:bodyPr>
            <a:normAutofit lnSpcReduction="10000"/>
          </a:bodyPr>
          <a:lstStyle/>
          <a:p>
            <a:pPr marL="0" indent="0" algn="ctr">
              <a:spcBef>
                <a:spcPct val="0"/>
              </a:spcBef>
              <a:buFont typeface="Arial" charset="0"/>
              <a:buNone/>
            </a:pPr>
            <a:r>
              <a:rPr lang="en-US" b="1" dirty="0" smtClean="0">
                <a:solidFill>
                  <a:srgbClr val="969696"/>
                </a:solidFill>
              </a:rPr>
              <a:t>Authorities</a:t>
            </a:r>
          </a:p>
          <a:p>
            <a:pPr marL="0" indent="0" algn="ctr">
              <a:spcBef>
                <a:spcPct val="0"/>
              </a:spcBef>
              <a:buFont typeface="Arial" charset="0"/>
              <a:buNone/>
            </a:pPr>
            <a:r>
              <a:rPr lang="en-US" sz="2800" dirty="0" smtClean="0"/>
              <a:t>Motor Vehicles and Fuels</a:t>
            </a:r>
          </a:p>
          <a:p>
            <a:pPr marL="0" indent="0" algn="ctr">
              <a:spcBef>
                <a:spcPct val="0"/>
              </a:spcBef>
              <a:buFont typeface="Arial" charset="0"/>
              <a:buNone/>
            </a:pPr>
            <a:r>
              <a:rPr lang="en-US" sz="2200" dirty="0" smtClean="0"/>
              <a:t>(under federal Clean Air Act exemption)</a:t>
            </a:r>
          </a:p>
          <a:p>
            <a:pPr marL="0" indent="0" algn="ctr">
              <a:spcBef>
                <a:spcPct val="0"/>
              </a:spcBef>
              <a:buFont typeface="Arial" charset="0"/>
              <a:buNone/>
            </a:pPr>
            <a:r>
              <a:rPr lang="en-US" sz="2800" dirty="0" smtClean="0"/>
              <a:t>Air Toxics, Consumer Products, Greenhouse Gases</a:t>
            </a:r>
          </a:p>
          <a:p>
            <a:pPr marL="0" indent="0" algn="ctr">
              <a:spcBef>
                <a:spcPct val="0"/>
              </a:spcBef>
              <a:buFont typeface="Arial" charset="0"/>
              <a:buNone/>
            </a:pPr>
            <a:r>
              <a:rPr lang="en-US" sz="2200" dirty="0" smtClean="0"/>
              <a:t>(under California law)</a:t>
            </a:r>
          </a:p>
          <a:p>
            <a:pPr marL="0" indent="0" algn="ctr">
              <a:spcBef>
                <a:spcPct val="50000"/>
              </a:spcBef>
              <a:buFont typeface="Arial" charset="0"/>
              <a:buNone/>
            </a:pPr>
            <a:r>
              <a:rPr lang="en-US" b="1" dirty="0" smtClean="0">
                <a:solidFill>
                  <a:srgbClr val="969696"/>
                </a:solidFill>
              </a:rPr>
              <a:t>Oversight over Local Responsibilities</a:t>
            </a:r>
          </a:p>
          <a:p>
            <a:pPr marL="0" indent="0" algn="ctr">
              <a:spcBef>
                <a:spcPct val="0"/>
              </a:spcBef>
              <a:buFont typeface="Arial" charset="0"/>
              <a:buNone/>
            </a:pPr>
            <a:r>
              <a:rPr lang="en-US" sz="2800" dirty="0" smtClean="0"/>
              <a:t>Stationary and Area Sources</a:t>
            </a:r>
          </a:p>
          <a:p>
            <a:pPr marL="0" indent="0" algn="ctr">
              <a:spcBef>
                <a:spcPct val="0"/>
              </a:spcBef>
              <a:buFont typeface="Arial" charset="0"/>
              <a:buNone/>
            </a:pPr>
            <a:r>
              <a:rPr lang="en-US" sz="2800" dirty="0" smtClean="0"/>
              <a:t>Transportation Planning Targets</a:t>
            </a:r>
          </a:p>
          <a:p>
            <a:pPr marL="0" indent="0" algn="ctr">
              <a:spcBef>
                <a:spcPct val="50000"/>
              </a:spcBef>
              <a:buFont typeface="Arial" charset="0"/>
              <a:buNone/>
            </a:pPr>
            <a:r>
              <a:rPr lang="en-US" b="1" dirty="0" smtClean="0">
                <a:solidFill>
                  <a:srgbClr val="969696"/>
                </a:solidFill>
              </a:rPr>
              <a:t>Rulemaking Process</a:t>
            </a:r>
          </a:p>
          <a:p>
            <a:pPr marL="0" indent="0" algn="ctr">
              <a:spcBef>
                <a:spcPct val="0"/>
              </a:spcBef>
              <a:buFont typeface="Arial" charset="0"/>
              <a:buNone/>
            </a:pPr>
            <a:r>
              <a:rPr lang="en-US" sz="2800" dirty="0" smtClean="0"/>
              <a:t>Public Hearing of Governing Board</a:t>
            </a:r>
          </a:p>
          <a:p>
            <a:pPr marL="0" indent="0" algn="ctr">
              <a:spcBef>
                <a:spcPct val="0"/>
              </a:spcBef>
              <a:buFont typeface="Arial" charset="0"/>
              <a:buNone/>
            </a:pPr>
            <a:r>
              <a:rPr lang="en-US" sz="2800" dirty="0" smtClean="0"/>
              <a:t>Public Workshops and Stakeholder Meetings</a:t>
            </a:r>
          </a:p>
          <a:p>
            <a:pPr marL="0" indent="0" algn="ctr">
              <a:spcBef>
                <a:spcPct val="0"/>
              </a:spcBef>
              <a:buFont typeface="Arial" charset="0"/>
              <a:buNone/>
            </a:pPr>
            <a:r>
              <a:rPr lang="en-US" sz="2800" dirty="0" smtClean="0"/>
              <a:t>Public and Legislative Support</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2</a:t>
            </a:fld>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663575" y="228600"/>
            <a:ext cx="7772400" cy="838200"/>
          </a:xfrm>
        </p:spPr>
        <p:txBody>
          <a:bodyPr/>
          <a:lstStyle/>
          <a:p>
            <a:r>
              <a:rPr lang="en-US" sz="4800" dirty="0" smtClean="0"/>
              <a:t>Our national impact</a:t>
            </a:r>
          </a:p>
        </p:txBody>
      </p:sp>
      <p:sp>
        <p:nvSpPr>
          <p:cNvPr id="203779" name="Rectangle 3"/>
          <p:cNvSpPr>
            <a:spLocks noGrp="1"/>
          </p:cNvSpPr>
          <p:nvPr>
            <p:ph type="body" idx="1"/>
          </p:nvPr>
        </p:nvSpPr>
        <p:spPr>
          <a:xfrm>
            <a:off x="488950" y="1295400"/>
            <a:ext cx="8197850" cy="5257800"/>
          </a:xfrm>
        </p:spPr>
        <p:txBody>
          <a:bodyPr>
            <a:normAutofit lnSpcReduction="10000"/>
          </a:bodyPr>
          <a:lstStyle/>
          <a:p>
            <a:pPr marL="0" indent="0" algn="ctr">
              <a:spcBef>
                <a:spcPct val="0"/>
              </a:spcBef>
              <a:buNone/>
            </a:pPr>
            <a:r>
              <a:rPr lang="en-US" b="1" dirty="0" smtClean="0">
                <a:solidFill>
                  <a:srgbClr val="969696"/>
                </a:solidFill>
              </a:rPr>
              <a:t>Federal Clean Air </a:t>
            </a:r>
            <a:r>
              <a:rPr lang="en-US" b="1" dirty="0">
                <a:solidFill>
                  <a:srgbClr val="969696"/>
                </a:solidFill>
              </a:rPr>
              <a:t>Act </a:t>
            </a:r>
            <a:r>
              <a:rPr lang="en-US" b="1" dirty="0" smtClean="0">
                <a:solidFill>
                  <a:srgbClr val="969696"/>
                </a:solidFill>
              </a:rPr>
              <a:t>Exemption</a:t>
            </a:r>
          </a:p>
          <a:p>
            <a:pPr marL="0" indent="0" algn="ctr">
              <a:spcBef>
                <a:spcPct val="0"/>
              </a:spcBef>
              <a:buNone/>
            </a:pPr>
            <a:r>
              <a:rPr lang="en-US" b="1" dirty="0" smtClean="0">
                <a:solidFill>
                  <a:srgbClr val="969696"/>
                </a:solidFill>
              </a:rPr>
              <a:t>for </a:t>
            </a:r>
            <a:r>
              <a:rPr lang="en-US" b="1" dirty="0">
                <a:solidFill>
                  <a:srgbClr val="969696"/>
                </a:solidFill>
              </a:rPr>
              <a:t>California vehicle </a:t>
            </a:r>
            <a:r>
              <a:rPr lang="en-US" b="1" dirty="0" smtClean="0">
                <a:solidFill>
                  <a:srgbClr val="969696"/>
                </a:solidFill>
              </a:rPr>
              <a:t>emission </a:t>
            </a:r>
            <a:r>
              <a:rPr lang="en-US" b="1" dirty="0">
                <a:solidFill>
                  <a:srgbClr val="969696"/>
                </a:solidFill>
              </a:rPr>
              <a:t>standards</a:t>
            </a:r>
          </a:p>
          <a:p>
            <a:pPr marL="0" indent="0" algn="ctr">
              <a:spcBef>
                <a:spcPct val="0"/>
              </a:spcBef>
              <a:buNone/>
            </a:pPr>
            <a:r>
              <a:rPr lang="en-US" sz="2800" dirty="0" smtClean="0"/>
              <a:t>To meet “compelling </a:t>
            </a:r>
            <a:r>
              <a:rPr lang="en-US" sz="2800" dirty="0"/>
              <a:t>and </a:t>
            </a:r>
            <a:r>
              <a:rPr lang="en-US" sz="2800" dirty="0" smtClean="0"/>
              <a:t>extraordinary” conditions</a:t>
            </a:r>
          </a:p>
          <a:p>
            <a:pPr marL="0" indent="0" algn="ctr">
              <a:spcBef>
                <a:spcPct val="0"/>
              </a:spcBef>
              <a:buNone/>
            </a:pPr>
            <a:r>
              <a:rPr lang="en-US" sz="2800" dirty="0" smtClean="0"/>
              <a:t>Must </a:t>
            </a:r>
            <a:r>
              <a:rPr lang="en-US" sz="2800" dirty="0"/>
              <a:t>meet or exceed federal </a:t>
            </a:r>
            <a:r>
              <a:rPr lang="en-US" sz="2800" dirty="0" smtClean="0"/>
              <a:t>regulations</a:t>
            </a:r>
          </a:p>
          <a:p>
            <a:pPr marL="0" indent="0" algn="ctr">
              <a:spcBef>
                <a:spcPct val="0"/>
              </a:spcBef>
              <a:buNone/>
            </a:pPr>
            <a:r>
              <a:rPr lang="en-US" sz="2800" dirty="0" smtClean="0"/>
              <a:t>Can be adopted by other states</a:t>
            </a:r>
          </a:p>
          <a:p>
            <a:pPr marL="0" indent="0" algn="ctr">
              <a:spcBef>
                <a:spcPct val="0"/>
              </a:spcBef>
              <a:buNone/>
            </a:pPr>
            <a:r>
              <a:rPr lang="en-US" sz="2800" dirty="0" smtClean="0"/>
              <a:t>(15 including Northeast States, Oregon, Washington)</a:t>
            </a:r>
          </a:p>
          <a:p>
            <a:pPr marL="0" indent="0" algn="ctr">
              <a:spcBef>
                <a:spcPct val="0"/>
              </a:spcBef>
              <a:buFont typeface="Arial" charset="0"/>
              <a:buNone/>
            </a:pPr>
            <a:endParaRPr lang="en-US" sz="2800" dirty="0" smtClean="0"/>
          </a:p>
          <a:p>
            <a:pPr marL="0" indent="0" algn="ctr">
              <a:spcBef>
                <a:spcPct val="0"/>
              </a:spcBef>
              <a:buNone/>
            </a:pPr>
            <a:r>
              <a:rPr lang="en-US" b="1" dirty="0" smtClean="0">
                <a:solidFill>
                  <a:srgbClr val="969696"/>
                </a:solidFill>
              </a:rPr>
              <a:t>California Firsts</a:t>
            </a:r>
          </a:p>
          <a:p>
            <a:pPr marL="0" indent="0" algn="ctr">
              <a:spcBef>
                <a:spcPct val="0"/>
              </a:spcBef>
              <a:buFont typeface="Arial" charset="0"/>
              <a:buNone/>
            </a:pPr>
            <a:r>
              <a:rPr lang="en-US" sz="2800" dirty="0" smtClean="0"/>
              <a:t>Lead-free gasoline</a:t>
            </a:r>
          </a:p>
          <a:p>
            <a:pPr marL="0" indent="0" algn="ctr">
              <a:spcBef>
                <a:spcPct val="0"/>
              </a:spcBef>
              <a:buNone/>
            </a:pPr>
            <a:r>
              <a:rPr lang="en-US" sz="2800" dirty="0"/>
              <a:t>Low-sulfur fuels</a:t>
            </a:r>
          </a:p>
          <a:p>
            <a:pPr marL="0" indent="0" algn="ctr">
              <a:spcBef>
                <a:spcPct val="0"/>
              </a:spcBef>
              <a:buFont typeface="Arial" charset="0"/>
              <a:buNone/>
            </a:pPr>
            <a:r>
              <a:rPr lang="en-US" sz="2800" dirty="0" smtClean="0"/>
              <a:t>Three-way catalytic convertor</a:t>
            </a:r>
          </a:p>
          <a:p>
            <a:pPr marL="0" indent="0" algn="ctr">
              <a:spcBef>
                <a:spcPct val="0"/>
              </a:spcBef>
              <a:buFont typeface="Arial" charset="0"/>
              <a:buNone/>
            </a:pPr>
            <a:r>
              <a:rPr lang="en-US" sz="2800" dirty="0" smtClean="0"/>
              <a:t>Stringent NO</a:t>
            </a:r>
            <a:r>
              <a:rPr lang="en-US" sz="2800" baseline="-25000" dirty="0" smtClean="0"/>
              <a:t>X</a:t>
            </a:r>
            <a:r>
              <a:rPr lang="en-US" sz="2800" dirty="0" smtClean="0"/>
              <a:t> control</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3</a:t>
            </a:fld>
            <a:endParaRPr lang="en-US" sz="1600" dirty="0"/>
          </a:p>
        </p:txBody>
      </p:sp>
    </p:spTree>
    <p:extLst>
      <p:ext uri="{BB962C8B-B14F-4D97-AF65-F5344CB8AC3E}">
        <p14:creationId xmlns:p14="http://schemas.microsoft.com/office/powerpoint/2010/main" val="1616035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228600" y="342900"/>
            <a:ext cx="8686800" cy="11430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lstStyle/>
          <a:p>
            <a:pPr>
              <a:lnSpc>
                <a:spcPct val="90000"/>
              </a:lnSpc>
            </a:pPr>
            <a:r>
              <a:rPr lang="en-US" sz="4800" dirty="0" smtClean="0"/>
              <a:t>California’s air pollution problem</a:t>
            </a:r>
          </a:p>
        </p:txBody>
      </p:sp>
      <p:sp>
        <p:nvSpPr>
          <p:cNvPr id="218116" name="Rectangle 4"/>
          <p:cNvSpPr>
            <a:spLocks noGrp="1"/>
          </p:cNvSpPr>
          <p:nvPr>
            <p:ph type="body" idx="1"/>
          </p:nvPr>
        </p:nvSpPr>
        <p:spPr>
          <a:xfrm>
            <a:off x="5105400" y="1828800"/>
            <a:ext cx="3581400" cy="22098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normAutofit fontScale="85000" lnSpcReduction="20000"/>
          </a:bodyPr>
          <a:lstStyle/>
          <a:p>
            <a:pPr marL="0" indent="0">
              <a:lnSpc>
                <a:spcPct val="110000"/>
              </a:lnSpc>
              <a:spcBef>
                <a:spcPts val="300"/>
              </a:spcBef>
              <a:buNone/>
            </a:pPr>
            <a:r>
              <a:rPr lang="en-US" sz="2800" dirty="0" smtClean="0"/>
              <a:t>Unique geography and meteorology confine air pollutants</a:t>
            </a:r>
          </a:p>
          <a:p>
            <a:pPr marL="0" indent="0">
              <a:lnSpc>
                <a:spcPct val="110000"/>
              </a:lnSpc>
              <a:spcBef>
                <a:spcPts val="300"/>
              </a:spcBef>
              <a:buNone/>
            </a:pPr>
            <a:endParaRPr lang="en-US" sz="2800" dirty="0" smtClean="0"/>
          </a:p>
          <a:p>
            <a:pPr marL="0" indent="0">
              <a:lnSpc>
                <a:spcPct val="110000"/>
              </a:lnSpc>
              <a:spcBef>
                <a:spcPts val="300"/>
              </a:spcBef>
              <a:buNone/>
            </a:pPr>
            <a:r>
              <a:rPr lang="en-US" sz="2800" dirty="0" smtClean="0"/>
              <a:t>Over 90% of Californians breathe unhealthy air</a:t>
            </a:r>
          </a:p>
        </p:txBody>
      </p:sp>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4</a:t>
            </a:fld>
            <a:endParaRPr lang="en-US" sz="1600" dirty="0"/>
          </a:p>
        </p:txBody>
      </p:sp>
      <p:pic>
        <p:nvPicPr>
          <p:cNvPr id="262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5291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p:cNvSpPr>
          <p:nvPr/>
        </p:nvSpPr>
        <p:spPr bwMode="auto">
          <a:xfrm>
            <a:off x="457200" y="30480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17" tIns="44416" rIns="90417" bIns="44416"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300"/>
              </a:spcBef>
              <a:buNone/>
            </a:pPr>
            <a:r>
              <a:rPr lang="en-US" sz="2800" dirty="0"/>
              <a:t>38 </a:t>
            </a:r>
            <a:r>
              <a:rPr lang="en-US" sz="2800" dirty="0" smtClean="0"/>
              <a:t>M people</a:t>
            </a:r>
          </a:p>
          <a:p>
            <a:pPr marL="0" indent="0">
              <a:lnSpc>
                <a:spcPct val="110000"/>
              </a:lnSpc>
              <a:spcBef>
                <a:spcPts val="300"/>
              </a:spcBef>
              <a:buNone/>
            </a:pPr>
            <a:r>
              <a:rPr lang="en-US" sz="2800" dirty="0" smtClean="0"/>
              <a:t>90 people per km</a:t>
            </a:r>
            <a:r>
              <a:rPr lang="en-US" sz="2800" baseline="30000" dirty="0" smtClean="0"/>
              <a:t>2</a:t>
            </a:r>
            <a:endParaRPr lang="en-US" sz="2800" dirty="0"/>
          </a:p>
          <a:p>
            <a:pPr marL="0" indent="0">
              <a:lnSpc>
                <a:spcPct val="110000"/>
              </a:lnSpc>
              <a:spcBef>
                <a:spcPts val="300"/>
              </a:spcBef>
              <a:buNone/>
            </a:pPr>
            <a:r>
              <a:rPr lang="en-US" sz="2800" dirty="0" smtClean="0"/>
              <a:t>24 M gasoline cars</a:t>
            </a:r>
          </a:p>
          <a:p>
            <a:pPr marL="0" indent="0">
              <a:lnSpc>
                <a:spcPct val="110000"/>
              </a:lnSpc>
              <a:spcBef>
                <a:spcPts val="300"/>
              </a:spcBef>
              <a:buNone/>
            </a:pPr>
            <a:r>
              <a:rPr lang="en-US" sz="2800" dirty="0" smtClean="0"/>
              <a:t>1.3 M diesel vehicles</a:t>
            </a:r>
          </a:p>
          <a:p>
            <a:pPr marL="0" indent="0">
              <a:lnSpc>
                <a:spcPct val="110000"/>
              </a:lnSpc>
              <a:spcBef>
                <a:spcPts val="300"/>
              </a:spcBef>
              <a:buNone/>
            </a:pPr>
            <a:r>
              <a:rPr lang="en-US" sz="2800" dirty="0" smtClean="0"/>
              <a:t>1.4 B km per day</a:t>
            </a:r>
          </a:p>
          <a:p>
            <a:pPr marL="0" indent="0">
              <a:lnSpc>
                <a:spcPct val="110000"/>
              </a:lnSpc>
              <a:spcBef>
                <a:spcPts val="300"/>
              </a:spcBef>
              <a:buNone/>
            </a:pPr>
            <a:r>
              <a:rPr lang="en-US" sz="2800" dirty="0" smtClean="0"/>
              <a:t>18 M off-road engines</a:t>
            </a:r>
          </a:p>
          <a:p>
            <a:pPr marL="0" indent="0">
              <a:lnSpc>
                <a:spcPct val="110000"/>
              </a:lnSpc>
              <a:spcBef>
                <a:spcPts val="300"/>
              </a:spcBef>
              <a:buNone/>
            </a:pPr>
            <a:r>
              <a:rPr lang="en-US" sz="2800" dirty="0" smtClean="0"/>
              <a:t>3 large container ports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Traffic on world’s first freeway (1950s)</a:t>
            </a:r>
            <a:endParaRPr lang="en-US" dirty="0"/>
          </a:p>
        </p:txBody>
      </p:sp>
      <p:pic>
        <p:nvPicPr>
          <p:cNvPr id="261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8283" y="1600200"/>
            <a:ext cx="36474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5</a:t>
            </a:fld>
            <a:endParaRPr lang="en-US" sz="1600" dirty="0"/>
          </a:p>
        </p:txBody>
      </p:sp>
    </p:spTree>
    <p:extLst>
      <p:ext uri="{BB962C8B-B14F-4D97-AF65-F5344CB8AC3E}">
        <p14:creationId xmlns:p14="http://schemas.microsoft.com/office/powerpoint/2010/main" val="404310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732" name="ani-1.wmv">
            <a:hlinkClick r:id="" action="ppaction://media"/>
          </p:cNvPr>
          <p:cNvPicPr>
            <a:picLocks noGrp="1" noRot="1" noChangeAspect="1" noChangeArrowheads="1"/>
          </p:cNvPicPr>
          <p:nvPr>
            <p:ph sz="half"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4572000" y="1905373"/>
            <a:ext cx="4267275" cy="3200176"/>
          </a:xfrm>
        </p:spPr>
      </p:pic>
      <p:sp>
        <p:nvSpPr>
          <p:cNvPr id="713730" name="Rectangle 2"/>
          <p:cNvSpPr>
            <a:spLocks noGrp="1" noChangeArrowheads="1"/>
          </p:cNvSpPr>
          <p:nvPr>
            <p:ph type="title" idx="4294967295"/>
          </p:nvPr>
        </p:nvSpPr>
        <p:spPr/>
        <p:txBody>
          <a:bodyPr lIns="91435" tIns="45718" rIns="91435" bIns="45718" anchor="ctr"/>
          <a:lstStyle/>
          <a:p>
            <a:r>
              <a:rPr lang="en-US" altLang="en-US" sz="4800" dirty="0"/>
              <a:t>Air </a:t>
            </a:r>
            <a:r>
              <a:rPr lang="en-US" altLang="en-US" sz="4800" dirty="0" smtClean="0"/>
              <a:t>quality after World War II</a:t>
            </a:r>
            <a:endParaRPr lang="en-US" altLang="en-US" sz="4800" dirty="0"/>
          </a:p>
        </p:txBody>
      </p:sp>
      <p:sp>
        <p:nvSpPr>
          <p:cNvPr id="1222661" name="Rectangle 3"/>
          <p:cNvSpPr>
            <a:spLocks noGrp="1" noChangeArrowheads="1"/>
          </p:cNvSpPr>
          <p:nvPr>
            <p:ph type="body" sz="half" idx="4294967295"/>
          </p:nvPr>
        </p:nvSpPr>
        <p:spPr>
          <a:xfrm>
            <a:off x="356072" y="2018110"/>
            <a:ext cx="4134445" cy="4077890"/>
          </a:xfrm>
        </p:spPr>
        <p:txBody>
          <a:bodyPr lIns="91435" tIns="45718" rIns="91435" bIns="45718">
            <a:normAutofit lnSpcReduction="10000"/>
          </a:bodyPr>
          <a:lstStyle/>
          <a:p>
            <a:pPr marL="228600" indent="-228600">
              <a:spcBef>
                <a:spcPct val="50000"/>
              </a:spcBef>
            </a:pPr>
            <a:r>
              <a:rPr lang="en-US" altLang="en-US" sz="2300" dirty="0"/>
              <a:t>Unhealthy levels of lead, NO</a:t>
            </a:r>
            <a:r>
              <a:rPr lang="en-US" altLang="en-US" sz="2300" baseline="-25000" dirty="0"/>
              <a:t>2</a:t>
            </a:r>
            <a:r>
              <a:rPr lang="en-US" altLang="en-US" sz="2300" dirty="0"/>
              <a:t>, SO</a:t>
            </a:r>
            <a:r>
              <a:rPr lang="en-US" altLang="en-US" sz="2300" baseline="-25000" dirty="0"/>
              <a:t>2</a:t>
            </a:r>
            <a:r>
              <a:rPr lang="en-US" altLang="en-US" sz="2300" dirty="0"/>
              <a:t>, CO, ozone, particulate matter, and air toxics</a:t>
            </a:r>
          </a:p>
          <a:p>
            <a:pPr marL="228600" indent="-228600">
              <a:spcBef>
                <a:spcPct val="50000"/>
              </a:spcBef>
            </a:pPr>
            <a:r>
              <a:rPr lang="en-US" altLang="en-US" sz="2300" dirty="0"/>
              <a:t>Poor visibility</a:t>
            </a:r>
          </a:p>
          <a:p>
            <a:pPr marL="228600" indent="-228600">
              <a:spcBef>
                <a:spcPct val="50000"/>
              </a:spcBef>
            </a:pPr>
            <a:r>
              <a:rPr lang="en-US" altLang="en-US" sz="2300" dirty="0"/>
              <a:t>Difficulty breathing</a:t>
            </a:r>
          </a:p>
          <a:p>
            <a:pPr marL="228600" indent="-228600">
              <a:spcBef>
                <a:spcPct val="50000"/>
              </a:spcBef>
            </a:pPr>
            <a:r>
              <a:rPr lang="en-US" altLang="en-US" sz="2300" dirty="0"/>
              <a:t>Extreme eye </a:t>
            </a:r>
            <a:r>
              <a:rPr lang="en-US" altLang="en-US" sz="2300" dirty="0" smtClean="0"/>
              <a:t>irritation</a:t>
            </a:r>
          </a:p>
          <a:p>
            <a:pPr marL="228600" indent="-228600">
              <a:spcBef>
                <a:spcPct val="50000"/>
              </a:spcBef>
            </a:pPr>
            <a:r>
              <a:rPr lang="en-US" altLang="en-US" sz="2300" dirty="0" smtClean="0"/>
              <a:t>In </a:t>
            </a:r>
            <a:r>
              <a:rPr lang="en-US" altLang="en-US" sz="2300" dirty="0"/>
              <a:t>Los </a:t>
            </a:r>
            <a:r>
              <a:rPr lang="en-US" altLang="en-US" sz="2300" dirty="0" smtClean="0"/>
              <a:t>Angeles</a:t>
            </a:r>
            <a:endParaRPr lang="en-US" altLang="en-US" sz="2300" dirty="0"/>
          </a:p>
          <a:p>
            <a:pPr marL="457200" lvl="1" indent="-228600">
              <a:spcBef>
                <a:spcPct val="50000"/>
              </a:spcBef>
            </a:pPr>
            <a:r>
              <a:rPr lang="en-US" altLang="en-US" sz="1900" dirty="0" smtClean="0"/>
              <a:t>Over 100 smog alerts annually</a:t>
            </a:r>
          </a:p>
          <a:p>
            <a:pPr marL="457200" lvl="1" indent="-228600">
              <a:spcBef>
                <a:spcPct val="50000"/>
              </a:spcBef>
            </a:pPr>
            <a:r>
              <a:rPr lang="en-US" altLang="en-US" sz="1900" dirty="0" smtClean="0"/>
              <a:t>Over 300 </a:t>
            </a:r>
            <a:r>
              <a:rPr lang="en-US" altLang="en-US" sz="1900" dirty="0"/>
              <a:t>days with unhealthy air </a:t>
            </a:r>
            <a:r>
              <a:rPr lang="en-US" altLang="en-US" sz="1900" dirty="0" smtClean="0"/>
              <a:t>annually</a:t>
            </a:r>
            <a:endParaRPr lang="en-US" altLang="en-US" sz="2300" dirty="0"/>
          </a:p>
        </p:txBody>
      </p:sp>
      <p:pic>
        <p:nvPicPr>
          <p:cNvPr id="1222663" name="Picture 7" descr="img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842" y="1811611"/>
            <a:ext cx="4239369" cy="35830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6</a:t>
            </a:fld>
            <a:endParaRPr lang="en-US" sz="1600" dirty="0"/>
          </a:p>
        </p:txBody>
      </p:sp>
    </p:spTree>
    <p:extLst>
      <p:ext uri="{BB962C8B-B14F-4D97-AF65-F5344CB8AC3E}">
        <p14:creationId xmlns:p14="http://schemas.microsoft.com/office/powerpoint/2010/main" val="3241025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137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373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663575" y="228600"/>
            <a:ext cx="7772400" cy="838200"/>
          </a:xfrm>
        </p:spPr>
        <p:txBody>
          <a:bodyPr/>
          <a:lstStyle/>
          <a:p>
            <a:r>
              <a:rPr lang="en-US" sz="4800" dirty="0" smtClean="0"/>
              <a:t>Our policy instruments</a:t>
            </a:r>
          </a:p>
        </p:txBody>
      </p:sp>
      <p:sp>
        <p:nvSpPr>
          <p:cNvPr id="205827" name="Rectangle 3"/>
          <p:cNvSpPr>
            <a:spLocks noGrp="1"/>
          </p:cNvSpPr>
          <p:nvPr>
            <p:ph type="body" idx="1"/>
          </p:nvPr>
        </p:nvSpPr>
        <p:spPr>
          <a:xfrm>
            <a:off x="488950" y="1143000"/>
            <a:ext cx="8197850" cy="5410200"/>
          </a:xfrm>
        </p:spPr>
        <p:txBody>
          <a:bodyPr>
            <a:normAutofit/>
          </a:bodyPr>
          <a:lstStyle/>
          <a:p>
            <a:pPr algn="ctr">
              <a:spcBef>
                <a:spcPct val="0"/>
              </a:spcBef>
              <a:buFont typeface="Arial" charset="0"/>
              <a:buNone/>
            </a:pPr>
            <a:r>
              <a:rPr lang="en-US" b="1" dirty="0" smtClean="0">
                <a:solidFill>
                  <a:srgbClr val="969696"/>
                </a:solidFill>
              </a:rPr>
              <a:t>Performance-based Emission Standards</a:t>
            </a:r>
          </a:p>
          <a:p>
            <a:pPr algn="ctr">
              <a:spcBef>
                <a:spcPct val="0"/>
              </a:spcBef>
              <a:buFont typeface="Arial" charset="0"/>
              <a:buNone/>
            </a:pPr>
            <a:r>
              <a:rPr lang="en-US" sz="2800" dirty="0" err="1" smtClean="0"/>
              <a:t>Aftertreatment</a:t>
            </a:r>
            <a:r>
              <a:rPr lang="en-US" sz="2800" dirty="0" smtClean="0"/>
              <a:t> effective but turnover slow</a:t>
            </a:r>
          </a:p>
          <a:p>
            <a:pPr algn="ctr">
              <a:spcBef>
                <a:spcPct val="0"/>
              </a:spcBef>
              <a:buFont typeface="Arial" charset="0"/>
              <a:buNone/>
            </a:pPr>
            <a:r>
              <a:rPr lang="en-US" sz="2800" dirty="0" smtClean="0"/>
              <a:t>Retrofits and repowering also beneficial</a:t>
            </a:r>
          </a:p>
          <a:p>
            <a:pPr algn="ctr">
              <a:spcBef>
                <a:spcPct val="0"/>
              </a:spcBef>
              <a:buFont typeface="Arial" charset="0"/>
              <a:buNone/>
            </a:pPr>
            <a:r>
              <a:rPr lang="en-US" sz="2800" dirty="0" smtClean="0"/>
              <a:t>Fuel improvements provide immediate benefits</a:t>
            </a:r>
            <a:endParaRPr lang="en-US" dirty="0" smtClean="0"/>
          </a:p>
          <a:p>
            <a:pPr algn="ctr">
              <a:spcBef>
                <a:spcPct val="50000"/>
              </a:spcBef>
              <a:buFont typeface="Arial" charset="0"/>
              <a:buNone/>
            </a:pPr>
            <a:r>
              <a:rPr lang="en-US" b="1" dirty="0" smtClean="0">
                <a:solidFill>
                  <a:srgbClr val="969696"/>
                </a:solidFill>
              </a:rPr>
              <a:t>Incentive Funding</a:t>
            </a:r>
          </a:p>
          <a:p>
            <a:pPr algn="ctr">
              <a:spcBef>
                <a:spcPct val="0"/>
              </a:spcBef>
              <a:buFont typeface="Arial" charset="0"/>
              <a:buNone/>
            </a:pPr>
            <a:r>
              <a:rPr lang="en-US" sz="2800" dirty="0" smtClean="0"/>
              <a:t>$150M per year for diesel engines</a:t>
            </a:r>
          </a:p>
          <a:p>
            <a:pPr algn="ctr">
              <a:spcBef>
                <a:spcPct val="0"/>
              </a:spcBef>
              <a:buFont typeface="Arial" charset="0"/>
              <a:buNone/>
            </a:pPr>
            <a:r>
              <a:rPr lang="en-US" sz="2800" dirty="0" smtClean="0"/>
              <a:t>$1B for port trucks and equipment</a:t>
            </a:r>
            <a:endParaRPr lang="en-US" dirty="0" smtClean="0"/>
          </a:p>
          <a:p>
            <a:pPr algn="ctr">
              <a:spcBef>
                <a:spcPct val="50000"/>
              </a:spcBef>
              <a:buFont typeface="Arial" charset="0"/>
              <a:buNone/>
            </a:pPr>
            <a:r>
              <a:rPr lang="en-US" b="1" dirty="0" smtClean="0">
                <a:solidFill>
                  <a:srgbClr val="969696"/>
                </a:solidFill>
              </a:rPr>
              <a:t>Market-based Programs</a:t>
            </a:r>
          </a:p>
          <a:p>
            <a:pPr algn="ctr">
              <a:spcBef>
                <a:spcPct val="0"/>
              </a:spcBef>
              <a:buFont typeface="Arial" charset="0"/>
              <a:buNone/>
            </a:pPr>
            <a:r>
              <a:rPr lang="en-US" sz="2800" dirty="0" smtClean="0"/>
              <a:t>Carbon emission trading for large sources</a:t>
            </a:r>
          </a:p>
          <a:p>
            <a:pPr algn="ctr">
              <a:spcBef>
                <a:spcPct val="50000"/>
              </a:spcBef>
              <a:buFont typeface="Arial" charset="0"/>
              <a:buNone/>
            </a:pPr>
            <a:r>
              <a:rPr lang="en-US" b="1" dirty="0" smtClean="0">
                <a:solidFill>
                  <a:srgbClr val="969696"/>
                </a:solidFill>
              </a:rPr>
              <a:t>Enforcement and Monitoring Programs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7</a:t>
            </a:fld>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p:nvPr>
        </p:nvSpPr>
        <p:spPr>
          <a:xfrm>
            <a:off x="663575" y="304800"/>
            <a:ext cx="7772400" cy="838200"/>
          </a:xfrm>
        </p:spPr>
        <p:txBody>
          <a:bodyPr/>
          <a:lstStyle/>
          <a:p>
            <a:r>
              <a:rPr lang="en-US" sz="4800" dirty="0" smtClean="0"/>
              <a:t>Science informs our policies</a:t>
            </a:r>
          </a:p>
        </p:txBody>
      </p:sp>
      <p:sp>
        <p:nvSpPr>
          <p:cNvPr id="191491" name="Rectangle 3"/>
          <p:cNvSpPr>
            <a:spLocks noGrp="1"/>
          </p:cNvSpPr>
          <p:nvPr>
            <p:ph type="body" idx="1"/>
          </p:nvPr>
        </p:nvSpPr>
        <p:spPr>
          <a:xfrm>
            <a:off x="527050" y="1295400"/>
            <a:ext cx="7940675" cy="5181600"/>
          </a:xfrm>
        </p:spPr>
        <p:txBody>
          <a:bodyPr>
            <a:normAutofit/>
          </a:bodyPr>
          <a:lstStyle/>
          <a:p>
            <a:pPr algn="ctr">
              <a:spcBef>
                <a:spcPct val="0"/>
              </a:spcBef>
              <a:buFont typeface="Arial" charset="0"/>
              <a:buNone/>
            </a:pPr>
            <a:r>
              <a:rPr lang="en-US" b="1" dirty="0" smtClean="0">
                <a:solidFill>
                  <a:srgbClr val="969696"/>
                </a:solidFill>
              </a:rPr>
              <a:t>Legislative Requirements</a:t>
            </a:r>
          </a:p>
          <a:p>
            <a:pPr algn="ctr">
              <a:spcBef>
                <a:spcPct val="0"/>
              </a:spcBef>
              <a:buFont typeface="Arial" charset="0"/>
              <a:buNone/>
            </a:pPr>
            <a:r>
              <a:rPr lang="en-US" sz="2800" dirty="0" smtClean="0"/>
              <a:t>Automotive Engineer and M.D. on Governing Board</a:t>
            </a:r>
          </a:p>
          <a:p>
            <a:pPr algn="ctr">
              <a:spcBef>
                <a:spcPct val="0"/>
              </a:spcBef>
              <a:buFont typeface="Arial" charset="0"/>
              <a:buNone/>
            </a:pPr>
            <a:r>
              <a:rPr lang="en-US" sz="2800" dirty="0" smtClean="0"/>
              <a:t>Health-based ambient air quality standards</a:t>
            </a:r>
          </a:p>
          <a:p>
            <a:pPr algn="ctr">
              <a:spcBef>
                <a:spcPct val="0"/>
              </a:spcBef>
              <a:buFont typeface="Arial" charset="0"/>
              <a:buNone/>
            </a:pPr>
            <a:r>
              <a:rPr lang="en-US" sz="2800" dirty="0" smtClean="0"/>
              <a:t>Extramural research program with external oversight</a:t>
            </a:r>
          </a:p>
          <a:p>
            <a:pPr algn="ctr">
              <a:spcBef>
                <a:spcPct val="0"/>
              </a:spcBef>
              <a:buFont typeface="Arial" charset="0"/>
              <a:buNone/>
            </a:pPr>
            <a:r>
              <a:rPr lang="en-US" sz="2800" dirty="0" smtClean="0"/>
              <a:t>Peer review of scientific basis for regulations</a:t>
            </a:r>
          </a:p>
          <a:p>
            <a:pPr algn="ctr">
              <a:spcBef>
                <a:spcPct val="50000"/>
              </a:spcBef>
              <a:buFont typeface="Arial" charset="0"/>
              <a:buNone/>
            </a:pPr>
            <a:r>
              <a:rPr lang="en-US" b="1" dirty="0" smtClean="0">
                <a:solidFill>
                  <a:srgbClr val="969696"/>
                </a:solidFill>
              </a:rPr>
              <a:t>Workforce</a:t>
            </a:r>
          </a:p>
          <a:p>
            <a:pPr algn="ctr">
              <a:spcBef>
                <a:spcPct val="0"/>
              </a:spcBef>
              <a:buFont typeface="Arial" charset="0"/>
              <a:buNone/>
            </a:pPr>
            <a:r>
              <a:rPr lang="en-US" sz="2800" dirty="0" smtClean="0"/>
              <a:t>70% engineers and scientists</a:t>
            </a:r>
          </a:p>
          <a:p>
            <a:pPr algn="ctr">
              <a:spcBef>
                <a:spcPct val="0"/>
              </a:spcBef>
              <a:buFont typeface="Arial" charset="0"/>
              <a:buNone/>
            </a:pPr>
            <a:r>
              <a:rPr lang="en-US" sz="2800" dirty="0" smtClean="0"/>
              <a:t>In-house research</a:t>
            </a:r>
          </a:p>
          <a:p>
            <a:pPr algn="ctr">
              <a:spcBef>
                <a:spcPct val="50000"/>
              </a:spcBef>
              <a:buFont typeface="Arial" charset="0"/>
              <a:buNone/>
            </a:pPr>
            <a:r>
              <a:rPr lang="en-US" b="1" dirty="0" smtClean="0">
                <a:solidFill>
                  <a:srgbClr val="969696"/>
                </a:solidFill>
              </a:rPr>
              <a:t>Field/Modeling Studies</a:t>
            </a:r>
            <a:endParaRPr lang="en-US" sz="2800" dirty="0" smtClean="0"/>
          </a:p>
          <a:p>
            <a:pPr algn="ctr">
              <a:spcBef>
                <a:spcPct val="0"/>
              </a:spcBef>
              <a:buFont typeface="Arial" charset="0"/>
              <a:buNone/>
            </a:pPr>
            <a:r>
              <a:rPr lang="en-US" sz="2800" dirty="0" smtClean="0"/>
              <a:t>Los Angeles and San Joaquin Valley Air Basins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8</a:t>
            </a:fld>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idx="4294967295"/>
          </p:nvPr>
        </p:nvSpPr>
        <p:spPr/>
        <p:txBody>
          <a:bodyPr lIns="91435" tIns="45718" rIns="91435" bIns="45718" anchor="ctr"/>
          <a:lstStyle/>
          <a:p>
            <a:r>
              <a:rPr lang="en-US" altLang="en-US" sz="4800" dirty="0" smtClean="0"/>
              <a:t>Performance-based regulations</a:t>
            </a:r>
            <a:endParaRPr lang="en-US" altLang="en-US" sz="4800" dirty="0"/>
          </a:p>
        </p:txBody>
      </p:sp>
      <p:sp>
        <p:nvSpPr>
          <p:cNvPr id="1457155" name="Rectangle 5"/>
          <p:cNvSpPr>
            <a:spLocks noGrp="1" noChangeArrowheads="1"/>
          </p:cNvSpPr>
          <p:nvPr>
            <p:ph type="body" idx="4294967295"/>
          </p:nvPr>
        </p:nvSpPr>
        <p:spPr>
          <a:xfrm>
            <a:off x="609823" y="1447800"/>
            <a:ext cx="7848377" cy="4876800"/>
          </a:xfrm>
        </p:spPr>
        <p:txBody>
          <a:bodyPr lIns="91435" tIns="45718" rIns="91435" bIns="45718">
            <a:normAutofit/>
          </a:bodyPr>
          <a:lstStyle/>
          <a:p>
            <a:pPr marL="0" indent="0" algn="ctr">
              <a:lnSpc>
                <a:spcPct val="90000"/>
              </a:lnSpc>
              <a:buNone/>
            </a:pPr>
            <a:r>
              <a:rPr lang="en-US" altLang="en-US" sz="2400" b="1" dirty="0" smtClean="0">
                <a:solidFill>
                  <a:srgbClr val="969696"/>
                </a:solidFill>
              </a:rPr>
              <a:t>Mobile </a:t>
            </a:r>
            <a:r>
              <a:rPr lang="en-US" altLang="en-US" sz="2400" b="1" dirty="0">
                <a:solidFill>
                  <a:srgbClr val="969696"/>
                </a:solidFill>
              </a:rPr>
              <a:t>Sources (&gt;99% gasoline, 98% diesel reduction)</a:t>
            </a:r>
          </a:p>
          <a:p>
            <a:pPr lvl="1" algn="ctr">
              <a:spcBef>
                <a:spcPct val="0"/>
              </a:spcBef>
              <a:buFont typeface="Lucida Grande" charset="0"/>
              <a:buNone/>
            </a:pPr>
            <a:r>
              <a:rPr lang="en-US" altLang="en-US" sz="2400" dirty="0"/>
              <a:t>Cleaner engines</a:t>
            </a:r>
          </a:p>
          <a:p>
            <a:pPr lvl="1" algn="ctr">
              <a:spcBef>
                <a:spcPct val="0"/>
              </a:spcBef>
              <a:buFont typeface="Lucida Grande" charset="0"/>
              <a:buNone/>
            </a:pPr>
            <a:r>
              <a:rPr lang="en-US" altLang="en-US" sz="2400" dirty="0" err="1"/>
              <a:t>Aftertreatment</a:t>
            </a:r>
            <a:endParaRPr lang="en-US" altLang="en-US" sz="2400" dirty="0"/>
          </a:p>
          <a:p>
            <a:pPr lvl="1" algn="ctr">
              <a:spcBef>
                <a:spcPct val="0"/>
              </a:spcBef>
              <a:buFont typeface="Lucida Grande" charset="0"/>
              <a:buNone/>
            </a:pPr>
            <a:r>
              <a:rPr lang="en-US" altLang="en-US" sz="2400" dirty="0"/>
              <a:t>Cleaner gasoline and diesel fuel</a:t>
            </a:r>
          </a:p>
          <a:p>
            <a:pPr lvl="1" algn="ctr">
              <a:spcBef>
                <a:spcPct val="0"/>
              </a:spcBef>
              <a:buFont typeface="Lucida Grande" charset="0"/>
              <a:buNone/>
            </a:pPr>
            <a:r>
              <a:rPr lang="en-US" altLang="en-US" sz="2400" dirty="0"/>
              <a:t>Alternative fuels</a:t>
            </a:r>
          </a:p>
          <a:p>
            <a:pPr marL="0" indent="0" algn="ctr">
              <a:lnSpc>
                <a:spcPct val="90000"/>
              </a:lnSpc>
              <a:spcBef>
                <a:spcPct val="55000"/>
              </a:spcBef>
              <a:buNone/>
            </a:pPr>
            <a:r>
              <a:rPr lang="en-US" altLang="en-US" sz="2400" b="1" dirty="0">
                <a:solidFill>
                  <a:srgbClr val="969696"/>
                </a:solidFill>
              </a:rPr>
              <a:t>Stationary Sources (80-90% reduction)</a:t>
            </a:r>
          </a:p>
          <a:p>
            <a:pPr lvl="1" algn="ctr">
              <a:spcBef>
                <a:spcPct val="0"/>
              </a:spcBef>
              <a:buFont typeface="Lucida Grande" charset="0"/>
              <a:buNone/>
            </a:pPr>
            <a:r>
              <a:rPr lang="en-US" altLang="en-US" sz="2400" dirty="0"/>
              <a:t>Low-NO</a:t>
            </a:r>
            <a:r>
              <a:rPr lang="en-US" altLang="en-US" sz="2400" baseline="-25000" dirty="0"/>
              <a:t>X</a:t>
            </a:r>
            <a:r>
              <a:rPr lang="en-US" altLang="en-US" sz="2400" dirty="0"/>
              <a:t> burners</a:t>
            </a:r>
          </a:p>
          <a:p>
            <a:pPr lvl="1" algn="ctr">
              <a:spcBef>
                <a:spcPct val="0"/>
              </a:spcBef>
              <a:buFont typeface="Lucida Grande" charset="0"/>
              <a:buNone/>
            </a:pPr>
            <a:r>
              <a:rPr lang="en-US" altLang="en-US" sz="2400" dirty="0"/>
              <a:t>Selective catalytic reduction</a:t>
            </a:r>
          </a:p>
          <a:p>
            <a:pPr lvl="1" algn="ctr">
              <a:spcBef>
                <a:spcPct val="0"/>
              </a:spcBef>
              <a:buFont typeface="Lucida Grande" charset="0"/>
              <a:buNone/>
            </a:pPr>
            <a:r>
              <a:rPr lang="en-US" altLang="en-US" sz="2400" dirty="0"/>
              <a:t>Cleaner fuels</a:t>
            </a:r>
          </a:p>
          <a:p>
            <a:pPr marL="0" indent="0" algn="ctr">
              <a:lnSpc>
                <a:spcPct val="90000"/>
              </a:lnSpc>
              <a:spcBef>
                <a:spcPct val="55000"/>
              </a:spcBef>
              <a:buNone/>
            </a:pPr>
            <a:r>
              <a:rPr lang="en-US" altLang="en-US" sz="2400" b="1" dirty="0">
                <a:solidFill>
                  <a:srgbClr val="969696"/>
                </a:solidFill>
              </a:rPr>
              <a:t>Area Sources </a:t>
            </a:r>
            <a:r>
              <a:rPr lang="en-US" altLang="en-US" sz="2400" b="1" dirty="0" smtClean="0">
                <a:solidFill>
                  <a:srgbClr val="969696"/>
                </a:solidFill>
              </a:rPr>
              <a:t>(&gt;75</a:t>
            </a:r>
            <a:r>
              <a:rPr lang="en-US" altLang="en-US" sz="2400" b="1" dirty="0">
                <a:solidFill>
                  <a:srgbClr val="969696"/>
                </a:solidFill>
              </a:rPr>
              <a:t>% reduction)</a:t>
            </a:r>
          </a:p>
          <a:p>
            <a:pPr lvl="1" algn="ctr">
              <a:spcBef>
                <a:spcPct val="0"/>
              </a:spcBef>
              <a:buFont typeface="Lucida Grande" charset="0"/>
              <a:buNone/>
            </a:pPr>
            <a:r>
              <a:rPr lang="en-US" altLang="en-US" sz="2400" dirty="0"/>
              <a:t>Vapor recovery</a:t>
            </a:r>
          </a:p>
          <a:p>
            <a:pPr lvl="1" algn="ctr">
              <a:spcBef>
                <a:spcPct val="0"/>
              </a:spcBef>
              <a:buFont typeface="Lucida Grande" charset="0"/>
              <a:buNone/>
            </a:pPr>
            <a:r>
              <a:rPr lang="en-US" altLang="en-US" sz="2400" dirty="0"/>
              <a:t>Low-volatility solvents, paints, consumer products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9</a:t>
            </a:fld>
            <a:endParaRPr lang="en-US" sz="1600" dirty="0"/>
          </a:p>
        </p:txBody>
      </p:sp>
    </p:spTree>
    <p:extLst>
      <p:ext uri="{BB962C8B-B14F-4D97-AF65-F5344CB8AC3E}">
        <p14:creationId xmlns:p14="http://schemas.microsoft.com/office/powerpoint/2010/main" val="20640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3403</TotalTime>
  <Words>4003</Words>
  <Application>Microsoft Macintosh PowerPoint</Application>
  <PresentationFormat>On-screen Show (4:3)</PresentationFormat>
  <Paragraphs>256</Paragraphs>
  <Slides>16</Slides>
  <Notes>14</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1_Office Theme</vt:lpstr>
      <vt:lpstr>Chart</vt:lpstr>
      <vt:lpstr>Overview of the California Air Resources Board</vt:lpstr>
      <vt:lpstr>We regulate emissions</vt:lpstr>
      <vt:lpstr>Our national impact</vt:lpstr>
      <vt:lpstr>California’s air pollution problem</vt:lpstr>
      <vt:lpstr>Traffic on world’s first freeway (1950s)</vt:lpstr>
      <vt:lpstr>Air quality after World War II</vt:lpstr>
      <vt:lpstr>Our policy instruments</vt:lpstr>
      <vt:lpstr>Science informs our policies</vt:lpstr>
      <vt:lpstr>Performance-based regulations</vt:lpstr>
      <vt:lpstr>California emission trends</vt:lpstr>
      <vt:lpstr>Air pollution reduced 75-90% despite growth</vt:lpstr>
      <vt:lpstr>PowerPoint Presentation</vt:lpstr>
      <vt:lpstr>PowerPoint Presentation</vt:lpstr>
      <vt:lpstr>PowerPoint Presentation</vt:lpstr>
      <vt:lpstr>Our current targets</vt:lpstr>
      <vt:lpstr>Summary</vt:lpstr>
    </vt:vector>
  </TitlesOfParts>
  <Company>carb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Dolislager</dc:creator>
  <cp:lastModifiedBy>Rachelle Lagman</cp:lastModifiedBy>
  <cp:revision>146</cp:revision>
  <cp:lastPrinted>2013-07-25T19:57:13Z</cp:lastPrinted>
  <dcterms:created xsi:type="dcterms:W3CDTF">2011-04-22T18:08:32Z</dcterms:created>
  <dcterms:modified xsi:type="dcterms:W3CDTF">2013-11-11T23:17:38Z</dcterms:modified>
</cp:coreProperties>
</file>