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444" r:id="rId2"/>
    <p:sldId id="595" r:id="rId3"/>
    <p:sldId id="596" r:id="rId4"/>
    <p:sldId id="607" r:id="rId5"/>
    <p:sldId id="597" r:id="rId6"/>
    <p:sldId id="613" r:id="rId7"/>
    <p:sldId id="612" r:id="rId8"/>
    <p:sldId id="598" r:id="rId9"/>
    <p:sldId id="599" r:id="rId10"/>
    <p:sldId id="600" r:id="rId11"/>
    <p:sldId id="611" r:id="rId12"/>
    <p:sldId id="602" r:id="rId13"/>
    <p:sldId id="591" r:id="rId14"/>
    <p:sldId id="609" r:id="rId15"/>
    <p:sldId id="610" r:id="rId16"/>
    <p:sldId id="573" r:id="rId17"/>
  </p:sldIdLst>
  <p:sldSz cx="9144000" cy="6858000" type="screen4x3"/>
  <p:notesSz cx="9283700" cy="6985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9696"/>
    <a:srgbClr val="777777"/>
    <a:srgbClr val="00CCFF"/>
    <a:srgbClr val="FFFF00"/>
    <a:srgbClr val="333333"/>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12" autoAdjust="0"/>
    <p:restoredTop sz="98046" autoAdjust="0"/>
  </p:normalViewPr>
  <p:slideViewPr>
    <p:cSldViewPr>
      <p:cViewPr varScale="1">
        <p:scale>
          <a:sx n="128" d="100"/>
          <a:sy n="128" d="100"/>
        </p:scale>
        <p:origin x="-1072" y="-12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023641" cy="34877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57951" y="0"/>
            <a:ext cx="4023641" cy="348772"/>
          </a:xfrm>
          <a:prstGeom prst="rect">
            <a:avLst/>
          </a:prstGeom>
        </p:spPr>
        <p:txBody>
          <a:bodyPr vert="horz" lIns="91440" tIns="45720" rIns="91440" bIns="45720" rtlCol="0"/>
          <a:lstStyle>
            <a:lvl1pPr algn="r">
              <a:defRPr sz="1200"/>
            </a:lvl1pPr>
          </a:lstStyle>
          <a:p>
            <a:fld id="{1BB28FC5-7B68-430E-A9EB-3E839F10287A}" type="datetimeFigureOut">
              <a:rPr lang="en-US" smtClean="0"/>
              <a:t>11/11/13</a:t>
            </a:fld>
            <a:endParaRPr lang="en-US"/>
          </a:p>
        </p:txBody>
      </p:sp>
      <p:sp>
        <p:nvSpPr>
          <p:cNvPr id="4" name="Footer Placeholder 3"/>
          <p:cNvSpPr>
            <a:spLocks noGrp="1"/>
          </p:cNvSpPr>
          <p:nvPr>
            <p:ph type="ftr" sz="quarter" idx="2"/>
          </p:nvPr>
        </p:nvSpPr>
        <p:spPr>
          <a:xfrm>
            <a:off x="2" y="6635034"/>
            <a:ext cx="4023641" cy="34877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57951" y="6635034"/>
            <a:ext cx="4023641" cy="348772"/>
          </a:xfrm>
          <a:prstGeom prst="rect">
            <a:avLst/>
          </a:prstGeom>
        </p:spPr>
        <p:txBody>
          <a:bodyPr vert="horz" lIns="91440" tIns="45720" rIns="91440" bIns="45720" rtlCol="0" anchor="b"/>
          <a:lstStyle>
            <a:lvl1pPr algn="r">
              <a:defRPr sz="1200"/>
            </a:lvl1pPr>
          </a:lstStyle>
          <a:p>
            <a:fld id="{9142E594-5E67-4DB0-B539-A63838DB92E0}" type="slidenum">
              <a:rPr lang="en-US" smtClean="0"/>
              <a:t>‹#›</a:t>
            </a:fld>
            <a:endParaRPr lang="en-US"/>
          </a:p>
        </p:txBody>
      </p:sp>
    </p:spTree>
    <p:extLst>
      <p:ext uri="{BB962C8B-B14F-4D97-AF65-F5344CB8AC3E}">
        <p14:creationId xmlns:p14="http://schemas.microsoft.com/office/powerpoint/2010/main" val="8781888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023641" cy="348772"/>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5257951" y="0"/>
            <a:ext cx="4023641" cy="348772"/>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0C67F7F8-A631-4D99-A081-9E2B973E43D9}" type="datetimeFigureOut">
              <a:rPr lang="en-US"/>
              <a:pPr>
                <a:defRPr/>
              </a:pPr>
              <a:t>11/11/13</a:t>
            </a:fld>
            <a:endParaRPr lang="en-US"/>
          </a:p>
        </p:txBody>
      </p:sp>
      <p:sp>
        <p:nvSpPr>
          <p:cNvPr id="4" name="Slide Image Placeholder 3"/>
          <p:cNvSpPr>
            <a:spLocks noGrp="1" noRot="1" noChangeAspect="1"/>
          </p:cNvSpPr>
          <p:nvPr>
            <p:ph type="sldImg" idx="2"/>
          </p:nvPr>
        </p:nvSpPr>
        <p:spPr>
          <a:xfrm>
            <a:off x="2895600" y="523875"/>
            <a:ext cx="3492500" cy="2619375"/>
          </a:xfrm>
          <a:prstGeom prst="rect">
            <a:avLst/>
          </a:prstGeom>
          <a:noFill/>
          <a:ln w="12700">
            <a:solidFill>
              <a:prstClr val="black"/>
            </a:solidFill>
          </a:ln>
        </p:spPr>
        <p:txBody>
          <a:bodyPr vert="horz" lIns="92958" tIns="46479" rIns="92958" bIns="46479" rtlCol="0" anchor="ctr"/>
          <a:lstStyle/>
          <a:p>
            <a:pPr lvl="0"/>
            <a:endParaRPr lang="en-US" noProof="0" smtClean="0"/>
          </a:p>
        </p:txBody>
      </p:sp>
      <p:sp>
        <p:nvSpPr>
          <p:cNvPr id="5" name="Notes Placeholder 4"/>
          <p:cNvSpPr>
            <a:spLocks noGrp="1"/>
          </p:cNvSpPr>
          <p:nvPr>
            <p:ph type="body" sz="quarter" idx="3"/>
          </p:nvPr>
        </p:nvSpPr>
        <p:spPr>
          <a:xfrm>
            <a:off x="928370" y="3318115"/>
            <a:ext cx="7426960" cy="3142534"/>
          </a:xfrm>
          <a:prstGeom prst="rect">
            <a:avLst/>
          </a:prstGeom>
        </p:spPr>
        <p:txBody>
          <a:bodyPr vert="horz" lIns="92958" tIns="46479" rIns="92958" bIns="4647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2" y="6635034"/>
            <a:ext cx="4023641" cy="348772"/>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5257951" y="6635034"/>
            <a:ext cx="4023641" cy="348772"/>
          </a:xfrm>
          <a:prstGeom prst="rect">
            <a:avLst/>
          </a:prstGeom>
        </p:spPr>
        <p:txBody>
          <a:bodyPr vert="horz" lIns="92958" tIns="46479" rIns="92958" bIns="46479" rtlCol="0" anchor="b"/>
          <a:lstStyle>
            <a:lvl1pPr algn="r" fontAlgn="auto">
              <a:spcBef>
                <a:spcPts val="0"/>
              </a:spcBef>
              <a:spcAft>
                <a:spcPts val="0"/>
              </a:spcAft>
              <a:defRPr sz="1200">
                <a:latin typeface="+mn-lt"/>
                <a:cs typeface="+mn-cs"/>
              </a:defRPr>
            </a:lvl1pPr>
          </a:lstStyle>
          <a:p>
            <a:pPr>
              <a:defRPr/>
            </a:pPr>
            <a:fld id="{D1E7B696-D95A-4DC9-8A1E-95F38402A3E5}" type="slidenum">
              <a:rPr lang="en-US"/>
              <a:pPr>
                <a:defRPr/>
              </a:pPr>
              <a:t>‹#›</a:t>
            </a:fld>
            <a:endParaRPr lang="en-US"/>
          </a:p>
        </p:txBody>
      </p:sp>
    </p:spTree>
    <p:extLst>
      <p:ext uri="{BB962C8B-B14F-4D97-AF65-F5344CB8AC3E}">
        <p14:creationId xmlns:p14="http://schemas.microsoft.com/office/powerpoint/2010/main" val="34429924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Rot="1" noChangeAspect="1" noTextEdit="1"/>
          </p:cNvSpPr>
          <p:nvPr>
            <p:ph type="sldImg"/>
          </p:nvPr>
        </p:nvSpPr>
        <p:spPr bwMode="auto">
          <a:xfrm>
            <a:off x="2895600" y="523875"/>
            <a:ext cx="3492500" cy="26193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8179" name="Rectangle 3"/>
          <p:cNvSpPr>
            <a:spLocks noGrp="1"/>
          </p:cNvSpPr>
          <p:nvPr>
            <p:ph type="body" idx="1"/>
          </p:nvPr>
        </p:nvSpPr>
        <p:spPr bwMode="auto">
          <a:xfrm>
            <a:off x="1542362" y="3318114"/>
            <a:ext cx="6241178" cy="314372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200"/>
              <a:t>Environmental Law</a:t>
            </a:r>
          </a:p>
        </p:txBody>
      </p:sp>
      <p:sp>
        <p:nvSpPr>
          <p:cNvPr id="60419" name="Rectangle 3"/>
          <p:cNvSpPr>
            <a:spLocks noGrp="1" noChangeArrowheads="1"/>
          </p:cNvSpPr>
          <p:nvPr>
            <p:ph type="dt" sz="quarter" idx="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52CB6A2-B368-4273-82B3-8EB1E43880B0}" type="datetime1">
              <a:rPr lang="en-US" altLang="en-US" sz="1200"/>
              <a:pPr eaLnBrk="1" hangingPunct="1"/>
              <a:t>11/11/13</a:t>
            </a:fld>
            <a:endParaRPr lang="en-US" altLang="en-US" sz="1200"/>
          </a:p>
        </p:txBody>
      </p:sp>
      <p:sp>
        <p:nvSpPr>
          <p:cNvPr id="60420"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200"/>
              <a:t>Environmental Law</a:t>
            </a:r>
          </a:p>
        </p:txBody>
      </p:sp>
      <p:sp>
        <p:nvSpPr>
          <p:cNvPr id="60421"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082402A-2F3A-4F97-A70F-36B70617D80A}" type="slidenum">
              <a:rPr lang="en-US" altLang="en-US" sz="1200"/>
              <a:pPr eaLnBrk="1" hangingPunct="1"/>
              <a:t>15</a:t>
            </a:fld>
            <a:endParaRPr lang="en-US" altLang="en-US" sz="1200"/>
          </a:p>
        </p:txBody>
      </p:sp>
      <p:sp>
        <p:nvSpPr>
          <p:cNvPr id="60422" name="Rectangle 2"/>
          <p:cNvSpPr>
            <a:spLocks noGrp="1" noRot="1" noChangeAspect="1" noChangeArrowheads="1" noTextEdit="1"/>
          </p:cNvSpPr>
          <p:nvPr>
            <p:ph type="sldImg"/>
          </p:nvPr>
        </p:nvSpPr>
        <p:spPr>
          <a:ln/>
        </p:spPr>
      </p:sp>
      <p:sp>
        <p:nvSpPr>
          <p:cNvPr id="60423" name="Rectangle 3"/>
          <p:cNvSpPr>
            <a:spLocks noGrp="1" noChangeArrowheads="1"/>
          </p:cNvSpPr>
          <p:nvPr>
            <p:ph type="body" idx="1"/>
          </p:nvPr>
        </p:nvSpPr>
        <p:spPr>
          <a:noFill/>
        </p:spPr>
        <p:txBody>
          <a:bodyPr/>
          <a:lstStyle/>
          <a:p>
            <a:pPr eaLnBrk="1" hangingPunct="1"/>
            <a:r>
              <a:rPr lang="en-US" altLang="en-US" b="1" smtClean="0"/>
              <a:t>So lets jump in a specific area. We are going to review environmental laws on a media by media basis starting with air. </a:t>
            </a:r>
          </a:p>
          <a:p>
            <a:pPr eaLnBrk="1" hangingPunct="1"/>
            <a:endParaRPr lang="en-US" altLang="en-US" b="1" smtClean="0"/>
          </a:p>
          <a:p>
            <a:pPr eaLnBrk="1" hangingPunct="1"/>
            <a:endParaRPr lang="en-US" altLang="en-US" b="1" smtClean="0"/>
          </a:p>
          <a:p>
            <a:pPr eaLnBrk="1" hangingPunct="1"/>
            <a:r>
              <a:rPr lang="en-US" altLang="en-US" b="1" smtClean="0"/>
              <a:t>Clean Air Act</a:t>
            </a:r>
          </a:p>
          <a:p>
            <a:pPr eaLnBrk="1" hangingPunct="1"/>
            <a:r>
              <a:rPr lang="en-US" altLang="en-US" b="1" smtClean="0"/>
              <a:t>Statute:  42 U.S.C. 7401 et seq. (1970)</a:t>
            </a:r>
          </a:p>
          <a:p>
            <a:pPr eaLnBrk="1" hangingPunct="1"/>
            <a:r>
              <a:rPr lang="en-US" altLang="en-US" b="1" smtClean="0"/>
              <a:t>Regulation:  40 CFR Parts 50-80</a:t>
            </a:r>
          </a:p>
          <a:p>
            <a:pPr eaLnBrk="1" hangingPunct="1"/>
            <a:r>
              <a:rPr lang="en-US" altLang="en-US" smtClean="0"/>
              <a:t>The Clean Air Act is the comprehensive Federal law that regulates air emissions from area, stationary, and mobile sources. This law authorizes the U.S. Environmental Protection Agency to establish National Ambient Air Quality Standards (NAAQS) to protect public health and the environment.  The goal of the Act was to set and achieve NAAQS in every state by 1975. The setting of maximum pollutant standards was coupled with directing the states to develop state implementation plans (SIP's) applicable to appropriate industrial sources in the state.  The Act was amended in 1977 primarily to set new goals (dates) for achieving attainment of NAAQS since many areas of the country had failed to meet the deadlines. The 1990 amendments to the Clean Air Act in large part were intended to meet undressed or insufficiently addressed problems such as acid rain, ground-level ozone, stratospheric ozone depletion, and air toxics.</a:t>
            </a:r>
          </a:p>
          <a:p>
            <a:pPr eaLnBrk="1" hangingPunct="1"/>
            <a:endParaRPr lang="en-US" altLang="en-US" smtClean="0"/>
          </a:p>
          <a:p>
            <a:pPr eaLnBrk="1" hangingPunct="1"/>
            <a:r>
              <a:rPr lang="en-US" altLang="en-US" smtClean="0"/>
              <a:t>The original Federal Clean Air Act and its subsequent amendments were based on legislation from California.</a:t>
            </a:r>
          </a:p>
          <a:p>
            <a:pPr eaLnBrk="1" hangingPunct="1"/>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A33FEE-308B-43CB-BC0A-8DC7F1FEA6B7}" type="slidenum">
              <a:rPr lang="en-US" smtClean="0"/>
              <a:t>16</a:t>
            </a:fld>
            <a:endParaRPr lang="en-US" dirty="0"/>
          </a:p>
        </p:txBody>
      </p:sp>
    </p:spTree>
    <p:extLst>
      <p:ext uri="{BB962C8B-B14F-4D97-AF65-F5344CB8AC3E}">
        <p14:creationId xmlns:p14="http://schemas.microsoft.com/office/powerpoint/2010/main" val="28173383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2654D8-BF1B-4758-A752-D86BF5355B71}" type="slidenum">
              <a:rPr lang="en-US" altLang="en-US"/>
              <a:pPr/>
              <a:t>2</a:t>
            </a:fld>
            <a:endParaRPr lang="en-US" altLang="en-US"/>
          </a:p>
        </p:txBody>
      </p:sp>
      <p:sp>
        <p:nvSpPr>
          <p:cNvPr id="1293314" name="Rectangle 2"/>
          <p:cNvSpPr>
            <a:spLocks noGrp="1" noRot="1" noChangeAspect="1" noChangeArrowheads="1" noTextEdit="1"/>
          </p:cNvSpPr>
          <p:nvPr>
            <p:ph type="sldImg"/>
          </p:nvPr>
        </p:nvSpPr>
        <p:spPr>
          <a:xfrm>
            <a:off x="2895600" y="523875"/>
            <a:ext cx="3492500" cy="2619375"/>
          </a:xfrm>
          <a:ln/>
        </p:spPr>
      </p:sp>
      <p:sp>
        <p:nvSpPr>
          <p:cNvPr id="1293315" name="Rectangle 3"/>
          <p:cNvSpPr>
            <a:spLocks noGrp="1" noChangeArrowheads="1"/>
          </p:cNvSpPr>
          <p:nvPr>
            <p:ph type="body" idx="1"/>
          </p:nvPr>
        </p:nvSpPr>
        <p:spPr>
          <a:xfrm>
            <a:off x="707023" y="3318352"/>
            <a:ext cx="7667649" cy="3143012"/>
          </a:xfrm>
        </p:spPr>
        <p:txBody>
          <a:bodyPr/>
          <a:lstStyle/>
          <a:p>
            <a:r>
              <a:rPr lang="en-US" altLang="en-US"/>
              <a:t>The history of pollution control in the “developed” world is characterized by three steps: </a:t>
            </a:r>
          </a:p>
          <a:p>
            <a:pPr lvl="2"/>
            <a:r>
              <a:rPr lang="en-US" altLang="en-US"/>
              <a:t>Recognizing the need</a:t>
            </a:r>
          </a:p>
          <a:p>
            <a:pPr lvl="2"/>
            <a:r>
              <a:rPr lang="en-US" altLang="en-US"/>
              <a:t>Finding the political will, and </a:t>
            </a:r>
          </a:p>
          <a:p>
            <a:pPr lvl="2"/>
            <a:r>
              <a:rPr lang="en-US" altLang="en-US"/>
              <a:t>Developing institutions to facilitate compliance and provide enforcement. </a:t>
            </a:r>
          </a:p>
          <a:p>
            <a:endParaRPr lang="en-US" altLang="en-US"/>
          </a:p>
          <a:p>
            <a:r>
              <a:rPr lang="en-US" altLang="en-US" b="1" u="sng"/>
              <a:t>Recognizing the need</a:t>
            </a:r>
            <a:r>
              <a:rPr lang="en-US" altLang="en-US" b="1"/>
              <a:t> </a:t>
            </a:r>
            <a:r>
              <a:rPr lang="en-US" altLang="en-US"/>
              <a:t>– polluters have always contended that cleaning up will threaten their livelihood.  In the developed world we have always needed to show a compelling need for pollution controls, usually in the form of negative health effects, to gain public and political support for controls. In managed economies such as the old USSR, environmental protection was generally seen as a bourgeois luxury and a drag on production.   So it is important that the society realize that the costs of pollution are borne by the society at large, through loss of worker productivity, increased health costs, material damage, and degradation of resources.</a:t>
            </a:r>
          </a:p>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47298E-7922-4BAE-8225-B483CDBA291D}" type="slidenum">
              <a:rPr lang="en-US" altLang="en-US"/>
              <a:pPr/>
              <a:t>3</a:t>
            </a:fld>
            <a:endParaRPr lang="en-US" altLang="en-US"/>
          </a:p>
        </p:txBody>
      </p:sp>
      <p:sp>
        <p:nvSpPr>
          <p:cNvPr id="1291266" name="Rectangle 2"/>
          <p:cNvSpPr>
            <a:spLocks noGrp="1" noRot="1" noChangeAspect="1" noChangeArrowheads="1" noTextEdit="1"/>
          </p:cNvSpPr>
          <p:nvPr>
            <p:ph type="sldImg"/>
          </p:nvPr>
        </p:nvSpPr>
        <p:spPr>
          <a:xfrm>
            <a:off x="2895600" y="523875"/>
            <a:ext cx="3492500" cy="2619375"/>
          </a:xfrm>
          <a:ln/>
        </p:spPr>
      </p:sp>
      <p:sp>
        <p:nvSpPr>
          <p:cNvPr id="1291267" name="Rectangle 3"/>
          <p:cNvSpPr>
            <a:spLocks noGrp="1" noChangeArrowheads="1"/>
          </p:cNvSpPr>
          <p:nvPr>
            <p:ph type="body" idx="1"/>
          </p:nvPr>
        </p:nvSpPr>
        <p:spPr/>
        <p:txBody>
          <a:bodyPr/>
          <a:lstStyle/>
          <a:p>
            <a:r>
              <a:rPr lang="en-US" altLang="en-US"/>
              <a:t>In the “western” world air pollution has been a recognized problem for centuries. In the 1600s London was described as having a "Hellish and dismall cloud of sea-coale." London’s air continued to get worse due to increases in population and increased use of coal. Finally in December 1952 dense smoke-filled fog shrouds London for four days.   Cattle die at a livestock show.  The smokey-fog could be seen indoors, interferring with patrons views in movie theaters.  A subsequent Ministry of Health report estimated 4,075 more people died than would have been expected to under normal conditions. </a:t>
            </a:r>
          </a:p>
          <a:p>
            <a:endParaRPr lang="en-US" altLang="en-US"/>
          </a:p>
          <a:p>
            <a:r>
              <a:rPr lang="en-US" altLang="en-US"/>
              <a:t>The United States had its own wake-up call in Donora, PA.  In October of 1948, a strong inversion trapped pollutants in the valley of the Monongahela River.  20 people asphyxiated and over 7,000 were sickened by the air pollution </a:t>
            </a:r>
          </a:p>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14A06D-2ABD-42AF-B249-F2FE8FE6249B}" type="slidenum">
              <a:rPr lang="en-US" altLang="en-US"/>
              <a:pPr/>
              <a:t>5</a:t>
            </a:fld>
            <a:endParaRPr lang="en-US" altLang="en-US"/>
          </a:p>
        </p:txBody>
      </p:sp>
      <p:sp>
        <p:nvSpPr>
          <p:cNvPr id="1300482" name="Rectangle 1026"/>
          <p:cNvSpPr>
            <a:spLocks noGrp="1" noRot="1" noChangeAspect="1" noChangeArrowheads="1" noTextEdit="1"/>
          </p:cNvSpPr>
          <p:nvPr>
            <p:ph type="sldImg"/>
          </p:nvPr>
        </p:nvSpPr>
        <p:spPr>
          <a:xfrm>
            <a:off x="2895600" y="523875"/>
            <a:ext cx="3492500" cy="2619375"/>
          </a:xfrm>
          <a:ln/>
        </p:spPr>
      </p:sp>
      <p:sp>
        <p:nvSpPr>
          <p:cNvPr id="1300483" name="Rectangle 1027"/>
          <p:cNvSpPr>
            <a:spLocks noGrp="1" noChangeArrowheads="1"/>
          </p:cNvSpPr>
          <p:nvPr>
            <p:ph type="body" idx="1"/>
          </p:nvPr>
        </p:nvSpPr>
        <p:spPr>
          <a:xfrm>
            <a:off x="1010032" y="3318352"/>
            <a:ext cx="7263636" cy="3143012"/>
          </a:xfrm>
        </p:spPr>
        <p:txBody>
          <a:bodyPr/>
          <a:lstStyle/>
          <a:p>
            <a:endParaRPr lang="en-US" altLang="en-US" sz="1000">
              <a:latin typeface="Arial" charset="0"/>
            </a:endParaRPr>
          </a:p>
          <a:p>
            <a:r>
              <a:rPr lang="en-US" altLang="en-US" b="1"/>
              <a:t>Finding the political will</a:t>
            </a:r>
            <a:r>
              <a:rPr lang="en-US" altLang="en-US"/>
              <a:t>.  In the first half of the last century, pollution was not unrecognized, but the polluting industries had great political clout and the public at large was largely indifferent.  It took calamities such as those in Donora, Pa. and London to galvanize public support.</a:t>
            </a:r>
          </a:p>
          <a:p>
            <a:endParaRPr lang="en-US" altLang="en-US"/>
          </a:p>
          <a:p>
            <a:r>
              <a:rPr lang="en-US" altLang="en-US"/>
              <a:t>In China, the economic reforms of the 1980s led economists to study what factors were slowing growth, and they found that pollution-caused illness and absenteeism were a drag on industrial production and that resource damage due to ozone, acid rain, and water pollution, were reducing the value of forest and farm products.  It was then clear to China’s leaders that environmental controls were necessary.  Unfortunately, this pathway – economists and technocrats deciding on policy – leads to serious problems in implementation.  This is true whether in a capitalist or socialist economy – public consensus and broad commitment to environmental goals are essential if national policy is to be successfully implemented.</a:t>
            </a:r>
          </a:p>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200"/>
              <a:t>Environmental Law</a:t>
            </a:r>
          </a:p>
        </p:txBody>
      </p:sp>
      <p:sp>
        <p:nvSpPr>
          <p:cNvPr id="58371" name="Rectangle 3"/>
          <p:cNvSpPr>
            <a:spLocks noGrp="1" noChangeArrowheads="1"/>
          </p:cNvSpPr>
          <p:nvPr>
            <p:ph type="dt" sz="quarter" idx="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E19C535-CDC7-4384-887F-AEA2E842F169}" type="datetime1">
              <a:rPr lang="en-US" altLang="en-US" sz="1200"/>
              <a:pPr eaLnBrk="1" hangingPunct="1"/>
              <a:t>11/11/13</a:t>
            </a:fld>
            <a:endParaRPr lang="en-US" altLang="en-US" sz="1200"/>
          </a:p>
        </p:txBody>
      </p:sp>
      <p:sp>
        <p:nvSpPr>
          <p:cNvPr id="58372"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200"/>
              <a:t>Environmental Law</a:t>
            </a:r>
          </a:p>
        </p:txBody>
      </p:sp>
      <p:sp>
        <p:nvSpPr>
          <p:cNvPr id="58373"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AF6DC7B-A74F-4F90-B584-379634517B4D}" type="slidenum">
              <a:rPr lang="en-US" altLang="en-US" sz="1200"/>
              <a:pPr eaLnBrk="1" hangingPunct="1"/>
              <a:t>6</a:t>
            </a:fld>
            <a:endParaRPr lang="en-US" altLang="en-US" sz="1200"/>
          </a:p>
        </p:txBody>
      </p:sp>
      <p:sp>
        <p:nvSpPr>
          <p:cNvPr id="58374" name="Rectangle 2"/>
          <p:cNvSpPr>
            <a:spLocks noGrp="1" noRot="1" noChangeAspect="1" noChangeArrowheads="1" noTextEdit="1"/>
          </p:cNvSpPr>
          <p:nvPr>
            <p:ph type="sldImg"/>
          </p:nvPr>
        </p:nvSpPr>
        <p:spPr>
          <a:ln/>
        </p:spPr>
      </p:sp>
      <p:sp>
        <p:nvSpPr>
          <p:cNvPr id="58375" name="Rectangle 3"/>
          <p:cNvSpPr>
            <a:spLocks noGrp="1" noChangeArrowheads="1"/>
          </p:cNvSpPr>
          <p:nvPr>
            <p:ph type="body" idx="1"/>
          </p:nvPr>
        </p:nvSpPr>
        <p:spPr>
          <a:noFill/>
        </p:spPr>
        <p:txBody>
          <a:bodyPr/>
          <a:lstStyle/>
          <a:p>
            <a:pPr eaLnBrk="1" hangingPunct="1"/>
            <a:r>
              <a:rPr lang="en-US" altLang="en-US" smtClean="0"/>
              <a:t>This is fairly typical of the evolution of environmental law. First there is a problem or catastrophe, then California asses law then the federal government passes a similar law.</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75A9A3-50E3-44BB-B510-67B8B1EF37EE}" type="slidenum">
              <a:rPr lang="en-US" altLang="en-US"/>
              <a:pPr/>
              <a:t>8</a:t>
            </a:fld>
            <a:endParaRPr lang="en-US" altLang="en-US"/>
          </a:p>
        </p:txBody>
      </p:sp>
      <p:sp>
        <p:nvSpPr>
          <p:cNvPr id="1302530" name="Rectangle 1026"/>
          <p:cNvSpPr>
            <a:spLocks noGrp="1" noRot="1" noChangeAspect="1" noChangeArrowheads="1" noTextEdit="1"/>
          </p:cNvSpPr>
          <p:nvPr>
            <p:ph type="sldImg"/>
          </p:nvPr>
        </p:nvSpPr>
        <p:spPr>
          <a:xfrm>
            <a:off x="2895600" y="523875"/>
            <a:ext cx="3492500" cy="2619375"/>
          </a:xfrm>
          <a:ln/>
        </p:spPr>
      </p:sp>
      <p:sp>
        <p:nvSpPr>
          <p:cNvPr id="1302531" name="Rectangle 1027"/>
          <p:cNvSpPr>
            <a:spLocks noGrp="1" noChangeArrowheads="1"/>
          </p:cNvSpPr>
          <p:nvPr>
            <p:ph type="body" idx="1"/>
          </p:nvPr>
        </p:nvSpPr>
        <p:spPr>
          <a:xfrm>
            <a:off x="707023" y="3318352"/>
            <a:ext cx="7667649" cy="3143012"/>
          </a:xfrm>
        </p:spPr>
        <p:txBody>
          <a:bodyPr/>
          <a:lstStyle/>
          <a:p>
            <a:r>
              <a:rPr lang="en-US" altLang="en-US" b="1"/>
              <a:t>Developing institutions to facilitate compliance and provide enforcement.</a:t>
            </a:r>
            <a:r>
              <a:rPr lang="en-US" altLang="en-US"/>
              <a:t>  This is the realm of  “technology transfer” where California and the rest of the developed world’s pollution control community can assist developing economies.  </a:t>
            </a:r>
          </a:p>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83CF56-C83C-407F-8C12-15E5A7C69A8E}" type="slidenum">
              <a:rPr lang="en-US" altLang="en-US"/>
              <a:pPr/>
              <a:t>9</a:t>
            </a:fld>
            <a:endParaRPr lang="en-US" altLang="en-US"/>
          </a:p>
        </p:txBody>
      </p:sp>
      <p:sp>
        <p:nvSpPr>
          <p:cNvPr id="1289218" name="Rectangle 2"/>
          <p:cNvSpPr>
            <a:spLocks noGrp="1" noRot="1" noChangeAspect="1" noChangeArrowheads="1" noTextEdit="1"/>
          </p:cNvSpPr>
          <p:nvPr>
            <p:ph type="sldImg"/>
          </p:nvPr>
        </p:nvSpPr>
        <p:spPr>
          <a:xfrm>
            <a:off x="2895600" y="523875"/>
            <a:ext cx="3492500" cy="2619375"/>
          </a:xfrm>
          <a:ln/>
        </p:spPr>
      </p:sp>
      <p:sp>
        <p:nvSpPr>
          <p:cNvPr id="1289219" name="Rectangle 3"/>
          <p:cNvSpPr>
            <a:spLocks noGrp="1" noChangeArrowheads="1"/>
          </p:cNvSpPr>
          <p:nvPr>
            <p:ph type="body" idx="1"/>
          </p:nvPr>
        </p:nvSpPr>
        <p:spPr/>
        <p:txBody>
          <a:bodyPr/>
          <a:lstStyle/>
          <a:p>
            <a:r>
              <a:rPr lang="en-US" altLang="en-US"/>
              <a:t>Technical help should include all aspects of a control program, from the hardwired tasks such as design and implementation of motoring networks to the “soft” technologies such as permitting and compliance tracking.</a:t>
            </a:r>
          </a:p>
          <a:p>
            <a:endParaRPr lang="en-US" altLang="en-US"/>
          </a:p>
          <a:p>
            <a:r>
              <a:rPr lang="en-US" altLang="en-US"/>
              <a:t>Planning assistance is needed to develop tools to track changing factors controlling emissions, such as population, land use, and economic activity.  Economic analysis skills are needed to gauge appropriate rates of technology penetration.  New technologies must be implemented within the structure of the local economy –after all, if a cleaner car is prohibitively expensive to the average buyer, fleet penetration will be so slow that the air quality benefits will never be realized.</a:t>
            </a:r>
          </a:p>
          <a:p>
            <a:endParaRPr lang="en-US" altLang="en-US">
              <a:latin typeface="Arial" charset="0"/>
            </a:endParaRPr>
          </a:p>
          <a:p>
            <a:endParaRPr lang="en-US" altLang="en-US" sz="1000">
              <a:latin typeface="Arial" charset="0"/>
            </a:endParaRPr>
          </a:p>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9D8F8D-2868-48B3-85EC-33C81B61CBBB}" type="slidenum">
              <a:rPr lang="en-US" altLang="en-US"/>
              <a:pPr/>
              <a:t>10</a:t>
            </a:fld>
            <a:endParaRPr lang="en-US" altLang="en-US"/>
          </a:p>
        </p:txBody>
      </p:sp>
      <p:sp>
        <p:nvSpPr>
          <p:cNvPr id="1288194" name="Rectangle 2"/>
          <p:cNvSpPr>
            <a:spLocks noGrp="1" noRot="1" noChangeAspect="1" noChangeArrowheads="1" noTextEdit="1"/>
          </p:cNvSpPr>
          <p:nvPr>
            <p:ph type="sldImg"/>
          </p:nvPr>
        </p:nvSpPr>
        <p:spPr>
          <a:xfrm>
            <a:off x="2895600" y="523875"/>
            <a:ext cx="3492500" cy="2619375"/>
          </a:xfrm>
          <a:ln/>
        </p:spPr>
      </p:sp>
      <p:sp>
        <p:nvSpPr>
          <p:cNvPr id="1288195" name="Rectangle 3"/>
          <p:cNvSpPr>
            <a:spLocks noGrp="1" noChangeArrowheads="1"/>
          </p:cNvSpPr>
          <p:nvPr>
            <p:ph type="body" idx="1"/>
          </p:nvPr>
        </p:nvSpPr>
        <p:spPr/>
        <p:txBody>
          <a:bodyPr/>
          <a:lstStyle/>
          <a:p>
            <a:r>
              <a:rPr lang="en-US" altLang="en-US"/>
              <a:t>We can assist in establishing health research programs to track the impacts of air pollution on public health, both to measure the economic impacts of pollution and to track the benefits of improved air quality – essential to guide controls where they are most needed and to energize public and political support for the programs. </a:t>
            </a:r>
          </a:p>
          <a:p>
            <a:endParaRPr lang="en-US" altLang="en-US"/>
          </a:p>
          <a:p>
            <a:r>
              <a:rPr lang="en-US" altLang="en-US"/>
              <a:t>Finally, programs need to be explained to the public and political leaders through public education and publication of regular progress reports, research findings, and air quality statistics.</a:t>
            </a:r>
          </a:p>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200"/>
              <a:t>Environmental Law</a:t>
            </a:r>
          </a:p>
        </p:txBody>
      </p:sp>
      <p:sp>
        <p:nvSpPr>
          <p:cNvPr id="59395" name="Rectangle 3"/>
          <p:cNvSpPr>
            <a:spLocks noGrp="1" noChangeArrowheads="1"/>
          </p:cNvSpPr>
          <p:nvPr>
            <p:ph type="dt" sz="quarter" idx="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E1A236E-CCBF-4DC3-A9FE-40B8462B8F74}" type="datetime1">
              <a:rPr lang="en-US" altLang="en-US" sz="1200"/>
              <a:pPr eaLnBrk="1" hangingPunct="1"/>
              <a:t>11/11/13</a:t>
            </a:fld>
            <a:endParaRPr lang="en-US" altLang="en-US" sz="1200"/>
          </a:p>
        </p:txBody>
      </p:sp>
      <p:sp>
        <p:nvSpPr>
          <p:cNvPr id="59396" name="Rectangle 6"/>
          <p:cNvSpPr>
            <a:spLocks noGrp="1" noChangeArrowheads="1"/>
          </p:cNvSpPr>
          <p:nvPr>
            <p:ph type="ftr" sz="quarter" idx="4"/>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200"/>
              <a:t>Environmental Law</a:t>
            </a:r>
          </a:p>
        </p:txBody>
      </p:sp>
      <p:sp>
        <p:nvSpPr>
          <p:cNvPr id="59397"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46CE51D-E9D3-4B9E-861C-BEA3B8725F5D}" type="slidenum">
              <a:rPr lang="en-US" altLang="en-US" sz="1200"/>
              <a:pPr eaLnBrk="1" hangingPunct="1"/>
              <a:t>14</a:t>
            </a:fld>
            <a:endParaRPr lang="en-US" altLang="en-US" sz="1200"/>
          </a:p>
        </p:txBody>
      </p:sp>
      <p:sp>
        <p:nvSpPr>
          <p:cNvPr id="59398" name="Rectangle 2"/>
          <p:cNvSpPr>
            <a:spLocks noGrp="1" noRot="1" noChangeAspect="1" noChangeArrowheads="1" noTextEdit="1"/>
          </p:cNvSpPr>
          <p:nvPr>
            <p:ph type="sldImg"/>
          </p:nvPr>
        </p:nvSpPr>
        <p:spPr>
          <a:ln/>
        </p:spPr>
      </p:sp>
      <p:sp>
        <p:nvSpPr>
          <p:cNvPr id="59399" name="Rectangle 3"/>
          <p:cNvSpPr>
            <a:spLocks noGrp="1" noChangeArrowheads="1"/>
          </p:cNvSpPr>
          <p:nvPr>
            <p:ph type="body" idx="1"/>
          </p:nvPr>
        </p:nvSpPr>
        <p:spPr>
          <a:xfrm>
            <a:off x="928370" y="3317875"/>
            <a:ext cx="7736417" cy="3143250"/>
          </a:xfrm>
          <a:noFill/>
        </p:spPr>
        <p:txBody>
          <a:bodyPr/>
          <a:lstStyle/>
          <a:p>
            <a:pPr eaLnBrk="1" hangingPunct="1"/>
            <a:r>
              <a:rPr lang="en-US" altLang="en-US" b="1" smtClean="0"/>
              <a:t>California Clean Air Act of 1988</a:t>
            </a:r>
          </a:p>
          <a:p>
            <a:pPr eaLnBrk="1" hangingPunct="1"/>
            <a:r>
              <a:rPr lang="en-US" altLang="en-US" b="1" smtClean="0"/>
              <a:t>Statute:  </a:t>
            </a:r>
            <a:r>
              <a:rPr lang="en-US" altLang="en-US" smtClean="0"/>
              <a:t>Health and Safety Code Section 39607-39612, 40001, 40400, 40510, 40522.5, 40716-40717.5, 40910-40930, 41503-40503.5, 41600, 41712, 42301, 42301.1, 42302.1, 42311-42311.2, 42352, 42402.5, 43000.5, 43013, 43018, 43019</a:t>
            </a:r>
            <a:endParaRPr lang="en-US" altLang="en-US" b="1" smtClean="0"/>
          </a:p>
          <a:p>
            <a:pPr eaLnBrk="1" hangingPunct="1"/>
            <a:r>
              <a:rPr lang="en-US" altLang="en-US" smtClean="0"/>
              <a:t>The lack of post-1987 federal requirements and Congressional inaction to re-authorize the Federal Clean Air Act (FCAA) served as the impetus for the California legislature to address the state’s continuing air quality problems.  As a result, the California Clean Air Act (CCAA), for the first time spelled out in state statute California’s air quality goals, planning mechanisms, certain regulatory strategies, and standards of progress.  State ambient Air Quality Standards (State standards) were to be attained by all areas of California by the earliest practicable date.  No deadlines were set to attain the standards; instead, it is performance based with requirements reflecting on the severity of a region’s air quality problems.  To measure progress and to assure the control strategy is being implemented as planned, the CCAA requires: annual regulatory schedules; annual progress reports on adoption and implementation of rules; a triennial assessment of air quality program effectiveness; a triennial revision of the plan; and comprehensive plan updates under certain circumstances.  In 1990, amendments to the FCCA were enacted by Congress. Since then, the CCAA was amended (1992, 1996) along with administrative actions to aline the implementation of the two Acts.  In most cases, air districts subject to both the CCAA and FCAA requirements have developed a single plan, which addresses both requirements in order to eliminate duplicative staff work and public process.</a:t>
            </a:r>
          </a:p>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EC6C1BA-F38F-4DCC-9C63-EED79B974DED}" type="datetime1">
              <a:rPr lang="en-US"/>
              <a:pPr>
                <a:defRPr/>
              </a:pPr>
              <a:t>11/11/13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A62DC35-97A1-4412-A78A-968F15659A97}" type="slidenum">
              <a:rPr lang="en-US"/>
              <a:pPr>
                <a:defRPr/>
              </a:pPr>
              <a:t>‹#›</a:t>
            </a:fld>
            <a:endParaRPr lang="en-US"/>
          </a:p>
        </p:txBody>
      </p:sp>
    </p:spTree>
    <p:extLst>
      <p:ext uri="{BB962C8B-B14F-4D97-AF65-F5344CB8AC3E}">
        <p14:creationId xmlns:p14="http://schemas.microsoft.com/office/powerpoint/2010/main" val="3622630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32672F9-4357-4607-BC00-B8FE7D8FF4AC}" type="datetime1">
              <a:rPr lang="en-US"/>
              <a:pPr>
                <a:defRPr/>
              </a:pPr>
              <a:t>11/11/13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6DDB364-A496-46C5-8783-4BD1CD607488}" type="slidenum">
              <a:rPr lang="en-US"/>
              <a:pPr>
                <a:defRPr/>
              </a:pPr>
              <a:t>‹#›</a:t>
            </a:fld>
            <a:endParaRPr lang="en-US"/>
          </a:p>
        </p:txBody>
      </p:sp>
    </p:spTree>
    <p:extLst>
      <p:ext uri="{BB962C8B-B14F-4D97-AF65-F5344CB8AC3E}">
        <p14:creationId xmlns:p14="http://schemas.microsoft.com/office/powerpoint/2010/main" val="291664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43F844B-9CDE-4566-8F95-74222251BB4F}" type="datetime1">
              <a:rPr lang="en-US"/>
              <a:pPr>
                <a:defRPr/>
              </a:pPr>
              <a:t>11/11/13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34402EF-8144-415C-9203-5C9503D8EBFB}" type="slidenum">
              <a:rPr lang="en-US"/>
              <a:pPr>
                <a:defRPr/>
              </a:pPr>
              <a:t>‹#›</a:t>
            </a:fld>
            <a:endParaRPr lang="en-US"/>
          </a:p>
        </p:txBody>
      </p:sp>
    </p:spTree>
    <p:extLst>
      <p:ext uri="{BB962C8B-B14F-4D97-AF65-F5344CB8AC3E}">
        <p14:creationId xmlns:p14="http://schemas.microsoft.com/office/powerpoint/2010/main" val="1543667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084D81C-22ED-4995-A444-431760E2479E}" type="datetime1">
              <a:rPr lang="en-US"/>
              <a:pPr>
                <a:defRPr/>
              </a:pPr>
              <a:t>11/11/13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12A5E06-DF79-419E-9B57-176C320C809C}" type="slidenum">
              <a:rPr lang="en-US"/>
              <a:pPr>
                <a:defRPr/>
              </a:pPr>
              <a:t>‹#›</a:t>
            </a:fld>
            <a:endParaRPr lang="en-US"/>
          </a:p>
        </p:txBody>
      </p:sp>
    </p:spTree>
    <p:extLst>
      <p:ext uri="{BB962C8B-B14F-4D97-AF65-F5344CB8AC3E}">
        <p14:creationId xmlns:p14="http://schemas.microsoft.com/office/powerpoint/2010/main" val="1104203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E784113-E15D-4423-A7CA-0F9B89AFA050}" type="datetime1">
              <a:rPr lang="en-US"/>
              <a:pPr>
                <a:defRPr/>
              </a:pPr>
              <a:t>11/11/13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5CEF0D2-7325-4305-8461-BCA4D9338AF4}" type="slidenum">
              <a:rPr lang="en-US"/>
              <a:pPr>
                <a:defRPr/>
              </a:pPr>
              <a:t>‹#›</a:t>
            </a:fld>
            <a:endParaRPr lang="en-US"/>
          </a:p>
        </p:txBody>
      </p:sp>
    </p:spTree>
    <p:extLst>
      <p:ext uri="{BB962C8B-B14F-4D97-AF65-F5344CB8AC3E}">
        <p14:creationId xmlns:p14="http://schemas.microsoft.com/office/powerpoint/2010/main" val="2816122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1C546BD-95E3-4993-8AB7-FFE88752448A}" type="datetime1">
              <a:rPr lang="en-US"/>
              <a:pPr>
                <a:defRPr/>
              </a:pPr>
              <a:t>11/11/13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F6048FA-67C4-4702-BDFD-ECBD96BC8D4E}" type="slidenum">
              <a:rPr lang="en-US"/>
              <a:pPr>
                <a:defRPr/>
              </a:pPr>
              <a:t>‹#›</a:t>
            </a:fld>
            <a:endParaRPr lang="en-US"/>
          </a:p>
        </p:txBody>
      </p:sp>
    </p:spTree>
    <p:extLst>
      <p:ext uri="{BB962C8B-B14F-4D97-AF65-F5344CB8AC3E}">
        <p14:creationId xmlns:p14="http://schemas.microsoft.com/office/powerpoint/2010/main" val="3537032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E6BF5FE-1668-4029-A6B2-C42F02163D1E}" type="datetime1">
              <a:rPr lang="en-US"/>
              <a:pPr>
                <a:defRPr/>
              </a:pPr>
              <a:t>11/11/13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0A6AA5B-93AD-464F-B3F5-6ADF74A8513B}" type="slidenum">
              <a:rPr lang="en-US"/>
              <a:pPr>
                <a:defRPr/>
              </a:pPr>
              <a:t>‹#›</a:t>
            </a:fld>
            <a:endParaRPr lang="en-US"/>
          </a:p>
        </p:txBody>
      </p:sp>
    </p:spTree>
    <p:extLst>
      <p:ext uri="{BB962C8B-B14F-4D97-AF65-F5344CB8AC3E}">
        <p14:creationId xmlns:p14="http://schemas.microsoft.com/office/powerpoint/2010/main" val="2380312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F1BC89B-D673-47DA-B782-BD31A50AB600}" type="datetime1">
              <a:rPr lang="en-US"/>
              <a:pPr>
                <a:defRPr/>
              </a:pPr>
              <a:t>11/11/13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24EF879-9510-4137-B151-1E4DFC330DE7}" type="slidenum">
              <a:rPr lang="en-US"/>
              <a:pPr>
                <a:defRPr/>
              </a:pPr>
              <a:t>‹#›</a:t>
            </a:fld>
            <a:endParaRPr lang="en-US"/>
          </a:p>
        </p:txBody>
      </p:sp>
    </p:spTree>
    <p:extLst>
      <p:ext uri="{BB962C8B-B14F-4D97-AF65-F5344CB8AC3E}">
        <p14:creationId xmlns:p14="http://schemas.microsoft.com/office/powerpoint/2010/main" val="2932261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998BBDE-62B2-4792-BF66-2BD9824BA7C2}" type="datetime1">
              <a:rPr lang="en-US"/>
              <a:pPr>
                <a:defRPr/>
              </a:pPr>
              <a:t>11/11/13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F0CCADD-69CA-4FBB-BFE4-9B1B058A44A9}" type="slidenum">
              <a:rPr lang="en-US"/>
              <a:pPr>
                <a:defRPr/>
              </a:pPr>
              <a:t>‹#›</a:t>
            </a:fld>
            <a:endParaRPr lang="en-US"/>
          </a:p>
        </p:txBody>
      </p:sp>
    </p:spTree>
    <p:extLst>
      <p:ext uri="{BB962C8B-B14F-4D97-AF65-F5344CB8AC3E}">
        <p14:creationId xmlns:p14="http://schemas.microsoft.com/office/powerpoint/2010/main" val="889605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B4011EE-789B-40E5-AEC8-1D3813C6CA8F}" type="datetime1">
              <a:rPr lang="en-US"/>
              <a:pPr>
                <a:defRPr/>
              </a:pPr>
              <a:t>11/11/13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2C2B4E4-50B5-445D-A215-22B95E98AE48}" type="slidenum">
              <a:rPr lang="en-US"/>
              <a:pPr>
                <a:defRPr/>
              </a:pPr>
              <a:t>‹#›</a:t>
            </a:fld>
            <a:endParaRPr lang="en-US"/>
          </a:p>
        </p:txBody>
      </p:sp>
    </p:spTree>
    <p:extLst>
      <p:ext uri="{BB962C8B-B14F-4D97-AF65-F5344CB8AC3E}">
        <p14:creationId xmlns:p14="http://schemas.microsoft.com/office/powerpoint/2010/main" val="1934175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83F7434-B1A6-45EE-B9AB-AB4016AA7120}" type="datetime1">
              <a:rPr lang="en-US"/>
              <a:pPr>
                <a:defRPr/>
              </a:pPr>
              <a:t>11/11/13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349B20B-F6D2-4B1D-B8DA-9C7DB9718F3F}" type="slidenum">
              <a:rPr lang="en-US"/>
              <a:pPr>
                <a:defRPr/>
              </a:pPr>
              <a:t>‹#›</a:t>
            </a:fld>
            <a:endParaRPr lang="en-US"/>
          </a:p>
        </p:txBody>
      </p:sp>
    </p:spTree>
    <p:extLst>
      <p:ext uri="{BB962C8B-B14F-4D97-AF65-F5344CB8AC3E}">
        <p14:creationId xmlns:p14="http://schemas.microsoft.com/office/powerpoint/2010/main" val="119684459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20585C27-3C83-4AB9-BA8A-5041A5BE0742}" type="datetime1">
              <a:rPr lang="en-US"/>
              <a:pPr>
                <a:defRPr/>
              </a:pPr>
              <a:t>11/11/13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5AA1011-1DDC-4F34-AC0A-0317ED4F90C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65" charset="0"/>
        </a:defRPr>
      </a:lvl2pPr>
      <a:lvl3pPr algn="ctr" rtl="0" eaLnBrk="0" fontAlgn="base" hangingPunct="0">
        <a:spcBef>
          <a:spcPct val="0"/>
        </a:spcBef>
        <a:spcAft>
          <a:spcPct val="0"/>
        </a:spcAft>
        <a:defRPr sz="4400">
          <a:solidFill>
            <a:schemeClr val="tx1"/>
          </a:solidFill>
          <a:latin typeface="Calibri" pitchFamily="-65" charset="0"/>
        </a:defRPr>
      </a:lvl3pPr>
      <a:lvl4pPr algn="ctr" rtl="0" eaLnBrk="0" fontAlgn="base" hangingPunct="0">
        <a:spcBef>
          <a:spcPct val="0"/>
        </a:spcBef>
        <a:spcAft>
          <a:spcPct val="0"/>
        </a:spcAft>
        <a:defRPr sz="4400">
          <a:solidFill>
            <a:schemeClr val="tx1"/>
          </a:solidFill>
          <a:latin typeface="Calibri" pitchFamily="-65" charset="0"/>
        </a:defRPr>
      </a:lvl4pPr>
      <a:lvl5pPr algn="ctr" rtl="0" eaLnBrk="0" fontAlgn="base" hangingPunct="0">
        <a:spcBef>
          <a:spcPct val="0"/>
        </a:spcBef>
        <a:spcAft>
          <a:spcPct val="0"/>
        </a:spcAft>
        <a:defRPr sz="4400">
          <a:solidFill>
            <a:schemeClr val="tx1"/>
          </a:solidFill>
          <a:latin typeface="Calibri" pitchFamily="-65" charset="0"/>
        </a:defRPr>
      </a:lvl5pPr>
      <a:lvl6pPr marL="457200" algn="ctr" rtl="0" fontAlgn="base">
        <a:spcBef>
          <a:spcPct val="0"/>
        </a:spcBef>
        <a:spcAft>
          <a:spcPct val="0"/>
        </a:spcAft>
        <a:defRPr sz="4400">
          <a:solidFill>
            <a:schemeClr val="tx1"/>
          </a:solidFill>
          <a:latin typeface="Calibri" pitchFamily="-65" charset="0"/>
        </a:defRPr>
      </a:lvl6pPr>
      <a:lvl7pPr marL="914400" algn="ctr" rtl="0" fontAlgn="base">
        <a:spcBef>
          <a:spcPct val="0"/>
        </a:spcBef>
        <a:spcAft>
          <a:spcPct val="0"/>
        </a:spcAft>
        <a:defRPr sz="4400">
          <a:solidFill>
            <a:schemeClr val="tx1"/>
          </a:solidFill>
          <a:latin typeface="Calibri" pitchFamily="-65" charset="0"/>
        </a:defRPr>
      </a:lvl7pPr>
      <a:lvl8pPr marL="1371600" algn="ctr" rtl="0" fontAlgn="base">
        <a:spcBef>
          <a:spcPct val="0"/>
        </a:spcBef>
        <a:spcAft>
          <a:spcPct val="0"/>
        </a:spcAft>
        <a:defRPr sz="4400">
          <a:solidFill>
            <a:schemeClr val="tx1"/>
          </a:solidFill>
          <a:latin typeface="Calibri" pitchFamily="-65" charset="0"/>
        </a:defRPr>
      </a:lvl8pPr>
      <a:lvl9pPr marL="1828800" algn="ctr" rtl="0" fontAlgn="base">
        <a:spcBef>
          <a:spcPct val="0"/>
        </a:spcBef>
        <a:spcAft>
          <a:spcPct val="0"/>
        </a:spcAft>
        <a:defRPr sz="4400">
          <a:solidFill>
            <a:schemeClr val="tx1"/>
          </a:solidFill>
          <a:latin typeface="Calibri" pitchFamily="-65"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hyperlink" Target="mailto:bcroes@arb.ca.gov" TargetMode="External"/><Relationship Id="rId5"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7.jpeg"/><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7175" name="Picture 8" descr="CA-Energy-WhiteBG copy.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762000"/>
            <a:ext cx="3871913"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7154" name="Text Box 2"/>
          <p:cNvSpPr txBox="1">
            <a:spLocks noChangeArrowheads="1"/>
          </p:cNvSpPr>
          <p:nvPr/>
        </p:nvSpPr>
        <p:spPr bwMode="auto">
          <a:xfrm>
            <a:off x="4327525" y="599281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364" tIns="45683" rIns="91364" bIns="45683">
            <a:spAutoFit/>
          </a:bodyPr>
          <a:lstStyle/>
          <a:p>
            <a:pPr eaLnBrk="0" hangingPunct="0"/>
            <a:endParaRPr lang="en-US" sz="2400">
              <a:latin typeface="Arial Black" pitchFamily="34" charset="0"/>
            </a:endParaRPr>
          </a:p>
        </p:txBody>
      </p:sp>
      <p:sp>
        <p:nvSpPr>
          <p:cNvPr id="177172" name="Rectangle 20"/>
          <p:cNvSpPr>
            <a:spLocks noGrp="1"/>
          </p:cNvSpPr>
          <p:nvPr>
            <p:ph type="title" idx="4294967295"/>
          </p:nvPr>
        </p:nvSpPr>
        <p:spPr>
          <a:xfrm>
            <a:off x="3048000" y="990600"/>
            <a:ext cx="5334000" cy="1785938"/>
          </a:xfrm>
        </p:spPr>
        <p:txBody>
          <a:bodyPr/>
          <a:lstStyle/>
          <a:p>
            <a:r>
              <a:rPr lang="en-US" sz="4200" dirty="0" smtClean="0"/>
              <a:t>California Air Quality Governance</a:t>
            </a:r>
          </a:p>
        </p:txBody>
      </p:sp>
      <p:sp>
        <p:nvSpPr>
          <p:cNvPr id="177173" name="Text Box 21"/>
          <p:cNvSpPr txBox="1">
            <a:spLocks noChangeArrowheads="1"/>
          </p:cNvSpPr>
          <p:nvPr/>
        </p:nvSpPr>
        <p:spPr bwMode="auto">
          <a:xfrm>
            <a:off x="4503689" y="3124200"/>
            <a:ext cx="2678211" cy="1542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4251" tIns="32125" rIns="64251" bIns="32125">
            <a:spAutoFit/>
          </a:bodyPr>
          <a:lstStyle>
            <a:lvl1pPr defTabSz="642938" eaLnBrk="0" hangingPunct="0">
              <a:defRPr>
                <a:solidFill>
                  <a:schemeClr val="tx1"/>
                </a:solidFill>
                <a:latin typeface="Calibri" pitchFamily="34" charset="0"/>
                <a:cs typeface="Arial" charset="0"/>
              </a:defRPr>
            </a:lvl1pPr>
            <a:lvl2pPr marL="320675" defTabSz="642938" eaLnBrk="0" hangingPunct="0">
              <a:defRPr>
                <a:solidFill>
                  <a:schemeClr val="tx1"/>
                </a:solidFill>
                <a:latin typeface="Calibri" pitchFamily="34" charset="0"/>
                <a:cs typeface="Arial" charset="0"/>
              </a:defRPr>
            </a:lvl2pPr>
            <a:lvl3pPr marL="642938" defTabSz="642938" eaLnBrk="0" hangingPunct="0">
              <a:defRPr>
                <a:solidFill>
                  <a:schemeClr val="tx1"/>
                </a:solidFill>
                <a:latin typeface="Calibri" pitchFamily="34" charset="0"/>
                <a:cs typeface="Arial" charset="0"/>
              </a:defRPr>
            </a:lvl3pPr>
            <a:lvl4pPr marL="963613" defTabSz="642938" eaLnBrk="0" hangingPunct="0">
              <a:defRPr>
                <a:solidFill>
                  <a:schemeClr val="tx1"/>
                </a:solidFill>
                <a:latin typeface="Calibri" pitchFamily="34" charset="0"/>
                <a:cs typeface="Arial" charset="0"/>
              </a:defRPr>
            </a:lvl4pPr>
            <a:lvl5pPr marL="1285875" defTabSz="642938" eaLnBrk="0" hangingPunct="0">
              <a:defRPr>
                <a:solidFill>
                  <a:schemeClr val="tx1"/>
                </a:solidFill>
                <a:latin typeface="Calibri" pitchFamily="34" charset="0"/>
                <a:cs typeface="Arial" charset="0"/>
              </a:defRPr>
            </a:lvl5pPr>
            <a:lvl6pPr marL="1743075" defTabSz="642938" eaLnBrk="0" fontAlgn="base" hangingPunct="0">
              <a:spcBef>
                <a:spcPct val="0"/>
              </a:spcBef>
              <a:spcAft>
                <a:spcPct val="0"/>
              </a:spcAft>
              <a:defRPr>
                <a:solidFill>
                  <a:schemeClr val="tx1"/>
                </a:solidFill>
                <a:latin typeface="Calibri" pitchFamily="34" charset="0"/>
                <a:cs typeface="Arial" charset="0"/>
              </a:defRPr>
            </a:lvl6pPr>
            <a:lvl7pPr marL="2200275" defTabSz="642938" eaLnBrk="0" fontAlgn="base" hangingPunct="0">
              <a:spcBef>
                <a:spcPct val="0"/>
              </a:spcBef>
              <a:spcAft>
                <a:spcPct val="0"/>
              </a:spcAft>
              <a:defRPr>
                <a:solidFill>
                  <a:schemeClr val="tx1"/>
                </a:solidFill>
                <a:latin typeface="Calibri" pitchFamily="34" charset="0"/>
                <a:cs typeface="Arial" charset="0"/>
              </a:defRPr>
            </a:lvl7pPr>
            <a:lvl8pPr marL="2657475" defTabSz="642938" eaLnBrk="0" fontAlgn="base" hangingPunct="0">
              <a:spcBef>
                <a:spcPct val="0"/>
              </a:spcBef>
              <a:spcAft>
                <a:spcPct val="0"/>
              </a:spcAft>
              <a:defRPr>
                <a:solidFill>
                  <a:schemeClr val="tx1"/>
                </a:solidFill>
                <a:latin typeface="Calibri" pitchFamily="34" charset="0"/>
                <a:cs typeface="Arial" charset="0"/>
              </a:defRPr>
            </a:lvl8pPr>
            <a:lvl9pPr marL="3114675" defTabSz="642938" eaLnBrk="0" fontAlgn="base" hangingPunct="0">
              <a:spcBef>
                <a:spcPct val="0"/>
              </a:spcBef>
              <a:spcAft>
                <a:spcPct val="0"/>
              </a:spcAft>
              <a:defRPr>
                <a:solidFill>
                  <a:schemeClr val="tx1"/>
                </a:solidFill>
                <a:latin typeface="Calibri" pitchFamily="34" charset="0"/>
                <a:cs typeface="Arial" charset="0"/>
              </a:defRPr>
            </a:lvl9pPr>
          </a:lstStyle>
          <a:p>
            <a:pPr algn="ctr"/>
            <a:r>
              <a:rPr lang="en-US" sz="2800" dirty="0"/>
              <a:t>Bart </a:t>
            </a:r>
            <a:r>
              <a:rPr lang="en-US" sz="2800" dirty="0" err="1"/>
              <a:t>Croes</a:t>
            </a:r>
            <a:r>
              <a:rPr lang="en-US" sz="2800" dirty="0"/>
              <a:t>, Chief</a:t>
            </a:r>
          </a:p>
          <a:p>
            <a:pPr algn="ctr"/>
            <a:r>
              <a:rPr lang="en-US" sz="2800" dirty="0"/>
              <a:t>Research </a:t>
            </a:r>
            <a:r>
              <a:rPr lang="en-US" sz="2800" dirty="0" smtClean="0"/>
              <a:t>Division</a:t>
            </a:r>
          </a:p>
          <a:p>
            <a:pPr algn="ctr"/>
            <a:r>
              <a:rPr lang="en-US" sz="2000" dirty="0" smtClean="0">
                <a:hlinkClick r:id="rId4"/>
              </a:rPr>
              <a:t>bcroes@arb.ca.gov</a:t>
            </a:r>
            <a:endParaRPr lang="en-US" sz="2000" dirty="0" smtClean="0"/>
          </a:p>
          <a:p>
            <a:pPr algn="ctr"/>
            <a:r>
              <a:rPr lang="en-US" sz="2000" dirty="0" smtClean="0"/>
              <a:t>1-916-323-4519</a:t>
            </a:r>
            <a:endParaRPr lang="en-US" sz="2000" dirty="0"/>
          </a:p>
        </p:txBody>
      </p:sp>
      <p:pic>
        <p:nvPicPr>
          <p:cNvPr id="26009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86572" y="5410200"/>
            <a:ext cx="6250206" cy="938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6146" name="Rectangle 2"/>
          <p:cNvSpPr>
            <a:spLocks noGrp="1" noChangeArrowheads="1"/>
          </p:cNvSpPr>
          <p:nvPr>
            <p:ph type="title"/>
          </p:nvPr>
        </p:nvSpPr>
        <p:spPr>
          <a:xfrm>
            <a:off x="0" y="228600"/>
            <a:ext cx="9144000" cy="914400"/>
          </a:xfrm>
        </p:spPr>
        <p:txBody>
          <a:bodyPr/>
          <a:lstStyle/>
          <a:p>
            <a:r>
              <a:rPr lang="en-US" altLang="en-US" sz="2800">
                <a:latin typeface="Arial" charset="0"/>
              </a:rPr>
              <a:t>Developing Institutions to Facilitate and Enforce</a:t>
            </a:r>
            <a:br>
              <a:rPr lang="en-US" altLang="en-US" sz="2800">
                <a:latin typeface="Arial" charset="0"/>
              </a:rPr>
            </a:br>
            <a:r>
              <a:rPr lang="en-US" altLang="en-US" sz="2800">
                <a:latin typeface="Arial" charset="0"/>
              </a:rPr>
              <a:t>Air Pollution Control</a:t>
            </a:r>
            <a:endParaRPr lang="en-US" altLang="en-US" sz="3200" b="0">
              <a:latin typeface="Arial" charset="0"/>
            </a:endParaRPr>
          </a:p>
        </p:txBody>
      </p:sp>
      <p:sp>
        <p:nvSpPr>
          <p:cNvPr id="1286147" name="Text Box 3"/>
          <p:cNvSpPr txBox="1">
            <a:spLocks noChangeArrowheads="1"/>
          </p:cNvSpPr>
          <p:nvPr/>
        </p:nvSpPr>
        <p:spPr bwMode="auto">
          <a:xfrm>
            <a:off x="533400" y="1266826"/>
            <a:ext cx="822960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buSzTx/>
            </a:pPr>
            <a:r>
              <a:rPr lang="en-US" altLang="en-US" sz="2400" dirty="0" smtClean="0">
                <a:effectLst/>
                <a:latin typeface="Arial" charset="0"/>
              </a:rPr>
              <a:t>Maintain Authorities</a:t>
            </a:r>
          </a:p>
          <a:p>
            <a:pPr marL="800100" lvl="1" indent="-342900">
              <a:buFont typeface="Arial" panose="020B0604020202020204" pitchFamily="34" charset="0"/>
              <a:buChar char="•"/>
            </a:pPr>
            <a:r>
              <a:rPr lang="en-US" altLang="en-US" sz="2400" dirty="0" smtClean="0">
                <a:latin typeface="Arial" charset="0"/>
              </a:rPr>
              <a:t>Defend against legal challenges</a:t>
            </a:r>
          </a:p>
          <a:p>
            <a:pPr marL="800100" lvl="1" indent="-342900">
              <a:buFont typeface="Arial" panose="020B0604020202020204" pitchFamily="34" charset="0"/>
              <a:buChar char="•"/>
            </a:pPr>
            <a:r>
              <a:rPr lang="en-US" altLang="en-US" sz="2400" dirty="0" smtClean="0">
                <a:latin typeface="Arial" charset="0"/>
              </a:rPr>
              <a:t>Legislative expertise</a:t>
            </a:r>
          </a:p>
          <a:p>
            <a:pPr marL="800100" lvl="1" indent="-342900">
              <a:buFont typeface="Arial" panose="020B0604020202020204" pitchFamily="34" charset="0"/>
              <a:buChar char="•"/>
            </a:pPr>
            <a:r>
              <a:rPr lang="en-US" altLang="en-US" sz="2400" dirty="0" smtClean="0">
                <a:effectLst/>
                <a:latin typeface="Arial" charset="0"/>
              </a:rPr>
              <a:t>Public education</a:t>
            </a:r>
          </a:p>
          <a:p>
            <a:pPr>
              <a:spcBef>
                <a:spcPct val="0"/>
              </a:spcBef>
              <a:buSzTx/>
            </a:pPr>
            <a:endParaRPr lang="en-US" altLang="en-US" sz="2400" dirty="0">
              <a:latin typeface="Arial" charset="0"/>
            </a:endParaRPr>
          </a:p>
          <a:p>
            <a:pPr>
              <a:spcBef>
                <a:spcPct val="0"/>
              </a:spcBef>
              <a:buSzTx/>
            </a:pPr>
            <a:r>
              <a:rPr lang="en-US" altLang="en-US" sz="2400" dirty="0" smtClean="0">
                <a:effectLst/>
                <a:latin typeface="Arial" charset="0"/>
              </a:rPr>
              <a:t>Research </a:t>
            </a:r>
            <a:r>
              <a:rPr lang="en-US" altLang="en-US" sz="2400" dirty="0">
                <a:effectLst/>
                <a:latin typeface="Arial" charset="0"/>
              </a:rPr>
              <a:t>Program</a:t>
            </a:r>
            <a:endParaRPr lang="en-US" altLang="en-US" sz="2400" b="0" dirty="0">
              <a:effectLst/>
              <a:latin typeface="Arial" charset="0"/>
            </a:endParaRPr>
          </a:p>
          <a:p>
            <a:pPr marL="800100" lvl="1" indent="-342900">
              <a:spcBef>
                <a:spcPct val="0"/>
              </a:spcBef>
              <a:buSzTx/>
              <a:buFont typeface="Arial" panose="020B0604020202020204" pitchFamily="34" charset="0"/>
              <a:buChar char="•"/>
            </a:pPr>
            <a:r>
              <a:rPr lang="en-US" altLang="en-US" sz="2400" b="0" dirty="0" smtClean="0">
                <a:effectLst/>
                <a:latin typeface="Arial" charset="0"/>
              </a:rPr>
              <a:t>Health and economic impacts </a:t>
            </a:r>
            <a:r>
              <a:rPr lang="en-US" altLang="en-US" sz="2400" b="0" dirty="0">
                <a:effectLst/>
                <a:latin typeface="Arial" charset="0"/>
              </a:rPr>
              <a:t>of pollution</a:t>
            </a:r>
          </a:p>
          <a:p>
            <a:pPr marL="800100" lvl="1" indent="-342900">
              <a:spcBef>
                <a:spcPct val="0"/>
              </a:spcBef>
              <a:buSzTx/>
              <a:buFont typeface="Arial" panose="020B0604020202020204" pitchFamily="34" charset="0"/>
              <a:buChar char="•"/>
            </a:pPr>
            <a:r>
              <a:rPr lang="en-US" altLang="en-US" sz="2400" b="0" dirty="0" smtClean="0">
                <a:effectLst/>
                <a:latin typeface="Arial" charset="0"/>
              </a:rPr>
              <a:t>Benefits </a:t>
            </a:r>
            <a:r>
              <a:rPr lang="en-US" altLang="en-US" sz="2400" b="0" dirty="0">
                <a:effectLst/>
                <a:latin typeface="Arial" charset="0"/>
              </a:rPr>
              <a:t>of </a:t>
            </a:r>
            <a:r>
              <a:rPr lang="en-US" altLang="en-US" sz="2400" b="0" dirty="0" smtClean="0">
                <a:effectLst/>
                <a:latin typeface="Arial" charset="0"/>
              </a:rPr>
              <a:t>controls</a:t>
            </a:r>
          </a:p>
          <a:p>
            <a:pPr marL="800100" lvl="1" indent="-342900">
              <a:spcBef>
                <a:spcPct val="0"/>
              </a:spcBef>
              <a:buSzTx/>
              <a:buFont typeface="Arial" panose="020B0604020202020204" pitchFamily="34" charset="0"/>
              <a:buChar char="•"/>
            </a:pPr>
            <a:r>
              <a:rPr lang="en-US" altLang="en-US" sz="2400" dirty="0" smtClean="0">
                <a:latin typeface="Arial" charset="0"/>
              </a:rPr>
              <a:t>Technology feasibility demonstrations</a:t>
            </a:r>
            <a:endParaRPr lang="en-US" altLang="en-US" sz="2400" b="0" dirty="0">
              <a:effectLst/>
              <a:latin typeface="Arial" charset="0"/>
            </a:endParaRPr>
          </a:p>
        </p:txBody>
      </p:sp>
    </p:spTree>
    <p:extLst>
      <p:ext uri="{BB962C8B-B14F-4D97-AF65-F5344CB8AC3E}">
        <p14:creationId xmlns:p14="http://schemas.microsoft.com/office/powerpoint/2010/main" val="247746656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152400"/>
            <a:ext cx="8229600" cy="1143000"/>
          </a:xfrm>
        </p:spPr>
        <p:txBody>
          <a:bodyPr/>
          <a:lstStyle/>
          <a:p>
            <a:pPr eaLnBrk="1" hangingPunct="1"/>
            <a:r>
              <a:rPr lang="en-US" altLang="en-US" dirty="0" smtClean="0"/>
              <a:t>Regulatory structure</a:t>
            </a:r>
          </a:p>
        </p:txBody>
      </p:sp>
      <p:sp>
        <p:nvSpPr>
          <p:cNvPr id="11267" name="Rectangle 3"/>
          <p:cNvSpPr>
            <a:spLocks noGrp="1" noChangeArrowheads="1"/>
          </p:cNvSpPr>
          <p:nvPr>
            <p:ph type="body" idx="1"/>
          </p:nvPr>
        </p:nvSpPr>
        <p:spPr>
          <a:xfrm>
            <a:off x="228600" y="1295400"/>
            <a:ext cx="8763000" cy="5257800"/>
          </a:xfrm>
        </p:spPr>
        <p:txBody>
          <a:bodyPr>
            <a:normAutofit lnSpcReduction="10000"/>
          </a:bodyPr>
          <a:lstStyle/>
          <a:p>
            <a:pPr eaLnBrk="1" hangingPunct="1">
              <a:lnSpc>
                <a:spcPct val="80000"/>
              </a:lnSpc>
            </a:pPr>
            <a:r>
              <a:rPr lang="en-US" altLang="en-US" sz="2800" dirty="0" smtClean="0"/>
              <a:t>U.S. EPA</a:t>
            </a:r>
          </a:p>
          <a:p>
            <a:pPr lvl="1" eaLnBrk="1" hangingPunct="1">
              <a:lnSpc>
                <a:spcPct val="80000"/>
              </a:lnSpc>
            </a:pPr>
            <a:r>
              <a:rPr lang="en-US" altLang="en-US" sz="2400" dirty="0" smtClean="0"/>
              <a:t>Sets National Ambient Air Quality Standards</a:t>
            </a:r>
          </a:p>
          <a:p>
            <a:pPr lvl="1" eaLnBrk="1" hangingPunct="1">
              <a:lnSpc>
                <a:spcPct val="80000"/>
              </a:lnSpc>
            </a:pPr>
            <a:r>
              <a:rPr lang="en-US" altLang="en-US" sz="2400" dirty="0" smtClean="0"/>
              <a:t>Reviews, approves, enforces State Implementation Plans (SIPs)</a:t>
            </a:r>
          </a:p>
          <a:p>
            <a:pPr eaLnBrk="1" hangingPunct="1">
              <a:lnSpc>
                <a:spcPct val="80000"/>
              </a:lnSpc>
            </a:pPr>
            <a:r>
              <a:rPr lang="en-US" altLang="en-US" sz="2800" dirty="0" smtClean="0"/>
              <a:t>California Air Resources Board</a:t>
            </a:r>
          </a:p>
          <a:p>
            <a:pPr lvl="1" eaLnBrk="1" hangingPunct="1">
              <a:lnSpc>
                <a:spcPct val="80000"/>
              </a:lnSpc>
            </a:pPr>
            <a:r>
              <a:rPr lang="en-US" altLang="en-US" sz="2400" dirty="0" smtClean="0"/>
              <a:t>Sets State Ambient Air Quality Standards</a:t>
            </a:r>
          </a:p>
          <a:p>
            <a:pPr lvl="1" eaLnBrk="1" hangingPunct="1">
              <a:lnSpc>
                <a:spcPct val="80000"/>
              </a:lnSpc>
            </a:pPr>
            <a:r>
              <a:rPr lang="en-US" altLang="en-US" sz="2400" dirty="0" smtClean="0"/>
              <a:t>Regulates mobile sources (except ships, aircraft, trains)</a:t>
            </a:r>
          </a:p>
          <a:p>
            <a:pPr lvl="1" eaLnBrk="1" hangingPunct="1">
              <a:lnSpc>
                <a:spcPct val="80000"/>
              </a:lnSpc>
            </a:pPr>
            <a:r>
              <a:rPr lang="en-US" altLang="en-US" sz="2400" dirty="0" smtClean="0"/>
              <a:t>Sets consumer products emission limits</a:t>
            </a:r>
          </a:p>
          <a:p>
            <a:pPr lvl="1" eaLnBrk="1" hangingPunct="1">
              <a:lnSpc>
                <a:spcPct val="80000"/>
              </a:lnSpc>
            </a:pPr>
            <a:r>
              <a:rPr lang="en-US" altLang="en-US" sz="2400" dirty="0" smtClean="0"/>
              <a:t>Establishes air toxics risk reduction</a:t>
            </a:r>
          </a:p>
          <a:p>
            <a:pPr lvl="1" eaLnBrk="1" hangingPunct="1">
              <a:lnSpc>
                <a:spcPct val="80000"/>
              </a:lnSpc>
            </a:pPr>
            <a:r>
              <a:rPr lang="en-US" altLang="en-US" sz="2400" dirty="0" smtClean="0"/>
              <a:t>Regulates greenhouse gases</a:t>
            </a:r>
          </a:p>
          <a:p>
            <a:pPr lvl="1" eaLnBrk="1" hangingPunct="1">
              <a:lnSpc>
                <a:spcPct val="80000"/>
              </a:lnSpc>
            </a:pPr>
            <a:r>
              <a:rPr lang="en-US" altLang="en-US" sz="2400" dirty="0" smtClean="0"/>
              <a:t>Sets regional transportation planning targets</a:t>
            </a:r>
          </a:p>
          <a:p>
            <a:pPr eaLnBrk="1" hangingPunct="1">
              <a:lnSpc>
                <a:spcPct val="80000"/>
              </a:lnSpc>
            </a:pPr>
            <a:r>
              <a:rPr lang="en-US" altLang="en-US" sz="2800" dirty="0" smtClean="0"/>
              <a:t>Bureau of Automotive Repair</a:t>
            </a:r>
          </a:p>
          <a:p>
            <a:pPr lvl="1" eaLnBrk="1" hangingPunct="1">
              <a:lnSpc>
                <a:spcPct val="80000"/>
              </a:lnSpc>
            </a:pPr>
            <a:r>
              <a:rPr lang="en-US" altLang="en-US" sz="2400" dirty="0" smtClean="0"/>
              <a:t>Runs passenger car inspection and maintenance program</a:t>
            </a:r>
          </a:p>
          <a:p>
            <a:pPr eaLnBrk="1" hangingPunct="1">
              <a:lnSpc>
                <a:spcPct val="80000"/>
              </a:lnSpc>
            </a:pPr>
            <a:r>
              <a:rPr lang="en-US" altLang="en-US" sz="2800" dirty="0" smtClean="0"/>
              <a:t>Air quality management districts</a:t>
            </a:r>
          </a:p>
          <a:p>
            <a:pPr lvl="1" eaLnBrk="1" hangingPunct="1">
              <a:lnSpc>
                <a:spcPct val="80000"/>
              </a:lnSpc>
            </a:pPr>
            <a:r>
              <a:rPr lang="en-US" altLang="en-US" sz="2400" dirty="0" smtClean="0"/>
              <a:t>Control stationary point sources</a:t>
            </a:r>
          </a:p>
          <a:p>
            <a:pPr lvl="1" eaLnBrk="1" hangingPunct="1">
              <a:lnSpc>
                <a:spcPct val="80000"/>
              </a:lnSpc>
            </a:pPr>
            <a:r>
              <a:rPr lang="en-US" altLang="en-US" sz="2400" dirty="0" smtClean="0"/>
              <a:t>Control stationary area sources</a:t>
            </a:r>
          </a:p>
        </p:txBody>
      </p:sp>
    </p:spTree>
    <p:extLst>
      <p:ext uri="{BB962C8B-B14F-4D97-AF65-F5344CB8AC3E}">
        <p14:creationId xmlns:p14="http://schemas.microsoft.com/office/powerpoint/2010/main" val="199086214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z="4000" smtClean="0"/>
              <a:t>California Air Resources Board</a:t>
            </a:r>
          </a:p>
        </p:txBody>
      </p:sp>
      <p:sp>
        <p:nvSpPr>
          <p:cNvPr id="12291" name="Rectangle 3"/>
          <p:cNvSpPr>
            <a:spLocks noGrp="1" noChangeArrowheads="1"/>
          </p:cNvSpPr>
          <p:nvPr>
            <p:ph type="body" idx="1"/>
          </p:nvPr>
        </p:nvSpPr>
        <p:spPr>
          <a:xfrm>
            <a:off x="457200" y="1371600"/>
            <a:ext cx="8229600" cy="5029200"/>
          </a:xfrm>
        </p:spPr>
        <p:txBody>
          <a:bodyPr/>
          <a:lstStyle/>
          <a:p>
            <a:pPr eaLnBrk="1" hangingPunct="1">
              <a:lnSpc>
                <a:spcPct val="90000"/>
              </a:lnSpc>
            </a:pPr>
            <a:r>
              <a:rPr lang="en-US" altLang="en-US" dirty="0" smtClean="0"/>
              <a:t>The Board</a:t>
            </a:r>
          </a:p>
          <a:p>
            <a:pPr lvl="1" eaLnBrk="1" hangingPunct="1">
              <a:lnSpc>
                <a:spcPct val="90000"/>
              </a:lnSpc>
            </a:pPr>
            <a:r>
              <a:rPr lang="en-US" altLang="en-US" dirty="0" smtClean="0"/>
              <a:t>11 part-time members</a:t>
            </a:r>
          </a:p>
          <a:p>
            <a:pPr lvl="1" eaLnBrk="1" hangingPunct="1">
              <a:lnSpc>
                <a:spcPct val="90000"/>
              </a:lnSpc>
            </a:pPr>
            <a:r>
              <a:rPr lang="en-US" altLang="en-US" dirty="0" smtClean="0"/>
              <a:t>Full-time chair</a:t>
            </a:r>
          </a:p>
          <a:p>
            <a:pPr lvl="1" eaLnBrk="1" hangingPunct="1">
              <a:lnSpc>
                <a:spcPct val="90000"/>
              </a:lnSpc>
            </a:pPr>
            <a:r>
              <a:rPr lang="en-US" altLang="en-US" dirty="0" smtClean="0"/>
              <a:t>Service “at the pleasure of the Governor”</a:t>
            </a:r>
          </a:p>
          <a:p>
            <a:pPr lvl="1" eaLnBrk="1" hangingPunct="1">
              <a:lnSpc>
                <a:spcPct val="90000"/>
              </a:lnSpc>
            </a:pPr>
            <a:r>
              <a:rPr lang="en-US" altLang="en-US" dirty="0" smtClean="0"/>
              <a:t>Appointment by Governor, approval by Senate</a:t>
            </a:r>
          </a:p>
          <a:p>
            <a:pPr eaLnBrk="1" hangingPunct="1">
              <a:lnSpc>
                <a:spcPct val="90000"/>
              </a:lnSpc>
            </a:pPr>
            <a:r>
              <a:rPr lang="en-US" altLang="en-US" dirty="0" smtClean="0"/>
              <a:t>CARB</a:t>
            </a:r>
          </a:p>
          <a:p>
            <a:pPr lvl="1" eaLnBrk="1" hangingPunct="1">
              <a:lnSpc>
                <a:spcPct val="90000"/>
              </a:lnSpc>
            </a:pPr>
            <a:r>
              <a:rPr lang="en-US" altLang="en-US" dirty="0" smtClean="0"/>
              <a:t>Staff of 1100, mostly engineers but also health researchers and economists</a:t>
            </a:r>
          </a:p>
          <a:p>
            <a:pPr lvl="1" eaLnBrk="1" hangingPunct="1">
              <a:lnSpc>
                <a:spcPct val="90000"/>
              </a:lnSpc>
            </a:pPr>
            <a:r>
              <a:rPr lang="en-US" altLang="en-US" dirty="0" smtClean="0"/>
              <a:t>Annual budget of about $300 million</a:t>
            </a:r>
          </a:p>
          <a:p>
            <a:pPr lvl="1" eaLnBrk="1" hangingPunct="1">
              <a:lnSpc>
                <a:spcPct val="90000"/>
              </a:lnSpc>
            </a:pPr>
            <a:r>
              <a:rPr lang="en-US" altLang="en-US" dirty="0" smtClean="0"/>
              <a:t>Headquarters in Sacramento (California capitol)</a:t>
            </a:r>
          </a:p>
          <a:p>
            <a:pPr lvl="1" eaLnBrk="1" hangingPunct="1">
              <a:lnSpc>
                <a:spcPct val="90000"/>
              </a:lnSpc>
            </a:pPr>
            <a:r>
              <a:rPr lang="en-US" altLang="en-US" dirty="0" smtClean="0"/>
              <a:t>Motor vehicle programs in Los Angeles</a:t>
            </a:r>
          </a:p>
        </p:txBody>
      </p:sp>
    </p:spTree>
    <p:extLst>
      <p:ext uri="{BB962C8B-B14F-4D97-AF65-F5344CB8AC3E}">
        <p14:creationId xmlns:p14="http://schemas.microsoft.com/office/powerpoint/2010/main" val="13349856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Extra slides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512A5E06-DF79-419E-9B57-176C320C809C}" type="slidenum">
              <a:rPr lang="en-US" smtClean="0"/>
              <a:pPr>
                <a:defRPr/>
              </a:pPr>
              <a:t>13</a:t>
            </a:fld>
            <a:endParaRPr lang="en-US"/>
          </a:p>
        </p:txBody>
      </p:sp>
    </p:spTree>
    <p:extLst>
      <p:ext uri="{BB962C8B-B14F-4D97-AF65-F5344CB8AC3E}">
        <p14:creationId xmlns:p14="http://schemas.microsoft.com/office/powerpoint/2010/main" val="357172206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1026"/>
          <p:cNvSpPr>
            <a:spLocks noGrp="1" noChangeArrowheads="1"/>
          </p:cNvSpPr>
          <p:nvPr>
            <p:ph type="title"/>
          </p:nvPr>
        </p:nvSpPr>
        <p:spPr/>
        <p:txBody>
          <a:bodyPr/>
          <a:lstStyle/>
          <a:p>
            <a:pPr eaLnBrk="1" hangingPunct="1"/>
            <a:r>
              <a:rPr lang="en-US" altLang="en-US" sz="4000" smtClean="0"/>
              <a:t>California Clean Air Act</a:t>
            </a:r>
          </a:p>
        </p:txBody>
      </p:sp>
      <p:sp>
        <p:nvSpPr>
          <p:cNvPr id="18438" name="Rectangle 1027"/>
          <p:cNvSpPr>
            <a:spLocks noGrp="1" noChangeArrowheads="1"/>
          </p:cNvSpPr>
          <p:nvPr>
            <p:ph type="body" idx="1"/>
          </p:nvPr>
        </p:nvSpPr>
        <p:spPr/>
        <p:txBody>
          <a:bodyPr/>
          <a:lstStyle/>
          <a:p>
            <a:pPr eaLnBrk="1" hangingPunct="1">
              <a:lnSpc>
                <a:spcPct val="90000"/>
              </a:lnSpc>
            </a:pPr>
            <a:r>
              <a:rPr lang="en-US" altLang="en-US" sz="2800" dirty="0" smtClean="0"/>
              <a:t>First laws were enacted in 1947</a:t>
            </a:r>
          </a:p>
          <a:p>
            <a:pPr eaLnBrk="1" hangingPunct="1">
              <a:lnSpc>
                <a:spcPct val="90000"/>
              </a:lnSpc>
            </a:pPr>
            <a:r>
              <a:rPr lang="en-US" altLang="en-US" sz="2800" dirty="0" smtClean="0"/>
              <a:t>With exceptions, all who discharge air pollutants must first get a permit</a:t>
            </a:r>
          </a:p>
          <a:p>
            <a:pPr eaLnBrk="1" hangingPunct="1">
              <a:lnSpc>
                <a:spcPct val="90000"/>
              </a:lnSpc>
            </a:pPr>
            <a:r>
              <a:rPr lang="en-US" altLang="en-US" sz="2800" dirty="0" smtClean="0"/>
              <a:t>All vehicles must adhere to California emission control requirements</a:t>
            </a:r>
          </a:p>
          <a:p>
            <a:pPr eaLnBrk="1" hangingPunct="1">
              <a:lnSpc>
                <a:spcPct val="90000"/>
              </a:lnSpc>
            </a:pPr>
            <a:r>
              <a:rPr lang="en-US" altLang="en-US" sz="2800" dirty="0" smtClean="0"/>
              <a:t>Vehicular fuel must meet state requirements.</a:t>
            </a:r>
          </a:p>
          <a:p>
            <a:pPr eaLnBrk="1" hangingPunct="1">
              <a:lnSpc>
                <a:spcPct val="90000"/>
              </a:lnSpc>
            </a:pPr>
            <a:r>
              <a:rPr lang="en-US" altLang="en-US" sz="2800" dirty="0" smtClean="0"/>
              <a:t>ARB has specific research  mandates such as identifying toxic air contaminates and toxic hot spots</a:t>
            </a:r>
          </a:p>
          <a:p>
            <a:pPr eaLnBrk="1" hangingPunct="1">
              <a:lnSpc>
                <a:spcPct val="90000"/>
              </a:lnSpc>
            </a:pPr>
            <a:endParaRPr lang="en-US" altLang="en-US" sz="2800" b="1" dirty="0" smtClean="0"/>
          </a:p>
        </p:txBody>
      </p:sp>
    </p:spTree>
    <p:extLst>
      <p:ext uri="{BB962C8B-B14F-4D97-AF65-F5344CB8AC3E}">
        <p14:creationId xmlns:p14="http://schemas.microsoft.com/office/powerpoint/2010/main" val="27411829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Rectangle 1026"/>
          <p:cNvSpPr>
            <a:spLocks noGrp="1" noChangeArrowheads="1"/>
          </p:cNvSpPr>
          <p:nvPr>
            <p:ph type="title"/>
          </p:nvPr>
        </p:nvSpPr>
        <p:spPr>
          <a:xfrm>
            <a:off x="685800" y="228600"/>
            <a:ext cx="7772400" cy="1143000"/>
          </a:xfrm>
          <a:solidFill>
            <a:srgbClr val="DDDDDD">
              <a:alpha val="50195"/>
            </a:srgbClr>
          </a:solidFill>
        </p:spPr>
        <p:txBody>
          <a:bodyPr/>
          <a:lstStyle/>
          <a:p>
            <a:pPr eaLnBrk="1" hangingPunct="1"/>
            <a:r>
              <a:rPr lang="en-US" altLang="en-US" smtClean="0"/>
              <a:t>Federal Clean Air Act (1963)</a:t>
            </a:r>
          </a:p>
        </p:txBody>
      </p:sp>
      <p:sp>
        <p:nvSpPr>
          <p:cNvPr id="19463" name="Rectangle 1027"/>
          <p:cNvSpPr>
            <a:spLocks noGrp="1" noChangeArrowheads="1"/>
          </p:cNvSpPr>
          <p:nvPr>
            <p:ph type="body" idx="1"/>
          </p:nvPr>
        </p:nvSpPr>
        <p:spPr>
          <a:xfrm>
            <a:off x="685800" y="1905000"/>
            <a:ext cx="7772400" cy="4114800"/>
          </a:xfrm>
          <a:solidFill>
            <a:srgbClr val="DDDDDD">
              <a:alpha val="50195"/>
            </a:srgbClr>
          </a:solidFill>
        </p:spPr>
        <p:txBody>
          <a:bodyPr/>
          <a:lstStyle/>
          <a:p>
            <a:pPr eaLnBrk="1" hangingPunct="1">
              <a:lnSpc>
                <a:spcPct val="90000"/>
              </a:lnSpc>
            </a:pPr>
            <a:r>
              <a:rPr lang="en-US" altLang="en-US" sz="3600" dirty="0" smtClean="0"/>
              <a:t>Regulates air emissions from area, stationary, and mobile sources</a:t>
            </a:r>
          </a:p>
          <a:p>
            <a:pPr eaLnBrk="1" hangingPunct="1">
              <a:lnSpc>
                <a:spcPct val="90000"/>
              </a:lnSpc>
            </a:pPr>
            <a:r>
              <a:rPr lang="en-US" altLang="en-US" sz="3600" dirty="0" smtClean="0"/>
              <a:t>Sets National Ambient Air Quality Standards (NAAQS) to protect public health and the environment</a:t>
            </a:r>
          </a:p>
          <a:p>
            <a:pPr eaLnBrk="1" hangingPunct="1">
              <a:lnSpc>
                <a:spcPct val="90000"/>
              </a:lnSpc>
            </a:pPr>
            <a:r>
              <a:rPr lang="en-US" altLang="en-US" sz="3600" dirty="0" smtClean="0"/>
              <a:t>Directs the states to develop state implementation plans (SIPs)</a:t>
            </a:r>
          </a:p>
        </p:txBody>
      </p:sp>
    </p:spTree>
    <p:extLst>
      <p:ext uri="{BB962C8B-B14F-4D97-AF65-F5344CB8AC3E}">
        <p14:creationId xmlns:p14="http://schemas.microsoft.com/office/powerpoint/2010/main" val="299473955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02" name="Rectangle 2"/>
          <p:cNvSpPr>
            <a:spLocks noGrp="1" noChangeArrowheads="1"/>
          </p:cNvSpPr>
          <p:nvPr>
            <p:ph type="title"/>
          </p:nvPr>
        </p:nvSpPr>
        <p:spPr>
          <a:xfrm>
            <a:off x="677333" y="304800"/>
            <a:ext cx="7772400" cy="1143000"/>
          </a:xfrm>
        </p:spPr>
        <p:txBody>
          <a:bodyPr>
            <a:normAutofit/>
          </a:bodyPr>
          <a:lstStyle/>
          <a:p>
            <a:r>
              <a:rPr lang="en-US" altLang="en-US" sz="4800" dirty="0"/>
              <a:t>Summary</a:t>
            </a:r>
          </a:p>
        </p:txBody>
      </p:sp>
      <p:sp>
        <p:nvSpPr>
          <p:cNvPr id="1740803" name="Rectangle 3"/>
          <p:cNvSpPr>
            <a:spLocks noGrp="1" noChangeArrowheads="1"/>
          </p:cNvSpPr>
          <p:nvPr>
            <p:ph type="body" idx="1"/>
          </p:nvPr>
        </p:nvSpPr>
        <p:spPr>
          <a:xfrm>
            <a:off x="685799" y="1600200"/>
            <a:ext cx="7924801" cy="4800600"/>
          </a:xfrm>
        </p:spPr>
        <p:txBody>
          <a:bodyPr>
            <a:normAutofit fontScale="85000" lnSpcReduction="10000"/>
          </a:bodyPr>
          <a:lstStyle/>
          <a:p>
            <a:r>
              <a:rPr lang="en-US" altLang="en-US" dirty="0" smtClean="0"/>
              <a:t>California per capita emissions must be lowest in U.S.</a:t>
            </a:r>
          </a:p>
          <a:p>
            <a:r>
              <a:rPr lang="en-US" altLang="en-US" dirty="0" smtClean="0"/>
              <a:t>Current air pollution health risk</a:t>
            </a:r>
          </a:p>
          <a:p>
            <a:pPr lvl="1"/>
            <a:r>
              <a:rPr lang="en-US" altLang="en-US" dirty="0" smtClean="0"/>
              <a:t>PM2.5 &gt;&gt; ozone &gt; air toxics</a:t>
            </a:r>
          </a:p>
          <a:p>
            <a:r>
              <a:rPr lang="en-US" altLang="en-US" dirty="0" smtClean="0"/>
              <a:t>Emissions control focus</a:t>
            </a:r>
          </a:p>
          <a:p>
            <a:pPr lvl="1"/>
            <a:r>
              <a:rPr lang="en-US" altLang="en-US" dirty="0" smtClean="0"/>
              <a:t>1950s and 1960s:  smoke</a:t>
            </a:r>
          </a:p>
          <a:p>
            <a:pPr lvl="1"/>
            <a:r>
              <a:rPr lang="en-US" altLang="en-US" dirty="0" smtClean="0"/>
              <a:t>1970s and 1980s:  lead, SO</a:t>
            </a:r>
            <a:r>
              <a:rPr lang="en-US" altLang="en-US" baseline="-25000" dirty="0"/>
              <a:t>X</a:t>
            </a:r>
            <a:r>
              <a:rPr lang="en-US" altLang="en-US" dirty="0" smtClean="0"/>
              <a:t>, </a:t>
            </a:r>
            <a:r>
              <a:rPr lang="en-US" altLang="en-US" dirty="0"/>
              <a:t>hydrocarbons and NO</a:t>
            </a:r>
            <a:r>
              <a:rPr lang="en-US" altLang="en-US" baseline="-25000" dirty="0"/>
              <a:t>X</a:t>
            </a:r>
            <a:endParaRPr lang="en-US" altLang="en-US" dirty="0" smtClean="0"/>
          </a:p>
          <a:p>
            <a:pPr lvl="1"/>
            <a:r>
              <a:rPr lang="en-US" altLang="en-US" dirty="0" smtClean="0"/>
              <a:t>1990s to present:  diesel PM and NO</a:t>
            </a:r>
            <a:r>
              <a:rPr lang="en-US" altLang="en-US" baseline="-25000" dirty="0" smtClean="0"/>
              <a:t>X</a:t>
            </a:r>
            <a:r>
              <a:rPr lang="en-US" altLang="en-US" dirty="0" smtClean="0"/>
              <a:t>, air toxics, GHG</a:t>
            </a:r>
          </a:p>
          <a:p>
            <a:r>
              <a:rPr lang="en-US" altLang="en-US" dirty="0" smtClean="0"/>
              <a:t>Air quality improved 75-90% despite growth</a:t>
            </a:r>
          </a:p>
          <a:p>
            <a:r>
              <a:rPr lang="en-US" altLang="en-US" dirty="0" smtClean="0"/>
              <a:t>On-road controls have greatest benefits</a:t>
            </a:r>
          </a:p>
          <a:p>
            <a:r>
              <a:rPr lang="en-US" altLang="en-US" dirty="0" smtClean="0"/>
              <a:t>Benefits much greater than control costs</a:t>
            </a:r>
            <a:endParaRPr lang="en-US" altLang="en-US" dirty="0"/>
          </a:p>
        </p:txBody>
      </p:sp>
      <p:sp>
        <p:nvSpPr>
          <p:cNvPr id="2" name="Slide Number Placeholder 1"/>
          <p:cNvSpPr>
            <a:spLocks noGrp="1"/>
          </p:cNvSpPr>
          <p:nvPr>
            <p:ph type="sldNum" sz="quarter" idx="12"/>
          </p:nvPr>
        </p:nvSpPr>
        <p:spPr/>
        <p:txBody>
          <a:bodyPr/>
          <a:lstStyle/>
          <a:p>
            <a:fld id="{5CA70564-F191-45B4-8834-722FD2024B20}" type="slidenum">
              <a:rPr lang="en-US" sz="1600" smtClean="0"/>
              <a:t>16</a:t>
            </a:fld>
            <a:endParaRPr lang="en-US" sz="1600" dirty="0"/>
          </a:p>
        </p:txBody>
      </p:sp>
    </p:spTree>
    <p:extLst>
      <p:ext uri="{BB962C8B-B14F-4D97-AF65-F5344CB8AC3E}">
        <p14:creationId xmlns:p14="http://schemas.microsoft.com/office/powerpoint/2010/main" val="34089179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1026" name="Rectangle 2"/>
          <p:cNvSpPr>
            <a:spLocks noGrp="1" noChangeArrowheads="1"/>
          </p:cNvSpPr>
          <p:nvPr>
            <p:ph type="ctrTitle"/>
          </p:nvPr>
        </p:nvSpPr>
        <p:spPr>
          <a:xfrm>
            <a:off x="685800" y="0"/>
            <a:ext cx="7772400" cy="1371600"/>
          </a:xfrm>
        </p:spPr>
        <p:txBody>
          <a:bodyPr/>
          <a:lstStyle/>
          <a:p>
            <a:r>
              <a:rPr lang="en-US" altLang="en-US" sz="3200">
                <a:latin typeface="Arial" charset="0"/>
              </a:rPr>
              <a:t>Growth Stages of a Culture of Environmental Management</a:t>
            </a:r>
            <a:endParaRPr lang="en-US" altLang="en-US" sz="2800">
              <a:latin typeface="Arial" charset="0"/>
            </a:endParaRPr>
          </a:p>
        </p:txBody>
      </p:sp>
      <p:sp>
        <p:nvSpPr>
          <p:cNvPr id="1281027" name="Rectangle 3"/>
          <p:cNvSpPr>
            <a:spLocks noGrp="1" noChangeArrowheads="1"/>
          </p:cNvSpPr>
          <p:nvPr>
            <p:ph type="subTitle" idx="1"/>
          </p:nvPr>
        </p:nvSpPr>
        <p:spPr>
          <a:xfrm>
            <a:off x="745067" y="1752600"/>
            <a:ext cx="7848600" cy="4572000"/>
          </a:xfrm>
        </p:spPr>
        <p:txBody>
          <a:bodyPr/>
          <a:lstStyle/>
          <a:p>
            <a:pPr algn="l"/>
            <a:r>
              <a:rPr lang="en-US" altLang="en-US" sz="2800" dirty="0">
                <a:solidFill>
                  <a:schemeClr val="tx1"/>
                </a:solidFill>
                <a:latin typeface="Arial" charset="0"/>
              </a:rPr>
              <a:t>Recognizing the Need</a:t>
            </a:r>
          </a:p>
          <a:p>
            <a:pPr marL="800100" lvl="1" indent="-342900" algn="l">
              <a:buFont typeface="Arial" panose="020B0604020202020204" pitchFamily="34" charset="0"/>
              <a:buChar char="•"/>
            </a:pPr>
            <a:r>
              <a:rPr lang="en-US" altLang="en-US" sz="2400" dirty="0" smtClean="0">
                <a:solidFill>
                  <a:schemeClr val="tx1"/>
                </a:solidFill>
                <a:latin typeface="Arial" charset="0"/>
              </a:rPr>
              <a:t>Controls </a:t>
            </a:r>
            <a:r>
              <a:rPr lang="en-US" altLang="en-US" sz="2400" dirty="0">
                <a:solidFill>
                  <a:schemeClr val="tx1"/>
                </a:solidFill>
                <a:latin typeface="Arial" charset="0"/>
              </a:rPr>
              <a:t>in the developed world came only after major environmental </a:t>
            </a:r>
            <a:r>
              <a:rPr lang="en-US" altLang="en-US" sz="2400" dirty="0" smtClean="0">
                <a:solidFill>
                  <a:schemeClr val="tx1"/>
                </a:solidFill>
                <a:latin typeface="Arial" charset="0"/>
              </a:rPr>
              <a:t>disasters</a:t>
            </a:r>
          </a:p>
          <a:p>
            <a:pPr marL="1257300" lvl="2" indent="-342900" algn="l">
              <a:buFont typeface="Courier New" panose="02070309020205020404" pitchFamily="49" charset="0"/>
              <a:buChar char="o"/>
            </a:pPr>
            <a:r>
              <a:rPr lang="en-US" altLang="en-US" sz="2000" dirty="0" smtClean="0">
                <a:solidFill>
                  <a:schemeClr val="tx1"/>
                </a:solidFill>
                <a:latin typeface="Arial" charset="0"/>
              </a:rPr>
              <a:t>Donora</a:t>
            </a:r>
            <a:r>
              <a:rPr lang="en-US" altLang="en-US" sz="2000" dirty="0">
                <a:solidFill>
                  <a:schemeClr val="tx1"/>
                </a:solidFill>
                <a:latin typeface="Arial" charset="0"/>
              </a:rPr>
              <a:t>, </a:t>
            </a:r>
            <a:r>
              <a:rPr lang="en-US" altLang="en-US" sz="2000" dirty="0" smtClean="0">
                <a:solidFill>
                  <a:schemeClr val="tx1"/>
                </a:solidFill>
                <a:latin typeface="Arial" charset="0"/>
              </a:rPr>
              <a:t>Pennsylvania</a:t>
            </a:r>
          </a:p>
          <a:p>
            <a:pPr marL="1257300" lvl="2" indent="-342900" algn="l">
              <a:buFont typeface="Courier New" panose="02070309020205020404" pitchFamily="49" charset="0"/>
              <a:buChar char="o"/>
            </a:pPr>
            <a:r>
              <a:rPr lang="en-US" altLang="en-US" sz="2000" dirty="0" smtClean="0">
                <a:solidFill>
                  <a:schemeClr val="tx1"/>
                </a:solidFill>
                <a:latin typeface="Arial" charset="0"/>
              </a:rPr>
              <a:t>London</a:t>
            </a:r>
          </a:p>
          <a:p>
            <a:pPr marL="1257300" lvl="2" indent="-342900" algn="l">
              <a:buFont typeface="Courier New" panose="02070309020205020404" pitchFamily="49" charset="0"/>
              <a:buChar char="o"/>
            </a:pPr>
            <a:r>
              <a:rPr lang="en-US" altLang="en-US" sz="2000" dirty="0" smtClean="0">
                <a:solidFill>
                  <a:schemeClr val="tx1"/>
                </a:solidFill>
                <a:latin typeface="Arial" charset="0"/>
              </a:rPr>
              <a:t>Los Angeles</a:t>
            </a:r>
            <a:endParaRPr lang="en-US" altLang="en-US" sz="2000" dirty="0">
              <a:solidFill>
                <a:schemeClr val="tx1"/>
              </a:solidFill>
              <a:latin typeface="Arial" charset="0"/>
            </a:endParaRPr>
          </a:p>
          <a:p>
            <a:pPr marL="800100" lvl="1" indent="-342900" algn="l">
              <a:buFont typeface="Arial" panose="020B0604020202020204" pitchFamily="34" charset="0"/>
              <a:buChar char="•"/>
            </a:pPr>
            <a:r>
              <a:rPr lang="en-US" altLang="en-US" sz="2400" dirty="0" smtClean="0">
                <a:solidFill>
                  <a:schemeClr val="tx1"/>
                </a:solidFill>
                <a:latin typeface="Arial" charset="0"/>
              </a:rPr>
              <a:t>Controls </a:t>
            </a:r>
            <a:r>
              <a:rPr lang="en-US" altLang="en-US" sz="2400" dirty="0">
                <a:solidFill>
                  <a:schemeClr val="tx1"/>
                </a:solidFill>
                <a:latin typeface="Arial" charset="0"/>
              </a:rPr>
              <a:t>depend on social </a:t>
            </a:r>
            <a:r>
              <a:rPr lang="en-US" altLang="en-US" sz="2400" dirty="0" smtClean="0">
                <a:solidFill>
                  <a:schemeClr val="tx1"/>
                </a:solidFill>
                <a:latin typeface="Arial" charset="0"/>
              </a:rPr>
              <a:t>consensus</a:t>
            </a:r>
            <a:endParaRPr lang="en-US" altLang="en-US" sz="2400" dirty="0">
              <a:solidFill>
                <a:schemeClr val="tx1"/>
              </a:solidFill>
              <a:latin typeface="Arial" charset="0"/>
            </a:endParaRPr>
          </a:p>
        </p:txBody>
      </p:sp>
    </p:spTree>
    <p:extLst>
      <p:ext uri="{BB962C8B-B14F-4D97-AF65-F5344CB8AC3E}">
        <p14:creationId xmlns:p14="http://schemas.microsoft.com/office/powerpoint/2010/main" val="247105837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2050" name="Rectangle 2"/>
          <p:cNvSpPr>
            <a:spLocks noGrp="1" noChangeArrowheads="1"/>
          </p:cNvSpPr>
          <p:nvPr>
            <p:ph type="title"/>
          </p:nvPr>
        </p:nvSpPr>
        <p:spPr>
          <a:xfrm>
            <a:off x="685800" y="304800"/>
            <a:ext cx="7772400" cy="762000"/>
          </a:xfrm>
        </p:spPr>
        <p:txBody>
          <a:bodyPr/>
          <a:lstStyle/>
          <a:p>
            <a:r>
              <a:rPr lang="en-US" altLang="en-US" sz="4800" b="0" dirty="0">
                <a:latin typeface="Arial" charset="0"/>
              </a:rPr>
              <a:t>Recognizing the </a:t>
            </a:r>
            <a:r>
              <a:rPr lang="en-US" altLang="en-US" sz="4800" b="0" dirty="0" smtClean="0">
                <a:latin typeface="Arial" charset="0"/>
              </a:rPr>
              <a:t>Need</a:t>
            </a:r>
            <a:endParaRPr lang="en-US" altLang="en-US" sz="6600" b="0" dirty="0">
              <a:latin typeface="Arial" charset="0"/>
            </a:endParaRPr>
          </a:p>
        </p:txBody>
      </p:sp>
      <p:sp>
        <p:nvSpPr>
          <p:cNvPr id="1282051" name="Rectangle 3"/>
          <p:cNvSpPr>
            <a:spLocks noGrp="1" noChangeArrowheads="1"/>
          </p:cNvSpPr>
          <p:nvPr>
            <p:ph type="body" idx="4294967295"/>
          </p:nvPr>
        </p:nvSpPr>
        <p:spPr>
          <a:xfrm>
            <a:off x="0" y="1371600"/>
            <a:ext cx="3810000" cy="2057400"/>
          </a:xfrm>
        </p:spPr>
        <p:txBody>
          <a:bodyPr/>
          <a:lstStyle/>
          <a:p>
            <a:pPr marL="457200" lvl="1" indent="0">
              <a:buNone/>
            </a:pPr>
            <a:r>
              <a:rPr lang="en-US" altLang="en-US" sz="2400" b="0" dirty="0" smtClean="0">
                <a:latin typeface="Arial" charset="0"/>
              </a:rPr>
              <a:t>Donora, Pennsylvania</a:t>
            </a:r>
            <a:endParaRPr lang="en-US" altLang="en-US" sz="2400" dirty="0" smtClean="0">
              <a:latin typeface="Arial" charset="0"/>
            </a:endParaRPr>
          </a:p>
          <a:p>
            <a:pPr lvl="1">
              <a:buFont typeface="Courier New" panose="02070309020205020404" pitchFamily="49" charset="0"/>
              <a:buChar char="o"/>
            </a:pPr>
            <a:r>
              <a:rPr lang="en-US" altLang="en-US" sz="1800" dirty="0" smtClean="0">
                <a:latin typeface="Arial" charset="0"/>
              </a:rPr>
              <a:t>October 26-31, 1948</a:t>
            </a:r>
          </a:p>
          <a:p>
            <a:pPr lvl="1">
              <a:buFont typeface="Courier New" panose="02070309020205020404" pitchFamily="49" charset="0"/>
              <a:buChar char="o"/>
            </a:pPr>
            <a:r>
              <a:rPr lang="en-US" altLang="en-US" sz="1800" dirty="0" smtClean="0">
                <a:latin typeface="Arial" charset="0"/>
              </a:rPr>
              <a:t>20 people asphyxiated</a:t>
            </a:r>
          </a:p>
          <a:p>
            <a:pPr lvl="1">
              <a:buFont typeface="Courier New" panose="02070309020205020404" pitchFamily="49" charset="0"/>
              <a:buChar char="o"/>
            </a:pPr>
            <a:r>
              <a:rPr lang="en-US" altLang="en-US" sz="1800" dirty="0" smtClean="0">
                <a:latin typeface="Arial" charset="0"/>
              </a:rPr>
              <a:t>&gt;7,000 </a:t>
            </a:r>
            <a:r>
              <a:rPr lang="en-US" altLang="en-US" sz="1800" dirty="0">
                <a:latin typeface="Arial" charset="0"/>
              </a:rPr>
              <a:t>sickened by air pollution trapped in the Monongahela </a:t>
            </a:r>
            <a:r>
              <a:rPr lang="en-US" altLang="en-US" sz="1800" dirty="0" smtClean="0">
                <a:latin typeface="Arial" charset="0"/>
              </a:rPr>
              <a:t>Valley</a:t>
            </a:r>
            <a:endParaRPr lang="en-US" altLang="en-US" sz="1800" dirty="0">
              <a:latin typeface="Arial" charset="0"/>
            </a:endParaRPr>
          </a:p>
          <a:p>
            <a:pPr lvl="1"/>
            <a:endParaRPr lang="en-US" altLang="en-US" sz="2400" dirty="0">
              <a:latin typeface="Arial" charset="0"/>
            </a:endParaRPr>
          </a:p>
          <a:p>
            <a:endParaRPr lang="en-US" altLang="en-US" dirty="0"/>
          </a:p>
        </p:txBody>
      </p:sp>
      <p:sp>
        <p:nvSpPr>
          <p:cNvPr id="1282052" name="Rectangle 4"/>
          <p:cNvSpPr>
            <a:spLocks noChangeArrowheads="1"/>
          </p:cNvSpPr>
          <p:nvPr/>
        </p:nvSpPr>
        <p:spPr bwMode="auto">
          <a:xfrm>
            <a:off x="3429000" y="3657600"/>
            <a:ext cx="5486400" cy="2895600"/>
          </a:xfrm>
          <a:prstGeom prst="rect">
            <a:avLst/>
          </a:prstGeom>
          <a:noFill/>
          <a:ln w="9525">
            <a:noFill/>
            <a:miter lim="800000"/>
            <a:headEnd/>
            <a:tailEnd/>
          </a:ln>
        </p:spPr>
        <p:txBody>
          <a:bodyPr/>
          <a:lstStyle>
            <a:lvl1pPr marL="404813" indent="-404813">
              <a:defRPr sz="3200" b="1">
                <a:solidFill>
                  <a:srgbClr val="FFFF00"/>
                </a:solidFill>
                <a:effectLst>
                  <a:outerShdw blurRad="38100" dist="38100" dir="2700000" algn="tl">
                    <a:srgbClr val="C0C0C0"/>
                  </a:outerShdw>
                </a:effectLst>
                <a:latin typeface="Tahoma" pitchFamily="34" charset="0"/>
              </a:defRPr>
            </a:lvl1pPr>
            <a:lvl2pPr marL="981075" indent="-461963">
              <a:buFont typeface="Marlett" pitchFamily="2" charset="2"/>
              <a:buChar char="4"/>
              <a:defRPr sz="3200" b="1">
                <a:solidFill>
                  <a:srgbClr val="FFFF00"/>
                </a:solidFill>
                <a:effectLst>
                  <a:outerShdw blurRad="38100" dist="38100" dir="2700000" algn="tl">
                    <a:srgbClr val="C0C0C0"/>
                  </a:outerShdw>
                </a:effectLst>
                <a:latin typeface="Tahoma" pitchFamily="34" charset="0"/>
              </a:defRPr>
            </a:lvl2pPr>
            <a:lvl3pPr marL="1154113" indent="433388">
              <a:buSzPct val="110000"/>
              <a:buChar char="–"/>
              <a:defRPr sz="3200" b="1">
                <a:solidFill>
                  <a:srgbClr val="FFFF00"/>
                </a:solidFill>
                <a:effectLst>
                  <a:outerShdw blurRad="38100" dist="38100" dir="2700000" algn="tl">
                    <a:srgbClr val="C0C0C0"/>
                  </a:outerShdw>
                </a:effectLst>
                <a:latin typeface="Tahoma" pitchFamily="34" charset="0"/>
              </a:defRPr>
            </a:lvl3pPr>
            <a:lvl4pPr marL="1703388" indent="461963">
              <a:buChar char="–"/>
              <a:defRPr sz="3200" b="1">
                <a:solidFill>
                  <a:srgbClr val="FFFF00"/>
                </a:solidFill>
                <a:effectLst>
                  <a:outerShdw blurRad="38100" dist="38100" dir="2700000" algn="tl">
                    <a:srgbClr val="C0C0C0"/>
                  </a:outerShdw>
                </a:effectLst>
                <a:latin typeface="Tahoma" pitchFamily="34" charset="0"/>
              </a:defRPr>
            </a:lvl4pPr>
            <a:lvl5pPr marL="2338388" indent="403225">
              <a:buChar char="»"/>
              <a:defRPr sz="3200" b="1">
                <a:solidFill>
                  <a:srgbClr val="FFFF00"/>
                </a:solidFill>
                <a:effectLst>
                  <a:outerShdw blurRad="38100" dist="38100" dir="2700000" algn="tl">
                    <a:srgbClr val="C0C0C0"/>
                  </a:outerShdw>
                </a:effectLst>
                <a:latin typeface="Tahoma" pitchFamily="34" charset="0"/>
              </a:defRPr>
            </a:lvl5pPr>
            <a:lvl6pPr marL="2795588" indent="403225" eaLnBrk="0" fontAlgn="base" hangingPunct="0">
              <a:spcBef>
                <a:spcPct val="20000"/>
              </a:spcBef>
              <a:spcAft>
                <a:spcPct val="0"/>
              </a:spcAft>
              <a:buChar char="»"/>
              <a:defRPr sz="3200" b="1">
                <a:solidFill>
                  <a:srgbClr val="FFFF00"/>
                </a:solidFill>
                <a:effectLst>
                  <a:outerShdw blurRad="38100" dist="38100" dir="2700000" algn="tl">
                    <a:srgbClr val="C0C0C0"/>
                  </a:outerShdw>
                </a:effectLst>
                <a:latin typeface="Tahoma" pitchFamily="34" charset="0"/>
              </a:defRPr>
            </a:lvl6pPr>
            <a:lvl7pPr marL="3252788" indent="403225" eaLnBrk="0" fontAlgn="base" hangingPunct="0">
              <a:spcBef>
                <a:spcPct val="20000"/>
              </a:spcBef>
              <a:spcAft>
                <a:spcPct val="0"/>
              </a:spcAft>
              <a:buChar char="»"/>
              <a:defRPr sz="3200" b="1">
                <a:solidFill>
                  <a:srgbClr val="FFFF00"/>
                </a:solidFill>
                <a:effectLst>
                  <a:outerShdw blurRad="38100" dist="38100" dir="2700000" algn="tl">
                    <a:srgbClr val="C0C0C0"/>
                  </a:outerShdw>
                </a:effectLst>
                <a:latin typeface="Tahoma" pitchFamily="34" charset="0"/>
              </a:defRPr>
            </a:lvl7pPr>
            <a:lvl8pPr marL="3709988" indent="403225" eaLnBrk="0" fontAlgn="base" hangingPunct="0">
              <a:spcBef>
                <a:spcPct val="20000"/>
              </a:spcBef>
              <a:spcAft>
                <a:spcPct val="0"/>
              </a:spcAft>
              <a:buChar char="»"/>
              <a:defRPr sz="3200" b="1">
                <a:solidFill>
                  <a:srgbClr val="FFFF00"/>
                </a:solidFill>
                <a:effectLst>
                  <a:outerShdw blurRad="38100" dist="38100" dir="2700000" algn="tl">
                    <a:srgbClr val="C0C0C0"/>
                  </a:outerShdw>
                </a:effectLst>
                <a:latin typeface="Tahoma" pitchFamily="34" charset="0"/>
              </a:defRPr>
            </a:lvl8pPr>
            <a:lvl9pPr marL="4167188" indent="403225" eaLnBrk="0" fontAlgn="base" hangingPunct="0">
              <a:spcBef>
                <a:spcPct val="20000"/>
              </a:spcBef>
              <a:spcAft>
                <a:spcPct val="0"/>
              </a:spcAft>
              <a:buChar char="»"/>
              <a:defRPr sz="3200" b="1">
                <a:solidFill>
                  <a:srgbClr val="FFFF00"/>
                </a:solidFill>
                <a:effectLst>
                  <a:outerShdw blurRad="38100" dist="38100" dir="2700000" algn="tl">
                    <a:srgbClr val="C0C0C0"/>
                  </a:outerShdw>
                </a:effectLst>
                <a:latin typeface="Tahoma" pitchFamily="34" charset="0"/>
              </a:defRPr>
            </a:lvl9pPr>
          </a:lstStyle>
          <a:p>
            <a:pPr marL="519112" lvl="1" indent="0">
              <a:buSzTx/>
              <a:buNone/>
            </a:pPr>
            <a:r>
              <a:rPr lang="en-US" altLang="en-US" sz="2400" b="0" dirty="0">
                <a:solidFill>
                  <a:schemeClr val="tx1"/>
                </a:solidFill>
                <a:effectLst/>
                <a:latin typeface="Arial" charset="0"/>
              </a:rPr>
              <a:t>London</a:t>
            </a:r>
            <a:endParaRPr lang="en-US" altLang="en-US" sz="2400" dirty="0">
              <a:solidFill>
                <a:schemeClr val="tx1"/>
              </a:solidFill>
              <a:effectLst/>
              <a:latin typeface="Arial" charset="0"/>
            </a:endParaRPr>
          </a:p>
          <a:p>
            <a:pPr lvl="1">
              <a:buSzTx/>
              <a:buFont typeface="Courier New" panose="02070309020205020404" pitchFamily="49" charset="0"/>
              <a:buChar char="o"/>
            </a:pPr>
            <a:r>
              <a:rPr lang="en-US" altLang="en-US" sz="1600" b="0" dirty="0">
                <a:solidFill>
                  <a:schemeClr val="tx1"/>
                </a:solidFill>
                <a:effectLst/>
                <a:latin typeface="Arial" charset="0"/>
              </a:rPr>
              <a:t>1661 - John Evelyn: "Hellish and </a:t>
            </a:r>
            <a:r>
              <a:rPr lang="en-US" altLang="en-US" sz="1600" b="0" dirty="0" err="1">
                <a:solidFill>
                  <a:schemeClr val="tx1"/>
                </a:solidFill>
                <a:effectLst/>
                <a:latin typeface="Arial" charset="0"/>
              </a:rPr>
              <a:t>dismall</a:t>
            </a:r>
            <a:r>
              <a:rPr lang="en-US" altLang="en-US" sz="1600" b="0" dirty="0">
                <a:solidFill>
                  <a:schemeClr val="tx1"/>
                </a:solidFill>
                <a:effectLst/>
                <a:latin typeface="Arial" charset="0"/>
              </a:rPr>
              <a:t> cloud of </a:t>
            </a:r>
            <a:r>
              <a:rPr lang="en-US" altLang="en-US" sz="1600" b="0" dirty="0" smtClean="0">
                <a:solidFill>
                  <a:schemeClr val="tx1"/>
                </a:solidFill>
                <a:effectLst/>
                <a:latin typeface="Arial" charset="0"/>
              </a:rPr>
              <a:t>sea-</a:t>
            </a:r>
            <a:r>
              <a:rPr lang="en-US" altLang="en-US" sz="1600" b="0" dirty="0" err="1" smtClean="0">
                <a:solidFill>
                  <a:schemeClr val="tx1"/>
                </a:solidFill>
                <a:effectLst/>
                <a:latin typeface="Arial" charset="0"/>
              </a:rPr>
              <a:t>coale</a:t>
            </a:r>
            <a:r>
              <a:rPr lang="en-US" altLang="en-US" sz="1600" b="0" dirty="0" smtClean="0">
                <a:solidFill>
                  <a:schemeClr val="tx1"/>
                </a:solidFill>
                <a:effectLst/>
                <a:latin typeface="Arial" charset="0"/>
              </a:rPr>
              <a:t>" </a:t>
            </a:r>
            <a:endParaRPr lang="en-US" altLang="en-US" sz="1600" b="0" dirty="0">
              <a:solidFill>
                <a:schemeClr val="tx1"/>
              </a:solidFill>
              <a:effectLst/>
              <a:latin typeface="Arial" charset="0"/>
            </a:endParaRPr>
          </a:p>
          <a:p>
            <a:pPr lvl="1">
              <a:buSzTx/>
              <a:buFont typeface="Courier New" panose="02070309020205020404" pitchFamily="49" charset="0"/>
              <a:buChar char="o"/>
            </a:pPr>
            <a:r>
              <a:rPr lang="en-US" altLang="en-US" sz="1600" b="0" dirty="0">
                <a:solidFill>
                  <a:schemeClr val="tx1"/>
                </a:solidFill>
                <a:effectLst/>
                <a:latin typeface="Arial" charset="0"/>
              </a:rPr>
              <a:t>1800s - Smokey fog known as a "London </a:t>
            </a:r>
            <a:r>
              <a:rPr lang="en-US" altLang="en-US" sz="1600" b="0" dirty="0" smtClean="0">
                <a:solidFill>
                  <a:schemeClr val="tx1"/>
                </a:solidFill>
                <a:effectLst/>
                <a:latin typeface="Arial" charset="0"/>
              </a:rPr>
              <a:t>particular”</a:t>
            </a:r>
            <a:endParaRPr lang="en-US" altLang="en-US" sz="1600" b="0" dirty="0">
              <a:solidFill>
                <a:schemeClr val="tx1"/>
              </a:solidFill>
              <a:effectLst/>
              <a:latin typeface="Arial" charset="0"/>
            </a:endParaRPr>
          </a:p>
          <a:p>
            <a:pPr lvl="1">
              <a:buSzTx/>
              <a:buFont typeface="Courier New" panose="02070309020205020404" pitchFamily="49" charset="0"/>
              <a:buChar char="o"/>
            </a:pPr>
            <a:r>
              <a:rPr lang="en-US" altLang="en-US" sz="1600" b="0" dirty="0">
                <a:solidFill>
                  <a:schemeClr val="tx1"/>
                </a:solidFill>
                <a:effectLst/>
                <a:latin typeface="Arial" charset="0"/>
              </a:rPr>
              <a:t>1899 - London Smoke Abatement Society founded.                                      </a:t>
            </a:r>
          </a:p>
          <a:p>
            <a:pPr lvl="1">
              <a:buSzTx/>
              <a:buFont typeface="Courier New" panose="02070309020205020404" pitchFamily="49" charset="0"/>
              <a:buChar char="o"/>
            </a:pPr>
            <a:r>
              <a:rPr lang="en-US" altLang="en-US" sz="1600" b="0" dirty="0">
                <a:solidFill>
                  <a:schemeClr val="tx1"/>
                </a:solidFill>
                <a:effectLst/>
                <a:latin typeface="Arial" charset="0"/>
              </a:rPr>
              <a:t>December 1952 - Dense smoke-fog shrouds London for four </a:t>
            </a:r>
            <a:r>
              <a:rPr lang="en-US" altLang="en-US" sz="1600" b="0" dirty="0" smtClean="0">
                <a:solidFill>
                  <a:schemeClr val="tx1"/>
                </a:solidFill>
                <a:effectLst/>
                <a:latin typeface="Arial" charset="0"/>
              </a:rPr>
              <a:t>days, </a:t>
            </a:r>
            <a:r>
              <a:rPr lang="en-US" altLang="en-US" sz="1600" b="0" dirty="0">
                <a:solidFill>
                  <a:schemeClr val="tx1"/>
                </a:solidFill>
                <a:effectLst/>
                <a:latin typeface="Arial" charset="0"/>
              </a:rPr>
              <a:t>Ministry of Health reports 4,075 more people died than expected under “normal” </a:t>
            </a:r>
            <a:r>
              <a:rPr lang="en-US" altLang="en-US" sz="1600" b="0" dirty="0" smtClean="0">
                <a:solidFill>
                  <a:schemeClr val="tx1"/>
                </a:solidFill>
                <a:effectLst/>
                <a:latin typeface="Arial" charset="0"/>
              </a:rPr>
              <a:t>conditions</a:t>
            </a:r>
            <a:endParaRPr lang="en-US" altLang="en-US" sz="1600" b="0" dirty="0">
              <a:solidFill>
                <a:schemeClr val="tx1"/>
              </a:solidFill>
              <a:effectLst/>
              <a:latin typeface="Arial" charset="0"/>
            </a:endParaRPr>
          </a:p>
          <a:p>
            <a:pPr lvl="2"/>
            <a:endParaRPr lang="en-US" altLang="en-US" sz="1600" dirty="0">
              <a:latin typeface="Arial" charset="0"/>
            </a:endParaRPr>
          </a:p>
        </p:txBody>
      </p:sp>
      <p:pic>
        <p:nvPicPr>
          <p:cNvPr id="1282053" name="Picture 5" descr="H:\All_Projects\3RD WORLD AIR POLLUTION\donora_larg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1219200"/>
            <a:ext cx="3505200" cy="2438400"/>
          </a:xfrm>
          <a:prstGeom prst="rect">
            <a:avLst/>
          </a:prstGeom>
          <a:noFill/>
          <a:extLst>
            <a:ext uri="{909E8E84-426E-40dd-AFC4-6F175D3DCCD1}">
              <a14:hiddenFill xmlns:a14="http://schemas.microsoft.com/office/drawing/2010/main">
                <a:solidFill>
                  <a:srgbClr val="FFFFFF"/>
                </a:solidFill>
              </a14:hiddenFill>
            </a:ext>
          </a:extLst>
        </p:spPr>
      </p:pic>
      <p:pic>
        <p:nvPicPr>
          <p:cNvPr id="1282054" name="Picture 6" descr="H:\All_Projects\3RD WORLD AIR POLLUTION\london_larg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3810001"/>
            <a:ext cx="3429000" cy="25638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663965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z="4800" dirty="0" smtClean="0"/>
              <a:t>Los Angeles in 1940s</a:t>
            </a:r>
          </a:p>
        </p:txBody>
      </p:sp>
      <p:pic>
        <p:nvPicPr>
          <p:cNvPr id="4099" name="Picture 5" descr="img003"/>
          <p:cNvPicPr>
            <a:picLocks noChangeAspect="1" noChangeArrowheads="1"/>
          </p:cNvPicPr>
          <p:nvPr/>
        </p:nvPicPr>
        <p:blipFill>
          <a:blip r:embed="rId2">
            <a:extLst>
              <a:ext uri="{28A0092B-C50C-407E-A947-70E740481C1C}">
                <a14:useLocalDpi xmlns:a14="http://schemas.microsoft.com/office/drawing/2010/main" val="0"/>
              </a:ext>
            </a:extLst>
          </a:blip>
          <a:srcRect l="3999" t="8000" r="3999" b="8000"/>
          <a:stretch>
            <a:fillRect/>
          </a:stretch>
        </p:blipFill>
        <p:spPr bwMode="auto">
          <a:xfrm>
            <a:off x="457200" y="1371600"/>
            <a:ext cx="4572000" cy="313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9" descr="img004"/>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t="8000" b="5333"/>
          <a:stretch>
            <a:fillRect/>
          </a:stretch>
        </p:blipFill>
        <p:spPr>
          <a:xfrm>
            <a:off x="4114800" y="2971800"/>
            <a:ext cx="4572000" cy="2971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101" name="Picture 10" descr="img005"/>
          <p:cNvPicPr>
            <a:picLocks noChangeAspect="1" noChangeArrowheads="1"/>
          </p:cNvPicPr>
          <p:nvPr/>
        </p:nvPicPr>
        <p:blipFill>
          <a:blip r:embed="rId4">
            <a:extLst>
              <a:ext uri="{28A0092B-C50C-407E-A947-70E740481C1C}">
                <a14:useLocalDpi xmlns:a14="http://schemas.microsoft.com/office/drawing/2010/main" val="0"/>
              </a:ext>
            </a:extLst>
          </a:blip>
          <a:srcRect t="8000" b="8000"/>
          <a:stretch>
            <a:fillRect/>
          </a:stretch>
        </p:blipFill>
        <p:spPr bwMode="auto">
          <a:xfrm>
            <a:off x="457200" y="4191000"/>
            <a:ext cx="3657600" cy="2303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Rectangle 11"/>
          <p:cNvSpPr>
            <a:spLocks noChangeArrowheads="1"/>
          </p:cNvSpPr>
          <p:nvPr/>
        </p:nvSpPr>
        <p:spPr bwMode="auto">
          <a:xfrm>
            <a:off x="5257800" y="1528763"/>
            <a:ext cx="65436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baseline="-25000">
                <a:solidFill>
                  <a:schemeClr val="tx1"/>
                </a:solidFill>
                <a:latin typeface="Arial" charset="0"/>
              </a:defRPr>
            </a:lvl1pPr>
            <a:lvl2pPr marL="742950" indent="-285750" eaLnBrk="0" hangingPunct="0">
              <a:defRPr baseline="-25000">
                <a:solidFill>
                  <a:schemeClr val="tx1"/>
                </a:solidFill>
                <a:latin typeface="Arial" charset="0"/>
              </a:defRPr>
            </a:lvl2pPr>
            <a:lvl3pPr marL="1143000" indent="-228600" eaLnBrk="0" hangingPunct="0">
              <a:defRPr baseline="-25000">
                <a:solidFill>
                  <a:schemeClr val="tx1"/>
                </a:solidFill>
                <a:latin typeface="Arial" charset="0"/>
              </a:defRPr>
            </a:lvl3pPr>
            <a:lvl4pPr marL="1600200" indent="-228600" eaLnBrk="0" hangingPunct="0">
              <a:defRPr baseline="-25000">
                <a:solidFill>
                  <a:schemeClr val="tx1"/>
                </a:solidFill>
                <a:latin typeface="Arial" charset="0"/>
              </a:defRPr>
            </a:lvl4pPr>
            <a:lvl5pPr marL="2057400" indent="-228600" eaLnBrk="0" hangingPunct="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eaLnBrk="1" hangingPunct="1"/>
            <a:r>
              <a:rPr lang="en-US" altLang="en-US" sz="3600">
                <a:solidFill>
                  <a:schemeClr val="bg1"/>
                </a:solidFill>
              </a:rPr>
              <a:t>County air pollution </a:t>
            </a:r>
          </a:p>
          <a:p>
            <a:pPr eaLnBrk="1" hangingPunct="1"/>
            <a:r>
              <a:rPr lang="en-US" altLang="en-US" sz="3600">
                <a:solidFill>
                  <a:schemeClr val="bg1"/>
                </a:solidFill>
              </a:rPr>
              <a:t>control districts established</a:t>
            </a:r>
          </a:p>
        </p:txBody>
      </p:sp>
      <p:sp>
        <p:nvSpPr>
          <p:cNvPr id="4103" name="Rectangle 12"/>
          <p:cNvSpPr>
            <a:spLocks noChangeArrowheads="1"/>
          </p:cNvSpPr>
          <p:nvPr/>
        </p:nvSpPr>
        <p:spPr bwMode="auto">
          <a:xfrm>
            <a:off x="4876800" y="6096000"/>
            <a:ext cx="27463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baseline="-25000">
                <a:solidFill>
                  <a:schemeClr val="tx1"/>
                </a:solidFill>
                <a:latin typeface="Arial" charset="0"/>
              </a:defRPr>
            </a:lvl1pPr>
            <a:lvl2pPr marL="742950" indent="-285750" eaLnBrk="0" hangingPunct="0">
              <a:defRPr baseline="-25000">
                <a:solidFill>
                  <a:schemeClr val="tx1"/>
                </a:solidFill>
                <a:latin typeface="Arial" charset="0"/>
              </a:defRPr>
            </a:lvl2pPr>
            <a:lvl3pPr marL="1143000" indent="-228600" eaLnBrk="0" hangingPunct="0">
              <a:defRPr baseline="-25000">
                <a:solidFill>
                  <a:schemeClr val="tx1"/>
                </a:solidFill>
                <a:latin typeface="Arial" charset="0"/>
              </a:defRPr>
            </a:lvl3pPr>
            <a:lvl4pPr marL="1600200" indent="-228600" eaLnBrk="0" hangingPunct="0">
              <a:defRPr baseline="-25000">
                <a:solidFill>
                  <a:schemeClr val="tx1"/>
                </a:solidFill>
                <a:latin typeface="Arial" charset="0"/>
              </a:defRPr>
            </a:lvl4pPr>
            <a:lvl5pPr marL="2057400" indent="-228600" eaLnBrk="0" hangingPunct="0">
              <a:defRPr baseline="-25000">
                <a:solidFill>
                  <a:schemeClr val="tx1"/>
                </a:solidFill>
                <a:latin typeface="Arial" charset="0"/>
              </a:defRPr>
            </a:lvl5pPr>
            <a:lvl6pPr marL="2514600" indent="-228600" eaLnBrk="0" fontAlgn="base" hangingPunct="0">
              <a:spcBef>
                <a:spcPct val="0"/>
              </a:spcBef>
              <a:spcAft>
                <a:spcPct val="0"/>
              </a:spcAft>
              <a:defRPr baseline="-25000">
                <a:solidFill>
                  <a:schemeClr val="tx1"/>
                </a:solidFill>
                <a:latin typeface="Arial" charset="0"/>
              </a:defRPr>
            </a:lvl6pPr>
            <a:lvl7pPr marL="2971800" indent="-228600" eaLnBrk="0" fontAlgn="base" hangingPunct="0">
              <a:spcBef>
                <a:spcPct val="0"/>
              </a:spcBef>
              <a:spcAft>
                <a:spcPct val="0"/>
              </a:spcAft>
              <a:defRPr baseline="-25000">
                <a:solidFill>
                  <a:schemeClr val="tx1"/>
                </a:solidFill>
                <a:latin typeface="Arial" charset="0"/>
              </a:defRPr>
            </a:lvl7pPr>
            <a:lvl8pPr marL="3429000" indent="-228600" eaLnBrk="0" fontAlgn="base" hangingPunct="0">
              <a:spcBef>
                <a:spcPct val="0"/>
              </a:spcBef>
              <a:spcAft>
                <a:spcPct val="0"/>
              </a:spcAft>
              <a:defRPr baseline="-25000">
                <a:solidFill>
                  <a:schemeClr val="tx1"/>
                </a:solidFill>
                <a:latin typeface="Arial" charset="0"/>
              </a:defRPr>
            </a:lvl8pPr>
            <a:lvl9pPr marL="3886200" indent="-228600" eaLnBrk="0" fontAlgn="base" hangingPunct="0">
              <a:spcBef>
                <a:spcPct val="0"/>
              </a:spcBef>
              <a:spcAft>
                <a:spcPct val="0"/>
              </a:spcAft>
              <a:defRPr baseline="-25000">
                <a:solidFill>
                  <a:schemeClr val="tx1"/>
                </a:solidFill>
                <a:latin typeface="Arial" charset="0"/>
              </a:defRPr>
            </a:lvl9pPr>
          </a:lstStyle>
          <a:p>
            <a:pPr eaLnBrk="1" hangingPunct="1"/>
            <a:r>
              <a:rPr lang="en-US" altLang="en-US" sz="3600">
                <a:solidFill>
                  <a:schemeClr val="bg1"/>
                </a:solidFill>
              </a:rPr>
              <a:t>2.8 million vehicles</a:t>
            </a:r>
          </a:p>
        </p:txBody>
      </p:sp>
    </p:spTree>
    <p:extLst>
      <p:ext uri="{BB962C8B-B14F-4D97-AF65-F5344CB8AC3E}">
        <p14:creationId xmlns:p14="http://schemas.microsoft.com/office/powerpoint/2010/main" val="406945576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9458" name="Rectangle 2"/>
          <p:cNvSpPr>
            <a:spLocks noGrp="1" noChangeArrowheads="1"/>
          </p:cNvSpPr>
          <p:nvPr>
            <p:ph type="ctrTitle"/>
          </p:nvPr>
        </p:nvSpPr>
        <p:spPr>
          <a:xfrm>
            <a:off x="685800" y="0"/>
            <a:ext cx="7772400" cy="1371600"/>
          </a:xfrm>
        </p:spPr>
        <p:txBody>
          <a:bodyPr/>
          <a:lstStyle/>
          <a:p>
            <a:r>
              <a:rPr lang="en-US" altLang="en-US" sz="3200">
                <a:latin typeface="Arial" charset="0"/>
              </a:rPr>
              <a:t>Growth Stages of a Culture of Environmental Management</a:t>
            </a:r>
            <a:endParaRPr lang="en-US" altLang="en-US" sz="2800">
              <a:latin typeface="Arial" charset="0"/>
            </a:endParaRPr>
          </a:p>
        </p:txBody>
      </p:sp>
      <p:sp>
        <p:nvSpPr>
          <p:cNvPr id="1299459" name="Rectangle 3"/>
          <p:cNvSpPr>
            <a:spLocks noGrp="1" noChangeArrowheads="1"/>
          </p:cNvSpPr>
          <p:nvPr>
            <p:ph type="subTitle" idx="1"/>
          </p:nvPr>
        </p:nvSpPr>
        <p:spPr>
          <a:xfrm>
            <a:off x="745067" y="1752600"/>
            <a:ext cx="7848600" cy="4572000"/>
          </a:xfrm>
        </p:spPr>
        <p:txBody>
          <a:bodyPr/>
          <a:lstStyle/>
          <a:p>
            <a:pPr algn="l"/>
            <a:r>
              <a:rPr lang="en-US" altLang="en-US" sz="2800" dirty="0"/>
              <a:t>Recognizing the Need</a:t>
            </a:r>
          </a:p>
          <a:p>
            <a:pPr algn="l"/>
            <a:r>
              <a:rPr lang="en-US" altLang="en-US" sz="2800" dirty="0">
                <a:solidFill>
                  <a:schemeClr val="tx1"/>
                </a:solidFill>
              </a:rPr>
              <a:t>Finding the Will</a:t>
            </a:r>
          </a:p>
          <a:p>
            <a:pPr marL="914400" lvl="1" indent="-457200" algn="l">
              <a:buFont typeface="Arial" panose="020B0604020202020204" pitchFamily="34" charset="0"/>
              <a:buChar char="•"/>
            </a:pPr>
            <a:r>
              <a:rPr lang="en-US" altLang="en-US" sz="2400" dirty="0" smtClean="0">
                <a:solidFill>
                  <a:schemeClr val="tx1"/>
                </a:solidFill>
              </a:rPr>
              <a:t>Government</a:t>
            </a:r>
            <a:r>
              <a:rPr lang="en-US" altLang="en-US" sz="2400" dirty="0">
                <a:solidFill>
                  <a:schemeClr val="tx1"/>
                </a:solidFill>
              </a:rPr>
              <a:t>, </a:t>
            </a:r>
            <a:r>
              <a:rPr lang="en-US" altLang="en-US" sz="2400" dirty="0" smtClean="0">
                <a:solidFill>
                  <a:schemeClr val="tx1"/>
                </a:solidFill>
              </a:rPr>
              <a:t>business </a:t>
            </a:r>
            <a:r>
              <a:rPr lang="en-US" altLang="en-US" sz="2400" dirty="0">
                <a:solidFill>
                  <a:schemeClr val="tx1"/>
                </a:solidFill>
              </a:rPr>
              <a:t>community </a:t>
            </a:r>
            <a:r>
              <a:rPr lang="en-US" altLang="en-US" sz="2400" dirty="0" smtClean="0">
                <a:solidFill>
                  <a:schemeClr val="tx1"/>
                </a:solidFill>
              </a:rPr>
              <a:t>and </a:t>
            </a:r>
            <a:r>
              <a:rPr lang="en-US" altLang="en-US" sz="2400" dirty="0">
                <a:solidFill>
                  <a:schemeClr val="tx1"/>
                </a:solidFill>
              </a:rPr>
              <a:t>public must share commitment to be effective</a:t>
            </a:r>
            <a:r>
              <a:rPr lang="en-US" altLang="en-US" sz="2800" dirty="0">
                <a:solidFill>
                  <a:schemeClr val="tx1"/>
                </a:solidFill>
              </a:rPr>
              <a:t> </a:t>
            </a:r>
          </a:p>
          <a:p>
            <a:pPr algn="l">
              <a:buFontTx/>
              <a:buChar char="•"/>
            </a:pPr>
            <a:endParaRPr lang="en-US" altLang="en-US" sz="2800" dirty="0"/>
          </a:p>
        </p:txBody>
      </p:sp>
    </p:spTree>
    <p:extLst>
      <p:ext uri="{BB962C8B-B14F-4D97-AF65-F5344CB8AC3E}">
        <p14:creationId xmlns:p14="http://schemas.microsoft.com/office/powerpoint/2010/main" val="24466176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1026"/>
          <p:cNvSpPr>
            <a:spLocks noGrp="1" noChangeArrowheads="1"/>
          </p:cNvSpPr>
          <p:nvPr>
            <p:ph type="title"/>
          </p:nvPr>
        </p:nvSpPr>
        <p:spPr/>
        <p:txBody>
          <a:bodyPr/>
          <a:lstStyle/>
          <a:p>
            <a:pPr eaLnBrk="1" hangingPunct="1"/>
            <a:r>
              <a:rPr lang="en-US" altLang="en-US" smtClean="0"/>
              <a:t>History of Air Pollution Law</a:t>
            </a:r>
          </a:p>
        </p:txBody>
      </p:sp>
      <p:sp>
        <p:nvSpPr>
          <p:cNvPr id="17414" name="Rectangle 1027"/>
          <p:cNvSpPr>
            <a:spLocks noGrp="1" noChangeArrowheads="1"/>
          </p:cNvSpPr>
          <p:nvPr>
            <p:ph type="body" idx="1"/>
          </p:nvPr>
        </p:nvSpPr>
        <p:spPr>
          <a:xfrm>
            <a:off x="457200" y="1600200"/>
            <a:ext cx="8229600" cy="4876799"/>
          </a:xfrm>
        </p:spPr>
        <p:txBody>
          <a:bodyPr/>
          <a:lstStyle/>
          <a:p>
            <a:pPr>
              <a:lnSpc>
                <a:spcPct val="125000"/>
              </a:lnSpc>
              <a:spcBef>
                <a:spcPct val="0"/>
              </a:spcBef>
              <a:buFontTx/>
              <a:buNone/>
            </a:pPr>
            <a:r>
              <a:rPr lang="en-US" altLang="en-US" sz="2800" dirty="0" smtClean="0"/>
              <a:t>1947 – California</a:t>
            </a:r>
            <a:r>
              <a:rPr lang="en-US" altLang="en-US" sz="2800" dirty="0" smtClean="0">
                <a:solidFill>
                  <a:srgbClr val="FFFFFF"/>
                </a:solidFill>
              </a:rPr>
              <a:t> </a:t>
            </a:r>
            <a:r>
              <a:rPr lang="en-US" altLang="en-US" sz="2800" dirty="0" smtClean="0"/>
              <a:t>Air Pollution Control Act signed, established 35 local air pollution control districts</a:t>
            </a:r>
          </a:p>
          <a:p>
            <a:pPr>
              <a:lnSpc>
                <a:spcPct val="125000"/>
              </a:lnSpc>
              <a:spcBef>
                <a:spcPct val="0"/>
              </a:spcBef>
              <a:buFontTx/>
              <a:buNone/>
            </a:pPr>
            <a:r>
              <a:rPr lang="en-US" altLang="en-US" sz="2800" dirty="0" smtClean="0"/>
              <a:t>1959 – California begins developing ambient air standards and controls for motor vehicles</a:t>
            </a:r>
          </a:p>
          <a:p>
            <a:pPr>
              <a:lnSpc>
                <a:spcPct val="125000"/>
              </a:lnSpc>
              <a:spcBef>
                <a:spcPct val="0"/>
              </a:spcBef>
              <a:buFontTx/>
              <a:buNone/>
            </a:pPr>
            <a:r>
              <a:rPr lang="en-US" altLang="en-US" sz="2800" dirty="0" smtClean="0"/>
              <a:t>1961 – California establishes automotive emission control technology requirements</a:t>
            </a:r>
          </a:p>
          <a:p>
            <a:pPr>
              <a:lnSpc>
                <a:spcPct val="125000"/>
              </a:lnSpc>
              <a:spcBef>
                <a:spcPct val="0"/>
              </a:spcBef>
              <a:buFontTx/>
              <a:buNone/>
            </a:pPr>
            <a:r>
              <a:rPr lang="en-US" altLang="en-US" sz="2800" dirty="0" smtClean="0"/>
              <a:t>1963 – First Federal Clean Air Act</a:t>
            </a:r>
          </a:p>
          <a:p>
            <a:pPr>
              <a:lnSpc>
                <a:spcPct val="125000"/>
              </a:lnSpc>
              <a:spcBef>
                <a:spcPct val="0"/>
              </a:spcBef>
              <a:buFontTx/>
              <a:buNone/>
            </a:pPr>
            <a:r>
              <a:rPr lang="en-US" altLang="en-US" sz="2800" dirty="0" smtClean="0"/>
              <a:t>1967 – California Air Resources Board established to 	coordinate all state’s air pollution activities</a:t>
            </a:r>
          </a:p>
        </p:txBody>
      </p:sp>
    </p:spTree>
    <p:extLst>
      <p:ext uri="{BB962C8B-B14F-4D97-AF65-F5344CB8AC3E}">
        <p14:creationId xmlns:p14="http://schemas.microsoft.com/office/powerpoint/2010/main" val="125784354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dirty="0" smtClean="0"/>
              <a:t>U.S. Clean Air Acts</a:t>
            </a:r>
          </a:p>
        </p:txBody>
      </p:sp>
      <p:sp>
        <p:nvSpPr>
          <p:cNvPr id="13315" name="Rectangle 3"/>
          <p:cNvSpPr>
            <a:spLocks noGrp="1" noChangeArrowheads="1"/>
          </p:cNvSpPr>
          <p:nvPr>
            <p:ph type="body" idx="1"/>
          </p:nvPr>
        </p:nvSpPr>
        <p:spPr>
          <a:xfrm>
            <a:off x="457200" y="1447800"/>
            <a:ext cx="8229600" cy="4953000"/>
          </a:xfrm>
        </p:spPr>
        <p:txBody>
          <a:bodyPr/>
          <a:lstStyle/>
          <a:p>
            <a:pPr eaLnBrk="1" hangingPunct="1">
              <a:lnSpc>
                <a:spcPct val="90000"/>
              </a:lnSpc>
            </a:pPr>
            <a:r>
              <a:rPr lang="en-US" altLang="en-US" sz="2800" dirty="0" smtClean="0"/>
              <a:t>1963:  air quality criteria</a:t>
            </a:r>
          </a:p>
          <a:p>
            <a:pPr eaLnBrk="1" hangingPunct="1">
              <a:lnSpc>
                <a:spcPct val="90000"/>
              </a:lnSpc>
            </a:pPr>
            <a:r>
              <a:rPr lang="en-US" altLang="en-US" sz="2800" dirty="0" smtClean="0"/>
              <a:t>1965:  emission standards for motor vehicles</a:t>
            </a:r>
          </a:p>
          <a:p>
            <a:pPr eaLnBrk="1" hangingPunct="1">
              <a:lnSpc>
                <a:spcPct val="90000"/>
              </a:lnSpc>
            </a:pPr>
            <a:r>
              <a:rPr lang="en-US" altLang="en-US" sz="2800" dirty="0" smtClean="0"/>
              <a:t>1967:  air quality standards</a:t>
            </a:r>
          </a:p>
          <a:p>
            <a:pPr eaLnBrk="1" hangingPunct="1">
              <a:lnSpc>
                <a:spcPct val="90000"/>
              </a:lnSpc>
            </a:pPr>
            <a:r>
              <a:rPr lang="en-US" altLang="en-US" sz="2800" dirty="0" smtClean="0">
                <a:solidFill>
                  <a:schemeClr val="accent2">
                    <a:lumMod val="75000"/>
                  </a:schemeClr>
                </a:solidFill>
              </a:rPr>
              <a:t>1967:  federal pre-emption of motor vehicles standards, EXCEPT California</a:t>
            </a:r>
          </a:p>
          <a:p>
            <a:pPr eaLnBrk="1" hangingPunct="1">
              <a:lnSpc>
                <a:spcPct val="90000"/>
              </a:lnSpc>
            </a:pPr>
            <a:r>
              <a:rPr lang="en-US" altLang="en-US" sz="2800" dirty="0" smtClean="0"/>
              <a:t>1970:  Clean Air Act</a:t>
            </a:r>
          </a:p>
          <a:p>
            <a:pPr lvl="1" eaLnBrk="1" hangingPunct="1">
              <a:lnSpc>
                <a:spcPct val="90000"/>
              </a:lnSpc>
            </a:pPr>
            <a:r>
              <a:rPr lang="en-US" altLang="en-US" sz="2400" dirty="0" smtClean="0"/>
              <a:t>enforceable air quality standards</a:t>
            </a:r>
          </a:p>
          <a:p>
            <a:pPr lvl="1" eaLnBrk="1" hangingPunct="1">
              <a:lnSpc>
                <a:spcPct val="90000"/>
              </a:lnSpc>
            </a:pPr>
            <a:r>
              <a:rPr lang="en-US" altLang="en-US" sz="2400" dirty="0" smtClean="0"/>
              <a:t>State Implementation Plans (SIPs)</a:t>
            </a:r>
          </a:p>
          <a:p>
            <a:pPr lvl="1" eaLnBrk="1" hangingPunct="1">
              <a:lnSpc>
                <a:spcPct val="90000"/>
              </a:lnSpc>
            </a:pPr>
            <a:r>
              <a:rPr lang="en-US" altLang="en-US" sz="2400" dirty="0" smtClean="0"/>
              <a:t>motor vehicle emission standards</a:t>
            </a:r>
          </a:p>
          <a:p>
            <a:pPr lvl="1" eaLnBrk="1" hangingPunct="1">
              <a:lnSpc>
                <a:spcPct val="90000"/>
              </a:lnSpc>
            </a:pPr>
            <a:r>
              <a:rPr lang="en-US" altLang="en-US" sz="2400" dirty="0" smtClean="0"/>
              <a:t>air toxics program</a:t>
            </a:r>
          </a:p>
          <a:p>
            <a:pPr lvl="1" eaLnBrk="1" hangingPunct="1">
              <a:lnSpc>
                <a:spcPct val="90000"/>
              </a:lnSpc>
            </a:pPr>
            <a:r>
              <a:rPr lang="en-US" altLang="en-US" sz="2400" dirty="0" smtClean="0"/>
              <a:t>citizen right to sue</a:t>
            </a:r>
            <a:endParaRPr lang="en-US" altLang="en-US" sz="2400" dirty="0" smtClean="0">
              <a:solidFill>
                <a:srgbClr val="FF0000"/>
              </a:solidFill>
            </a:endParaRPr>
          </a:p>
        </p:txBody>
      </p:sp>
    </p:spTree>
    <p:extLst>
      <p:ext uri="{BB962C8B-B14F-4D97-AF65-F5344CB8AC3E}">
        <p14:creationId xmlns:p14="http://schemas.microsoft.com/office/powerpoint/2010/main" val="43626316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1506" name="Rectangle 2"/>
          <p:cNvSpPr>
            <a:spLocks noGrp="1" noChangeArrowheads="1"/>
          </p:cNvSpPr>
          <p:nvPr>
            <p:ph type="ctrTitle"/>
          </p:nvPr>
        </p:nvSpPr>
        <p:spPr>
          <a:xfrm>
            <a:off x="685800" y="0"/>
            <a:ext cx="7772400" cy="1371600"/>
          </a:xfrm>
        </p:spPr>
        <p:txBody>
          <a:bodyPr/>
          <a:lstStyle/>
          <a:p>
            <a:r>
              <a:rPr lang="en-US" altLang="en-US" sz="3200">
                <a:latin typeface="Arial" charset="0"/>
              </a:rPr>
              <a:t>Growth Stages of a Culture of Environmental Management</a:t>
            </a:r>
            <a:endParaRPr lang="en-US" altLang="en-US" sz="2800">
              <a:latin typeface="Arial" charset="0"/>
            </a:endParaRPr>
          </a:p>
        </p:txBody>
      </p:sp>
      <p:sp>
        <p:nvSpPr>
          <p:cNvPr id="1301507" name="Rectangle 3"/>
          <p:cNvSpPr>
            <a:spLocks noGrp="1" noChangeArrowheads="1"/>
          </p:cNvSpPr>
          <p:nvPr>
            <p:ph type="subTitle" idx="1"/>
          </p:nvPr>
        </p:nvSpPr>
        <p:spPr>
          <a:xfrm>
            <a:off x="745067" y="1752600"/>
            <a:ext cx="7848600" cy="4572000"/>
          </a:xfrm>
        </p:spPr>
        <p:txBody>
          <a:bodyPr/>
          <a:lstStyle/>
          <a:p>
            <a:pPr algn="l"/>
            <a:r>
              <a:rPr lang="en-US" altLang="en-US" sz="2800" b="0" dirty="0"/>
              <a:t>Recognizing the Need</a:t>
            </a:r>
          </a:p>
          <a:p>
            <a:pPr algn="l"/>
            <a:r>
              <a:rPr lang="en-US" altLang="en-US" sz="2800" b="0" dirty="0"/>
              <a:t>Finding the Will</a:t>
            </a:r>
          </a:p>
          <a:p>
            <a:pPr algn="l"/>
            <a:r>
              <a:rPr lang="en-US" altLang="en-US" sz="2800" b="0" dirty="0">
                <a:solidFill>
                  <a:schemeClr val="tx1"/>
                </a:solidFill>
              </a:rPr>
              <a:t>Developing Institutions to Facilitate and Enforce</a:t>
            </a:r>
          </a:p>
          <a:p>
            <a:pPr marL="800100" lvl="1" indent="-342900" algn="l">
              <a:lnSpc>
                <a:spcPct val="110000"/>
              </a:lnSpc>
              <a:buFont typeface="Arial" panose="020B0604020202020204" pitchFamily="34" charset="0"/>
              <a:buChar char="•"/>
            </a:pPr>
            <a:r>
              <a:rPr lang="en-US" altLang="en-US" sz="2400" dirty="0" smtClean="0">
                <a:solidFill>
                  <a:schemeClr val="tx1"/>
                </a:solidFill>
              </a:rPr>
              <a:t>Infrastructure </a:t>
            </a:r>
            <a:r>
              <a:rPr lang="en-US" altLang="en-US" sz="2400" dirty="0">
                <a:solidFill>
                  <a:schemeClr val="tx1"/>
                </a:solidFill>
              </a:rPr>
              <a:t>must make compliance practical and evasion painful</a:t>
            </a:r>
          </a:p>
          <a:p>
            <a:pPr marL="800100" lvl="1" indent="-342900" algn="l">
              <a:lnSpc>
                <a:spcPct val="110000"/>
              </a:lnSpc>
              <a:buFont typeface="Arial" panose="020B0604020202020204" pitchFamily="34" charset="0"/>
              <a:buChar char="•"/>
            </a:pPr>
            <a:r>
              <a:rPr lang="en-US" altLang="en-US" sz="2400" dirty="0" smtClean="0">
                <a:solidFill>
                  <a:schemeClr val="tx1"/>
                </a:solidFill>
              </a:rPr>
              <a:t>Planning </a:t>
            </a:r>
            <a:r>
              <a:rPr lang="en-US" altLang="en-US" sz="2400" dirty="0">
                <a:solidFill>
                  <a:schemeClr val="tx1"/>
                </a:solidFill>
              </a:rPr>
              <a:t>tools must tailor the program to local situations</a:t>
            </a:r>
          </a:p>
          <a:p>
            <a:pPr marL="800100" lvl="1" indent="-342900" algn="l">
              <a:lnSpc>
                <a:spcPct val="110000"/>
              </a:lnSpc>
              <a:buFont typeface="Arial" panose="020B0604020202020204" pitchFamily="34" charset="0"/>
              <a:buChar char="•"/>
            </a:pPr>
            <a:r>
              <a:rPr lang="en-US" altLang="en-US" sz="2400" dirty="0" smtClean="0">
                <a:solidFill>
                  <a:schemeClr val="tx1"/>
                </a:solidFill>
              </a:rPr>
              <a:t>Ongoing legal, public education and research efforts necessary </a:t>
            </a:r>
            <a:r>
              <a:rPr lang="en-US" altLang="en-US" sz="2400" dirty="0">
                <a:solidFill>
                  <a:schemeClr val="tx1"/>
                </a:solidFill>
              </a:rPr>
              <a:t>to sustain </a:t>
            </a:r>
            <a:r>
              <a:rPr lang="en-US" altLang="en-US" sz="2400" dirty="0" smtClean="0">
                <a:solidFill>
                  <a:schemeClr val="tx1"/>
                </a:solidFill>
              </a:rPr>
              <a:t>a </a:t>
            </a:r>
            <a:r>
              <a:rPr lang="en-US" altLang="en-US" sz="2400" dirty="0">
                <a:solidFill>
                  <a:schemeClr val="tx1"/>
                </a:solidFill>
              </a:rPr>
              <a:t>justifiable control </a:t>
            </a:r>
            <a:r>
              <a:rPr lang="en-US" altLang="en-US" sz="2400" dirty="0" smtClean="0">
                <a:solidFill>
                  <a:schemeClr val="tx1"/>
                </a:solidFill>
              </a:rPr>
              <a:t>program</a:t>
            </a:r>
            <a:endParaRPr lang="en-US" altLang="en-US" sz="2800" dirty="0">
              <a:solidFill>
                <a:schemeClr val="tx1"/>
              </a:solidFill>
              <a:latin typeface="Arial" charset="0"/>
            </a:endParaRPr>
          </a:p>
        </p:txBody>
      </p:sp>
    </p:spTree>
    <p:extLst>
      <p:ext uri="{BB962C8B-B14F-4D97-AF65-F5344CB8AC3E}">
        <p14:creationId xmlns:p14="http://schemas.microsoft.com/office/powerpoint/2010/main" val="153633980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4098" name="Rectangle 2"/>
          <p:cNvSpPr>
            <a:spLocks noGrp="1" noChangeArrowheads="1"/>
          </p:cNvSpPr>
          <p:nvPr>
            <p:ph type="title"/>
          </p:nvPr>
        </p:nvSpPr>
        <p:spPr>
          <a:xfrm>
            <a:off x="0" y="228600"/>
            <a:ext cx="9144000" cy="914400"/>
          </a:xfrm>
        </p:spPr>
        <p:txBody>
          <a:bodyPr/>
          <a:lstStyle/>
          <a:p>
            <a:r>
              <a:rPr lang="en-US" altLang="en-US" sz="2800">
                <a:latin typeface="Arial" charset="0"/>
              </a:rPr>
              <a:t>Developing Institutions to Facilitate and Enforce</a:t>
            </a:r>
            <a:br>
              <a:rPr lang="en-US" altLang="en-US" sz="2800">
                <a:latin typeface="Arial" charset="0"/>
              </a:rPr>
            </a:br>
            <a:r>
              <a:rPr lang="en-US" altLang="en-US" sz="2800">
                <a:latin typeface="Arial" charset="0"/>
              </a:rPr>
              <a:t>Air Pollution Control</a:t>
            </a:r>
            <a:endParaRPr lang="en-US" altLang="en-US" sz="3200" b="0">
              <a:latin typeface="Arial" charset="0"/>
            </a:endParaRPr>
          </a:p>
        </p:txBody>
      </p:sp>
      <p:sp>
        <p:nvSpPr>
          <p:cNvPr id="1284099" name="Text Box 3"/>
          <p:cNvSpPr txBox="1">
            <a:spLocks noChangeArrowheads="1"/>
          </p:cNvSpPr>
          <p:nvPr/>
        </p:nvSpPr>
        <p:spPr bwMode="auto">
          <a:xfrm>
            <a:off x="533400" y="1149489"/>
            <a:ext cx="82296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buSzTx/>
            </a:pPr>
            <a:r>
              <a:rPr lang="en-US" altLang="en-US" sz="1200" b="0" dirty="0">
                <a:solidFill>
                  <a:schemeClr val="tx1"/>
                </a:solidFill>
                <a:effectLst/>
                <a:latin typeface="Arial" charset="0"/>
              </a:rPr>
              <a:t> </a:t>
            </a:r>
            <a:r>
              <a:rPr lang="en-US" altLang="en-US" sz="2400" dirty="0">
                <a:effectLst/>
                <a:latin typeface="Arial" charset="0"/>
              </a:rPr>
              <a:t>Control </a:t>
            </a:r>
            <a:r>
              <a:rPr lang="en-US" altLang="en-US" sz="2400" dirty="0" smtClean="0">
                <a:effectLst/>
                <a:latin typeface="Arial" charset="0"/>
              </a:rPr>
              <a:t>technologies </a:t>
            </a:r>
            <a:r>
              <a:rPr lang="en-US" altLang="en-US" sz="2400" dirty="0">
                <a:effectLst/>
                <a:latin typeface="Arial" charset="0"/>
              </a:rPr>
              <a:t>are the least of the </a:t>
            </a:r>
            <a:r>
              <a:rPr lang="en-US" altLang="en-US" sz="2400" dirty="0" smtClean="0">
                <a:effectLst/>
                <a:latin typeface="Arial" charset="0"/>
              </a:rPr>
              <a:t>problem</a:t>
            </a:r>
            <a:endParaRPr lang="en-US" altLang="en-US" sz="2400" b="0" dirty="0">
              <a:effectLst/>
              <a:latin typeface="Arial" charset="0"/>
            </a:endParaRPr>
          </a:p>
          <a:p>
            <a:pPr>
              <a:spcBef>
                <a:spcPct val="0"/>
              </a:spcBef>
              <a:buSzTx/>
            </a:pPr>
            <a:endParaRPr lang="en-US" altLang="en-US" sz="2400" b="0" dirty="0">
              <a:effectLst/>
              <a:latin typeface="Arial" charset="0"/>
            </a:endParaRPr>
          </a:p>
          <a:p>
            <a:pPr>
              <a:spcBef>
                <a:spcPct val="0"/>
              </a:spcBef>
              <a:buSzTx/>
            </a:pPr>
            <a:r>
              <a:rPr lang="en-US" altLang="en-US" sz="2400" b="0" dirty="0">
                <a:effectLst/>
                <a:latin typeface="Arial" charset="0"/>
              </a:rPr>
              <a:t> </a:t>
            </a:r>
            <a:r>
              <a:rPr lang="en-US" altLang="en-US" sz="2400" dirty="0">
                <a:effectLst/>
                <a:latin typeface="Arial" charset="0"/>
              </a:rPr>
              <a:t>Technical Assistance</a:t>
            </a:r>
            <a:r>
              <a:rPr lang="en-US" altLang="en-US" sz="2400" b="0" dirty="0">
                <a:effectLst/>
                <a:latin typeface="Arial" charset="0"/>
              </a:rPr>
              <a:t> </a:t>
            </a:r>
          </a:p>
          <a:p>
            <a:pPr marL="800100" lvl="1" indent="-342900">
              <a:spcBef>
                <a:spcPct val="0"/>
              </a:spcBef>
              <a:buSzTx/>
              <a:buFont typeface="Arial" panose="020B0604020202020204" pitchFamily="34" charset="0"/>
              <a:buChar char="•"/>
            </a:pPr>
            <a:r>
              <a:rPr lang="en-US" altLang="en-US" sz="2400" b="0" dirty="0" smtClean="0">
                <a:effectLst/>
                <a:latin typeface="Arial" charset="0"/>
              </a:rPr>
              <a:t>Permitting </a:t>
            </a:r>
            <a:r>
              <a:rPr lang="en-US" altLang="en-US" sz="2400" b="0" dirty="0">
                <a:effectLst/>
                <a:latin typeface="Arial" charset="0"/>
              </a:rPr>
              <a:t>and compliance </a:t>
            </a:r>
            <a:r>
              <a:rPr lang="en-US" altLang="en-US" sz="2400" b="0" dirty="0" smtClean="0">
                <a:effectLst/>
                <a:latin typeface="Arial" charset="0"/>
              </a:rPr>
              <a:t>tracking</a:t>
            </a:r>
          </a:p>
          <a:p>
            <a:pPr marL="800100" lvl="1" indent="-342900">
              <a:buFont typeface="Arial" panose="020B0604020202020204" pitchFamily="34" charset="0"/>
              <a:buChar char="•"/>
            </a:pPr>
            <a:r>
              <a:rPr lang="en-US" altLang="en-US" sz="2400" dirty="0" smtClean="0">
                <a:latin typeface="Arial" charset="0"/>
              </a:rPr>
              <a:t>Certifying complying products (new vehicles, diesel filters, aftermarket parts, consumer products)</a:t>
            </a:r>
            <a:endParaRPr lang="en-US" altLang="en-US" sz="2400" b="0" dirty="0">
              <a:effectLst/>
              <a:latin typeface="Arial" charset="0"/>
            </a:endParaRPr>
          </a:p>
          <a:p>
            <a:pPr>
              <a:spcBef>
                <a:spcPct val="0"/>
              </a:spcBef>
              <a:buSzTx/>
              <a:buFontTx/>
              <a:buNone/>
            </a:pPr>
            <a:endParaRPr lang="en-US" altLang="en-US" sz="2400" b="0" dirty="0">
              <a:effectLst/>
              <a:latin typeface="Arial" charset="0"/>
            </a:endParaRPr>
          </a:p>
          <a:p>
            <a:pPr>
              <a:spcBef>
                <a:spcPct val="0"/>
              </a:spcBef>
              <a:buSzTx/>
            </a:pPr>
            <a:r>
              <a:rPr lang="en-US" altLang="en-US" sz="2400" dirty="0">
                <a:effectLst/>
                <a:latin typeface="Arial" charset="0"/>
              </a:rPr>
              <a:t>Planning Assistance</a:t>
            </a:r>
            <a:endParaRPr lang="en-US" altLang="en-US" sz="2400" b="0" dirty="0">
              <a:effectLst/>
              <a:latin typeface="Arial" charset="0"/>
            </a:endParaRPr>
          </a:p>
          <a:p>
            <a:pPr marL="800100" lvl="1" indent="-342900">
              <a:spcBef>
                <a:spcPct val="0"/>
              </a:spcBef>
              <a:buSzTx/>
              <a:buFont typeface="Arial" panose="020B0604020202020204" pitchFamily="34" charset="0"/>
              <a:buChar char="•"/>
            </a:pPr>
            <a:r>
              <a:rPr lang="en-US" altLang="en-US" sz="2400" b="0" dirty="0" smtClean="0">
                <a:effectLst/>
                <a:latin typeface="Arial" charset="0"/>
              </a:rPr>
              <a:t>Tools </a:t>
            </a:r>
            <a:r>
              <a:rPr lang="en-US" altLang="en-US" sz="2400" b="0" dirty="0">
                <a:effectLst/>
                <a:latin typeface="Arial" charset="0"/>
              </a:rPr>
              <a:t>to track changing emissions, population, land </a:t>
            </a:r>
            <a:r>
              <a:rPr lang="en-US" altLang="en-US" sz="2400" b="0" dirty="0" smtClean="0">
                <a:effectLst/>
                <a:latin typeface="Arial" charset="0"/>
              </a:rPr>
              <a:t>use </a:t>
            </a:r>
            <a:r>
              <a:rPr lang="en-US" altLang="en-US" sz="2400" b="0" dirty="0">
                <a:effectLst/>
                <a:latin typeface="Arial" charset="0"/>
              </a:rPr>
              <a:t>and economic </a:t>
            </a:r>
            <a:r>
              <a:rPr lang="en-US" altLang="en-US" sz="2400" b="0" dirty="0" smtClean="0">
                <a:effectLst/>
                <a:latin typeface="Arial" charset="0"/>
              </a:rPr>
              <a:t>activity</a:t>
            </a:r>
            <a:endParaRPr lang="en-US" altLang="en-US" sz="2400" b="0" dirty="0">
              <a:effectLst/>
              <a:latin typeface="Arial" charset="0"/>
            </a:endParaRPr>
          </a:p>
          <a:p>
            <a:pPr marL="800100" lvl="1" indent="-342900">
              <a:spcBef>
                <a:spcPct val="0"/>
              </a:spcBef>
              <a:buSzTx/>
              <a:buFont typeface="Arial" panose="020B0604020202020204" pitchFamily="34" charset="0"/>
              <a:buChar char="•"/>
            </a:pPr>
            <a:r>
              <a:rPr lang="en-US" altLang="en-US" sz="2400" b="0" dirty="0" smtClean="0">
                <a:effectLst/>
                <a:latin typeface="Arial" charset="0"/>
              </a:rPr>
              <a:t>Technical and economic </a:t>
            </a:r>
            <a:r>
              <a:rPr lang="en-US" altLang="en-US" sz="2400" b="0" dirty="0">
                <a:effectLst/>
                <a:latin typeface="Arial" charset="0"/>
              </a:rPr>
              <a:t>analysis skills</a:t>
            </a:r>
          </a:p>
          <a:p>
            <a:pPr marL="1257300" lvl="2" indent="-342900">
              <a:spcBef>
                <a:spcPct val="0"/>
              </a:spcBef>
              <a:buSzTx/>
              <a:buFont typeface="Courier New" panose="02070309020205020404" pitchFamily="49" charset="0"/>
              <a:buChar char="o"/>
            </a:pPr>
            <a:r>
              <a:rPr lang="en-US" altLang="en-US" sz="2400" b="0" dirty="0" smtClean="0">
                <a:effectLst/>
                <a:latin typeface="Arial" charset="0"/>
              </a:rPr>
              <a:t>Appropriate </a:t>
            </a:r>
            <a:r>
              <a:rPr lang="en-US" altLang="en-US" sz="2400" b="0" dirty="0">
                <a:effectLst/>
                <a:latin typeface="Arial" charset="0"/>
              </a:rPr>
              <a:t>technologies</a:t>
            </a:r>
          </a:p>
          <a:p>
            <a:pPr marL="1257300" lvl="2" indent="-342900">
              <a:spcBef>
                <a:spcPct val="0"/>
              </a:spcBef>
              <a:buSzTx/>
              <a:buFont typeface="Courier New" panose="02070309020205020404" pitchFamily="49" charset="0"/>
              <a:buChar char="o"/>
            </a:pPr>
            <a:r>
              <a:rPr lang="en-US" altLang="en-US" sz="2400" b="0" dirty="0" smtClean="0">
                <a:effectLst/>
                <a:latin typeface="Arial" charset="0"/>
              </a:rPr>
              <a:t>Cost effectiveness</a:t>
            </a:r>
            <a:endParaRPr lang="en-US" altLang="en-US" sz="2400" b="0" dirty="0">
              <a:effectLst/>
              <a:latin typeface="Arial" charset="0"/>
            </a:endParaRPr>
          </a:p>
          <a:p>
            <a:pPr marL="1257300" lvl="2" indent="-342900">
              <a:spcBef>
                <a:spcPct val="0"/>
              </a:spcBef>
              <a:buSzTx/>
              <a:buFont typeface="Courier New" panose="02070309020205020404" pitchFamily="49" charset="0"/>
              <a:buChar char="o"/>
            </a:pPr>
            <a:r>
              <a:rPr lang="en-US" altLang="en-US" sz="2400" b="0" dirty="0" smtClean="0">
                <a:effectLst/>
                <a:latin typeface="Arial" charset="0"/>
              </a:rPr>
              <a:t>Technology penetration</a:t>
            </a:r>
            <a:endParaRPr lang="en-US" altLang="en-US" sz="2400" b="0" dirty="0">
              <a:effectLst/>
              <a:latin typeface="Arial" charset="0"/>
            </a:endParaRPr>
          </a:p>
          <a:p>
            <a:pPr marL="1257300" lvl="2" indent="-342900">
              <a:spcBef>
                <a:spcPct val="0"/>
              </a:spcBef>
              <a:buSzTx/>
              <a:buFont typeface="Courier New" panose="02070309020205020404" pitchFamily="49" charset="0"/>
              <a:buChar char="o"/>
            </a:pPr>
            <a:r>
              <a:rPr lang="en-US" altLang="en-US" sz="2400" b="0" dirty="0" smtClean="0">
                <a:effectLst/>
                <a:latin typeface="Arial" charset="0"/>
              </a:rPr>
              <a:t>Benefits estimation</a:t>
            </a:r>
            <a:endParaRPr lang="en-US" altLang="en-US" sz="2000" b="0" dirty="0">
              <a:effectLst/>
              <a:latin typeface="Arial" charset="0"/>
            </a:endParaRPr>
          </a:p>
        </p:txBody>
      </p:sp>
    </p:spTree>
    <p:extLst>
      <p:ext uri="{BB962C8B-B14F-4D97-AF65-F5344CB8AC3E}">
        <p14:creationId xmlns:p14="http://schemas.microsoft.com/office/powerpoint/2010/main" val="51141937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3725</TotalTime>
  <Words>2109</Words>
  <Application>Microsoft Macintosh PowerPoint</Application>
  <PresentationFormat>On-screen Show (4:3)</PresentationFormat>
  <Paragraphs>182</Paragraphs>
  <Slides>16</Slides>
  <Notes>11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California Air Quality Governance</vt:lpstr>
      <vt:lpstr>Growth Stages of a Culture of Environmental Management</vt:lpstr>
      <vt:lpstr>Recognizing the Need</vt:lpstr>
      <vt:lpstr>Los Angeles in 1940s</vt:lpstr>
      <vt:lpstr>Growth Stages of a Culture of Environmental Management</vt:lpstr>
      <vt:lpstr>History of Air Pollution Law</vt:lpstr>
      <vt:lpstr>U.S. Clean Air Acts</vt:lpstr>
      <vt:lpstr>Growth Stages of a Culture of Environmental Management</vt:lpstr>
      <vt:lpstr>Developing Institutions to Facilitate and Enforce Air Pollution Control</vt:lpstr>
      <vt:lpstr>Developing Institutions to Facilitate and Enforce Air Pollution Control</vt:lpstr>
      <vt:lpstr>Regulatory structure</vt:lpstr>
      <vt:lpstr>California Air Resources Board</vt:lpstr>
      <vt:lpstr>Extra slides</vt:lpstr>
      <vt:lpstr>California Clean Air Act</vt:lpstr>
      <vt:lpstr>Federal Clean Air Act (1963)</vt:lpstr>
      <vt:lpstr>Summary</vt:lpstr>
    </vt:vector>
  </TitlesOfParts>
  <Company>carb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Leon Dolislager</dc:creator>
  <cp:lastModifiedBy>Rachelle Lagman</cp:lastModifiedBy>
  <cp:revision>178</cp:revision>
  <cp:lastPrinted>2013-07-25T19:57:13Z</cp:lastPrinted>
  <dcterms:created xsi:type="dcterms:W3CDTF">2011-04-22T18:08:32Z</dcterms:created>
  <dcterms:modified xsi:type="dcterms:W3CDTF">2013-11-11T23:19:40Z</dcterms:modified>
</cp:coreProperties>
</file>