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44" r:id="rId2"/>
    <p:sldId id="559" r:id="rId3"/>
    <p:sldId id="586" r:id="rId4"/>
    <p:sldId id="585" r:id="rId5"/>
    <p:sldId id="587" r:id="rId6"/>
    <p:sldId id="579" r:id="rId7"/>
    <p:sldId id="561" r:id="rId8"/>
    <p:sldId id="562" r:id="rId9"/>
    <p:sldId id="584" r:id="rId10"/>
    <p:sldId id="563" r:id="rId11"/>
    <p:sldId id="581" r:id="rId12"/>
    <p:sldId id="582" r:id="rId13"/>
    <p:sldId id="576" r:id="rId14"/>
    <p:sldId id="573" r:id="rId15"/>
    <p:sldId id="591" r:id="rId16"/>
    <p:sldId id="590" r:id="rId17"/>
    <p:sldId id="592" r:id="rId18"/>
    <p:sldId id="588" r:id="rId19"/>
    <p:sldId id="589" r:id="rId20"/>
  </p:sldIdLst>
  <p:sldSz cx="9144000" cy="6858000" type="screen4x3"/>
  <p:notesSz cx="9283700" cy="6985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777777"/>
    <a:srgbClr val="00CCFF"/>
    <a:srgbClr val="FFFF00"/>
    <a:srgbClr val="3333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6" autoAdjust="0"/>
  </p:normalViewPr>
  <p:slideViewPr>
    <p:cSldViewPr>
      <p:cViewPr varScale="1">
        <p:scale>
          <a:sx n="128" d="100"/>
          <a:sy n="128" d="100"/>
        </p:scale>
        <p:origin x="-1144" y="-120"/>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57951" y="0"/>
            <a:ext cx="4023641" cy="348772"/>
          </a:xfrm>
          <a:prstGeom prst="rect">
            <a:avLst/>
          </a:prstGeom>
        </p:spPr>
        <p:txBody>
          <a:bodyPr vert="horz" lIns="91440" tIns="45720" rIns="91440" bIns="45720" rtlCol="0"/>
          <a:lstStyle>
            <a:lvl1pPr algn="r">
              <a:defRPr sz="1200"/>
            </a:lvl1pPr>
          </a:lstStyle>
          <a:p>
            <a:fld id="{1BB28FC5-7B68-430E-A9EB-3E839F10287A}" type="datetimeFigureOut">
              <a:rPr lang="en-US" smtClean="0"/>
              <a:t>11/11/13</a:t>
            </a:fld>
            <a:endParaRPr lang="en-US"/>
          </a:p>
        </p:txBody>
      </p:sp>
      <p:sp>
        <p:nvSpPr>
          <p:cNvPr id="4" name="Footer Placeholder 3"/>
          <p:cNvSpPr>
            <a:spLocks noGrp="1"/>
          </p:cNvSpPr>
          <p:nvPr>
            <p:ph type="ftr" sz="quarter" idx="2"/>
          </p:nvPr>
        </p:nvSpPr>
        <p:spPr>
          <a:xfrm>
            <a:off x="2" y="6635034"/>
            <a:ext cx="4023641" cy="34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8772"/>
          </a:xfrm>
          <a:prstGeom prst="rect">
            <a:avLst/>
          </a:prstGeom>
        </p:spPr>
        <p:txBody>
          <a:bodyPr vert="horz" lIns="91440" tIns="45720" rIns="91440" bIns="45720" rtlCol="0" anchor="b"/>
          <a:lstStyle>
            <a:lvl1pPr algn="r">
              <a:defRPr sz="1200"/>
            </a:lvl1pPr>
          </a:lstStyle>
          <a:p>
            <a:fld id="{9142E594-5E67-4DB0-B539-A63838DB92E0}" type="slidenum">
              <a:rPr lang="en-US" smtClean="0"/>
              <a:t>‹#›</a:t>
            </a:fld>
            <a:endParaRPr lang="en-US"/>
          </a:p>
        </p:txBody>
      </p:sp>
    </p:spTree>
    <p:extLst>
      <p:ext uri="{BB962C8B-B14F-4D97-AF65-F5344CB8AC3E}">
        <p14:creationId xmlns:p14="http://schemas.microsoft.com/office/powerpoint/2010/main" val="87818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57951" y="0"/>
            <a:ext cx="4023641" cy="348772"/>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0C67F7F8-A631-4D99-A081-9E2B973E43D9}" type="datetimeFigureOut">
              <a:rPr lang="en-US"/>
              <a:pPr>
                <a:defRPr/>
              </a:pPr>
              <a:t>11/11/13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928370" y="3318115"/>
            <a:ext cx="7426960" cy="3142534"/>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35034"/>
            <a:ext cx="4023641" cy="348772"/>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57951" y="6635034"/>
            <a:ext cx="4023641" cy="348772"/>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1E7B696-D95A-4DC9-8A1E-95F38402A3E5}" type="slidenum">
              <a:rPr lang="en-US"/>
              <a:pPr>
                <a:defRPr/>
              </a:pPr>
              <a:t>‹#›</a:t>
            </a:fld>
            <a:endParaRPr lang="en-US"/>
          </a:p>
        </p:txBody>
      </p:sp>
    </p:spTree>
    <p:extLst>
      <p:ext uri="{BB962C8B-B14F-4D97-AF65-F5344CB8AC3E}">
        <p14:creationId xmlns:p14="http://schemas.microsoft.com/office/powerpoint/2010/main" val="3442992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192DE-4750-4730-B32F-AB4159ABA95B}" type="slidenum">
              <a:rPr lang="en-US" altLang="en-US"/>
              <a:pPr/>
              <a:t>11</a:t>
            </a:fld>
            <a:endParaRPr lang="en-US" altLang="en-US"/>
          </a:p>
        </p:txBody>
      </p:sp>
      <p:sp>
        <p:nvSpPr>
          <p:cNvPr id="1452034" name="Rectangle 2"/>
          <p:cNvSpPr>
            <a:spLocks noGrp="1" noRot="1" noChangeAspect="1" noChangeArrowheads="1" noTextEdit="1"/>
          </p:cNvSpPr>
          <p:nvPr>
            <p:ph type="sldImg"/>
          </p:nvPr>
        </p:nvSpPr>
        <p:spPr>
          <a:xfrm>
            <a:off x="2906713" y="525463"/>
            <a:ext cx="3487737" cy="2616200"/>
          </a:xfrm>
          <a:ln/>
        </p:spPr>
      </p:sp>
      <p:sp>
        <p:nvSpPr>
          <p:cNvPr id="1452035" name="Rectangle 3"/>
          <p:cNvSpPr>
            <a:spLocks noGrp="1" noChangeArrowheads="1"/>
          </p:cNvSpPr>
          <p:nvPr>
            <p:ph type="body" idx="1"/>
          </p:nvPr>
        </p:nvSpPr>
        <p:spPr>
          <a:xfrm>
            <a:off x="971257" y="3318352"/>
            <a:ext cx="7591360" cy="3141819"/>
          </a:xfrm>
        </p:spPr>
        <p:txBody>
          <a:bodyPr/>
          <a:lstStyle/>
          <a:p>
            <a:pPr marL="228600" indent="-228600"/>
            <a:r>
              <a:rPr lang="en-US" altLang="en-US"/>
              <a:t>From 1980 to 2000 the general life expectancy in the United States increased by 2.7 years.  This was mostly due to improved healthcare, lifestyles, and diet. </a:t>
            </a:r>
          </a:p>
          <a:p>
            <a:pPr marL="228600" indent="-228600"/>
            <a:endParaRPr lang="en-US" altLang="en-US"/>
          </a:p>
          <a:p>
            <a:pPr marL="228600" indent="-228600"/>
            <a:r>
              <a:rPr lang="en-US" altLang="en-US"/>
              <a:t>The results of the study presented today found a decrease in fine particulate matter of 10 micrograms per cubic meter was associated with an increase in life expectancy of 0.61 years or 7 months.  </a:t>
            </a:r>
          </a:p>
          <a:p>
            <a:pPr marL="228600" indent="-228600"/>
            <a:endParaRPr lang="en-US" altLang="en-US"/>
          </a:p>
          <a:p>
            <a:pPr marL="228600" indent="-228600"/>
            <a:r>
              <a:rPr lang="en-US" altLang="en-US"/>
              <a:t>The association between reductions in fine particulates and life expectancy remained significant even after the authors made statistical adjustments for changes in socioeconomic conditions, demographics, and smoking patterns. </a:t>
            </a:r>
          </a:p>
          <a:p>
            <a:pPr marL="228600" indent="-228600"/>
            <a:endParaRPr lang="en-US" altLang="en-US"/>
          </a:p>
          <a:p>
            <a:pPr marL="228600" indent="-228600"/>
            <a:r>
              <a:rPr lang="en-US" altLang="en-US"/>
              <a:t>During the last two decades life expectancy has increased by 2.7 years.  The researchers calculate that more than 15% of that improved life expectancy was associated with reduced fine PM.</a:t>
            </a:r>
          </a:p>
          <a:p>
            <a:pPr marL="228600" indent="-228600"/>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AC8C6-0A0D-436C-93F1-CC002A64BB60}" type="slidenum">
              <a:rPr lang="en-US" altLang="en-US"/>
              <a:pPr/>
              <a:t>12</a:t>
            </a:fld>
            <a:endParaRPr lang="en-US" altLang="en-US"/>
          </a:p>
        </p:txBody>
      </p:sp>
      <p:sp>
        <p:nvSpPr>
          <p:cNvPr id="305154" name="Rectangle 2"/>
          <p:cNvSpPr>
            <a:spLocks noGrp="1" noRot="1" noChangeAspect="1" noChangeArrowheads="1" noTextEdit="1"/>
          </p:cNvSpPr>
          <p:nvPr>
            <p:ph type="sldImg"/>
          </p:nvPr>
        </p:nvSpPr>
        <p:spPr>
          <a:xfrm>
            <a:off x="2905125" y="527050"/>
            <a:ext cx="3486150" cy="2614613"/>
          </a:xfrm>
          <a:ln w="12700" cap="flat"/>
        </p:spPr>
      </p:sp>
      <p:sp>
        <p:nvSpPr>
          <p:cNvPr id="305155" name="Rectangle 3"/>
          <p:cNvSpPr>
            <a:spLocks noGrp="1" noChangeArrowheads="1"/>
          </p:cNvSpPr>
          <p:nvPr>
            <p:ph type="body" idx="1"/>
          </p:nvPr>
        </p:nvSpPr>
        <p:spPr>
          <a:xfrm>
            <a:off x="1310893" y="3149314"/>
            <a:ext cx="6808047" cy="3142037"/>
          </a:xfrm>
          <a:noFill/>
          <a:ln/>
        </p:spPr>
        <p:txBody>
          <a:bodyPr lIns="89284" tIns="44642" rIns="89284" bIns="44642"/>
          <a:lstStyle/>
          <a:p>
            <a:r>
              <a:rPr lang="en-US" altLang="en-US" dirty="0">
                <a:solidFill>
                  <a:srgbClr val="000000"/>
                </a:solidFill>
              </a:rPr>
              <a:t>Vehicles are not built to be air tight. The pressure changes around a moving vehicle can lead to dozens of air exchanges per hour, even if windows are closed.  By comparison, a home typically has only one or two air exchanges per hour.</a:t>
            </a:r>
          </a:p>
          <a:p>
            <a:r>
              <a:rPr lang="en-US" altLang="en-US" dirty="0">
                <a:solidFill>
                  <a:srgbClr val="000000"/>
                </a:solidFill>
              </a:rPr>
              <a:t>Another major aspect of in-vehicle exposures is that roadway concentrations of vehicle-related pollutants are typically several times higher than ambient concentrations.  Furthermore, concentrations at the centerline of the road are highest, and can be several times higher again than concentrations on the side of the road.  It is these centerline concentrations that reflect the air getting into your vehicle.</a:t>
            </a:r>
          </a:p>
          <a:p>
            <a:r>
              <a:rPr lang="en-US" altLang="en-US" dirty="0">
                <a:solidFill>
                  <a:srgbClr val="000000"/>
                </a:solidFill>
              </a:rPr>
              <a:t>For example, using results from an ARB-sponsored study in Sacramento and Los Angeles in late 1997, aromatic compounds like benzene were 4 to 8 times higher inside vehicles than in ambient urban air.</a:t>
            </a:r>
          </a:p>
          <a:p>
            <a:r>
              <a:rPr lang="en-US" altLang="en-US" dirty="0">
                <a:solidFill>
                  <a:srgbClr val="000000"/>
                </a:solidFill>
              </a:rPr>
              <a:t>For vehicle-related pollutants that have no evaporative component, the in-vehicle-to-ambient ratio is often higher. For example, diesel PM concentrations inside vehicles are 5 to 15 times higher than ambient, based on black carbon measurements.</a:t>
            </a:r>
          </a:p>
          <a:p>
            <a:r>
              <a:rPr lang="en-US" altLang="en-US" dirty="0">
                <a:solidFill>
                  <a:srgbClr val="000000"/>
                </a:solidFill>
              </a:rPr>
              <a:t>Compounds with short atmospheric lifetimes, such as 1,3 butadiene, appear to have the highest concentration ratios</a:t>
            </a:r>
            <a:r>
              <a:rPr lang="en-US" altLang="en-US" dirty="0" smtClean="0">
                <a:solidFill>
                  <a:srgbClr val="000000"/>
                </a:solidFill>
              </a:rPr>
              <a:t>.</a:t>
            </a:r>
          </a:p>
          <a:p>
            <a:r>
              <a:rPr lang="en-US" altLang="en-US" dirty="0" smtClean="0">
                <a:solidFill>
                  <a:srgbClr val="000000"/>
                </a:solidFill>
              </a:rPr>
              <a:t>Finally, the locations where emissions occur does matter. On-road emissions produce greater exposures than off-road, and low exhaust locations have higher impacts than high exhaust. Therefore, when you consider the contributions of in-vehicle exposures to total exposure, reductions in on-road diesel emissions are by far the most effective way to reduce peoples exposures to vehicle-related pollutants.    </a:t>
            </a:r>
          </a:p>
          <a:p>
            <a:r>
              <a:rPr lang="en-US" altLang="en-US" dirty="0" smtClean="0">
                <a:solidFill>
                  <a:srgbClr val="000000"/>
                </a:solidFill>
              </a:rPr>
              <a:t>These high in-vehicle concentrations contribute a lot to a person’s overall exposure. On average, Californians spend about 90 minutes per day in vehicles. This is about 6% of our 24-hour day.</a:t>
            </a:r>
          </a:p>
          <a:p>
            <a:r>
              <a:rPr lang="en-US" altLang="en-US" dirty="0" smtClean="0">
                <a:solidFill>
                  <a:srgbClr val="000000"/>
                </a:solidFill>
              </a:rPr>
              <a:t>- For a compound with multiple sources like benzene, the in-vehicle fraction of total exposure is 15 to 20%.</a:t>
            </a:r>
          </a:p>
          <a:p>
            <a:r>
              <a:rPr lang="en-US" altLang="en-US" dirty="0" smtClean="0">
                <a:solidFill>
                  <a:srgbClr val="000000"/>
                </a:solidFill>
              </a:rPr>
              <a:t>- For pollutants like diesel PM the fraction is 30 to 55%.  </a:t>
            </a:r>
          </a:p>
          <a:p>
            <a:r>
              <a:rPr lang="en-US" altLang="en-US" dirty="0" smtClean="0">
                <a:solidFill>
                  <a:srgbClr val="000000"/>
                </a:solidFill>
              </a:rPr>
              <a:t>- Finally, the fraction for shorter-lived pollutants such as 1,3-butadiene or ultrafine particles may be even higher.</a:t>
            </a:r>
          </a:p>
          <a:p>
            <a:endParaRPr lang="en-US" alt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D72EC7-1C5E-4F38-B69F-8F71F5036805}" type="slidenum">
              <a:rPr lang="en-US" altLang="en-US"/>
              <a:pPr/>
              <a:t>13</a:t>
            </a:fld>
            <a:endParaRPr lang="en-US" altLang="en-US"/>
          </a:p>
        </p:txBody>
      </p:sp>
      <p:sp>
        <p:nvSpPr>
          <p:cNvPr id="1235970"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6E3343F7-CDB5-4AE4-8359-F78CF0173C6F}" type="slidenum">
              <a:rPr lang="en-US" altLang="en-US">
                <a:latin typeface="Times New Roman" pitchFamily="18" charset="0"/>
              </a:rPr>
              <a:pPr algn="r" eaLnBrk="0" hangingPunct="0"/>
              <a:t>13</a:t>
            </a:fld>
            <a:endParaRPr lang="en-US" altLang="en-US">
              <a:latin typeface="Times New Roman" pitchFamily="18" charset="0"/>
            </a:endParaRPr>
          </a:p>
        </p:txBody>
      </p:sp>
      <p:sp>
        <p:nvSpPr>
          <p:cNvPr id="1235971" name="Rectangle 2"/>
          <p:cNvSpPr>
            <a:spLocks noGrp="1" noRot="1" noChangeAspect="1" noChangeArrowheads="1" noTextEdit="1"/>
          </p:cNvSpPr>
          <p:nvPr>
            <p:ph type="sldImg"/>
          </p:nvPr>
        </p:nvSpPr>
        <p:spPr>
          <a:ln/>
        </p:spPr>
      </p:sp>
      <p:sp>
        <p:nvSpPr>
          <p:cNvPr id="1235972" name="Rectangle 3"/>
          <p:cNvSpPr>
            <a:spLocks noGrp="1" noChangeArrowheads="1"/>
          </p:cNvSpPr>
          <p:nvPr>
            <p:ph type="body" idx="1"/>
          </p:nvPr>
        </p:nvSpPr>
        <p:spPr>
          <a:xfrm>
            <a:off x="929212" y="3318353"/>
            <a:ext cx="7425279" cy="3143011"/>
          </a:xfrm>
        </p:spPr>
        <p:txBody>
          <a:bodyPr lIns="93078" tIns="46538" rIns="93078" bIns="46538"/>
          <a:lstStyle/>
          <a:p>
            <a:pPr>
              <a:lnSpc>
                <a:spcPct val="98000"/>
              </a:lnSpc>
              <a:spcBef>
                <a:spcPts val="450"/>
              </a:spcBef>
            </a:pPr>
            <a:r>
              <a:rPr lang="en-GB" altLang="en-US" sz="1200" dirty="0"/>
              <a:t>The improvements in California's air quality over the last four decades have come at a modest cost to society.</a:t>
            </a:r>
          </a:p>
          <a:p>
            <a:pPr>
              <a:lnSpc>
                <a:spcPct val="97000"/>
              </a:lnSpc>
              <a:spcBef>
                <a:spcPts val="450"/>
              </a:spcBef>
            </a:pPr>
            <a:endParaRPr lang="en-GB" altLang="en-US" sz="1200" dirty="0"/>
          </a:p>
          <a:p>
            <a:pPr>
              <a:lnSpc>
                <a:spcPct val="97000"/>
              </a:lnSpc>
              <a:spcBef>
                <a:spcPts val="450"/>
              </a:spcBef>
            </a:pPr>
            <a:r>
              <a:rPr lang="en-GB" altLang="en-US" sz="1200" dirty="0"/>
              <a:t>The total cost of air pollution controls is estimated to be 10 billion dollars, a small share of California’s </a:t>
            </a:r>
            <a:r>
              <a:rPr lang="en-GB" altLang="en-US" sz="1200" dirty="0" smtClean="0"/>
              <a:t>2 </a:t>
            </a:r>
            <a:r>
              <a:rPr lang="en-GB" altLang="en-US" sz="1200" dirty="0"/>
              <a:t>trillion dollar economy.  At the same time, </a:t>
            </a:r>
            <a:r>
              <a:rPr lang="en-US" altLang="en-US" sz="1200" dirty="0"/>
              <a:t>the air pollution control industry in California generates around 6.2 billion dollars and employs 32,000 people, so much of the money spent on control stays in the state. A recent study by EBI concluded that the air pollution control industry in California generated $6.2 billion in revenues and employed 32,000 people in 2001.  </a:t>
            </a:r>
            <a:r>
              <a:rPr lang="en-US" altLang="en-US" sz="1200" i="1" dirty="0"/>
              <a:t>The U.S. figures are $27 billion in revenues and employment of 178,000 people.</a:t>
            </a:r>
          </a:p>
          <a:p>
            <a:pPr>
              <a:lnSpc>
                <a:spcPct val="97000"/>
              </a:lnSpc>
              <a:spcBef>
                <a:spcPts val="450"/>
              </a:spcBef>
            </a:pPr>
            <a:endParaRPr lang="en-US" altLang="en-US" sz="1200" dirty="0"/>
          </a:p>
          <a:p>
            <a:pPr>
              <a:lnSpc>
                <a:spcPct val="97000"/>
              </a:lnSpc>
              <a:spcBef>
                <a:spcPts val="450"/>
              </a:spcBef>
            </a:pPr>
            <a:endParaRPr lang="en-GB" altLang="en-US" sz="1200" dirty="0"/>
          </a:p>
          <a:p>
            <a:pPr>
              <a:lnSpc>
                <a:spcPct val="97000"/>
              </a:lnSpc>
              <a:spcBef>
                <a:spcPts val="450"/>
              </a:spcBef>
            </a:pPr>
            <a:r>
              <a:rPr lang="en-GB" altLang="en-US" sz="1200" dirty="0"/>
              <a:t>The benefits of controls include thousands fewer premature deaths and hospitalizations each year, and millions fewer lost school and work days.</a:t>
            </a:r>
          </a:p>
          <a:p>
            <a:pPr>
              <a:lnSpc>
                <a:spcPct val="97000"/>
              </a:lnSpc>
              <a:spcBef>
                <a:spcPts val="450"/>
              </a:spcBef>
            </a:pPr>
            <a:endParaRPr lang="en-GB" altLang="en-US" sz="1200" dirty="0"/>
          </a:p>
          <a:p>
            <a:pPr>
              <a:lnSpc>
                <a:spcPct val="97000"/>
              </a:lnSpc>
              <a:spcBef>
                <a:spcPts val="450"/>
              </a:spcBef>
            </a:pPr>
            <a:r>
              <a:rPr lang="en-GB" altLang="en-US" sz="1200" dirty="0"/>
              <a:t>The value of these benefits is approximately four dollars for every dollar spent on control.  California’s air pollution control strategies are cost-effective.</a:t>
            </a:r>
          </a:p>
          <a:p>
            <a:pPr>
              <a:lnSpc>
                <a:spcPct val="97000"/>
              </a:lnSpc>
              <a:spcBef>
                <a:spcPts val="450"/>
              </a:spcBef>
            </a:pPr>
            <a:endParaRPr lang="en-GB" altLang="en-US" sz="1200" dirty="0"/>
          </a:p>
          <a:p>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33FEE-308B-43CB-BC0A-8DC7F1FEA6B7}" type="slidenum">
              <a:rPr lang="en-US" smtClean="0"/>
              <a:t>14</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you can see from these numbers, transportation plays a major role in California’s air quality problems and greenhouse gas emissions. Although we’ve attained air quality standards for lead, SO</a:t>
            </a:r>
            <a:r>
              <a:rPr lang="en-US" baseline="-25000" smtClean="0"/>
              <a:t>2</a:t>
            </a:r>
            <a:r>
              <a:rPr lang="en-US" smtClean="0"/>
              <a:t>, sulfates, and NO</a:t>
            </a:r>
            <a:r>
              <a:rPr lang="en-US" baseline="-25000" smtClean="0"/>
              <a:t>2</a:t>
            </a:r>
            <a:r>
              <a:rPr lang="en-US" smtClean="0"/>
              <a:t>, and cut peak ozone and particle levels by at least 75%, there are still many days of unacceptable ozone and PM across most of the State.  In fact, over 90% of Californians continue to breathe unhealthy air at times.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5260062" y="6635035"/>
            <a:ext cx="4023639" cy="34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5" tIns="46426" rIns="92855" bIns="46426" anchor="b"/>
          <a:lstStyle>
            <a:lvl1pPr defTabSz="930275" eaLnBrk="0" hangingPunct="0">
              <a:defRPr>
                <a:solidFill>
                  <a:schemeClr val="tx1"/>
                </a:solidFill>
                <a:latin typeface="Calibri" pitchFamily="34" charset="0"/>
                <a:cs typeface="Arial" charset="0"/>
              </a:defRPr>
            </a:lvl1pPr>
            <a:lvl2pPr marL="739775" indent="-284163" defTabSz="930275" eaLnBrk="0" hangingPunct="0">
              <a:defRPr>
                <a:solidFill>
                  <a:schemeClr val="tx1"/>
                </a:solidFill>
                <a:latin typeface="Calibri" pitchFamily="34" charset="0"/>
                <a:cs typeface="Arial" charset="0"/>
              </a:defRPr>
            </a:lvl2pPr>
            <a:lvl3pPr marL="1139825" indent="-228600" defTabSz="930275" eaLnBrk="0" hangingPunct="0">
              <a:defRPr>
                <a:solidFill>
                  <a:schemeClr val="tx1"/>
                </a:solidFill>
                <a:latin typeface="Calibri" pitchFamily="34" charset="0"/>
                <a:cs typeface="Arial" charset="0"/>
              </a:defRPr>
            </a:lvl3pPr>
            <a:lvl4pPr marL="1597025" indent="-228600" defTabSz="930275" eaLnBrk="0" hangingPunct="0">
              <a:defRPr>
                <a:solidFill>
                  <a:schemeClr val="tx1"/>
                </a:solidFill>
                <a:latin typeface="Calibri" pitchFamily="34" charset="0"/>
                <a:cs typeface="Arial" charset="0"/>
              </a:defRPr>
            </a:lvl4pPr>
            <a:lvl5pPr marL="2051050" indent="-227013" defTabSz="930275" eaLnBrk="0" hangingPunct="0">
              <a:defRPr>
                <a:solidFill>
                  <a:schemeClr val="tx1"/>
                </a:solidFill>
                <a:latin typeface="Calibri" pitchFamily="34" charset="0"/>
                <a:cs typeface="Arial" charset="0"/>
              </a:defRPr>
            </a:lvl5pPr>
            <a:lvl6pPr marL="2508250" indent="-227013" defTabSz="930275" eaLnBrk="0" fontAlgn="base" hangingPunct="0">
              <a:spcBef>
                <a:spcPct val="0"/>
              </a:spcBef>
              <a:spcAft>
                <a:spcPct val="0"/>
              </a:spcAft>
              <a:defRPr>
                <a:solidFill>
                  <a:schemeClr val="tx1"/>
                </a:solidFill>
                <a:latin typeface="Calibri" pitchFamily="34" charset="0"/>
                <a:cs typeface="Arial" charset="0"/>
              </a:defRPr>
            </a:lvl6pPr>
            <a:lvl7pPr marL="2965450" indent="-227013" defTabSz="930275" eaLnBrk="0" fontAlgn="base" hangingPunct="0">
              <a:spcBef>
                <a:spcPct val="0"/>
              </a:spcBef>
              <a:spcAft>
                <a:spcPct val="0"/>
              </a:spcAft>
              <a:defRPr>
                <a:solidFill>
                  <a:schemeClr val="tx1"/>
                </a:solidFill>
                <a:latin typeface="Calibri" pitchFamily="34" charset="0"/>
                <a:cs typeface="Arial" charset="0"/>
              </a:defRPr>
            </a:lvl7pPr>
            <a:lvl8pPr marL="3422650" indent="-227013" defTabSz="930275" eaLnBrk="0" fontAlgn="base" hangingPunct="0">
              <a:spcBef>
                <a:spcPct val="0"/>
              </a:spcBef>
              <a:spcAft>
                <a:spcPct val="0"/>
              </a:spcAft>
              <a:defRPr>
                <a:solidFill>
                  <a:schemeClr val="tx1"/>
                </a:solidFill>
                <a:latin typeface="Calibri" pitchFamily="34" charset="0"/>
                <a:cs typeface="Arial" charset="0"/>
              </a:defRPr>
            </a:lvl8pPr>
            <a:lvl9pPr marL="3879850" indent="-227013" defTabSz="930275" eaLnBrk="0" fontAlgn="base" hangingPunct="0">
              <a:spcBef>
                <a:spcPct val="0"/>
              </a:spcBef>
              <a:spcAft>
                <a:spcPct val="0"/>
              </a:spcAft>
              <a:defRPr>
                <a:solidFill>
                  <a:schemeClr val="tx1"/>
                </a:solidFill>
                <a:latin typeface="Calibri" pitchFamily="34" charset="0"/>
                <a:cs typeface="Arial" charset="0"/>
              </a:defRPr>
            </a:lvl9pPr>
          </a:lstStyle>
          <a:p>
            <a:pPr algn="r"/>
            <a:fld id="{B0169CB4-8C6B-4D59-8F05-082EFDD3767A}" type="slidenum">
              <a:rPr lang="en-US" sz="1200">
                <a:latin typeface="Times New Roman" pitchFamily="18" charset="0"/>
              </a:rPr>
              <a:pPr algn="r"/>
              <a:t>17</a:t>
            </a:fld>
            <a:endParaRPr lang="en-US" sz="1200">
              <a:latin typeface="Times New Roman" pitchFamily="18" charset="0"/>
            </a:endParaRPr>
          </a:p>
        </p:txBody>
      </p:sp>
      <p:sp>
        <p:nvSpPr>
          <p:cNvPr id="215043" name="Rectangle 2"/>
          <p:cNvSpPr>
            <a:spLocks noGrp="1" noRot="1" noChangeAspect="1" noChangeArrowheads="1" noTextEdit="1"/>
          </p:cNvSpPr>
          <p:nvPr>
            <p:ph type="sldImg"/>
          </p:nvPr>
        </p:nvSpPr>
        <p:spPr bwMode="auto">
          <a:xfrm>
            <a:off x="2843213" y="514350"/>
            <a:ext cx="3489325" cy="2617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xfrm>
            <a:off x="1238533" y="3318115"/>
            <a:ext cx="6806640" cy="31425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55" tIns="46426" rIns="92855" bIns="46426" numCol="1" anchor="t" anchorCtr="0" compatLnSpc="1">
            <a:prstTxWarp prst="textNoShape">
              <a:avLst/>
            </a:prstTxWarp>
          </a:bodyPr>
          <a:lstStyle/>
          <a:p>
            <a:r>
              <a:rPr lang="en-US" dirty="0" smtClean="0"/>
              <a:t>Levels of other pollutants have diminished considerably as well.  Since 1968, the peak level of carbon monoxide has shrunk by 87 percent, nitrogen dioxide by 83 percent, and sulfur dioxide by 90 percent.</a:t>
            </a:r>
          </a:p>
          <a:p>
            <a:endParaRPr lang="en-US" dirty="0" smtClean="0"/>
          </a:p>
          <a:p>
            <a:r>
              <a:rPr lang="en-US" dirty="0" smtClean="0"/>
              <a:t>Pollutant levels have fallen in spite of California’s rapid growth.  In the same time period, California’s population almost doubled, the number of vehicles on the road increased by 170 percent, and the number of vehicle miles traveled almost tripled.</a:t>
            </a:r>
          </a:p>
          <a:p>
            <a:endParaRPr lang="en-US" dirty="0" smtClean="0"/>
          </a:p>
          <a:p>
            <a:r>
              <a:rPr lang="en-US" dirty="0" smtClean="0"/>
              <a:t>Today, lead, as a regional pollutant from gasoline, is a problem of the past.  The entire state meets the health-based standards for lead, as well as nitrogen and sulfur dioxides.  Fifty-six of the state’s fifty-eight counties meet the carbon monoxide standards. The South Coast has not seen a Stage 1 smog alert in over three years and ozone peaks are down over 50 percent.  Annual average PM10 concentrations have declined over 20 percent and the statewide cancer risk from air toxics is down by 50 percent.  Let’s look more closely at trends for several of the pollutants that still pose a challenge.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F867A-F0E7-432E-A2D2-2BC8CBDDA115}" type="slidenum">
              <a:rPr lang="en-US" altLang="en-US"/>
              <a:pPr/>
              <a:t>19</a:t>
            </a:fld>
            <a:endParaRPr lang="en-US" altLang="en-US"/>
          </a:p>
        </p:txBody>
      </p:sp>
      <p:sp>
        <p:nvSpPr>
          <p:cNvPr id="1611778" name="Rectangle 2"/>
          <p:cNvSpPr>
            <a:spLocks noGrp="1" noRot="1" noChangeAspect="1" noChangeArrowheads="1" noTextEdit="1"/>
          </p:cNvSpPr>
          <p:nvPr>
            <p:ph type="sldImg"/>
          </p:nvPr>
        </p:nvSpPr>
        <p:spPr>
          <a:ln/>
        </p:spPr>
      </p:sp>
      <p:sp>
        <p:nvSpPr>
          <p:cNvPr id="1611779" name="Rectangle 3"/>
          <p:cNvSpPr>
            <a:spLocks noGrp="1" noChangeArrowheads="1"/>
          </p:cNvSpPr>
          <p:nvPr>
            <p:ph type="body" idx="1"/>
          </p:nvPr>
        </p:nvSpPr>
        <p:spPr/>
        <p:txBody>
          <a:bodyPr/>
          <a:lstStyle/>
          <a:p>
            <a:r>
              <a:rPr lang="en-US" altLang="en-US" sz="1400" dirty="0">
                <a:latin typeface="Garamond" pitchFamily="18" charset="0"/>
              </a:rPr>
              <a:t>This study found that the employees had a lower overall death rate than the general population, as would be expected in a working population.  However, when deaths due to heart disease and lung cancer were compared to the general U.S. population, the death rate observed was elevated, especially for drivers and dockworkers. The death rates for heart disease were elevated among drivers by 49% and dockworkers by 32%; and lung cancer death rate was also elevated among drivers and dockworkers by 10%.  Note that this study did not have information on the participants' individual exposure or, life style, including factors that could impact their health such as dietary preference and amount of exercise</a:t>
            </a:r>
            <a:r>
              <a:rPr lang="en-US" altLang="en-US" dirty="0">
                <a:latin typeface="Garamond" pitchFamily="18" charset="0"/>
              </a:rPr>
              <a:t>.  Current research by </a:t>
            </a:r>
            <a:r>
              <a:rPr lang="en-US" altLang="en-US" sz="1400" dirty="0">
                <a:latin typeface="Garamond" pitchFamily="18" charset="0"/>
              </a:rPr>
              <a:t>the investigators are measuring the actual diesel exposures by job categories.</a:t>
            </a:r>
          </a:p>
          <a:p>
            <a:r>
              <a:rPr lang="en-US" altLang="en-US" sz="1400" dirty="0">
                <a:latin typeface="Garamond" pitchFamily="18" charset="0"/>
              </a:rPr>
              <a:t>The study that I am presenting today is a national study led by Harvard University that involves the participation of about 54,000 members of the Teamsters Union from four companies.  The investigators examined the medical history of Teamsters employed from 1985 to the year 2000 by job category.  Each job category in this population has distinct exposure patterns.  For example, long-haul and pickup and delivery drivers are exposed directly to traffic; dockworkers are exposed to trucks in the yard and exhaust from forklifts.  A questionnaire was mailed to current workers to assess the distribution of smoking habits by job title and terminal characteristics. The smoking rates were similar to the general U.S. population for both drivers and non-drivers.  To provide insight into death patterns associated with these exposures, the investigators examined death rates for specific causes by the different job categories in the trucking industry compared to the general U.S. population of the same age group.  </a:t>
            </a:r>
          </a:p>
          <a:p>
            <a:endParaRPr lang="en-US" altLang="en-US" sz="1400" dirty="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noChangeArrowheads="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Because of California’s proximity to the Pacific Ocean and the mountains that surround our air basins, our meteorology is particularly conductive to generating poor air quality.  Carrying capacity is an estimate of the maximum emissions a region can have and still attain the national ozone standard.  As you can see from the column to the far right, the average resident in Los Angeles can only emit 1/5</a:t>
            </a:r>
            <a:r>
              <a:rPr lang="en-US" altLang="en-US" baseline="30000" smtClean="0"/>
              <a:t>th</a:t>
            </a:r>
            <a:r>
              <a:rPr lang="en-US" altLang="en-US" smtClean="0"/>
              <a:t> the VOC and NO</a:t>
            </a:r>
            <a:r>
              <a:rPr lang="en-US" altLang="en-US" baseline="-25000" smtClean="0"/>
              <a:t>X</a:t>
            </a:r>
            <a:r>
              <a:rPr lang="en-US" altLang="en-US" smtClean="0"/>
              <a:t> as someone in Houston, which has similar ozone peaks.</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p:spPr>
      </p:sp>
      <p:sp>
        <p:nvSpPr>
          <p:cNvPr id="262147" name="Rectangle 3"/>
          <p:cNvSpPr>
            <a:spLocks noGrp="1"/>
          </p:cNvSpPr>
          <p:nvPr>
            <p:ph type="body" idx="1"/>
          </p:nvPr>
        </p:nvSpPr>
        <p:spPr bwMode="auto">
          <a:xfrm>
            <a:off x="1542361" y="3318114"/>
            <a:ext cx="6241178" cy="3143728"/>
          </a:xfrm>
          <a:noFill/>
        </p:spPr>
        <p:txBody>
          <a:bodyPr wrap="square" numCol="1" anchor="t" anchorCtr="0" compatLnSpc="1">
            <a:prstTxWarp prst="textNoShape">
              <a:avLst/>
            </a:prstTxWarp>
          </a:bodyPr>
          <a:lstStyle/>
          <a:p>
            <a:r>
              <a:rPr lang="en-US" dirty="0" smtClean="0"/>
              <a:t>Using HEI and USEPA-sponsored research, we estimated a range for the number of premature deaths associated with PM and ozone, as shown in the far right column.  Because of its much higher concentration-response relationship, long-term exposure to PM2.5 appears to be responsible for up to 90% of these deaths, and has become the focus of our control efforts.</a:t>
            </a:r>
          </a:p>
          <a:p>
            <a:endParaRPr lang="en-US" dirty="0" smtClean="0"/>
          </a:p>
          <a:p>
            <a:r>
              <a:rPr lang="en-US" dirty="0" smtClean="0"/>
              <a:t>Factor of two uncertainty</a:t>
            </a:r>
          </a:p>
          <a:p>
            <a:r>
              <a:rPr lang="en-US" dirty="0" smtClean="0"/>
              <a:t>==============</a:t>
            </a:r>
          </a:p>
          <a:p>
            <a:r>
              <a:rPr lang="en-US" dirty="0" smtClean="0"/>
              <a:t>And these are not people dying a few days earlier – the USEPA has calculated an average of 14 lost life years.</a:t>
            </a:r>
          </a:p>
          <a:p>
            <a:endParaRPr lang="en-US" dirty="0" smtClean="0"/>
          </a:p>
          <a:p>
            <a:r>
              <a:rPr lang="en-US" dirty="0" smtClean="0"/>
              <a:t>Ozone numbers are mortality associated with difference between 2004-2006 ambient levels and state standard of 70 ppb.  These estimates are unpublished, but they’re the latest we have.  </a:t>
            </a:r>
          </a:p>
          <a:p>
            <a:endParaRPr lang="en-US" dirty="0" smtClean="0"/>
          </a:p>
          <a:p>
            <a:r>
              <a:rPr lang="en-US" dirty="0" smtClean="0"/>
              <a:t>we roll back to 70 ppb for ozone and 5.8 µg/m3 or PM2.5. The CR functions are central estimates.</a:t>
            </a:r>
          </a:p>
          <a:p>
            <a:endParaRPr lang="en-US" dirty="0" smtClean="0"/>
          </a:p>
          <a:p>
            <a:r>
              <a:rPr lang="en-US" dirty="0" smtClean="0"/>
              <a:t>You list a TAC number of 400. I am sending you a chart with TAC trends that include DPM and other TACS. When you present the data, you may want to consider that the DPM is a subset of PM2.5 so they cannot be added together.</a:t>
            </a:r>
          </a:p>
          <a:p>
            <a:endParaRPr lang="en-US" dirty="0" smtClean="0"/>
          </a:p>
          <a:p>
            <a:r>
              <a:rPr lang="en-US" dirty="0" smtClean="0"/>
              <a:t>I would take out the sentence on EPA’s estimate of 14 years of life lost. I am not sure I believe it.  </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C056ED-43A7-4563-92D9-320E61EE8F44}" type="slidenum">
              <a:rPr lang="en-US" altLang="en-US"/>
              <a:pPr/>
              <a:t>4</a:t>
            </a:fld>
            <a:endParaRPr lang="en-US" altLang="en-US"/>
          </a:p>
        </p:txBody>
      </p:sp>
      <p:sp>
        <p:nvSpPr>
          <p:cNvPr id="424962" name="Rectangle 2"/>
          <p:cNvSpPr>
            <a:spLocks noGrp="1" noRot="1" noChangeAspect="1" noChangeArrowheads="1" noTextEdit="1"/>
          </p:cNvSpPr>
          <p:nvPr>
            <p:ph type="sldImg"/>
          </p:nvPr>
        </p:nvSpPr>
        <p:spPr>
          <a:xfrm>
            <a:off x="2898775" y="520700"/>
            <a:ext cx="3481388" cy="2609850"/>
          </a:xfrm>
          <a:ln/>
        </p:spPr>
      </p:sp>
      <p:sp>
        <p:nvSpPr>
          <p:cNvPr id="424963" name="Rectangle 3"/>
          <p:cNvSpPr>
            <a:spLocks noChangeArrowheads="1"/>
          </p:cNvSpPr>
          <p:nvPr/>
        </p:nvSpPr>
        <p:spPr bwMode="auto">
          <a:xfrm>
            <a:off x="1134674" y="3263305"/>
            <a:ext cx="6911199" cy="356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169863" defTabSz="193675">
              <a:defRPr>
                <a:solidFill>
                  <a:schemeClr val="tx1"/>
                </a:solidFill>
                <a:latin typeface="Arial" pitchFamily="34" charset="0"/>
              </a:defRPr>
            </a:lvl1pPr>
            <a:lvl2pPr marL="396875" indent="-1588" defTabSz="193675">
              <a:defRPr>
                <a:solidFill>
                  <a:schemeClr val="tx1"/>
                </a:solidFill>
                <a:latin typeface="Arial" pitchFamily="34" charset="0"/>
              </a:defRPr>
            </a:lvl2pPr>
            <a:lvl3pPr marL="566738" indent="330200" defTabSz="193675">
              <a:defRPr>
                <a:solidFill>
                  <a:schemeClr val="tx1"/>
                </a:solidFill>
                <a:latin typeface="Arial" pitchFamily="34" charset="0"/>
              </a:defRPr>
            </a:lvl3pPr>
            <a:lvl4pPr marL="1346200" defTabSz="193675">
              <a:defRPr>
                <a:solidFill>
                  <a:schemeClr val="tx1"/>
                </a:solidFill>
                <a:latin typeface="Arial" pitchFamily="34" charset="0"/>
              </a:defRPr>
            </a:lvl4pPr>
            <a:lvl5pPr marL="1793875" defTabSz="193675">
              <a:defRPr>
                <a:solidFill>
                  <a:schemeClr val="tx1"/>
                </a:solidFill>
                <a:latin typeface="Arial" pitchFamily="34" charset="0"/>
              </a:defRPr>
            </a:lvl5pPr>
            <a:lvl6pPr marL="2251075" defTabSz="193675" fontAlgn="base">
              <a:spcBef>
                <a:spcPct val="0"/>
              </a:spcBef>
              <a:spcAft>
                <a:spcPct val="0"/>
              </a:spcAft>
              <a:defRPr>
                <a:solidFill>
                  <a:schemeClr val="tx1"/>
                </a:solidFill>
                <a:latin typeface="Arial" pitchFamily="34" charset="0"/>
              </a:defRPr>
            </a:lvl6pPr>
            <a:lvl7pPr marL="2708275" defTabSz="193675" fontAlgn="base">
              <a:spcBef>
                <a:spcPct val="0"/>
              </a:spcBef>
              <a:spcAft>
                <a:spcPct val="0"/>
              </a:spcAft>
              <a:defRPr>
                <a:solidFill>
                  <a:schemeClr val="tx1"/>
                </a:solidFill>
                <a:latin typeface="Arial" pitchFamily="34" charset="0"/>
              </a:defRPr>
            </a:lvl7pPr>
            <a:lvl8pPr marL="3165475" defTabSz="193675" fontAlgn="base">
              <a:spcBef>
                <a:spcPct val="0"/>
              </a:spcBef>
              <a:spcAft>
                <a:spcPct val="0"/>
              </a:spcAft>
              <a:defRPr>
                <a:solidFill>
                  <a:schemeClr val="tx1"/>
                </a:solidFill>
                <a:latin typeface="Arial" pitchFamily="34" charset="0"/>
              </a:defRPr>
            </a:lvl8pPr>
            <a:lvl9pPr marL="3622675" defTabSz="193675" fontAlgn="base">
              <a:spcBef>
                <a:spcPct val="0"/>
              </a:spcBef>
              <a:spcAft>
                <a:spcPct val="0"/>
              </a:spcAft>
              <a:defRPr>
                <a:solidFill>
                  <a:schemeClr val="tx1"/>
                </a:solidFill>
                <a:latin typeface="Arial" pitchFamily="34" charset="0"/>
              </a:defRPr>
            </a:lvl9pPr>
          </a:lstStyle>
          <a:p>
            <a:pPr eaLnBrk="0" hangingPunct="0"/>
            <a:r>
              <a:rPr lang="en-US" altLang="en-US" sz="1200"/>
              <a:t>This slide shows the relative contribution of known air toxics to overall cancer risk.</a:t>
            </a:r>
          </a:p>
          <a:p>
            <a:pPr eaLnBrk="0" hangingPunct="0"/>
            <a:endParaRPr lang="en-US" altLang="en-US" sz="1200"/>
          </a:p>
          <a:p>
            <a:pPr eaLnBrk="0" hangingPunct="0"/>
            <a:r>
              <a:rPr lang="en-US" altLang="en-US" sz="1200"/>
              <a:t>The diesel PM estimate is based on distributions of time-activity patterns to estimate population-weighted personal exposure, while the other pollutants are based strictly on measured outdoor levels.  If we included indoor sources, formaldehyde and perchloroethylene would increase relative to the others.</a:t>
            </a:r>
          </a:p>
          <a:p>
            <a:pPr eaLnBrk="0" hangingPunct="0"/>
            <a:endParaRPr lang="en-US" altLang="en-US" sz="1200"/>
          </a:p>
          <a:p>
            <a:pPr eaLnBrk="0" hangingPunct="0"/>
            <a:r>
              <a:rPr lang="en-US" altLang="en-US" sz="1200"/>
              <a:t>We measure another 30 air toxics, but the risk levels are much lower.  Dioxins are not included, but appear to be similar to 1,3-butadiene and benzene in terms of cancer cases.</a:t>
            </a:r>
          </a:p>
          <a:p>
            <a:pPr eaLnBrk="0" hangingPunct="0"/>
            <a:endParaRPr lang="en-US" altLang="en-US" sz="1200"/>
          </a:p>
          <a:p>
            <a:pPr eaLnBrk="0" hangingPunct="0"/>
            <a:r>
              <a:rPr lang="en-US" altLang="en-US" sz="1200"/>
              <a:t>90% of the risk appears to be due to mobile sources, and we have focused our control program this decade on diesel PM.</a:t>
            </a:r>
          </a:p>
        </p:txBody>
      </p:sp>
      <p:sp>
        <p:nvSpPr>
          <p:cNvPr id="424964" name="Rectangle 4"/>
          <p:cNvSpPr>
            <a:spLocks noGrp="1" noChangeArrowheads="1"/>
          </p:cNvSpPr>
          <p:nvPr>
            <p:ph type="body" idx="1"/>
          </p:nvPr>
        </p:nvSpPr>
        <p:spPr/>
        <p:txBody>
          <a:bodyPr/>
          <a:lstStyle/>
          <a:p>
            <a:r>
              <a:rPr lang="en-US" altLang="en-US"/>
              <a:t>Of the known cancer-causing air pollutants in California, the mobile source-related air toxics of diesel PM, 1,3-butadiene and benzene account for 90% of the total risk.</a:t>
            </a:r>
          </a:p>
          <a:p>
            <a:endParaRPr lang="en-US" altLang="en-US"/>
          </a:p>
          <a:p>
            <a:r>
              <a:rPr lang="en-US" altLang="en-US"/>
              <a:t>NOTES:</a:t>
            </a:r>
          </a:p>
          <a:p>
            <a:r>
              <a:rPr lang="en-US" altLang="en-US"/>
              <a:t>California has a network of 20 monitoring stations for air toxics that represent average population exposures. We don’t have a routine diesel PM measurement, but rather infer from a peer-reviewed methodology based on a strong correlation with total NOx measurements.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33FEE-308B-43CB-BC0A-8DC7F1FEA6B7}" type="slidenum">
              <a:rPr lang="en-US" smtClean="0"/>
              <a:t>5</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044008-EF6A-4972-A61D-F361E12EA06E}" type="slidenum">
              <a:rPr lang="en-US" altLang="en-US"/>
              <a:pPr/>
              <a:t>7</a:t>
            </a:fld>
            <a:endParaRPr lang="en-US" altLang="en-US"/>
          </a:p>
        </p:txBody>
      </p:sp>
      <p:sp>
        <p:nvSpPr>
          <p:cNvPr id="1462274" name="Rectangle 7"/>
          <p:cNvSpPr txBox="1">
            <a:spLocks noGrp="1" noChangeArrowheads="1"/>
          </p:cNvSpPr>
          <p:nvPr/>
        </p:nvSpPr>
        <p:spPr bwMode="auto">
          <a:xfrm>
            <a:off x="5259923" y="6635512"/>
            <a:ext cx="4023778" cy="3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80024EDE-2A9D-43B9-A0B7-F6FB2BD40478}" type="slidenum">
              <a:rPr lang="en-US" altLang="en-US">
                <a:latin typeface="Times New Roman" pitchFamily="18" charset="0"/>
              </a:rPr>
              <a:pPr algn="r" eaLnBrk="0" hangingPunct="0"/>
              <a:t>7</a:t>
            </a:fld>
            <a:endParaRPr lang="en-US" altLang="en-US">
              <a:latin typeface="Times New Roman" pitchFamily="18" charset="0"/>
            </a:endParaRPr>
          </a:p>
        </p:txBody>
      </p:sp>
      <p:sp>
        <p:nvSpPr>
          <p:cNvPr id="1462275" name="Rectangle 2"/>
          <p:cNvSpPr>
            <a:spLocks noGrp="1" noRot="1" noChangeAspect="1" noChangeArrowheads="1" noTextEdit="1"/>
          </p:cNvSpPr>
          <p:nvPr>
            <p:ph type="sldImg"/>
          </p:nvPr>
        </p:nvSpPr>
        <p:spPr>
          <a:xfrm>
            <a:off x="2908300" y="525463"/>
            <a:ext cx="3487738" cy="2616200"/>
          </a:xfrm>
          <a:ln/>
        </p:spPr>
      </p:sp>
      <p:sp>
        <p:nvSpPr>
          <p:cNvPr id="1462276" name="Rectangle 3"/>
          <p:cNvSpPr>
            <a:spLocks noGrp="1" noChangeArrowheads="1"/>
          </p:cNvSpPr>
          <p:nvPr>
            <p:ph type="body" idx="1"/>
          </p:nvPr>
        </p:nvSpPr>
        <p:spPr>
          <a:xfrm>
            <a:off x="1238248" y="3318352"/>
            <a:ext cx="6807206" cy="3141819"/>
          </a:xfrm>
        </p:spPr>
        <p:txBody>
          <a:bodyPr lIns="93078" tIns="46538" rIns="93078" bIns="46538"/>
          <a:lstStyle/>
          <a:p>
            <a:r>
              <a:rPr lang="en-US" altLang="en-US" dirty="0"/>
              <a:t>This graph shows the trend in peak ozone concentration for the South Coast, which historically has had California’s worst smog.</a:t>
            </a:r>
          </a:p>
          <a:p>
            <a:endParaRPr lang="en-US" altLang="en-US" dirty="0"/>
          </a:p>
          <a:p>
            <a:r>
              <a:rPr lang="en-US" altLang="en-US" dirty="0"/>
              <a:t>In the late 1960’s peak ozone concentrations in the range of 0.50 to 0.60 parts per million were common. Today we’re used to thinking of smog as a summertime phenomenon, but in those days, ozone reached unhealthy levels almost every day of the year.  Stage 1 alerts, </a:t>
            </a:r>
            <a:r>
              <a:rPr lang="en-US" altLang="en-US" dirty="0">
                <a:solidFill>
                  <a:srgbClr val="000000"/>
                </a:solidFill>
              </a:rPr>
              <a:t>where the ozone concentration exceeded 0.2 parts per million,</a:t>
            </a:r>
            <a:r>
              <a:rPr lang="en-US" altLang="en-US" dirty="0"/>
              <a:t> were declared on over half of all days.</a:t>
            </a:r>
          </a:p>
          <a:p>
            <a:endParaRPr lang="en-US" altLang="en-US" dirty="0"/>
          </a:p>
          <a:p>
            <a:r>
              <a:rPr lang="en-US" altLang="en-US" dirty="0"/>
              <a:t>The ozone levels recorded in Los Angeles in the 1960’s are the highest levels ever recorded, anywhere in the world.  Today, the peak concentrations are roughly a quarter of their 1960’s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19F611-E7CE-467F-9EC1-75292417F78B}" type="slidenum">
              <a:rPr lang="en-US" altLang="en-US"/>
              <a:pPr/>
              <a:t>8</a:t>
            </a:fld>
            <a:endParaRPr lang="en-US" altLang="en-US"/>
          </a:p>
        </p:txBody>
      </p:sp>
      <p:sp>
        <p:nvSpPr>
          <p:cNvPr id="1464322" name="Rectangle 7"/>
          <p:cNvSpPr txBox="1">
            <a:spLocks noGrp="1" noChangeArrowheads="1"/>
          </p:cNvSpPr>
          <p:nvPr/>
        </p:nvSpPr>
        <p:spPr bwMode="auto">
          <a:xfrm>
            <a:off x="5259923" y="6635512"/>
            <a:ext cx="4023778" cy="3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C4599B0C-E6BF-4B5F-A94C-5ADDD7C2051C}" type="slidenum">
              <a:rPr lang="en-US" altLang="en-US">
                <a:latin typeface="Times New Roman" pitchFamily="18" charset="0"/>
              </a:rPr>
              <a:pPr algn="r" eaLnBrk="0" hangingPunct="0"/>
              <a:t>8</a:t>
            </a:fld>
            <a:endParaRPr lang="en-US" altLang="en-US">
              <a:latin typeface="Times New Roman" pitchFamily="18" charset="0"/>
            </a:endParaRPr>
          </a:p>
        </p:txBody>
      </p:sp>
      <p:sp>
        <p:nvSpPr>
          <p:cNvPr id="1464323" name="Rectangle 2"/>
          <p:cNvSpPr>
            <a:spLocks noGrp="1" noRot="1" noChangeAspect="1" noChangeArrowheads="1" noTextEdit="1"/>
          </p:cNvSpPr>
          <p:nvPr>
            <p:ph type="sldImg"/>
          </p:nvPr>
        </p:nvSpPr>
        <p:spPr>
          <a:xfrm>
            <a:off x="2908300" y="525463"/>
            <a:ext cx="3487738" cy="2616200"/>
          </a:xfrm>
          <a:ln/>
        </p:spPr>
      </p:sp>
      <p:sp>
        <p:nvSpPr>
          <p:cNvPr id="1464324" name="Rectangle 3"/>
          <p:cNvSpPr>
            <a:spLocks noGrp="1" noChangeArrowheads="1"/>
          </p:cNvSpPr>
          <p:nvPr>
            <p:ph type="body" idx="1"/>
          </p:nvPr>
        </p:nvSpPr>
        <p:spPr>
          <a:xfrm>
            <a:off x="1238248" y="3318352"/>
            <a:ext cx="6807206" cy="3141819"/>
          </a:xfrm>
        </p:spPr>
        <p:txBody>
          <a:bodyPr lIns="93078" tIns="46538" rIns="93078" bIns="46538"/>
          <a:lstStyle/>
          <a:p>
            <a:r>
              <a:rPr lang="en-US" altLang="en-US"/>
              <a:t>Other areas of the state have also seen a dramatic reduction in ozone levels.  This chart shows peak ozone levels for the San Francisco Bay Area, San Diego, and the San Joaquin Valley. Ozone levels have decreased in all the state’s major urban areas.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DAEEA-FCE2-478B-9A2A-30BC74616000}" type="slidenum">
              <a:rPr lang="en-US" altLang="en-US"/>
              <a:pPr/>
              <a:t>9</a:t>
            </a:fld>
            <a:endParaRPr lang="en-US" altLang="en-US"/>
          </a:p>
        </p:txBody>
      </p:sp>
      <p:sp>
        <p:nvSpPr>
          <p:cNvPr id="1555458" name="Rectangle 2"/>
          <p:cNvSpPr>
            <a:spLocks noGrp="1" noRot="1" noChangeAspect="1" noChangeArrowheads="1" noTextEdit="1"/>
          </p:cNvSpPr>
          <p:nvPr>
            <p:ph type="sldImg"/>
          </p:nvPr>
        </p:nvSpPr>
        <p:spPr>
          <a:xfrm>
            <a:off x="2894013" y="523875"/>
            <a:ext cx="3495675" cy="2620963"/>
          </a:xfrm>
          <a:ln/>
        </p:spPr>
      </p:sp>
      <p:sp>
        <p:nvSpPr>
          <p:cNvPr id="1555459" name="Rectangle 3"/>
          <p:cNvSpPr>
            <a:spLocks noGrp="1" noChangeArrowheads="1"/>
          </p:cNvSpPr>
          <p:nvPr>
            <p:ph type="body" idx="1"/>
          </p:nvPr>
        </p:nvSpPr>
        <p:spPr>
          <a:xfrm>
            <a:off x="1238248" y="3318352"/>
            <a:ext cx="6807206" cy="3143012"/>
          </a:xfrm>
        </p:spPr>
        <p:txBody>
          <a:bodyPr/>
          <a:lstStyle/>
          <a:p>
            <a:r>
              <a:rPr lang="en-US" altLang="en-US"/>
              <a:t>As an example of NARSTO’s products, this synthesis of PM2.5 speciation data collected in the three countries demonstrates that the causes, and consequently the path to PM2.5 attainment are very different.  The East Coast of the U.S. and Eastern Canada have very high sulfate (in yellow) due to coal burning. In California, we have removed sulfur from diesel fuel and gasoline, and we use natural gas for electrical generation, so our high PM2.5 areas are dominated by ammonium nitrate (in red). Carbonaceous species (black and teal), derived primarily from mobile sources are high throughout. In Mexico City, many sources contribute to it’s high PM2.5 levels.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0815A-02D2-4127-B5D3-A825E27D4519}" type="slidenum">
              <a:rPr lang="en-US" altLang="en-US"/>
              <a:pPr/>
              <a:t>10</a:t>
            </a:fld>
            <a:endParaRPr lang="en-US" altLang="en-US"/>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a:xfrm>
            <a:off x="1454783" y="3312389"/>
            <a:ext cx="6807206" cy="3143011"/>
          </a:xfrm>
        </p:spPr>
        <p:txBody>
          <a:bodyPr/>
          <a:lstStyle/>
          <a:p>
            <a:r>
              <a:rPr lang="en-US" altLang="en-US"/>
              <a:t>This slide shows maps of PM2.5 concentration in 1987, 1999, and 2006. As shown in the key on the right, the darker the color, the higher the PM2.5 concentration. </a:t>
            </a:r>
          </a:p>
          <a:p>
            <a:endParaRPr lang="en-US" altLang="en-US"/>
          </a:p>
          <a:p>
            <a:r>
              <a:rPr lang="en-US" altLang="en-US"/>
              <a:t>Throughout California, we see significant reductions in PM2.5 exposures, especially in major air basins.  In fact, the rates of PM2.5 reductions in California are among the most striking in the nation.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6C1BA-F38F-4DCC-9C63-EED79B974DED}"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2DC35-97A1-4412-A78A-968F15659A97}" type="slidenum">
              <a:rPr lang="en-US"/>
              <a:pPr>
                <a:defRPr/>
              </a:pPr>
              <a:t>‹#›</a:t>
            </a:fld>
            <a:endParaRPr lang="en-US"/>
          </a:p>
        </p:txBody>
      </p:sp>
    </p:spTree>
    <p:extLst>
      <p:ext uri="{BB962C8B-B14F-4D97-AF65-F5344CB8AC3E}">
        <p14:creationId xmlns:p14="http://schemas.microsoft.com/office/powerpoint/2010/main" val="362263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672F9-4357-4607-BC00-B8FE7D8FF4AC}"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DB364-A496-46C5-8783-4BD1CD607488}" type="slidenum">
              <a:rPr lang="en-US"/>
              <a:pPr>
                <a:defRPr/>
              </a:pPr>
              <a:t>‹#›</a:t>
            </a:fld>
            <a:endParaRPr lang="en-US"/>
          </a:p>
        </p:txBody>
      </p:sp>
    </p:spTree>
    <p:extLst>
      <p:ext uri="{BB962C8B-B14F-4D97-AF65-F5344CB8AC3E}">
        <p14:creationId xmlns:p14="http://schemas.microsoft.com/office/powerpoint/2010/main" val="29166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F844B-9CDE-4566-8F95-74222251BB4F}"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402EF-8144-415C-9203-5C9503D8EBFB}" type="slidenum">
              <a:rPr lang="en-US"/>
              <a:pPr>
                <a:defRPr/>
              </a:pPr>
              <a:t>‹#›</a:t>
            </a:fld>
            <a:endParaRPr lang="en-US"/>
          </a:p>
        </p:txBody>
      </p:sp>
    </p:spTree>
    <p:extLst>
      <p:ext uri="{BB962C8B-B14F-4D97-AF65-F5344CB8AC3E}">
        <p14:creationId xmlns:p14="http://schemas.microsoft.com/office/powerpoint/2010/main" val="154366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C082295-8056-4638-B93E-AB75D4ABCD93}" type="datetime1">
              <a:rPr lang="en-US" altLang="en-US"/>
              <a:pPr/>
              <a:t>11/11/13</a:t>
            </a:fld>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17064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84D81C-22ED-4995-A444-431760E2479E}"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A5E06-DF79-419E-9B57-176C320C809C}" type="slidenum">
              <a:rPr lang="en-US"/>
              <a:pPr>
                <a:defRPr/>
              </a:pPr>
              <a:t>‹#›</a:t>
            </a:fld>
            <a:endParaRPr lang="en-US"/>
          </a:p>
        </p:txBody>
      </p:sp>
    </p:spTree>
    <p:extLst>
      <p:ext uri="{BB962C8B-B14F-4D97-AF65-F5344CB8AC3E}">
        <p14:creationId xmlns:p14="http://schemas.microsoft.com/office/powerpoint/2010/main" val="110420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84113-E15D-4423-A7CA-0F9B89AFA050}" type="datetime1">
              <a:rPr lang="en-US"/>
              <a:pPr>
                <a:defRPr/>
              </a:pPr>
              <a:t>11/11/13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EF0D2-7325-4305-8461-BCA4D9338AF4}" type="slidenum">
              <a:rPr lang="en-US"/>
              <a:pPr>
                <a:defRPr/>
              </a:pPr>
              <a:t>‹#›</a:t>
            </a:fld>
            <a:endParaRPr lang="en-US"/>
          </a:p>
        </p:txBody>
      </p:sp>
    </p:spTree>
    <p:extLst>
      <p:ext uri="{BB962C8B-B14F-4D97-AF65-F5344CB8AC3E}">
        <p14:creationId xmlns:p14="http://schemas.microsoft.com/office/powerpoint/2010/main" val="281612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C546BD-95E3-4993-8AB7-FFE88752448A}"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048FA-67C4-4702-BDFD-ECBD96BC8D4E}" type="slidenum">
              <a:rPr lang="en-US"/>
              <a:pPr>
                <a:defRPr/>
              </a:pPr>
              <a:t>‹#›</a:t>
            </a:fld>
            <a:endParaRPr lang="en-US"/>
          </a:p>
        </p:txBody>
      </p:sp>
    </p:spTree>
    <p:extLst>
      <p:ext uri="{BB962C8B-B14F-4D97-AF65-F5344CB8AC3E}">
        <p14:creationId xmlns:p14="http://schemas.microsoft.com/office/powerpoint/2010/main" val="353703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6BF5FE-1668-4029-A6B2-C42F02163D1E}" type="datetime1">
              <a:rPr lang="en-US"/>
              <a:pPr>
                <a:defRPr/>
              </a:pPr>
              <a:t>11/11/13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A6AA5B-93AD-464F-B3F5-6ADF74A8513B}" type="slidenum">
              <a:rPr lang="en-US"/>
              <a:pPr>
                <a:defRPr/>
              </a:pPr>
              <a:t>‹#›</a:t>
            </a:fld>
            <a:endParaRPr lang="en-US"/>
          </a:p>
        </p:txBody>
      </p:sp>
    </p:spTree>
    <p:extLst>
      <p:ext uri="{BB962C8B-B14F-4D97-AF65-F5344CB8AC3E}">
        <p14:creationId xmlns:p14="http://schemas.microsoft.com/office/powerpoint/2010/main" val="238031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1BC89B-D673-47DA-B782-BD31A50AB600}" type="datetime1">
              <a:rPr lang="en-US"/>
              <a:pPr>
                <a:defRPr/>
              </a:pPr>
              <a:t>11/11/13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4EF879-9510-4137-B151-1E4DFC330DE7}" type="slidenum">
              <a:rPr lang="en-US"/>
              <a:pPr>
                <a:defRPr/>
              </a:pPr>
              <a:t>‹#›</a:t>
            </a:fld>
            <a:endParaRPr lang="en-US"/>
          </a:p>
        </p:txBody>
      </p:sp>
    </p:spTree>
    <p:extLst>
      <p:ext uri="{BB962C8B-B14F-4D97-AF65-F5344CB8AC3E}">
        <p14:creationId xmlns:p14="http://schemas.microsoft.com/office/powerpoint/2010/main" val="29322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98BBDE-62B2-4792-BF66-2BD9824BA7C2}" type="datetime1">
              <a:rPr lang="en-US"/>
              <a:pPr>
                <a:defRPr/>
              </a:pPr>
              <a:t>11/11/13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0CCADD-69CA-4FBB-BFE4-9B1B058A44A9}" type="slidenum">
              <a:rPr lang="en-US"/>
              <a:pPr>
                <a:defRPr/>
              </a:pPr>
              <a:t>‹#›</a:t>
            </a:fld>
            <a:endParaRPr lang="en-US"/>
          </a:p>
        </p:txBody>
      </p:sp>
    </p:spTree>
    <p:extLst>
      <p:ext uri="{BB962C8B-B14F-4D97-AF65-F5344CB8AC3E}">
        <p14:creationId xmlns:p14="http://schemas.microsoft.com/office/powerpoint/2010/main" val="8896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011EE-789B-40E5-AEC8-1D3813C6CA8F}"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C2B4E4-50B5-445D-A215-22B95E98AE48}" type="slidenum">
              <a:rPr lang="en-US"/>
              <a:pPr>
                <a:defRPr/>
              </a:pPr>
              <a:t>‹#›</a:t>
            </a:fld>
            <a:endParaRPr lang="en-US"/>
          </a:p>
        </p:txBody>
      </p:sp>
    </p:spTree>
    <p:extLst>
      <p:ext uri="{BB962C8B-B14F-4D97-AF65-F5344CB8AC3E}">
        <p14:creationId xmlns:p14="http://schemas.microsoft.com/office/powerpoint/2010/main" val="19341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3F7434-B1A6-45EE-B9AB-AB4016AA7120}" type="datetime1">
              <a:rPr lang="en-US"/>
              <a:pPr>
                <a:defRPr/>
              </a:pPr>
              <a:t>11/11/13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49B20B-F6D2-4B1D-B8DA-9C7DB9718F3F}" type="slidenum">
              <a:rPr lang="en-US"/>
              <a:pPr>
                <a:defRPr/>
              </a:pPr>
              <a:t>‹#›</a:t>
            </a:fld>
            <a:endParaRPr lang="en-US"/>
          </a:p>
        </p:txBody>
      </p:sp>
    </p:spTree>
    <p:extLst>
      <p:ext uri="{BB962C8B-B14F-4D97-AF65-F5344CB8AC3E}">
        <p14:creationId xmlns:p14="http://schemas.microsoft.com/office/powerpoint/2010/main" val="1196844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585C27-3C83-4AB9-BA8A-5041A5BE0742}" type="datetime1">
              <a:rPr lang="en-US"/>
              <a:pPr>
                <a:defRPr/>
              </a:pPr>
              <a:t>11/11/13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AA1011-1DDC-4F34-AC0A-0317ED4F90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65" charset="0"/>
        </a:defRPr>
      </a:lvl2pPr>
      <a:lvl3pPr algn="ctr" rtl="0" eaLnBrk="0" fontAlgn="base" hangingPunct="0">
        <a:spcBef>
          <a:spcPct val="0"/>
        </a:spcBef>
        <a:spcAft>
          <a:spcPct val="0"/>
        </a:spcAft>
        <a:defRPr sz="4400">
          <a:solidFill>
            <a:schemeClr val="tx1"/>
          </a:solidFill>
          <a:latin typeface="Calibri" pitchFamily="-65" charset="0"/>
        </a:defRPr>
      </a:lvl3pPr>
      <a:lvl4pPr algn="ctr" rtl="0" eaLnBrk="0" fontAlgn="base" hangingPunct="0">
        <a:spcBef>
          <a:spcPct val="0"/>
        </a:spcBef>
        <a:spcAft>
          <a:spcPct val="0"/>
        </a:spcAft>
        <a:defRPr sz="4400">
          <a:solidFill>
            <a:schemeClr val="tx1"/>
          </a:solidFill>
          <a:latin typeface="Calibri" pitchFamily="-65" charset="0"/>
        </a:defRPr>
      </a:lvl4pPr>
      <a:lvl5pPr algn="ctr" rtl="0" eaLnBrk="0" fontAlgn="base" hangingPunct="0">
        <a:spcBef>
          <a:spcPct val="0"/>
        </a:spcBef>
        <a:spcAft>
          <a:spcPct val="0"/>
        </a:spcAft>
        <a:defRPr sz="44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bcroes@arb.ca.gov" TargetMode="External"/><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75" name="Picture 8" descr="CA-Energy-WhiteBG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38719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4" name="Text Box 2"/>
          <p:cNvSpPr txBox="1">
            <a:spLocks noChangeArrowheads="1"/>
          </p:cNvSpPr>
          <p:nvPr/>
        </p:nvSpPr>
        <p:spPr bwMode="auto">
          <a:xfrm>
            <a:off x="4327525" y="5992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4" tIns="45683" rIns="91364" bIns="45683">
            <a:spAutoFit/>
          </a:bodyPr>
          <a:lstStyle/>
          <a:p>
            <a:pPr eaLnBrk="0" hangingPunct="0"/>
            <a:endParaRPr lang="en-US" sz="2400">
              <a:latin typeface="Arial Black" pitchFamily="34" charset="0"/>
            </a:endParaRPr>
          </a:p>
        </p:txBody>
      </p:sp>
      <p:sp>
        <p:nvSpPr>
          <p:cNvPr id="177172" name="Rectangle 20"/>
          <p:cNvSpPr>
            <a:spLocks noGrp="1"/>
          </p:cNvSpPr>
          <p:nvPr>
            <p:ph type="title" idx="4294967295"/>
          </p:nvPr>
        </p:nvSpPr>
        <p:spPr>
          <a:xfrm>
            <a:off x="3048000" y="990600"/>
            <a:ext cx="5334000" cy="1785938"/>
          </a:xfrm>
        </p:spPr>
        <p:txBody>
          <a:bodyPr/>
          <a:lstStyle/>
          <a:p>
            <a:r>
              <a:rPr lang="en-US" sz="4200" dirty="0" smtClean="0"/>
              <a:t>Nature of Air Pollution in California</a:t>
            </a:r>
          </a:p>
        </p:txBody>
      </p:sp>
      <p:sp>
        <p:nvSpPr>
          <p:cNvPr id="177173" name="Text Box 21"/>
          <p:cNvSpPr txBox="1">
            <a:spLocks noChangeArrowheads="1"/>
          </p:cNvSpPr>
          <p:nvPr/>
        </p:nvSpPr>
        <p:spPr bwMode="auto">
          <a:xfrm>
            <a:off x="4503689" y="3124200"/>
            <a:ext cx="2678211" cy="154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51" tIns="32125" rIns="64251" bIns="32125">
            <a:spAutoFit/>
          </a:bodyPr>
          <a:lstStyle>
            <a:lvl1pPr defTabSz="642938" eaLnBrk="0" hangingPunct="0">
              <a:defRPr>
                <a:solidFill>
                  <a:schemeClr val="tx1"/>
                </a:solidFill>
                <a:latin typeface="Calibri" pitchFamily="34" charset="0"/>
                <a:cs typeface="Arial" charset="0"/>
              </a:defRPr>
            </a:lvl1pPr>
            <a:lvl2pPr marL="320675" defTabSz="642938" eaLnBrk="0" hangingPunct="0">
              <a:defRPr>
                <a:solidFill>
                  <a:schemeClr val="tx1"/>
                </a:solidFill>
                <a:latin typeface="Calibri" pitchFamily="34" charset="0"/>
                <a:cs typeface="Arial" charset="0"/>
              </a:defRPr>
            </a:lvl2pPr>
            <a:lvl3pPr marL="642938" defTabSz="642938" eaLnBrk="0" hangingPunct="0">
              <a:defRPr>
                <a:solidFill>
                  <a:schemeClr val="tx1"/>
                </a:solidFill>
                <a:latin typeface="Calibri" pitchFamily="34" charset="0"/>
                <a:cs typeface="Arial" charset="0"/>
              </a:defRPr>
            </a:lvl3pPr>
            <a:lvl4pPr marL="963613" defTabSz="642938" eaLnBrk="0" hangingPunct="0">
              <a:defRPr>
                <a:solidFill>
                  <a:schemeClr val="tx1"/>
                </a:solidFill>
                <a:latin typeface="Calibri" pitchFamily="34" charset="0"/>
                <a:cs typeface="Arial" charset="0"/>
              </a:defRPr>
            </a:lvl4pPr>
            <a:lvl5pPr marL="1285875" defTabSz="642938" eaLnBrk="0" hangingPunct="0">
              <a:defRPr>
                <a:solidFill>
                  <a:schemeClr val="tx1"/>
                </a:solidFill>
                <a:latin typeface="Calibri" pitchFamily="34" charset="0"/>
                <a:cs typeface="Arial" charset="0"/>
              </a:defRPr>
            </a:lvl5pPr>
            <a:lvl6pPr marL="1743075" defTabSz="642938" eaLnBrk="0" fontAlgn="base" hangingPunct="0">
              <a:spcBef>
                <a:spcPct val="0"/>
              </a:spcBef>
              <a:spcAft>
                <a:spcPct val="0"/>
              </a:spcAft>
              <a:defRPr>
                <a:solidFill>
                  <a:schemeClr val="tx1"/>
                </a:solidFill>
                <a:latin typeface="Calibri" pitchFamily="34" charset="0"/>
                <a:cs typeface="Arial" charset="0"/>
              </a:defRPr>
            </a:lvl6pPr>
            <a:lvl7pPr marL="2200275" defTabSz="642938" eaLnBrk="0" fontAlgn="base" hangingPunct="0">
              <a:spcBef>
                <a:spcPct val="0"/>
              </a:spcBef>
              <a:spcAft>
                <a:spcPct val="0"/>
              </a:spcAft>
              <a:defRPr>
                <a:solidFill>
                  <a:schemeClr val="tx1"/>
                </a:solidFill>
                <a:latin typeface="Calibri" pitchFamily="34" charset="0"/>
                <a:cs typeface="Arial" charset="0"/>
              </a:defRPr>
            </a:lvl7pPr>
            <a:lvl8pPr marL="2657475" defTabSz="642938" eaLnBrk="0" fontAlgn="base" hangingPunct="0">
              <a:spcBef>
                <a:spcPct val="0"/>
              </a:spcBef>
              <a:spcAft>
                <a:spcPct val="0"/>
              </a:spcAft>
              <a:defRPr>
                <a:solidFill>
                  <a:schemeClr val="tx1"/>
                </a:solidFill>
                <a:latin typeface="Calibri" pitchFamily="34" charset="0"/>
                <a:cs typeface="Arial" charset="0"/>
              </a:defRPr>
            </a:lvl8pPr>
            <a:lvl9pPr marL="3114675" defTabSz="642938"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Bart </a:t>
            </a:r>
            <a:r>
              <a:rPr lang="en-US" sz="2800" dirty="0" err="1"/>
              <a:t>Croes</a:t>
            </a:r>
            <a:r>
              <a:rPr lang="en-US" sz="2800" dirty="0"/>
              <a:t>, Chief</a:t>
            </a:r>
          </a:p>
          <a:p>
            <a:pPr algn="ctr"/>
            <a:r>
              <a:rPr lang="en-US" sz="2800" dirty="0"/>
              <a:t>Research </a:t>
            </a:r>
            <a:r>
              <a:rPr lang="en-US" sz="2800" dirty="0" smtClean="0"/>
              <a:t>Division</a:t>
            </a:r>
          </a:p>
          <a:p>
            <a:pPr algn="ctr"/>
            <a:r>
              <a:rPr lang="en-US" sz="2000" dirty="0" smtClean="0">
                <a:hlinkClick r:id="rId4"/>
              </a:rPr>
              <a:t>bcroes@arb.ca.gov</a:t>
            </a:r>
            <a:endParaRPr lang="en-US" sz="2000" dirty="0" smtClean="0"/>
          </a:p>
          <a:p>
            <a:pPr algn="ctr"/>
            <a:r>
              <a:rPr lang="en-US" sz="2000" dirty="0" smtClean="0"/>
              <a:t>1-916-323-4519</a:t>
            </a:r>
            <a:endParaRPr lang="en-US" sz="2000" dirty="0"/>
          </a:p>
        </p:txBody>
      </p:sp>
      <p:pic>
        <p:nvPicPr>
          <p:cNvPr id="260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572" y="5410200"/>
            <a:ext cx="6250206"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ChangeArrowheads="1"/>
          </p:cNvSpPr>
          <p:nvPr/>
        </p:nvSpPr>
        <p:spPr bwMode="auto">
          <a:xfrm>
            <a:off x="330398" y="1828354"/>
            <a:ext cx="8622730" cy="4432474"/>
          </a:xfrm>
          <a:prstGeom prst="rect">
            <a:avLst/>
          </a:prstGeom>
          <a:solidFill>
            <a:srgbClr val="FFFF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91" tIns="32146" rIns="64291" bIns="32146" anchor="ctr"/>
          <a:lstStyle/>
          <a:p>
            <a:endParaRPr lang="en-US"/>
          </a:p>
        </p:txBody>
      </p:sp>
      <p:sp>
        <p:nvSpPr>
          <p:cNvPr id="1257475" name="Rectangle 3"/>
          <p:cNvSpPr>
            <a:spLocks noGrp="1" noChangeArrowheads="1"/>
          </p:cNvSpPr>
          <p:nvPr>
            <p:ph sz="half" idx="1"/>
          </p:nvPr>
        </p:nvSpPr>
        <p:spPr>
          <a:xfrm>
            <a:off x="785812" y="973336"/>
            <a:ext cx="3711402" cy="5339953"/>
          </a:xfrm>
        </p:spPr>
        <p:txBody>
          <a:bodyPr/>
          <a:lstStyle/>
          <a:p>
            <a:endParaRPr lang="en-US" altLang="en-US" sz="2600"/>
          </a:p>
        </p:txBody>
      </p:sp>
      <p:sp>
        <p:nvSpPr>
          <p:cNvPr id="1257476" name="Rectangle 4"/>
          <p:cNvSpPr>
            <a:spLocks noGrp="1" noChangeArrowheads="1"/>
          </p:cNvSpPr>
          <p:nvPr>
            <p:ph sz="half" idx="2"/>
          </p:nvPr>
        </p:nvSpPr>
        <p:spPr>
          <a:xfrm>
            <a:off x="4646787" y="973336"/>
            <a:ext cx="3711401" cy="5339953"/>
          </a:xfrm>
        </p:spPr>
        <p:txBody>
          <a:bodyPr/>
          <a:lstStyle/>
          <a:p>
            <a:endParaRPr lang="en-US" altLang="en-US" sz="2600"/>
          </a:p>
        </p:txBody>
      </p:sp>
      <p:sp>
        <p:nvSpPr>
          <p:cNvPr id="1257477" name="Rectangle 5"/>
          <p:cNvSpPr>
            <a:spLocks noGrp="1" noChangeArrowheads="1"/>
          </p:cNvSpPr>
          <p:nvPr>
            <p:ph type="title"/>
          </p:nvPr>
        </p:nvSpPr>
        <p:spPr>
          <a:xfrm>
            <a:off x="685354" y="380628"/>
            <a:ext cx="7773293" cy="76237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ctr"/>
          <a:lstStyle/>
          <a:p>
            <a:r>
              <a:rPr lang="en-US" altLang="en-US" sz="4000" dirty="0"/>
              <a:t>PM2.5 </a:t>
            </a:r>
            <a:r>
              <a:rPr lang="en-US" altLang="en-US" sz="4000" dirty="0" smtClean="0"/>
              <a:t>exposures across California</a:t>
            </a:r>
            <a:endParaRPr lang="en-US" altLang="en-US" sz="4000" dirty="0"/>
          </a:p>
        </p:txBody>
      </p:sp>
      <p:sp>
        <p:nvSpPr>
          <p:cNvPr id="1257478" name="Text Box 6"/>
          <p:cNvSpPr txBox="1">
            <a:spLocks noChangeArrowheads="1"/>
          </p:cNvSpPr>
          <p:nvPr/>
        </p:nvSpPr>
        <p:spPr bwMode="auto">
          <a:xfrm>
            <a:off x="3361980" y="1943324"/>
            <a:ext cx="870741"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lvl1pPr defTabSz="1300163">
              <a:defRPr sz="1200">
                <a:solidFill>
                  <a:schemeClr val="tx1"/>
                </a:solidFill>
                <a:latin typeface="75 Helvetica Bold" charset="0"/>
              </a:defRPr>
            </a:lvl1pPr>
            <a:lvl2pPr marL="650875" defTabSz="1300163">
              <a:defRPr sz="1200">
                <a:solidFill>
                  <a:schemeClr val="tx1"/>
                </a:solidFill>
                <a:latin typeface="75 Helvetica Bold" charset="0"/>
              </a:defRPr>
            </a:lvl2pPr>
            <a:lvl3pPr marL="1300163" defTabSz="1300163">
              <a:defRPr sz="1200">
                <a:solidFill>
                  <a:schemeClr val="tx1"/>
                </a:solidFill>
                <a:latin typeface="75 Helvetica Bold" charset="0"/>
              </a:defRPr>
            </a:lvl3pPr>
            <a:lvl4pPr marL="1951038" defTabSz="1300163">
              <a:defRPr sz="1200">
                <a:solidFill>
                  <a:schemeClr val="tx1"/>
                </a:solidFill>
                <a:latin typeface="75 Helvetica Bold" charset="0"/>
              </a:defRPr>
            </a:lvl4pPr>
            <a:lvl5pPr marL="2600325" defTabSz="1300163">
              <a:defRPr sz="1200">
                <a:solidFill>
                  <a:schemeClr val="tx1"/>
                </a:solidFill>
                <a:latin typeface="75 Helvetica Bold" charset="0"/>
              </a:defRPr>
            </a:lvl5pPr>
            <a:lvl6pPr marL="3057525" defTabSz="1300163" fontAlgn="base">
              <a:spcBef>
                <a:spcPct val="0"/>
              </a:spcBef>
              <a:spcAft>
                <a:spcPct val="0"/>
              </a:spcAft>
              <a:defRPr sz="1200">
                <a:solidFill>
                  <a:schemeClr val="tx1"/>
                </a:solidFill>
                <a:latin typeface="75 Helvetica Bold" charset="0"/>
              </a:defRPr>
            </a:lvl6pPr>
            <a:lvl7pPr marL="3514725" defTabSz="1300163" fontAlgn="base">
              <a:spcBef>
                <a:spcPct val="0"/>
              </a:spcBef>
              <a:spcAft>
                <a:spcPct val="0"/>
              </a:spcAft>
              <a:defRPr sz="1200">
                <a:solidFill>
                  <a:schemeClr val="tx1"/>
                </a:solidFill>
                <a:latin typeface="75 Helvetica Bold" charset="0"/>
              </a:defRPr>
            </a:lvl7pPr>
            <a:lvl8pPr marL="3971925" defTabSz="1300163" fontAlgn="base">
              <a:spcBef>
                <a:spcPct val="0"/>
              </a:spcBef>
              <a:spcAft>
                <a:spcPct val="0"/>
              </a:spcAft>
              <a:defRPr sz="1200">
                <a:solidFill>
                  <a:schemeClr val="tx1"/>
                </a:solidFill>
                <a:latin typeface="75 Helvetica Bold" charset="0"/>
              </a:defRPr>
            </a:lvl8pPr>
            <a:lvl9pPr marL="4429125" defTabSz="1300163" fontAlgn="base">
              <a:spcBef>
                <a:spcPct val="0"/>
              </a:spcBef>
              <a:spcAft>
                <a:spcPct val="0"/>
              </a:spcAft>
              <a:defRPr sz="1200">
                <a:solidFill>
                  <a:schemeClr val="tx1"/>
                </a:solidFill>
                <a:latin typeface="75 Helvetica Bold" charset="0"/>
              </a:defRPr>
            </a:lvl9pPr>
          </a:lstStyle>
          <a:p>
            <a:pPr algn="ctr" eaLnBrk="0" hangingPunct="0"/>
            <a:r>
              <a:rPr lang="en-US" altLang="en-US" sz="2400" b="1">
                <a:solidFill>
                  <a:srgbClr val="000000"/>
                </a:solidFill>
                <a:latin typeface="Arial" charset="0"/>
              </a:rPr>
              <a:t>1999</a:t>
            </a:r>
          </a:p>
        </p:txBody>
      </p:sp>
      <p:sp>
        <p:nvSpPr>
          <p:cNvPr id="1257479" name="Text Box 7"/>
          <p:cNvSpPr txBox="1">
            <a:spLocks noChangeArrowheads="1"/>
          </p:cNvSpPr>
          <p:nvPr/>
        </p:nvSpPr>
        <p:spPr bwMode="auto">
          <a:xfrm>
            <a:off x="5905873" y="1929930"/>
            <a:ext cx="862831" cy="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lvl1pPr defTabSz="1300163">
              <a:defRPr sz="1200">
                <a:solidFill>
                  <a:schemeClr val="tx1"/>
                </a:solidFill>
                <a:latin typeface="75 Helvetica Bold" charset="0"/>
              </a:defRPr>
            </a:lvl1pPr>
            <a:lvl2pPr marL="650875" defTabSz="1300163">
              <a:defRPr sz="1200">
                <a:solidFill>
                  <a:schemeClr val="tx1"/>
                </a:solidFill>
                <a:latin typeface="75 Helvetica Bold" charset="0"/>
              </a:defRPr>
            </a:lvl2pPr>
            <a:lvl3pPr marL="1300163" defTabSz="1300163">
              <a:defRPr sz="1200">
                <a:solidFill>
                  <a:schemeClr val="tx1"/>
                </a:solidFill>
                <a:latin typeface="75 Helvetica Bold" charset="0"/>
              </a:defRPr>
            </a:lvl3pPr>
            <a:lvl4pPr marL="1951038" defTabSz="1300163">
              <a:defRPr sz="1200">
                <a:solidFill>
                  <a:schemeClr val="tx1"/>
                </a:solidFill>
                <a:latin typeface="75 Helvetica Bold" charset="0"/>
              </a:defRPr>
            </a:lvl4pPr>
            <a:lvl5pPr marL="2600325" defTabSz="1300163">
              <a:defRPr sz="1200">
                <a:solidFill>
                  <a:schemeClr val="tx1"/>
                </a:solidFill>
                <a:latin typeface="75 Helvetica Bold" charset="0"/>
              </a:defRPr>
            </a:lvl5pPr>
            <a:lvl6pPr marL="3057525" defTabSz="1300163" fontAlgn="base">
              <a:spcBef>
                <a:spcPct val="0"/>
              </a:spcBef>
              <a:spcAft>
                <a:spcPct val="0"/>
              </a:spcAft>
              <a:defRPr sz="1200">
                <a:solidFill>
                  <a:schemeClr val="tx1"/>
                </a:solidFill>
                <a:latin typeface="75 Helvetica Bold" charset="0"/>
              </a:defRPr>
            </a:lvl6pPr>
            <a:lvl7pPr marL="3514725" defTabSz="1300163" fontAlgn="base">
              <a:spcBef>
                <a:spcPct val="0"/>
              </a:spcBef>
              <a:spcAft>
                <a:spcPct val="0"/>
              </a:spcAft>
              <a:defRPr sz="1200">
                <a:solidFill>
                  <a:schemeClr val="tx1"/>
                </a:solidFill>
                <a:latin typeface="75 Helvetica Bold" charset="0"/>
              </a:defRPr>
            </a:lvl7pPr>
            <a:lvl8pPr marL="3971925" defTabSz="1300163" fontAlgn="base">
              <a:spcBef>
                <a:spcPct val="0"/>
              </a:spcBef>
              <a:spcAft>
                <a:spcPct val="0"/>
              </a:spcAft>
              <a:defRPr sz="1200">
                <a:solidFill>
                  <a:schemeClr val="tx1"/>
                </a:solidFill>
                <a:latin typeface="75 Helvetica Bold" charset="0"/>
              </a:defRPr>
            </a:lvl8pPr>
            <a:lvl9pPr marL="4429125" defTabSz="1300163" fontAlgn="base">
              <a:spcBef>
                <a:spcPct val="0"/>
              </a:spcBef>
              <a:spcAft>
                <a:spcPct val="0"/>
              </a:spcAft>
              <a:defRPr sz="1200">
                <a:solidFill>
                  <a:schemeClr val="tx1"/>
                </a:solidFill>
                <a:latin typeface="75 Helvetica Bold" charset="0"/>
              </a:defRPr>
            </a:lvl9pPr>
          </a:lstStyle>
          <a:p>
            <a:pPr algn="ctr" eaLnBrk="0" hangingPunct="0"/>
            <a:r>
              <a:rPr lang="en-US" altLang="en-US" sz="2400" b="1">
                <a:solidFill>
                  <a:srgbClr val="000000"/>
                </a:solidFill>
                <a:latin typeface="Arial" charset="0"/>
              </a:rPr>
              <a:t>2006</a:t>
            </a:r>
          </a:p>
        </p:txBody>
      </p:sp>
      <p:pic>
        <p:nvPicPr>
          <p:cNvPr id="1257480" name="Picture 8" descr="1987 PM co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4" y="2356322"/>
            <a:ext cx="3297287" cy="3758282"/>
          </a:xfrm>
          <a:prstGeom prst="rect">
            <a:avLst/>
          </a:prstGeom>
          <a:noFill/>
          <a:extLst>
            <a:ext uri="{909E8E84-426E-40dd-AFC4-6F175D3DCCD1}">
              <a14:hiddenFill xmlns:a14="http://schemas.microsoft.com/office/drawing/2010/main">
                <a:solidFill>
                  <a:srgbClr val="FFFFFF"/>
                </a:solidFill>
              </a14:hiddenFill>
            </a:ext>
          </a:extLst>
        </p:spPr>
      </p:pic>
      <p:pic>
        <p:nvPicPr>
          <p:cNvPr id="1257481" name="Picture 9" descr="1999 PM co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38" y="2356322"/>
            <a:ext cx="3417838" cy="3741539"/>
          </a:xfrm>
          <a:prstGeom prst="rect">
            <a:avLst/>
          </a:prstGeom>
          <a:noFill/>
          <a:extLst>
            <a:ext uri="{909E8E84-426E-40dd-AFC4-6F175D3DCCD1}">
              <a14:hiddenFill xmlns:a14="http://schemas.microsoft.com/office/drawing/2010/main">
                <a:solidFill>
                  <a:srgbClr val="FFFFFF"/>
                </a:solidFill>
              </a14:hiddenFill>
            </a:ext>
          </a:extLst>
        </p:spPr>
      </p:pic>
      <p:pic>
        <p:nvPicPr>
          <p:cNvPr id="1257482" name="Picture 10" descr="2006 PM co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226" y="2317254"/>
            <a:ext cx="3416721" cy="3772793"/>
          </a:xfrm>
          <a:prstGeom prst="rect">
            <a:avLst/>
          </a:prstGeom>
          <a:noFill/>
          <a:extLst>
            <a:ext uri="{909E8E84-426E-40dd-AFC4-6F175D3DCCD1}">
              <a14:hiddenFill xmlns:a14="http://schemas.microsoft.com/office/drawing/2010/main">
                <a:solidFill>
                  <a:srgbClr val="FFFFFF"/>
                </a:solidFill>
              </a14:hiddenFill>
            </a:ext>
          </a:extLst>
        </p:spPr>
      </p:pic>
      <p:pic>
        <p:nvPicPr>
          <p:cNvPr id="1257483" name="Picture 11" descr="leg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504" y="2330648"/>
            <a:ext cx="856134" cy="1371824"/>
          </a:xfrm>
          <a:prstGeom prst="rect">
            <a:avLst/>
          </a:prstGeom>
          <a:noFill/>
          <a:extLst>
            <a:ext uri="{909E8E84-426E-40dd-AFC4-6F175D3DCCD1}">
              <a14:hiddenFill xmlns:a14="http://schemas.microsoft.com/office/drawing/2010/main">
                <a:solidFill>
                  <a:srgbClr val="FFFFFF"/>
                </a:solidFill>
              </a14:hiddenFill>
            </a:ext>
          </a:extLst>
        </p:spPr>
      </p:pic>
      <p:sp>
        <p:nvSpPr>
          <p:cNvPr id="1257484" name="Text Box 12"/>
          <p:cNvSpPr txBox="1">
            <a:spLocks noChangeArrowheads="1"/>
          </p:cNvSpPr>
          <p:nvPr/>
        </p:nvSpPr>
        <p:spPr bwMode="auto">
          <a:xfrm>
            <a:off x="990080" y="1929930"/>
            <a:ext cx="863947" cy="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lvl1pPr defTabSz="1300163">
              <a:defRPr sz="1200">
                <a:solidFill>
                  <a:schemeClr val="tx1"/>
                </a:solidFill>
                <a:latin typeface="75 Helvetica Bold" charset="0"/>
              </a:defRPr>
            </a:lvl1pPr>
            <a:lvl2pPr marL="650875" defTabSz="1300163">
              <a:defRPr sz="1200">
                <a:solidFill>
                  <a:schemeClr val="tx1"/>
                </a:solidFill>
                <a:latin typeface="75 Helvetica Bold" charset="0"/>
              </a:defRPr>
            </a:lvl2pPr>
            <a:lvl3pPr marL="1300163" defTabSz="1300163">
              <a:defRPr sz="1200">
                <a:solidFill>
                  <a:schemeClr val="tx1"/>
                </a:solidFill>
                <a:latin typeface="75 Helvetica Bold" charset="0"/>
              </a:defRPr>
            </a:lvl3pPr>
            <a:lvl4pPr marL="1951038" defTabSz="1300163">
              <a:defRPr sz="1200">
                <a:solidFill>
                  <a:schemeClr val="tx1"/>
                </a:solidFill>
                <a:latin typeface="75 Helvetica Bold" charset="0"/>
              </a:defRPr>
            </a:lvl4pPr>
            <a:lvl5pPr marL="2600325" defTabSz="1300163">
              <a:defRPr sz="1200">
                <a:solidFill>
                  <a:schemeClr val="tx1"/>
                </a:solidFill>
                <a:latin typeface="75 Helvetica Bold" charset="0"/>
              </a:defRPr>
            </a:lvl5pPr>
            <a:lvl6pPr marL="3057525" defTabSz="1300163" fontAlgn="base">
              <a:spcBef>
                <a:spcPct val="0"/>
              </a:spcBef>
              <a:spcAft>
                <a:spcPct val="0"/>
              </a:spcAft>
              <a:defRPr sz="1200">
                <a:solidFill>
                  <a:schemeClr val="tx1"/>
                </a:solidFill>
                <a:latin typeface="75 Helvetica Bold" charset="0"/>
              </a:defRPr>
            </a:lvl6pPr>
            <a:lvl7pPr marL="3514725" defTabSz="1300163" fontAlgn="base">
              <a:spcBef>
                <a:spcPct val="0"/>
              </a:spcBef>
              <a:spcAft>
                <a:spcPct val="0"/>
              </a:spcAft>
              <a:defRPr sz="1200">
                <a:solidFill>
                  <a:schemeClr val="tx1"/>
                </a:solidFill>
                <a:latin typeface="75 Helvetica Bold" charset="0"/>
              </a:defRPr>
            </a:lvl7pPr>
            <a:lvl8pPr marL="3971925" defTabSz="1300163" fontAlgn="base">
              <a:spcBef>
                <a:spcPct val="0"/>
              </a:spcBef>
              <a:spcAft>
                <a:spcPct val="0"/>
              </a:spcAft>
              <a:defRPr sz="1200">
                <a:solidFill>
                  <a:schemeClr val="tx1"/>
                </a:solidFill>
                <a:latin typeface="75 Helvetica Bold" charset="0"/>
              </a:defRPr>
            </a:lvl8pPr>
            <a:lvl9pPr marL="4429125" defTabSz="1300163" fontAlgn="base">
              <a:spcBef>
                <a:spcPct val="0"/>
              </a:spcBef>
              <a:spcAft>
                <a:spcPct val="0"/>
              </a:spcAft>
              <a:defRPr sz="1200">
                <a:solidFill>
                  <a:schemeClr val="tx1"/>
                </a:solidFill>
                <a:latin typeface="75 Helvetica Bold" charset="0"/>
              </a:defRPr>
            </a:lvl9pPr>
          </a:lstStyle>
          <a:p>
            <a:pPr algn="ctr" eaLnBrk="0" hangingPunct="0"/>
            <a:r>
              <a:rPr lang="en-US" altLang="en-US" sz="2400" b="1">
                <a:solidFill>
                  <a:srgbClr val="000000"/>
                </a:solidFill>
                <a:latin typeface="Arial" charset="0"/>
              </a:rPr>
              <a:t>1987</a:t>
            </a:r>
          </a:p>
        </p:txBody>
      </p:sp>
      <p:sp>
        <p:nvSpPr>
          <p:cNvPr id="13"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10</a:t>
            </a:fld>
            <a:endParaRPr lang="en-US" sz="1600" dirty="0"/>
          </a:p>
        </p:txBody>
      </p:sp>
    </p:spTree>
    <p:extLst>
      <p:ext uri="{BB962C8B-B14F-4D97-AF65-F5344CB8AC3E}">
        <p14:creationId xmlns:p14="http://schemas.microsoft.com/office/powerpoint/2010/main" val="2535872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a:xfrm>
            <a:off x="380629" y="473274"/>
            <a:ext cx="8458646" cy="1251631"/>
          </a:xfrm>
        </p:spPr>
        <p:txBody>
          <a:bodyPr>
            <a:noAutofit/>
          </a:bodyPr>
          <a:lstStyle/>
          <a:p>
            <a:pPr>
              <a:lnSpc>
                <a:spcPct val="80000"/>
              </a:lnSpc>
            </a:pPr>
            <a:r>
              <a:rPr lang="en-US" altLang="en-US" sz="4800" dirty="0"/>
              <a:t>As PM2.5 declined, has life expectancy increased?</a:t>
            </a:r>
          </a:p>
        </p:txBody>
      </p:sp>
      <p:sp>
        <p:nvSpPr>
          <p:cNvPr id="1451011" name="Rectangle 3"/>
          <p:cNvSpPr>
            <a:spLocks noChangeArrowheads="1"/>
          </p:cNvSpPr>
          <p:nvPr/>
        </p:nvSpPr>
        <p:spPr bwMode="auto">
          <a:xfrm>
            <a:off x="2416597" y="1382986"/>
            <a:ext cx="9144000" cy="34191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91" tIns="32146" rIns="64291" bIns="32146">
            <a:spAutoFit/>
          </a:bodyPr>
          <a:lstStyle/>
          <a:p>
            <a:endParaRPr lang="en-US"/>
          </a:p>
        </p:txBody>
      </p:sp>
      <p:sp>
        <p:nvSpPr>
          <p:cNvPr id="1451012" name="Rectangle 4"/>
          <p:cNvSpPr>
            <a:spLocks noChangeArrowheads="1"/>
          </p:cNvSpPr>
          <p:nvPr/>
        </p:nvSpPr>
        <p:spPr bwMode="auto">
          <a:xfrm>
            <a:off x="228600" y="2022575"/>
            <a:ext cx="8610600" cy="37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lvl1pPr algn="ctr">
              <a:spcBef>
                <a:spcPts val="4000"/>
              </a:spcBef>
              <a:defRPr sz="3600" b="1">
                <a:solidFill>
                  <a:srgbClr val="9DA9A9"/>
                </a:solidFill>
                <a:latin typeface="Arial" charset="0"/>
                <a:sym typeface="75 Helvetica Bold" charset="0"/>
              </a:defRPr>
            </a:lvl1pPr>
            <a:lvl2pPr marL="219075" indent="-219075">
              <a:spcBef>
                <a:spcPts val="1400"/>
              </a:spcBef>
              <a:buSzPct val="60000"/>
              <a:buFont typeface="Lucida Grande" charset="0"/>
              <a:buChar char="•"/>
              <a:defRPr sz="3600">
                <a:solidFill>
                  <a:schemeClr val="tx1"/>
                </a:solidFill>
                <a:latin typeface="Arial" charset="0"/>
                <a:sym typeface="55 Helvetica Roman" charset="0"/>
              </a:defRPr>
            </a:lvl2pPr>
            <a:lvl3pPr marL="552450" indent="-300038">
              <a:spcBef>
                <a:spcPts val="1188"/>
              </a:spcBef>
              <a:buSzPct val="80000"/>
              <a:buFont typeface="Lucida Grande" charset="0"/>
              <a:buChar char="–"/>
              <a:defRPr sz="3100">
                <a:solidFill>
                  <a:schemeClr val="tx1"/>
                </a:solidFill>
                <a:latin typeface="Arial" charset="0"/>
                <a:sym typeface="55 Helvetica Roman" charset="0"/>
              </a:defRPr>
            </a:lvl3pPr>
            <a:lvl4pPr marL="838200" indent="-260350">
              <a:spcBef>
                <a:spcPts val="1000"/>
              </a:spcBef>
              <a:buSzPct val="80000"/>
              <a:buFont typeface="Lucida Grande" charset="0"/>
              <a:buChar char="–"/>
              <a:defRPr sz="2800">
                <a:solidFill>
                  <a:schemeClr val="tx1"/>
                </a:solidFill>
                <a:latin typeface="Arial" charset="0"/>
                <a:sym typeface="55 Helvetica Roman" charset="0"/>
              </a:defRPr>
            </a:lvl4pPr>
            <a:lvl5pPr marL="1135063" indent="-277813">
              <a:spcBef>
                <a:spcPts val="1000"/>
              </a:spcBef>
              <a:buSzPct val="80000"/>
              <a:buFont typeface="Lucida Grande" charset="0"/>
              <a:buChar char="–"/>
              <a:defRPr sz="2400">
                <a:solidFill>
                  <a:schemeClr val="tx1"/>
                </a:solidFill>
                <a:latin typeface="Arial" charset="0"/>
                <a:sym typeface="55 Helvetica Roman" charset="0"/>
              </a:defRPr>
            </a:lvl5pPr>
            <a:lvl6pPr marL="1592263" indent="-277813" fontAlgn="base">
              <a:spcBef>
                <a:spcPts val="1000"/>
              </a:spcBef>
              <a:spcAft>
                <a:spcPct val="0"/>
              </a:spcAft>
              <a:buSzPct val="80000"/>
              <a:buFont typeface="Lucida Grande" charset="0"/>
              <a:buChar char="–"/>
              <a:defRPr sz="2400">
                <a:solidFill>
                  <a:schemeClr val="tx1"/>
                </a:solidFill>
                <a:latin typeface="Arial" charset="0"/>
                <a:sym typeface="55 Helvetica Roman" charset="0"/>
              </a:defRPr>
            </a:lvl6pPr>
            <a:lvl7pPr marL="2049463" indent="-277813" fontAlgn="base">
              <a:spcBef>
                <a:spcPts val="1000"/>
              </a:spcBef>
              <a:spcAft>
                <a:spcPct val="0"/>
              </a:spcAft>
              <a:buSzPct val="80000"/>
              <a:buFont typeface="Lucida Grande" charset="0"/>
              <a:buChar char="–"/>
              <a:defRPr sz="2400">
                <a:solidFill>
                  <a:schemeClr val="tx1"/>
                </a:solidFill>
                <a:latin typeface="Arial" charset="0"/>
                <a:sym typeface="55 Helvetica Roman" charset="0"/>
              </a:defRPr>
            </a:lvl7pPr>
            <a:lvl8pPr marL="2506663" indent="-277813" fontAlgn="base">
              <a:spcBef>
                <a:spcPts val="1000"/>
              </a:spcBef>
              <a:spcAft>
                <a:spcPct val="0"/>
              </a:spcAft>
              <a:buSzPct val="80000"/>
              <a:buFont typeface="Lucida Grande" charset="0"/>
              <a:buChar char="–"/>
              <a:defRPr sz="2400">
                <a:solidFill>
                  <a:schemeClr val="tx1"/>
                </a:solidFill>
                <a:latin typeface="Arial" charset="0"/>
                <a:sym typeface="55 Helvetica Roman" charset="0"/>
              </a:defRPr>
            </a:lvl8pPr>
            <a:lvl9pPr marL="2963863" indent="-277813" fontAlgn="base">
              <a:spcBef>
                <a:spcPts val="1000"/>
              </a:spcBef>
              <a:spcAft>
                <a:spcPct val="0"/>
              </a:spcAft>
              <a:buSzPct val="80000"/>
              <a:buFont typeface="Lucida Grande" charset="0"/>
              <a:buChar char="–"/>
              <a:defRPr sz="2400">
                <a:solidFill>
                  <a:schemeClr val="tx1"/>
                </a:solidFill>
                <a:latin typeface="Arial" charset="0"/>
                <a:sym typeface="55 Helvetica Roman" charset="0"/>
              </a:defRPr>
            </a:lvl9pPr>
          </a:lstStyle>
          <a:p>
            <a:pPr>
              <a:lnSpc>
                <a:spcPct val="80000"/>
              </a:lnSpc>
              <a:spcBef>
                <a:spcPts val="1200"/>
              </a:spcBef>
              <a:spcAft>
                <a:spcPts val="600"/>
              </a:spcAft>
            </a:pPr>
            <a:r>
              <a:rPr lang="en-US" altLang="en-US" sz="3200" b="0" dirty="0"/>
              <a:t>Overall change in U.S. (1980 to 2000)</a:t>
            </a:r>
          </a:p>
          <a:p>
            <a:pPr marL="0" lvl="1" indent="0" algn="ctr">
              <a:lnSpc>
                <a:spcPct val="80000"/>
              </a:lnSpc>
              <a:spcBef>
                <a:spcPts val="1200"/>
              </a:spcBef>
              <a:spcAft>
                <a:spcPts val="1200"/>
              </a:spcAft>
              <a:buFont typeface="Lucida Grande" charset="0"/>
              <a:buNone/>
            </a:pPr>
            <a:r>
              <a:rPr lang="en-US" altLang="en-US" sz="2800" dirty="0"/>
              <a:t>2.7 years improvement (health care, lifestyle, diet)</a:t>
            </a:r>
          </a:p>
          <a:p>
            <a:pPr>
              <a:lnSpc>
                <a:spcPct val="80000"/>
              </a:lnSpc>
              <a:spcBef>
                <a:spcPts val="1200"/>
              </a:spcBef>
              <a:spcAft>
                <a:spcPts val="600"/>
              </a:spcAft>
            </a:pPr>
            <a:r>
              <a:rPr lang="en-US" altLang="en-US" sz="3200" b="0" dirty="0"/>
              <a:t>For every decrease of 10 µg/m</a:t>
            </a:r>
            <a:r>
              <a:rPr lang="en-US" altLang="en-US" sz="3200" b="0" baseline="30000" dirty="0"/>
              <a:t>3</a:t>
            </a:r>
            <a:r>
              <a:rPr lang="en-US" altLang="en-US" sz="3200" b="0" dirty="0"/>
              <a:t> PM2.5</a:t>
            </a:r>
          </a:p>
          <a:p>
            <a:pPr marL="0" lvl="1" indent="0" algn="ctr">
              <a:lnSpc>
                <a:spcPct val="80000"/>
              </a:lnSpc>
              <a:spcBef>
                <a:spcPts val="0"/>
              </a:spcBef>
              <a:spcAft>
                <a:spcPts val="1200"/>
              </a:spcAft>
              <a:buFont typeface="Lucida Grande" charset="0"/>
              <a:buNone/>
            </a:pPr>
            <a:r>
              <a:rPr lang="en-US" altLang="en-US" sz="2800" dirty="0"/>
              <a:t>0.61 (± 0.20) years improvement</a:t>
            </a:r>
            <a:r>
              <a:rPr lang="en-US" altLang="en-US" sz="4400" dirty="0"/>
              <a:t> </a:t>
            </a:r>
          </a:p>
          <a:p>
            <a:pPr>
              <a:lnSpc>
                <a:spcPct val="80000"/>
              </a:lnSpc>
              <a:spcBef>
                <a:spcPct val="40000"/>
              </a:spcBef>
              <a:spcAft>
                <a:spcPct val="30000"/>
              </a:spcAft>
            </a:pPr>
            <a:r>
              <a:rPr lang="en-US" altLang="en-US" sz="3200" b="0" dirty="0"/>
              <a:t>Reductions in PM2.5 accounted for 15% of </a:t>
            </a:r>
            <a:r>
              <a:rPr lang="en-US" altLang="en-US" sz="3200" b="0" dirty="0" smtClean="0"/>
              <a:t>U.S. life </a:t>
            </a:r>
            <a:r>
              <a:rPr lang="en-US" altLang="en-US" sz="3200" b="0" dirty="0"/>
              <a:t>expectancy improvement</a:t>
            </a:r>
          </a:p>
        </p:txBody>
      </p:sp>
      <p:sp>
        <p:nvSpPr>
          <p:cNvPr id="1451014" name="Text Box 6"/>
          <p:cNvSpPr txBox="1">
            <a:spLocks noChangeArrowheads="1"/>
          </p:cNvSpPr>
          <p:nvPr/>
        </p:nvSpPr>
        <p:spPr bwMode="auto">
          <a:xfrm>
            <a:off x="533549" y="5968305"/>
            <a:ext cx="8001000"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algn="ctr" eaLnBrk="0" hangingPunct="0">
              <a:spcBef>
                <a:spcPct val="20000"/>
              </a:spcBef>
            </a:pPr>
            <a:r>
              <a:rPr lang="en-US" altLang="en-US" sz="1600" b="1" dirty="0">
                <a:solidFill>
                  <a:srgbClr val="C0C0C0"/>
                </a:solidFill>
                <a:latin typeface="Arial" charset="0"/>
              </a:rPr>
              <a:t>Pope et al. (2009) Fine particulate air pollution and life expectancy in the United States, New England Journal of Medicine, 360: 376-386.</a:t>
            </a:r>
          </a:p>
        </p:txBody>
      </p:sp>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11</a:t>
            </a:fld>
            <a:endParaRPr lang="en-US" sz="1600" dirty="0"/>
          </a:p>
        </p:txBody>
      </p:sp>
    </p:spTree>
    <p:extLst>
      <p:ext uri="{BB962C8B-B14F-4D97-AF65-F5344CB8AC3E}">
        <p14:creationId xmlns:p14="http://schemas.microsoft.com/office/powerpoint/2010/main" val="32358017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title"/>
          </p:nvPr>
        </p:nvSpPr>
        <p:spPr/>
        <p:txBody>
          <a:bodyPr/>
          <a:lstStyle/>
          <a:p>
            <a:r>
              <a:rPr lang="en-US" altLang="en-US" dirty="0" smtClean="0"/>
              <a:t>In-vehicle exposures can dominate</a:t>
            </a:r>
            <a:endParaRPr lang="en-US" altLang="en-US" dirty="0"/>
          </a:p>
        </p:txBody>
      </p:sp>
      <p:sp>
        <p:nvSpPr>
          <p:cNvPr id="304133" name="Rectangle 5"/>
          <p:cNvSpPr>
            <a:spLocks noGrp="1" noChangeArrowheads="1"/>
          </p:cNvSpPr>
          <p:nvPr>
            <p:ph type="body" idx="1"/>
          </p:nvPr>
        </p:nvSpPr>
        <p:spPr>
          <a:xfrm>
            <a:off x="457200" y="1600200"/>
            <a:ext cx="8229600" cy="4191000"/>
          </a:xfrm>
        </p:spPr>
        <p:txBody>
          <a:bodyPr>
            <a:normAutofit/>
          </a:bodyPr>
          <a:lstStyle/>
          <a:p>
            <a:r>
              <a:rPr lang="en-US" altLang="en-US" sz="2800" dirty="0" smtClean="0"/>
              <a:t>In-Vehicle </a:t>
            </a:r>
            <a:r>
              <a:rPr lang="en-US" altLang="en-US" sz="2800" dirty="0"/>
              <a:t>= Centerline &gt; Roadside &gt;&gt; Ambient</a:t>
            </a:r>
          </a:p>
          <a:p>
            <a:r>
              <a:rPr lang="en-US" altLang="en-US" sz="2800" dirty="0"/>
              <a:t>Examples of in-vehicle-to-ambient ratios</a:t>
            </a:r>
          </a:p>
          <a:p>
            <a:pPr lvl="1"/>
            <a:r>
              <a:rPr lang="en-US" altLang="en-US" sz="2400" dirty="0"/>
              <a:t>Benzene:  </a:t>
            </a:r>
            <a:r>
              <a:rPr lang="en-US" altLang="en-US" sz="2400" dirty="0" smtClean="0"/>
              <a:t>4-8 </a:t>
            </a:r>
            <a:r>
              <a:rPr lang="en-US" altLang="en-US" sz="2400" dirty="0"/>
              <a:t>times </a:t>
            </a:r>
            <a:r>
              <a:rPr lang="en-US" altLang="en-US" sz="2400" dirty="0" smtClean="0"/>
              <a:t>higher, 15-20</a:t>
            </a:r>
            <a:r>
              <a:rPr lang="en-US" altLang="en-US" sz="2400" dirty="0"/>
              <a:t>% of total exposure (</a:t>
            </a:r>
            <a:r>
              <a:rPr lang="en-US" altLang="en-US" sz="2400" dirty="0" smtClean="0"/>
              <a:t>LA)</a:t>
            </a:r>
            <a:r>
              <a:rPr lang="en-US" altLang="en-US" sz="2400" baseline="30000" dirty="0" smtClean="0"/>
              <a:t>1</a:t>
            </a:r>
            <a:endParaRPr lang="en-US" altLang="en-US" sz="2400" baseline="30000" dirty="0"/>
          </a:p>
          <a:p>
            <a:pPr lvl="1"/>
            <a:r>
              <a:rPr lang="en-US" altLang="en-US" sz="2400" dirty="0" smtClean="0"/>
              <a:t>Diesel:  5-15 </a:t>
            </a:r>
            <a:r>
              <a:rPr lang="en-US" altLang="en-US" sz="2400" dirty="0"/>
              <a:t>times </a:t>
            </a:r>
            <a:r>
              <a:rPr lang="en-US" altLang="en-US" sz="2400" dirty="0" smtClean="0"/>
              <a:t>higher, </a:t>
            </a:r>
            <a:r>
              <a:rPr lang="en-US" altLang="en-US" sz="2400" dirty="0"/>
              <a:t>30 -</a:t>
            </a:r>
            <a:r>
              <a:rPr lang="en-US" altLang="en-US" sz="2400" dirty="0" smtClean="0"/>
              <a:t>55</a:t>
            </a:r>
            <a:r>
              <a:rPr lang="en-US" altLang="en-US" sz="2400" dirty="0"/>
              <a:t>% of total exposure (</a:t>
            </a:r>
            <a:r>
              <a:rPr lang="en-US" altLang="en-US" sz="2400" dirty="0" smtClean="0"/>
              <a:t>CA)</a:t>
            </a:r>
            <a:r>
              <a:rPr lang="en-US" altLang="en-US" sz="2400" baseline="30000" dirty="0" smtClean="0"/>
              <a:t>2</a:t>
            </a:r>
            <a:endParaRPr lang="en-US" altLang="en-US" sz="2400" baseline="30000" dirty="0"/>
          </a:p>
          <a:p>
            <a:pPr lvl="1"/>
            <a:r>
              <a:rPr lang="en-US" altLang="en-US" sz="2400" dirty="0"/>
              <a:t>1,3-Butadiene:  50 to 100 times </a:t>
            </a:r>
            <a:r>
              <a:rPr lang="en-US" altLang="en-US" sz="2400" dirty="0" smtClean="0"/>
              <a:t>higher</a:t>
            </a:r>
            <a:r>
              <a:rPr lang="en-US" altLang="en-US" sz="2400" baseline="30000" dirty="0" smtClean="0"/>
              <a:t>3</a:t>
            </a:r>
          </a:p>
          <a:p>
            <a:pPr>
              <a:lnSpc>
                <a:spcPct val="80000"/>
              </a:lnSpc>
            </a:pPr>
            <a:r>
              <a:rPr lang="en-US" altLang="en-US" sz="2800" dirty="0"/>
              <a:t>Location of emissions matter</a:t>
            </a:r>
          </a:p>
          <a:p>
            <a:pPr lvl="1">
              <a:lnSpc>
                <a:spcPct val="80000"/>
              </a:lnSpc>
            </a:pPr>
            <a:r>
              <a:rPr lang="en-US" altLang="en-US" sz="2400" dirty="0" smtClean="0"/>
              <a:t>Exhaust </a:t>
            </a:r>
            <a:r>
              <a:rPr lang="en-US" altLang="en-US" sz="2400" dirty="0"/>
              <a:t>high and at front of leading vehicle </a:t>
            </a:r>
            <a:r>
              <a:rPr lang="en-US" altLang="en-US" sz="2400" dirty="0" smtClean="0"/>
              <a:t>produces 5 times </a:t>
            </a:r>
            <a:r>
              <a:rPr lang="en-US" altLang="en-US" sz="2400" dirty="0"/>
              <a:t>less in-vehicle impacts than exhaust low and at rear of </a:t>
            </a:r>
            <a:r>
              <a:rPr lang="en-US" altLang="en-US" sz="2400" dirty="0" smtClean="0"/>
              <a:t>vehicle</a:t>
            </a:r>
            <a:endParaRPr lang="en-US" altLang="en-US" sz="2000" dirty="0"/>
          </a:p>
        </p:txBody>
      </p:sp>
      <p:sp>
        <p:nvSpPr>
          <p:cNvPr id="304136" name="Rectangle 8"/>
          <p:cNvSpPr>
            <a:spLocks noChangeArrowheads="1"/>
          </p:cNvSpPr>
          <p:nvPr/>
        </p:nvSpPr>
        <p:spPr bwMode="auto">
          <a:xfrm>
            <a:off x="228600" y="6019800"/>
            <a:ext cx="8686800" cy="3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5" rIns="91369" bIns="45685">
            <a:spAutoFit/>
          </a:bodyPr>
          <a:lstStyle/>
          <a:p>
            <a:pPr algn="ctr" eaLnBrk="0" hangingPunct="0">
              <a:spcBef>
                <a:spcPct val="50000"/>
              </a:spcBef>
            </a:pPr>
            <a:r>
              <a:rPr lang="en-US" altLang="en-US" b="1" baseline="30000" dirty="0">
                <a:solidFill>
                  <a:srgbClr val="969696"/>
                </a:solidFill>
              </a:rPr>
              <a:t>1</a:t>
            </a:r>
            <a:r>
              <a:rPr lang="en-US" altLang="en-US" b="1" dirty="0">
                <a:solidFill>
                  <a:srgbClr val="969696"/>
                </a:solidFill>
              </a:rPr>
              <a:t>Rodes, et al. (1998)   </a:t>
            </a:r>
            <a:r>
              <a:rPr lang="en-US" altLang="en-US" b="1" baseline="30000" dirty="0">
                <a:solidFill>
                  <a:srgbClr val="969696"/>
                </a:solidFill>
              </a:rPr>
              <a:t>2</a:t>
            </a:r>
            <a:r>
              <a:rPr lang="en-US" altLang="en-US" b="1" dirty="0">
                <a:solidFill>
                  <a:srgbClr val="969696"/>
                </a:solidFill>
              </a:rPr>
              <a:t>Fruin, et al. (2004)   </a:t>
            </a:r>
            <a:r>
              <a:rPr lang="en-US" altLang="en-US" b="1" baseline="30000" dirty="0">
                <a:solidFill>
                  <a:srgbClr val="969696"/>
                </a:solidFill>
              </a:rPr>
              <a:t>3</a:t>
            </a:r>
            <a:r>
              <a:rPr lang="en-US" altLang="en-US" b="1" dirty="0">
                <a:solidFill>
                  <a:srgbClr val="969696"/>
                </a:solidFill>
              </a:rPr>
              <a:t>Duffy and Nelson (1997)</a:t>
            </a:r>
          </a:p>
        </p:txBody>
      </p:sp>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12</a:t>
            </a:fld>
            <a:endParaRPr lang="en-US" sz="1600" dirty="0"/>
          </a:p>
        </p:txBody>
      </p:sp>
    </p:spTree>
    <p:extLst>
      <p:ext uri="{BB962C8B-B14F-4D97-AF65-F5344CB8AC3E}">
        <p14:creationId xmlns:p14="http://schemas.microsoft.com/office/powerpoint/2010/main" val="370325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6"/>
          <p:cNvSpPr>
            <a:spLocks noGrp="1" noChangeArrowheads="1"/>
          </p:cNvSpPr>
          <p:nvPr>
            <p:ph type="body" idx="4294967295"/>
          </p:nvPr>
        </p:nvSpPr>
        <p:spPr>
          <a:xfrm>
            <a:off x="152400" y="152400"/>
            <a:ext cx="8763000" cy="3429000"/>
          </a:xfrm>
        </p:spPr>
        <p:txBody>
          <a:bodyPr lIns="91430" tIns="45716" rIns="91430" bIns="45716">
            <a:normAutofit fontScale="92500" lnSpcReduction="10000"/>
          </a:bodyPr>
          <a:lstStyle/>
          <a:p>
            <a:pPr marL="0" indent="0" algn="ctr">
              <a:lnSpc>
                <a:spcPct val="110000"/>
              </a:lnSpc>
              <a:spcBef>
                <a:spcPts val="0"/>
              </a:spcBef>
              <a:buNone/>
            </a:pPr>
            <a:r>
              <a:rPr lang="en-US" altLang="en-US" sz="3500" b="1" dirty="0" smtClean="0">
                <a:solidFill>
                  <a:srgbClr val="969696"/>
                </a:solidFill>
              </a:rPr>
              <a:t>Costs of Control</a:t>
            </a:r>
          </a:p>
          <a:p>
            <a:pPr marL="0" indent="0" algn="ctr">
              <a:spcBef>
                <a:spcPts val="600"/>
              </a:spcBef>
              <a:buNone/>
            </a:pPr>
            <a:r>
              <a:rPr lang="en-US" altLang="en-US" sz="2800" dirty="0" smtClean="0"/>
              <a:t>0.5% GDP (US 1990-2020)</a:t>
            </a:r>
          </a:p>
          <a:p>
            <a:pPr marL="0" lvl="1" indent="0" algn="ctr">
              <a:lnSpc>
                <a:spcPct val="110000"/>
              </a:lnSpc>
              <a:spcBef>
                <a:spcPts val="1200"/>
              </a:spcBef>
              <a:buFont typeface="Lucida Grande" charset="0"/>
              <a:buNone/>
            </a:pPr>
            <a:r>
              <a:rPr lang="en-US" altLang="en-US" sz="3500" b="1" dirty="0" smtClean="0">
                <a:solidFill>
                  <a:srgbClr val="969696"/>
                </a:solidFill>
              </a:rPr>
              <a:t>Benefits of Control</a:t>
            </a:r>
            <a:endParaRPr lang="en-US" altLang="en-US" sz="3500" b="1" dirty="0">
              <a:solidFill>
                <a:srgbClr val="969696"/>
              </a:solidFill>
            </a:endParaRPr>
          </a:p>
          <a:p>
            <a:pPr marL="0" lvl="1" indent="0" algn="ctr">
              <a:spcBef>
                <a:spcPts val="600"/>
              </a:spcBef>
              <a:buFont typeface="Lucida Grande" charset="0"/>
              <a:buNone/>
            </a:pPr>
            <a:r>
              <a:rPr lang="en-US" altLang="en-US" dirty="0" smtClean="0"/>
              <a:t>$10-95 </a:t>
            </a:r>
            <a:r>
              <a:rPr lang="en-US" altLang="en-US" dirty="0"/>
              <a:t>in health benefits for each $1 of control </a:t>
            </a:r>
            <a:r>
              <a:rPr lang="en-US" altLang="en-US" dirty="0" smtClean="0"/>
              <a:t>(US 1970-1990</a:t>
            </a:r>
            <a:r>
              <a:rPr lang="en-US" altLang="en-US" dirty="0"/>
              <a:t>)</a:t>
            </a:r>
          </a:p>
          <a:p>
            <a:pPr marL="0" lvl="1" indent="0" algn="ctr">
              <a:spcBef>
                <a:spcPts val="600"/>
              </a:spcBef>
              <a:buFont typeface="Lucida Grande" charset="0"/>
              <a:buNone/>
            </a:pPr>
            <a:r>
              <a:rPr lang="en-US" altLang="en-US" dirty="0" smtClean="0"/>
              <a:t>$30 </a:t>
            </a:r>
            <a:r>
              <a:rPr lang="en-US" altLang="en-US" dirty="0"/>
              <a:t>in health benefits for each $1 of control </a:t>
            </a:r>
            <a:r>
              <a:rPr lang="en-US" altLang="en-US" dirty="0" smtClean="0"/>
              <a:t>(US 1990-2020)*</a:t>
            </a:r>
            <a:endParaRPr lang="en-US" altLang="en-US" dirty="0"/>
          </a:p>
          <a:p>
            <a:pPr marL="0" lvl="1" indent="0" algn="ctr">
              <a:spcBef>
                <a:spcPts val="600"/>
              </a:spcBef>
              <a:buFont typeface="Lucida Grande" charset="0"/>
              <a:buNone/>
            </a:pPr>
            <a:r>
              <a:rPr lang="en-US" altLang="en-US" dirty="0" smtClean="0"/>
              <a:t>Air pollution control industry – 32,000 </a:t>
            </a:r>
            <a:r>
              <a:rPr lang="en-US" altLang="en-US" dirty="0"/>
              <a:t>jobs and $</a:t>
            </a:r>
            <a:r>
              <a:rPr lang="en-US" altLang="en-US" dirty="0" smtClean="0"/>
              <a:t>6.2B (CA 2001)</a:t>
            </a:r>
            <a:endParaRPr lang="en-US" altLang="en-US" dirty="0"/>
          </a:p>
          <a:p>
            <a:pPr marL="0" lvl="1" indent="0" algn="ctr">
              <a:spcBef>
                <a:spcPts val="600"/>
              </a:spcBef>
              <a:buFont typeface="Lucida Grande" charset="0"/>
              <a:buNone/>
            </a:pPr>
            <a:r>
              <a:rPr lang="en-US" altLang="en-US" dirty="0" smtClean="0"/>
              <a:t>Clean energy industry – 123,000 jobs and $27B (CA 2009)</a:t>
            </a:r>
            <a:endParaRPr lang="en-US" altLang="en-US" dirty="0"/>
          </a:p>
        </p:txBody>
      </p:sp>
      <p:pic>
        <p:nvPicPr>
          <p:cNvPr id="1234947" name="Picture 10"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51" y="3810000"/>
            <a:ext cx="3809628" cy="25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48" name="Picture 11" desc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810000"/>
            <a:ext cx="3886646" cy="25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13</a:t>
            </a:fld>
            <a:endParaRPr lang="en-US" sz="1600" dirty="0"/>
          </a:p>
        </p:txBody>
      </p:sp>
      <p:sp>
        <p:nvSpPr>
          <p:cNvPr id="7" name="Text Box 308"/>
          <p:cNvSpPr txBox="1">
            <a:spLocks noChangeArrowheads="1"/>
          </p:cNvSpPr>
          <p:nvPr/>
        </p:nvSpPr>
        <p:spPr bwMode="auto">
          <a:xfrm>
            <a:off x="685800" y="6396335"/>
            <a:ext cx="7620000" cy="461665"/>
          </a:xfrm>
          <a:prstGeom prst="rect">
            <a:avLst/>
          </a:prstGeom>
          <a:noFill/>
          <a:ln w="9525">
            <a:noFill/>
            <a:miter lim="800000"/>
            <a:headEnd/>
            <a:tailEnd/>
          </a:ln>
        </p:spPr>
        <p:txBody>
          <a:bodyPr wrap="square">
            <a:spAutoFit/>
          </a:bodyPr>
          <a:lstStyle/>
          <a:p>
            <a:pPr algn="ctr"/>
            <a:r>
              <a:rPr lang="en-US" sz="1200" dirty="0" smtClean="0"/>
              <a:t>U.S. EPA Reports to Congress on The </a:t>
            </a:r>
            <a:r>
              <a:rPr lang="en-US" sz="1200" dirty="0"/>
              <a:t>Benefits and Costs of the Clean Air Act  </a:t>
            </a:r>
            <a:r>
              <a:rPr lang="en-US" sz="1200" dirty="0" smtClean="0"/>
              <a:t>(www.epa.gov/air/sect812/index.html</a:t>
            </a:r>
            <a:r>
              <a:rPr lang="en-US" sz="1200" dirty="0"/>
              <a:t>)</a:t>
            </a:r>
            <a:endParaRPr lang="en-US" sz="1200" dirty="0" smtClean="0"/>
          </a:p>
          <a:p>
            <a:pPr algn="ctr"/>
            <a:r>
              <a:rPr lang="en-US" sz="1200" dirty="0" smtClean="0"/>
              <a:t>* 1990-2020 uncertainty analysis under development</a:t>
            </a:r>
            <a:endParaRPr lang="en-US" sz="1200" dirty="0"/>
          </a:p>
        </p:txBody>
      </p:sp>
    </p:spTree>
    <p:extLst>
      <p:ext uri="{BB962C8B-B14F-4D97-AF65-F5344CB8AC3E}">
        <p14:creationId xmlns:p14="http://schemas.microsoft.com/office/powerpoint/2010/main" val="27392210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1143000"/>
          </a:xfrm>
        </p:spPr>
        <p:txBody>
          <a:bodyPr>
            <a:normAutofit/>
          </a:bodyPr>
          <a:lstStyle/>
          <a:p>
            <a:r>
              <a:rPr lang="en-US" altLang="en-US" sz="4800" dirty="0"/>
              <a:t>Summary</a:t>
            </a:r>
          </a:p>
        </p:txBody>
      </p:sp>
      <p:sp>
        <p:nvSpPr>
          <p:cNvPr id="1740803" name="Rectangle 3"/>
          <p:cNvSpPr>
            <a:spLocks noGrp="1" noChangeArrowheads="1"/>
          </p:cNvSpPr>
          <p:nvPr>
            <p:ph type="body" idx="1"/>
          </p:nvPr>
        </p:nvSpPr>
        <p:spPr>
          <a:xfrm>
            <a:off x="685799" y="1600200"/>
            <a:ext cx="7924801" cy="4800600"/>
          </a:xfrm>
        </p:spPr>
        <p:txBody>
          <a:bodyPr>
            <a:normAutofit fontScale="85000" lnSpcReduction="10000"/>
          </a:bodyPr>
          <a:lstStyle/>
          <a:p>
            <a:r>
              <a:rPr lang="en-US" altLang="en-US" dirty="0" smtClean="0"/>
              <a:t>California per capita emissions must be lowest in U.S.</a:t>
            </a:r>
          </a:p>
          <a:p>
            <a:r>
              <a:rPr lang="en-US" altLang="en-US" dirty="0" smtClean="0"/>
              <a:t>Current air pollution health risk</a:t>
            </a:r>
          </a:p>
          <a:p>
            <a:pPr lvl="1"/>
            <a:r>
              <a:rPr lang="en-US" altLang="en-US" dirty="0" smtClean="0"/>
              <a:t>PM2.5 &gt;&gt; ozone &gt; air toxics</a:t>
            </a:r>
          </a:p>
          <a:p>
            <a:r>
              <a:rPr lang="en-US" altLang="en-US" dirty="0" smtClean="0"/>
              <a:t>Emissions control focus</a:t>
            </a:r>
          </a:p>
          <a:p>
            <a:pPr lvl="1"/>
            <a:r>
              <a:rPr lang="en-US" altLang="en-US" dirty="0" smtClean="0"/>
              <a:t>1950s and 1960s:  smoke</a:t>
            </a:r>
          </a:p>
          <a:p>
            <a:pPr lvl="1"/>
            <a:r>
              <a:rPr lang="en-US" altLang="en-US" dirty="0" smtClean="0"/>
              <a:t>1970s and 1980s:  lead, SO</a:t>
            </a:r>
            <a:r>
              <a:rPr lang="en-US" altLang="en-US" baseline="-25000" dirty="0"/>
              <a:t>X</a:t>
            </a:r>
            <a:r>
              <a:rPr lang="en-US" altLang="en-US" dirty="0" smtClean="0"/>
              <a:t>, </a:t>
            </a:r>
            <a:r>
              <a:rPr lang="en-US" altLang="en-US" dirty="0"/>
              <a:t>hydrocarbons and NO</a:t>
            </a:r>
            <a:r>
              <a:rPr lang="en-US" altLang="en-US" baseline="-25000" dirty="0"/>
              <a:t>X</a:t>
            </a:r>
            <a:endParaRPr lang="en-US" altLang="en-US" dirty="0" smtClean="0"/>
          </a:p>
          <a:p>
            <a:pPr lvl="1"/>
            <a:r>
              <a:rPr lang="en-US" altLang="en-US" dirty="0" smtClean="0"/>
              <a:t>1990s to present:  diesel PM and NO</a:t>
            </a:r>
            <a:r>
              <a:rPr lang="en-US" altLang="en-US" baseline="-25000" dirty="0" smtClean="0"/>
              <a:t>X</a:t>
            </a:r>
            <a:r>
              <a:rPr lang="en-US" altLang="en-US" dirty="0" smtClean="0"/>
              <a:t>, air toxics, GHG</a:t>
            </a:r>
          </a:p>
          <a:p>
            <a:r>
              <a:rPr lang="en-US" altLang="en-US" dirty="0" smtClean="0"/>
              <a:t>Air quality improved 75-90% despite growth</a:t>
            </a:r>
          </a:p>
          <a:p>
            <a:r>
              <a:rPr lang="en-US" altLang="en-US" dirty="0" smtClean="0"/>
              <a:t>On-road controls have greatest benefits</a:t>
            </a:r>
          </a:p>
          <a:p>
            <a:r>
              <a:rPr lang="en-US" altLang="en-US" dirty="0" smtClean="0"/>
              <a:t>Benefits much greater than control costs</a:t>
            </a:r>
            <a:endParaRPr lang="en-US" altLang="en-US" dirty="0"/>
          </a:p>
        </p:txBody>
      </p:sp>
      <p:sp>
        <p:nvSpPr>
          <p:cNvPr id="2" name="Slide Number Placeholder 1"/>
          <p:cNvSpPr>
            <a:spLocks noGrp="1"/>
          </p:cNvSpPr>
          <p:nvPr>
            <p:ph type="sldNum" sz="quarter" idx="12"/>
          </p:nvPr>
        </p:nvSpPr>
        <p:spPr/>
        <p:txBody>
          <a:bodyPr/>
          <a:lstStyle/>
          <a:p>
            <a:fld id="{5CA70564-F191-45B4-8834-722FD2024B20}" type="slidenum">
              <a:rPr lang="en-US" sz="1600" smtClean="0"/>
              <a:t>14</a:t>
            </a:fld>
            <a:endParaRPr lang="en-US" sz="1600" dirty="0"/>
          </a:p>
        </p:txBody>
      </p:sp>
    </p:spTree>
    <p:extLst>
      <p:ext uri="{BB962C8B-B14F-4D97-AF65-F5344CB8AC3E}">
        <p14:creationId xmlns:p14="http://schemas.microsoft.com/office/powerpoint/2010/main" val="340891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12A5E06-DF79-419E-9B57-176C320C809C}" type="slidenum">
              <a:rPr lang="en-US" smtClean="0"/>
              <a:pPr>
                <a:defRPr/>
              </a:pPr>
              <a:t>15</a:t>
            </a:fld>
            <a:endParaRPr lang="en-US"/>
          </a:p>
        </p:txBody>
      </p:sp>
    </p:spTree>
    <p:extLst>
      <p:ext uri="{BB962C8B-B14F-4D97-AF65-F5344CB8AC3E}">
        <p14:creationId xmlns:p14="http://schemas.microsoft.com/office/powerpoint/2010/main" val="357172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228600" y="342900"/>
            <a:ext cx="8686800" cy="11430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lstStyle/>
          <a:p>
            <a:pPr>
              <a:lnSpc>
                <a:spcPct val="90000"/>
              </a:lnSpc>
            </a:pPr>
            <a:r>
              <a:rPr lang="en-US" sz="4800" dirty="0" smtClean="0"/>
              <a:t>California’s air pollution problem</a:t>
            </a:r>
          </a:p>
        </p:txBody>
      </p:sp>
      <p:sp>
        <p:nvSpPr>
          <p:cNvPr id="218116" name="Rectangle 4"/>
          <p:cNvSpPr>
            <a:spLocks noGrp="1"/>
          </p:cNvSpPr>
          <p:nvPr>
            <p:ph type="body" idx="1"/>
          </p:nvPr>
        </p:nvSpPr>
        <p:spPr>
          <a:xfrm>
            <a:off x="5105400" y="1828800"/>
            <a:ext cx="3581400" cy="22098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normAutofit fontScale="85000" lnSpcReduction="20000"/>
          </a:bodyPr>
          <a:lstStyle/>
          <a:p>
            <a:pPr marL="0" indent="0">
              <a:lnSpc>
                <a:spcPct val="110000"/>
              </a:lnSpc>
              <a:spcBef>
                <a:spcPts val="300"/>
              </a:spcBef>
              <a:buNone/>
            </a:pPr>
            <a:r>
              <a:rPr lang="en-US" sz="2800" dirty="0" smtClean="0"/>
              <a:t>Unique geography and meteorology confine air pollutants</a:t>
            </a:r>
          </a:p>
          <a:p>
            <a:pPr marL="0" indent="0">
              <a:lnSpc>
                <a:spcPct val="110000"/>
              </a:lnSpc>
              <a:spcBef>
                <a:spcPts val="300"/>
              </a:spcBef>
              <a:buNone/>
            </a:pPr>
            <a:endParaRPr lang="en-US" sz="2800" dirty="0" smtClean="0"/>
          </a:p>
          <a:p>
            <a:pPr marL="0" indent="0">
              <a:lnSpc>
                <a:spcPct val="110000"/>
              </a:lnSpc>
              <a:spcBef>
                <a:spcPts val="300"/>
              </a:spcBef>
              <a:buNone/>
            </a:pPr>
            <a:r>
              <a:rPr lang="en-US" sz="2800" dirty="0" smtClean="0"/>
              <a:t>Over 90% of Californians breathe unhealthy air</a:t>
            </a:r>
          </a:p>
        </p:txBody>
      </p:sp>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16</a:t>
            </a:fld>
            <a:endParaRPr lang="en-US" sz="1600" dirty="0"/>
          </a:p>
        </p:txBody>
      </p:sp>
      <p:pic>
        <p:nvPicPr>
          <p:cNvPr id="262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5291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p:cNvSpPr>
          <p:nvPr/>
        </p:nvSpPr>
        <p:spPr bwMode="auto">
          <a:xfrm>
            <a:off x="457200" y="30480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17" tIns="44416" rIns="90417" bIns="44416"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300"/>
              </a:spcBef>
              <a:buNone/>
            </a:pPr>
            <a:r>
              <a:rPr lang="en-US" sz="2800" dirty="0"/>
              <a:t>38 </a:t>
            </a:r>
            <a:r>
              <a:rPr lang="en-US" sz="2800" dirty="0" smtClean="0"/>
              <a:t>M people</a:t>
            </a:r>
          </a:p>
          <a:p>
            <a:pPr marL="0" indent="0">
              <a:lnSpc>
                <a:spcPct val="110000"/>
              </a:lnSpc>
              <a:spcBef>
                <a:spcPts val="300"/>
              </a:spcBef>
              <a:buNone/>
            </a:pPr>
            <a:r>
              <a:rPr lang="en-US" sz="2800" dirty="0" smtClean="0"/>
              <a:t>90 people per km</a:t>
            </a:r>
            <a:r>
              <a:rPr lang="en-US" sz="2800" baseline="30000" dirty="0" smtClean="0"/>
              <a:t>2</a:t>
            </a:r>
            <a:endParaRPr lang="en-US" sz="2800" dirty="0"/>
          </a:p>
          <a:p>
            <a:pPr marL="0" indent="0">
              <a:lnSpc>
                <a:spcPct val="110000"/>
              </a:lnSpc>
              <a:spcBef>
                <a:spcPts val="300"/>
              </a:spcBef>
              <a:buNone/>
            </a:pPr>
            <a:r>
              <a:rPr lang="en-US" sz="2800" dirty="0" smtClean="0"/>
              <a:t>24 M gasoline cars</a:t>
            </a:r>
          </a:p>
          <a:p>
            <a:pPr marL="0" indent="0">
              <a:lnSpc>
                <a:spcPct val="110000"/>
              </a:lnSpc>
              <a:spcBef>
                <a:spcPts val="300"/>
              </a:spcBef>
              <a:buNone/>
            </a:pPr>
            <a:r>
              <a:rPr lang="en-US" sz="2800" dirty="0" smtClean="0"/>
              <a:t>1.3 M diesel vehicles</a:t>
            </a:r>
          </a:p>
          <a:p>
            <a:pPr marL="0" indent="0">
              <a:lnSpc>
                <a:spcPct val="110000"/>
              </a:lnSpc>
              <a:spcBef>
                <a:spcPts val="300"/>
              </a:spcBef>
              <a:buNone/>
            </a:pPr>
            <a:r>
              <a:rPr lang="en-US" sz="2800" dirty="0" smtClean="0"/>
              <a:t>1.4 B km per day</a:t>
            </a:r>
          </a:p>
          <a:p>
            <a:pPr marL="0" indent="0">
              <a:lnSpc>
                <a:spcPct val="110000"/>
              </a:lnSpc>
              <a:spcBef>
                <a:spcPts val="300"/>
              </a:spcBef>
              <a:buNone/>
            </a:pPr>
            <a:r>
              <a:rPr lang="en-US" sz="2800" dirty="0" smtClean="0"/>
              <a:t>18 M off-road engines</a:t>
            </a:r>
          </a:p>
          <a:p>
            <a:pPr marL="0" indent="0">
              <a:lnSpc>
                <a:spcPct val="110000"/>
              </a:lnSpc>
              <a:spcBef>
                <a:spcPts val="300"/>
              </a:spcBef>
              <a:buNone/>
            </a:pPr>
            <a:r>
              <a:rPr lang="en-US" sz="2800" dirty="0" smtClean="0"/>
              <a:t>3 large container ports</a:t>
            </a:r>
          </a:p>
        </p:txBody>
      </p:sp>
    </p:spTree>
    <p:extLst>
      <p:ext uri="{BB962C8B-B14F-4D97-AF65-F5344CB8AC3E}">
        <p14:creationId xmlns:p14="http://schemas.microsoft.com/office/powerpoint/2010/main" val="32831469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idx="4294967295"/>
          </p:nvPr>
        </p:nvSpPr>
        <p:spPr>
          <a:xfrm>
            <a:off x="457200" y="274638"/>
            <a:ext cx="8229600" cy="1249362"/>
          </a:xfrm>
        </p:spPr>
        <p:txBody>
          <a:bodyPr lIns="91430" tIns="45716" rIns="91430" bIns="45716"/>
          <a:lstStyle/>
          <a:p>
            <a:r>
              <a:rPr lang="en-US" dirty="0" smtClean="0"/>
              <a:t>Air pollution reduced 75-90% despite growth</a:t>
            </a:r>
          </a:p>
        </p:txBody>
      </p:sp>
      <p:graphicFrame>
        <p:nvGraphicFramePr>
          <p:cNvPr id="214019" name="Object 3"/>
          <p:cNvGraphicFramePr>
            <a:graphicFrameLocks noGrp="1" noChangeAspect="1"/>
          </p:cNvGraphicFramePr>
          <p:nvPr>
            <p:ph idx="4294967295"/>
            <p:extLst>
              <p:ext uri="{D42A27DB-BD31-4B8C-83A1-F6EECF244321}">
                <p14:modId xmlns:p14="http://schemas.microsoft.com/office/powerpoint/2010/main" val="3950133667"/>
              </p:ext>
            </p:extLst>
          </p:nvPr>
        </p:nvGraphicFramePr>
        <p:xfrm>
          <a:off x="609600" y="1524001"/>
          <a:ext cx="6934200" cy="3211528"/>
        </p:xfrm>
        <a:graphic>
          <a:graphicData uri="http://schemas.openxmlformats.org/presentationml/2006/ole">
            <mc:AlternateContent xmlns:mc="http://schemas.openxmlformats.org/markup-compatibility/2006">
              <mc:Choice xmlns:v="urn:schemas-microsoft-com:vml" Requires="v">
                <p:oleObj spid="_x0000_s219142" name="Chart" r:id="rId4" imgW="7772400" imgH="3600456" progId="MSGraph.Chart.8">
                  <p:embed followColorScheme="full"/>
                </p:oleObj>
              </mc:Choice>
              <mc:Fallback>
                <p:oleObj name="Chart" r:id="rId4" imgW="7772400" imgH="3600456" progId="MSGraph.Chart.8">
                  <p:embed followColorScheme="full"/>
                  <p:pic>
                    <p:nvPicPr>
                      <p:cNvPr id="0" name=""/>
                      <p:cNvPicPr>
                        <a:picLocks noChangeAspect="1" noChangeArrowheads="1"/>
                      </p:cNvPicPr>
                      <p:nvPr/>
                    </p:nvPicPr>
                    <p:blipFill>
                      <a:blip r:embed="rId5"/>
                      <a:srcRect/>
                      <a:stretch>
                        <a:fillRect/>
                      </a:stretch>
                    </p:blipFill>
                    <p:spPr bwMode="auto">
                      <a:xfrm>
                        <a:off x="609600" y="1524001"/>
                        <a:ext cx="6934200" cy="3211528"/>
                      </a:xfrm>
                      <a:prstGeom prst="rect">
                        <a:avLst/>
                      </a:prstGeom>
                      <a:noFill/>
                      <a:ln>
                        <a:noFill/>
                      </a:ln>
                      <a:effectLst/>
                      <a:extLst/>
                    </p:spPr>
                  </p:pic>
                </p:oleObj>
              </mc:Fallback>
            </mc:AlternateContent>
          </a:graphicData>
        </a:graphic>
      </p:graphicFrame>
      <p:sp>
        <p:nvSpPr>
          <p:cNvPr id="214021" name="Text Box 5"/>
          <p:cNvSpPr txBox="1">
            <a:spLocks noChangeArrowheads="1"/>
          </p:cNvSpPr>
          <p:nvPr/>
        </p:nvSpPr>
        <p:spPr bwMode="auto">
          <a:xfrm>
            <a:off x="14478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Carbon</a:t>
            </a:r>
          </a:p>
          <a:p>
            <a:pPr algn="ctr"/>
            <a:r>
              <a:rPr lang="en-US" sz="1600" b="1" dirty="0">
                <a:latin typeface="Arial" charset="0"/>
              </a:rPr>
              <a:t>Monoxide</a:t>
            </a:r>
          </a:p>
        </p:txBody>
      </p:sp>
      <p:sp>
        <p:nvSpPr>
          <p:cNvPr id="214022" name="Text Box 6"/>
          <p:cNvSpPr txBox="1">
            <a:spLocks noChangeArrowheads="1"/>
          </p:cNvSpPr>
          <p:nvPr/>
        </p:nvSpPr>
        <p:spPr bwMode="auto">
          <a:xfrm>
            <a:off x="251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Nitrogen</a:t>
            </a:r>
          </a:p>
          <a:p>
            <a:pPr algn="ctr"/>
            <a:r>
              <a:rPr lang="en-US" sz="1600" b="1" dirty="0">
                <a:latin typeface="Arial" charset="0"/>
              </a:rPr>
              <a:t>Dioxide</a:t>
            </a:r>
          </a:p>
        </p:txBody>
      </p:sp>
      <p:sp>
        <p:nvSpPr>
          <p:cNvPr id="214023" name="Text Box 7"/>
          <p:cNvSpPr txBox="1">
            <a:spLocks noChangeArrowheads="1"/>
          </p:cNvSpPr>
          <p:nvPr/>
        </p:nvSpPr>
        <p:spPr bwMode="auto">
          <a:xfrm>
            <a:off x="34290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Sulfur</a:t>
            </a:r>
          </a:p>
          <a:p>
            <a:pPr algn="ctr"/>
            <a:r>
              <a:rPr lang="en-US" sz="1600" b="1" dirty="0">
                <a:latin typeface="Arial" charset="0"/>
              </a:rPr>
              <a:t>Dioxide</a:t>
            </a:r>
          </a:p>
        </p:txBody>
      </p:sp>
      <p:sp>
        <p:nvSpPr>
          <p:cNvPr id="214024" name="Text Box 8"/>
          <p:cNvSpPr txBox="1">
            <a:spLocks noChangeArrowheads="1"/>
          </p:cNvSpPr>
          <p:nvPr/>
        </p:nvSpPr>
        <p:spPr bwMode="auto">
          <a:xfrm>
            <a:off x="4343400" y="4343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pPr>
            <a:r>
              <a:rPr lang="en-US" sz="1600" b="1" dirty="0">
                <a:latin typeface="Arial" charset="0"/>
              </a:rPr>
              <a:t>Population</a:t>
            </a:r>
          </a:p>
        </p:txBody>
      </p:sp>
      <p:sp>
        <p:nvSpPr>
          <p:cNvPr id="214025" name="Text Box 9"/>
          <p:cNvSpPr txBox="1">
            <a:spLocks noChangeArrowheads="1"/>
          </p:cNvSpPr>
          <p:nvPr/>
        </p:nvSpPr>
        <p:spPr bwMode="auto">
          <a:xfrm>
            <a:off x="5334000" y="43434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Number </a:t>
            </a:r>
          </a:p>
          <a:p>
            <a:pPr algn="ctr"/>
            <a:r>
              <a:rPr lang="en-US" sz="1600" b="1" dirty="0">
                <a:latin typeface="Arial" charset="0"/>
              </a:rPr>
              <a:t>of Vehicles</a:t>
            </a:r>
          </a:p>
        </p:txBody>
      </p:sp>
      <p:sp>
        <p:nvSpPr>
          <p:cNvPr id="214026" name="Text Box 10"/>
          <p:cNvSpPr txBox="1">
            <a:spLocks noChangeArrowheads="1"/>
          </p:cNvSpPr>
          <p:nvPr/>
        </p:nvSpPr>
        <p:spPr bwMode="auto">
          <a:xfrm>
            <a:off x="632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Vehicle</a:t>
            </a:r>
          </a:p>
          <a:p>
            <a:pPr algn="ctr"/>
            <a:r>
              <a:rPr lang="en-US" sz="1600" b="1" dirty="0">
                <a:latin typeface="Arial" charset="0"/>
              </a:rPr>
              <a:t>Miles</a:t>
            </a:r>
          </a:p>
        </p:txBody>
      </p:sp>
      <p:sp>
        <p:nvSpPr>
          <p:cNvPr id="11"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17</a:t>
            </a:fld>
            <a:endParaRPr lang="en-US" sz="1600" dirty="0"/>
          </a:p>
        </p:txBody>
      </p:sp>
      <p:sp>
        <p:nvSpPr>
          <p:cNvPr id="12" name="Rectangle 3"/>
          <p:cNvSpPr txBox="1">
            <a:spLocks noChangeArrowheads="1"/>
          </p:cNvSpPr>
          <p:nvPr/>
        </p:nvSpPr>
        <p:spPr bwMode="auto">
          <a:xfrm>
            <a:off x="685800" y="5029200"/>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US" altLang="en-US" sz="2200" dirty="0" smtClean="0"/>
              <a:t>Ozone – Los </a:t>
            </a:r>
            <a:r>
              <a:rPr lang="en-US" altLang="en-US" sz="2200" dirty="0"/>
              <a:t>Angeles peak </a:t>
            </a:r>
            <a:r>
              <a:rPr lang="en-US" altLang="en-US" sz="2200" dirty="0" smtClean="0"/>
              <a:t>reduced 70%, hours </a:t>
            </a:r>
            <a:r>
              <a:rPr lang="en-US" altLang="en-US" sz="2200" dirty="0"/>
              <a:t>of exposure </a:t>
            </a:r>
            <a:r>
              <a:rPr lang="en-US" altLang="en-US" sz="2200" dirty="0" smtClean="0"/>
              <a:t>by </a:t>
            </a:r>
            <a:r>
              <a:rPr lang="en-US" altLang="en-US" sz="2200" dirty="0"/>
              <a:t>90%</a:t>
            </a:r>
          </a:p>
          <a:p>
            <a:pPr>
              <a:spcBef>
                <a:spcPts val="300"/>
              </a:spcBef>
              <a:buFontTx/>
              <a:buNone/>
            </a:pPr>
            <a:r>
              <a:rPr lang="en-US" altLang="en-US" sz="2200" dirty="0" smtClean="0"/>
              <a:t>PM10 – annual-average </a:t>
            </a:r>
            <a:r>
              <a:rPr lang="en-US" altLang="en-US" sz="2200" dirty="0"/>
              <a:t>levels </a:t>
            </a:r>
            <a:r>
              <a:rPr lang="en-US" altLang="en-US" sz="2200" dirty="0" smtClean="0"/>
              <a:t>reduced 75% </a:t>
            </a:r>
            <a:endParaRPr lang="en-US" altLang="en-US" sz="2200" dirty="0"/>
          </a:p>
          <a:p>
            <a:pPr>
              <a:spcBef>
                <a:spcPts val="300"/>
              </a:spcBef>
              <a:buFontTx/>
              <a:buNone/>
            </a:pPr>
            <a:r>
              <a:rPr lang="en-US" altLang="en-US" sz="2200" dirty="0" smtClean="0"/>
              <a:t>Air toxics – lead eliminated, cancer risk reduced 80% (since 1989)</a:t>
            </a:r>
          </a:p>
          <a:p>
            <a:pPr>
              <a:spcBef>
                <a:spcPts val="300"/>
              </a:spcBef>
              <a:buFontTx/>
              <a:buNone/>
            </a:pPr>
            <a:r>
              <a:rPr lang="en-US" altLang="en-US" sz="2200" dirty="0" smtClean="0"/>
              <a:t>Black carbon – reduced 90% (95% by 2020)</a:t>
            </a:r>
            <a:endParaRPr lang="en-US" altLang="en-US" sz="2200" dirty="0"/>
          </a:p>
        </p:txBody>
      </p:sp>
    </p:spTree>
    <p:extLst>
      <p:ext uri="{BB962C8B-B14F-4D97-AF65-F5344CB8AC3E}">
        <p14:creationId xmlns:p14="http://schemas.microsoft.com/office/powerpoint/2010/main" val="37789789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bcroes\Documents\Committees, etc\Conferences\2013 04-15 HEI Annual Meeting (Accountability Talk, SF)\EX DieselPM (CE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426"/>
            <a:ext cx="9144000" cy="633114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18</a:t>
            </a:fld>
            <a:endParaRPr lang="en-US" sz="1600" dirty="0"/>
          </a:p>
        </p:txBody>
      </p:sp>
    </p:spTree>
    <p:extLst>
      <p:ext uri="{BB962C8B-B14F-4D97-AF65-F5344CB8AC3E}">
        <p14:creationId xmlns:p14="http://schemas.microsoft.com/office/powerpoint/2010/main" val="22612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nvPr>
        </p:nvSpPr>
        <p:spPr/>
        <p:txBody>
          <a:bodyPr/>
          <a:lstStyle/>
          <a:p>
            <a:r>
              <a:rPr lang="es-CL" altLang="en-US" sz="4800" dirty="0" err="1"/>
              <a:t>Study</a:t>
            </a:r>
            <a:r>
              <a:rPr lang="es-CL" altLang="en-US" sz="4800" dirty="0"/>
              <a:t> of U.S. </a:t>
            </a:r>
            <a:r>
              <a:rPr lang="es-CL" altLang="en-US" sz="4800" dirty="0" err="1" smtClean="0"/>
              <a:t>trucking</a:t>
            </a:r>
            <a:r>
              <a:rPr lang="es-CL" altLang="en-US" sz="4800" dirty="0" smtClean="0"/>
              <a:t> </a:t>
            </a:r>
            <a:r>
              <a:rPr lang="es-CL" altLang="en-US" sz="4800" dirty="0" err="1" smtClean="0"/>
              <a:t>industry</a:t>
            </a:r>
            <a:endParaRPr lang="es-CL" altLang="en-US" sz="4800" dirty="0"/>
          </a:p>
        </p:txBody>
      </p:sp>
      <p:sp>
        <p:nvSpPr>
          <p:cNvPr id="1610755" name="Rectangle 3"/>
          <p:cNvSpPr>
            <a:spLocks noGrp="1" noChangeArrowheads="1"/>
          </p:cNvSpPr>
          <p:nvPr>
            <p:ph type="body" idx="1"/>
          </p:nvPr>
        </p:nvSpPr>
        <p:spPr>
          <a:xfrm>
            <a:off x="152400" y="1523999"/>
            <a:ext cx="5184091" cy="4495801"/>
          </a:xfrm>
        </p:spPr>
        <p:txBody>
          <a:bodyPr>
            <a:normAutofit lnSpcReduction="10000"/>
          </a:bodyPr>
          <a:lstStyle/>
          <a:p>
            <a:pPr>
              <a:buFontTx/>
              <a:buNone/>
            </a:pPr>
            <a:r>
              <a:rPr lang="en-US" altLang="en-US" dirty="0"/>
              <a:t>	</a:t>
            </a:r>
            <a:r>
              <a:rPr lang="en-US" altLang="en-US" sz="2800" dirty="0"/>
              <a:t>Compared with </a:t>
            </a:r>
            <a:r>
              <a:rPr lang="en-US" altLang="en-US" sz="2800" dirty="0" smtClean="0"/>
              <a:t>U.S. population</a:t>
            </a:r>
            <a:r>
              <a:rPr lang="en-US" altLang="en-US" sz="2800" dirty="0"/>
              <a:t>:</a:t>
            </a:r>
          </a:p>
          <a:p>
            <a:pPr lvl="1"/>
            <a:r>
              <a:rPr lang="en-US" altLang="en-US" sz="2400" dirty="0"/>
              <a:t>All-cause death rate:</a:t>
            </a:r>
          </a:p>
          <a:p>
            <a:pPr lvl="2"/>
            <a:r>
              <a:rPr lang="en-US" altLang="en-US" dirty="0"/>
              <a:t>28% lower</a:t>
            </a:r>
          </a:p>
          <a:p>
            <a:pPr>
              <a:buFontTx/>
              <a:buNone/>
            </a:pPr>
            <a:r>
              <a:rPr lang="en-US" altLang="en-US" sz="2800" dirty="0"/>
              <a:t>	However:</a:t>
            </a:r>
          </a:p>
          <a:p>
            <a:pPr lvl="1"/>
            <a:r>
              <a:rPr lang="en-US" altLang="en-US" sz="2400" dirty="0"/>
              <a:t>Heart disease death rate:</a:t>
            </a:r>
          </a:p>
          <a:p>
            <a:pPr lvl="2"/>
            <a:r>
              <a:rPr lang="en-US" altLang="en-US" dirty="0"/>
              <a:t>Drivers 49% higher</a:t>
            </a:r>
          </a:p>
          <a:p>
            <a:pPr lvl="2"/>
            <a:r>
              <a:rPr lang="en-US" altLang="en-US" dirty="0"/>
              <a:t>Dockworkers 32% higher</a:t>
            </a:r>
          </a:p>
          <a:p>
            <a:pPr lvl="1"/>
            <a:r>
              <a:rPr lang="en-US" altLang="en-US" sz="2400" dirty="0"/>
              <a:t>Lung cancer death rate:</a:t>
            </a:r>
          </a:p>
          <a:p>
            <a:pPr lvl="2"/>
            <a:r>
              <a:rPr lang="en-US" altLang="en-US" dirty="0"/>
              <a:t>Drivers 10% higher</a:t>
            </a:r>
          </a:p>
          <a:p>
            <a:pPr lvl="2"/>
            <a:r>
              <a:rPr lang="en-US" altLang="en-US" dirty="0"/>
              <a:t>Dockworkers 10% higher</a:t>
            </a:r>
          </a:p>
        </p:txBody>
      </p:sp>
      <p:sp>
        <p:nvSpPr>
          <p:cNvPr id="1610756" name="Text Box 4"/>
          <p:cNvSpPr txBox="1">
            <a:spLocks noChangeArrowheads="1"/>
          </p:cNvSpPr>
          <p:nvPr/>
        </p:nvSpPr>
        <p:spPr bwMode="auto">
          <a:xfrm>
            <a:off x="457200" y="6019800"/>
            <a:ext cx="830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a:solidFill>
                  <a:srgbClr val="969696"/>
                </a:solidFill>
              </a:rPr>
              <a:t>Laden, et al. (2007) Cause-specific mortality in the unionized U.S. trucking industry, Environmental Health Perspectives, 115:1192-1196.</a:t>
            </a:r>
          </a:p>
        </p:txBody>
      </p:sp>
      <p:grpSp>
        <p:nvGrpSpPr>
          <p:cNvPr id="1610757" name="Group 5"/>
          <p:cNvGrpSpPr>
            <a:grpSpLocks/>
          </p:cNvGrpSpPr>
          <p:nvPr/>
        </p:nvGrpSpPr>
        <p:grpSpPr bwMode="auto">
          <a:xfrm>
            <a:off x="5638800" y="1752600"/>
            <a:ext cx="2514600" cy="3810000"/>
            <a:chOff x="3357" y="912"/>
            <a:chExt cx="2019" cy="3312"/>
          </a:xfrm>
        </p:grpSpPr>
        <p:pic>
          <p:nvPicPr>
            <p:cNvPr id="1610758" name="Picture 6" descr="truck dockworker--environmental_main"/>
            <p:cNvPicPr>
              <a:picLocks noChangeAspect="1" noChangeArrowheads="1"/>
            </p:cNvPicPr>
            <p:nvPr/>
          </p:nvPicPr>
          <p:blipFill>
            <a:blip r:embed="rId3">
              <a:lum bright="6000"/>
              <a:extLst>
                <a:ext uri="{28A0092B-C50C-407E-A947-70E740481C1C}">
                  <a14:useLocalDpi xmlns:a14="http://schemas.microsoft.com/office/drawing/2010/main" val="0"/>
                </a:ext>
              </a:extLst>
            </a:blip>
            <a:srcRect l="9521" t="19231" r="-200" b="13928"/>
            <a:stretch>
              <a:fillRect/>
            </a:stretch>
          </p:blipFill>
          <p:spPr bwMode="auto">
            <a:xfrm>
              <a:off x="3357" y="2014"/>
              <a:ext cx="2019" cy="1029"/>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pic>
          <p:nvPicPr>
            <p:cNvPr id="1610759" name="Picture 7" descr="02ports"/>
            <p:cNvPicPr>
              <a:picLocks noChangeAspect="1" noChangeArrowheads="1"/>
            </p:cNvPicPr>
            <p:nvPr/>
          </p:nvPicPr>
          <p:blipFill>
            <a:blip r:embed="rId4">
              <a:lum bright="-6000"/>
              <a:extLst>
                <a:ext uri="{28A0092B-C50C-407E-A947-70E740481C1C}">
                  <a14:useLocalDpi xmlns:a14="http://schemas.microsoft.com/office/drawing/2010/main" val="0"/>
                </a:ext>
              </a:extLst>
            </a:blip>
            <a:srcRect l="41557" t="25000" r="1550" b="22499"/>
            <a:stretch>
              <a:fillRect/>
            </a:stretch>
          </p:blipFill>
          <p:spPr bwMode="auto">
            <a:xfrm>
              <a:off x="3359" y="912"/>
              <a:ext cx="2016" cy="1008"/>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1610760" name="Picture 8" descr="Truck mechanic2"/>
            <p:cNvPicPr>
              <a:picLocks noChangeAspect="1" noChangeArrowheads="1"/>
            </p:cNvPicPr>
            <p:nvPr/>
          </p:nvPicPr>
          <p:blipFill>
            <a:blip r:embed="rId5">
              <a:lum bright="6000"/>
              <a:extLst>
                <a:ext uri="{28A0092B-C50C-407E-A947-70E740481C1C}">
                  <a14:useLocalDpi xmlns:a14="http://schemas.microsoft.com/office/drawing/2010/main" val="0"/>
                </a:ext>
              </a:extLst>
            </a:blip>
            <a:srcRect l="18704" t="17186" r="-409" b="17142"/>
            <a:stretch>
              <a:fillRect/>
            </a:stretch>
          </p:blipFill>
          <p:spPr bwMode="auto">
            <a:xfrm>
              <a:off x="3359" y="3137"/>
              <a:ext cx="2016" cy="1087"/>
            </a:xfrm>
            <a:prstGeom prst="rect">
              <a:avLst/>
            </a:prstGeom>
            <a:noFill/>
            <a:ln w="19050">
              <a:solidFill>
                <a:srgbClr val="5F5F5F"/>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19</a:t>
            </a:fld>
            <a:endParaRPr lang="en-US" sz="1600" dirty="0"/>
          </a:p>
        </p:txBody>
      </p:sp>
    </p:spTree>
    <p:extLst>
      <p:ext uri="{BB962C8B-B14F-4D97-AF65-F5344CB8AC3E}">
        <p14:creationId xmlns:p14="http://schemas.microsoft.com/office/powerpoint/2010/main" val="836361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p:cNvSpPr>
          <p:nvPr>
            <p:ph type="title"/>
          </p:nvPr>
        </p:nvSpPr>
        <p:spPr>
          <a:xfrm>
            <a:off x="271463" y="533400"/>
            <a:ext cx="8686800" cy="11430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4452" tIns="41485" rIns="84452" bIns="41485"/>
          <a:lstStyle/>
          <a:p>
            <a:r>
              <a:rPr lang="en-US" altLang="en-US" sz="5000" dirty="0" smtClean="0"/>
              <a:t>Unique, Adverse Meteorology </a:t>
            </a:r>
            <a:br>
              <a:rPr lang="en-US" altLang="en-US" sz="5000" dirty="0" smtClean="0"/>
            </a:br>
            <a:r>
              <a:rPr lang="en-US" altLang="en-US" sz="3200" dirty="0" smtClean="0"/>
              <a:t>Lowest Per Capita Emission Targets</a:t>
            </a:r>
          </a:p>
        </p:txBody>
      </p:sp>
      <p:sp>
        <p:nvSpPr>
          <p:cNvPr id="220163" name="Rectangle 3"/>
          <p:cNvSpPr>
            <a:spLocks noChangeArrowheads="1"/>
          </p:cNvSpPr>
          <p:nvPr/>
        </p:nvSpPr>
        <p:spPr bwMode="auto">
          <a:xfrm>
            <a:off x="152400" y="2357438"/>
            <a:ext cx="8813800" cy="34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452" tIns="41485" rIns="84452" bIns="41485">
            <a:spAutoFit/>
          </a:bodyPr>
          <a:lstStyle>
            <a:lvl1pPr defTabSz="854075" eaLnBrk="0" hangingPunct="0">
              <a:tabLst>
                <a:tab pos="2765425" algn="l"/>
                <a:tab pos="4000500" algn="l"/>
                <a:tab pos="5597525" algn="l"/>
                <a:tab pos="6880225" algn="l"/>
                <a:tab pos="7734300" algn="ctr"/>
              </a:tabLst>
              <a:defRPr>
                <a:solidFill>
                  <a:schemeClr val="tx1"/>
                </a:solidFill>
                <a:latin typeface="Calibri" pitchFamily="34" charset="0"/>
                <a:cs typeface="Arial" charset="0"/>
              </a:defRPr>
            </a:lvl1pPr>
            <a:lvl2pPr marL="427038" defTabSz="854075" eaLnBrk="0" hangingPunct="0">
              <a:tabLst>
                <a:tab pos="2765425" algn="l"/>
                <a:tab pos="4000500" algn="l"/>
                <a:tab pos="5597525" algn="l"/>
                <a:tab pos="6880225" algn="l"/>
                <a:tab pos="7734300" algn="ctr"/>
              </a:tabLst>
              <a:defRPr>
                <a:solidFill>
                  <a:schemeClr val="tx1"/>
                </a:solidFill>
                <a:latin typeface="Calibri" pitchFamily="34" charset="0"/>
                <a:cs typeface="Arial" charset="0"/>
              </a:defRPr>
            </a:lvl2pPr>
            <a:lvl3pPr marL="854075" defTabSz="854075" eaLnBrk="0" hangingPunct="0">
              <a:tabLst>
                <a:tab pos="2765425" algn="l"/>
                <a:tab pos="4000500" algn="l"/>
                <a:tab pos="5597525" algn="l"/>
                <a:tab pos="6880225" algn="l"/>
                <a:tab pos="7734300" algn="ctr"/>
              </a:tabLst>
              <a:defRPr>
                <a:solidFill>
                  <a:schemeClr val="tx1"/>
                </a:solidFill>
                <a:latin typeface="Calibri" pitchFamily="34" charset="0"/>
                <a:cs typeface="Arial" charset="0"/>
              </a:defRPr>
            </a:lvl3pPr>
            <a:lvl4pPr marL="1279525" defTabSz="854075" eaLnBrk="0" hangingPunct="0">
              <a:tabLst>
                <a:tab pos="2765425" algn="l"/>
                <a:tab pos="4000500" algn="l"/>
                <a:tab pos="5597525" algn="l"/>
                <a:tab pos="6880225" algn="l"/>
                <a:tab pos="7734300" algn="ctr"/>
              </a:tabLst>
              <a:defRPr>
                <a:solidFill>
                  <a:schemeClr val="tx1"/>
                </a:solidFill>
                <a:latin typeface="Calibri" pitchFamily="34" charset="0"/>
                <a:cs typeface="Arial" charset="0"/>
              </a:defRPr>
            </a:lvl4pPr>
            <a:lvl5pPr marL="1706563" defTabSz="854075" eaLnBrk="0" hangingPunct="0">
              <a:tabLst>
                <a:tab pos="2765425" algn="l"/>
                <a:tab pos="4000500" algn="l"/>
                <a:tab pos="5597525" algn="l"/>
                <a:tab pos="6880225" algn="l"/>
                <a:tab pos="7734300" algn="ctr"/>
              </a:tabLst>
              <a:defRPr>
                <a:solidFill>
                  <a:schemeClr val="tx1"/>
                </a:solidFill>
                <a:latin typeface="Calibri" pitchFamily="34" charset="0"/>
                <a:cs typeface="Arial" charset="0"/>
              </a:defRPr>
            </a:lvl5pPr>
            <a:lvl6pPr marL="2163763" defTabSz="854075" eaLnBrk="0" fontAlgn="base" hangingPunct="0">
              <a:spcBef>
                <a:spcPct val="0"/>
              </a:spcBef>
              <a:spcAft>
                <a:spcPct val="0"/>
              </a:spcAft>
              <a:tabLst>
                <a:tab pos="2765425" algn="l"/>
                <a:tab pos="4000500" algn="l"/>
                <a:tab pos="5597525" algn="l"/>
                <a:tab pos="6880225" algn="l"/>
                <a:tab pos="7734300" algn="ctr"/>
              </a:tabLst>
              <a:defRPr>
                <a:solidFill>
                  <a:schemeClr val="tx1"/>
                </a:solidFill>
                <a:latin typeface="Calibri" pitchFamily="34" charset="0"/>
                <a:cs typeface="Arial" charset="0"/>
              </a:defRPr>
            </a:lvl6pPr>
            <a:lvl7pPr marL="2620963" defTabSz="854075" eaLnBrk="0" fontAlgn="base" hangingPunct="0">
              <a:spcBef>
                <a:spcPct val="0"/>
              </a:spcBef>
              <a:spcAft>
                <a:spcPct val="0"/>
              </a:spcAft>
              <a:tabLst>
                <a:tab pos="2765425" algn="l"/>
                <a:tab pos="4000500" algn="l"/>
                <a:tab pos="5597525" algn="l"/>
                <a:tab pos="6880225" algn="l"/>
                <a:tab pos="7734300" algn="ctr"/>
              </a:tabLst>
              <a:defRPr>
                <a:solidFill>
                  <a:schemeClr val="tx1"/>
                </a:solidFill>
                <a:latin typeface="Calibri" pitchFamily="34" charset="0"/>
                <a:cs typeface="Arial" charset="0"/>
              </a:defRPr>
            </a:lvl7pPr>
            <a:lvl8pPr marL="3078163" defTabSz="854075" eaLnBrk="0" fontAlgn="base" hangingPunct="0">
              <a:spcBef>
                <a:spcPct val="0"/>
              </a:spcBef>
              <a:spcAft>
                <a:spcPct val="0"/>
              </a:spcAft>
              <a:tabLst>
                <a:tab pos="2765425" algn="l"/>
                <a:tab pos="4000500" algn="l"/>
                <a:tab pos="5597525" algn="l"/>
                <a:tab pos="6880225" algn="l"/>
                <a:tab pos="7734300" algn="ctr"/>
              </a:tabLst>
              <a:defRPr>
                <a:solidFill>
                  <a:schemeClr val="tx1"/>
                </a:solidFill>
                <a:latin typeface="Calibri" pitchFamily="34" charset="0"/>
                <a:cs typeface="Arial" charset="0"/>
              </a:defRPr>
            </a:lvl8pPr>
            <a:lvl9pPr marL="3535363" defTabSz="854075" eaLnBrk="0" fontAlgn="base" hangingPunct="0">
              <a:spcBef>
                <a:spcPct val="0"/>
              </a:spcBef>
              <a:spcAft>
                <a:spcPct val="0"/>
              </a:spcAft>
              <a:tabLst>
                <a:tab pos="2765425" algn="l"/>
                <a:tab pos="4000500" algn="l"/>
                <a:tab pos="5597525" algn="l"/>
                <a:tab pos="6880225" algn="l"/>
                <a:tab pos="7734300" algn="ctr"/>
              </a:tabLst>
              <a:defRPr>
                <a:solidFill>
                  <a:schemeClr val="tx1"/>
                </a:solidFill>
                <a:latin typeface="Calibri" pitchFamily="34" charset="0"/>
                <a:cs typeface="Arial" charset="0"/>
              </a:defRPr>
            </a:lvl9pPr>
          </a:lstStyle>
          <a:p>
            <a:pPr>
              <a:spcBef>
                <a:spcPct val="30000"/>
              </a:spcBef>
            </a:pPr>
            <a:r>
              <a:rPr lang="en-US" altLang="en-US" sz="2400" dirty="0">
                <a:latin typeface="Arial" charset="0"/>
              </a:rPr>
              <a:t>Onshore circulation pattern, high temperatures, stagnant air  masses, and mountain ranges that trap pollutants lead to ...</a:t>
            </a:r>
          </a:p>
          <a:p>
            <a:pPr>
              <a:lnSpc>
                <a:spcPct val="90000"/>
              </a:lnSpc>
            </a:pPr>
            <a:endParaRPr lang="en-US" altLang="en-US" sz="2200" b="1" dirty="0">
              <a:solidFill>
                <a:srgbClr val="FFFF00"/>
              </a:solidFill>
              <a:latin typeface="Arial" charset="0"/>
            </a:endParaRPr>
          </a:p>
          <a:p>
            <a:pPr>
              <a:lnSpc>
                <a:spcPct val="90000"/>
              </a:lnSpc>
            </a:pPr>
            <a:endParaRPr lang="en-US" altLang="en-US" sz="2200" b="1" dirty="0">
              <a:solidFill>
                <a:srgbClr val="FFFF00"/>
              </a:solidFill>
              <a:latin typeface="Arial" charset="0"/>
            </a:endParaRPr>
          </a:p>
          <a:p>
            <a:pPr>
              <a:lnSpc>
                <a:spcPct val="90000"/>
              </a:lnSpc>
            </a:pPr>
            <a:r>
              <a:rPr lang="en-US" altLang="en-US" sz="2400" b="1" dirty="0">
                <a:solidFill>
                  <a:srgbClr val="FFFF00"/>
                </a:solidFill>
                <a:latin typeface="Arial" charset="0"/>
              </a:rPr>
              <a:t>                             </a:t>
            </a:r>
            <a:r>
              <a:rPr lang="en-US" altLang="en-US" sz="2400" b="1" dirty="0" smtClean="0">
                <a:solidFill>
                  <a:srgbClr val="FFFF00"/>
                </a:solidFill>
                <a:latin typeface="Arial" charset="0"/>
              </a:rPr>
              <a:t>   </a:t>
            </a:r>
            <a:r>
              <a:rPr lang="en-US" altLang="en-US" sz="2400" dirty="0" smtClean="0">
                <a:solidFill>
                  <a:srgbClr val="5F5F5F"/>
                </a:solidFill>
                <a:latin typeface="Arial" charset="0"/>
              </a:rPr>
              <a:t>Population  </a:t>
            </a:r>
            <a:r>
              <a:rPr lang="en-US" altLang="en-US" sz="2400" b="1" dirty="0" smtClean="0">
                <a:latin typeface="Arial" charset="0"/>
              </a:rPr>
              <a:t>Carrying </a:t>
            </a:r>
            <a:r>
              <a:rPr lang="en-US" altLang="en-US" sz="2400" b="1" dirty="0">
                <a:latin typeface="Arial" charset="0"/>
              </a:rPr>
              <a:t>Capacity (VOC+NO</a:t>
            </a:r>
            <a:r>
              <a:rPr lang="en-US" altLang="en-US" sz="2400" b="1" baseline="-25000" dirty="0">
                <a:latin typeface="Arial" charset="0"/>
              </a:rPr>
              <a:t>X</a:t>
            </a:r>
            <a:r>
              <a:rPr lang="en-US" altLang="en-US" sz="2400" b="1" dirty="0">
                <a:latin typeface="Arial" charset="0"/>
              </a:rPr>
              <a:t>)</a:t>
            </a:r>
          </a:p>
          <a:p>
            <a:pPr>
              <a:lnSpc>
                <a:spcPct val="90000"/>
              </a:lnSpc>
              <a:spcBef>
                <a:spcPct val="15000"/>
              </a:spcBef>
            </a:pPr>
            <a:r>
              <a:rPr lang="en-US" altLang="en-US" sz="2400" dirty="0">
                <a:solidFill>
                  <a:srgbClr val="5F5F5F"/>
                </a:solidFill>
                <a:latin typeface="Arial" charset="0"/>
              </a:rPr>
              <a:t>                                  </a:t>
            </a:r>
            <a:r>
              <a:rPr lang="en-US" altLang="en-US" sz="2400" dirty="0" smtClean="0">
                <a:solidFill>
                  <a:srgbClr val="5F5F5F"/>
                </a:solidFill>
                <a:latin typeface="Arial" charset="0"/>
              </a:rPr>
              <a:t>(million</a:t>
            </a:r>
            <a:r>
              <a:rPr lang="en-US" altLang="en-US" sz="2400" dirty="0">
                <a:solidFill>
                  <a:srgbClr val="5F5F5F"/>
                </a:solidFill>
                <a:latin typeface="Arial" charset="0"/>
              </a:rPr>
              <a:t>)         </a:t>
            </a:r>
            <a:r>
              <a:rPr lang="en-US" altLang="en-US" sz="2400" dirty="0" smtClean="0">
                <a:solidFill>
                  <a:srgbClr val="5F5F5F"/>
                </a:solidFill>
                <a:latin typeface="Arial" charset="0"/>
              </a:rPr>
              <a:t> (</a:t>
            </a:r>
            <a:r>
              <a:rPr lang="en-US" altLang="en-US" sz="2400" dirty="0" err="1" smtClean="0">
                <a:solidFill>
                  <a:srgbClr val="5F5F5F"/>
                </a:solidFill>
                <a:latin typeface="Arial" charset="0"/>
              </a:rPr>
              <a:t>tpd</a:t>
            </a:r>
            <a:r>
              <a:rPr lang="en-US" altLang="en-US" sz="2400" dirty="0">
                <a:solidFill>
                  <a:srgbClr val="5F5F5F"/>
                </a:solidFill>
                <a:latin typeface="Arial" charset="0"/>
              </a:rPr>
              <a:t>)        </a:t>
            </a:r>
            <a:r>
              <a:rPr lang="en-US" altLang="en-US" sz="2400" dirty="0" smtClean="0">
                <a:solidFill>
                  <a:srgbClr val="5F5F5F"/>
                </a:solidFill>
                <a:latin typeface="Arial" charset="0"/>
              </a:rPr>
              <a:t> </a:t>
            </a:r>
            <a:r>
              <a:rPr lang="en-US" altLang="en-US" sz="2400" b="1" dirty="0" smtClean="0">
                <a:latin typeface="Arial" charset="0"/>
              </a:rPr>
              <a:t>(</a:t>
            </a:r>
            <a:r>
              <a:rPr lang="en-US" altLang="en-US" sz="2400" b="1" dirty="0" err="1">
                <a:latin typeface="Arial" charset="0"/>
              </a:rPr>
              <a:t>lb</a:t>
            </a:r>
            <a:r>
              <a:rPr lang="en-US" altLang="en-US" sz="2400" b="1" dirty="0">
                <a:latin typeface="Arial" charset="0"/>
              </a:rPr>
              <a:t>/person/</a:t>
            </a:r>
            <a:r>
              <a:rPr lang="en-US" altLang="en-US" sz="2400" b="1" dirty="0" err="1">
                <a:latin typeface="Arial" charset="0"/>
              </a:rPr>
              <a:t>yr</a:t>
            </a:r>
            <a:r>
              <a:rPr lang="en-US" altLang="en-US" sz="2400" b="1" dirty="0">
                <a:latin typeface="Arial" charset="0"/>
              </a:rPr>
              <a:t>)</a:t>
            </a:r>
            <a:r>
              <a:rPr lang="en-US" altLang="en-US" sz="2400" b="1" u="sng" dirty="0">
                <a:solidFill>
                  <a:srgbClr val="5F5F5F"/>
                </a:solidFill>
                <a:latin typeface="Arial" charset="0"/>
              </a:rPr>
              <a:t>  </a:t>
            </a:r>
            <a:r>
              <a:rPr lang="en-US" altLang="en-US" sz="2400" u="sng" dirty="0">
                <a:solidFill>
                  <a:srgbClr val="5F5F5F"/>
                </a:solidFill>
                <a:latin typeface="Arial" charset="0"/>
              </a:rPr>
              <a:t>  </a:t>
            </a:r>
            <a:endParaRPr lang="en-US" altLang="en-US" sz="2400" dirty="0">
              <a:solidFill>
                <a:srgbClr val="5F5F5F"/>
              </a:solidFill>
              <a:latin typeface="Arial" charset="0"/>
            </a:endParaRPr>
          </a:p>
          <a:p>
            <a:pPr>
              <a:lnSpc>
                <a:spcPct val="90000"/>
              </a:lnSpc>
              <a:spcBef>
                <a:spcPct val="30000"/>
              </a:spcBef>
            </a:pPr>
            <a:r>
              <a:rPr lang="en-US" altLang="en-US" sz="2400" b="1" dirty="0">
                <a:latin typeface="Arial" charset="0"/>
              </a:rPr>
              <a:t>Los Angeles  </a:t>
            </a:r>
            <a:r>
              <a:rPr lang="en-US" altLang="en-US" sz="2400" dirty="0">
                <a:solidFill>
                  <a:srgbClr val="C0C0C0"/>
                </a:solidFill>
                <a:latin typeface="Arial" charset="0"/>
              </a:rPr>
              <a:t>	   </a:t>
            </a:r>
            <a:r>
              <a:rPr lang="en-US" altLang="en-US" sz="2400" dirty="0" smtClean="0">
                <a:solidFill>
                  <a:srgbClr val="5F5F5F"/>
                </a:solidFill>
                <a:latin typeface="Arial" charset="0"/>
              </a:rPr>
              <a:t>16.9</a:t>
            </a:r>
            <a:r>
              <a:rPr lang="en-US" altLang="en-US" sz="2400" dirty="0">
                <a:solidFill>
                  <a:srgbClr val="5F5F5F"/>
                </a:solidFill>
                <a:latin typeface="Arial" charset="0"/>
              </a:rPr>
              <a:t>	      </a:t>
            </a:r>
            <a:r>
              <a:rPr lang="en-US" altLang="en-US" sz="2400" dirty="0" smtClean="0">
                <a:solidFill>
                  <a:srgbClr val="5F5F5F"/>
                </a:solidFill>
                <a:latin typeface="Arial" charset="0"/>
              </a:rPr>
              <a:t>    </a:t>
            </a:r>
            <a:r>
              <a:rPr lang="en-US" altLang="en-US" sz="2400" dirty="0">
                <a:solidFill>
                  <a:srgbClr val="5F5F5F"/>
                </a:solidFill>
                <a:latin typeface="Arial" charset="0"/>
              </a:rPr>
              <a:t>840	</a:t>
            </a:r>
            <a:r>
              <a:rPr lang="en-US" altLang="en-US" sz="2400" b="1" dirty="0">
                <a:latin typeface="Arial" charset="0"/>
              </a:rPr>
              <a:t>                36</a:t>
            </a:r>
          </a:p>
          <a:p>
            <a:pPr>
              <a:lnSpc>
                <a:spcPct val="90000"/>
              </a:lnSpc>
              <a:spcBef>
                <a:spcPct val="20000"/>
              </a:spcBef>
            </a:pPr>
            <a:r>
              <a:rPr lang="en-US" altLang="en-US" sz="2400" b="1" dirty="0">
                <a:latin typeface="Arial" charset="0"/>
              </a:rPr>
              <a:t>San Joaquin Valley</a:t>
            </a:r>
            <a:r>
              <a:rPr lang="en-US" altLang="en-US" sz="2400" dirty="0">
                <a:solidFill>
                  <a:srgbClr val="C0C0C0"/>
                </a:solidFill>
                <a:latin typeface="Arial" charset="0"/>
              </a:rPr>
              <a:t>	   </a:t>
            </a:r>
            <a:r>
              <a:rPr lang="en-US" altLang="en-US" sz="2400" dirty="0" smtClean="0">
                <a:solidFill>
                  <a:srgbClr val="C0C0C0"/>
                </a:solidFill>
                <a:latin typeface="Arial" charset="0"/>
              </a:rPr>
              <a:t>  </a:t>
            </a:r>
            <a:r>
              <a:rPr lang="en-US" altLang="en-US" sz="2400" dirty="0">
                <a:solidFill>
                  <a:srgbClr val="5F5F5F"/>
                </a:solidFill>
                <a:latin typeface="Arial" charset="0"/>
              </a:rPr>
              <a:t>4.1	     </a:t>
            </a:r>
            <a:r>
              <a:rPr lang="en-US" altLang="en-US" sz="2400" dirty="0" smtClean="0">
                <a:solidFill>
                  <a:srgbClr val="5F5F5F"/>
                </a:solidFill>
                <a:latin typeface="Arial" charset="0"/>
              </a:rPr>
              <a:t>     </a:t>
            </a:r>
            <a:r>
              <a:rPr lang="en-US" altLang="en-US" sz="2400" dirty="0">
                <a:solidFill>
                  <a:srgbClr val="5F5F5F"/>
                </a:solidFill>
                <a:latin typeface="Arial" charset="0"/>
              </a:rPr>
              <a:t>630</a:t>
            </a:r>
            <a:r>
              <a:rPr lang="en-US" altLang="en-US" sz="2400" dirty="0">
                <a:latin typeface="Arial" charset="0"/>
              </a:rPr>
              <a:t>	</a:t>
            </a:r>
            <a:r>
              <a:rPr lang="en-US" altLang="en-US" sz="2400" b="1" dirty="0">
                <a:latin typeface="Arial" charset="0"/>
              </a:rPr>
              <a:t>                69</a:t>
            </a:r>
          </a:p>
          <a:p>
            <a:pPr>
              <a:lnSpc>
                <a:spcPct val="90000"/>
              </a:lnSpc>
              <a:spcBef>
                <a:spcPct val="30000"/>
              </a:spcBef>
            </a:pPr>
            <a:r>
              <a:rPr lang="en-US" altLang="en-US" sz="2400" b="1" dirty="0">
                <a:latin typeface="Arial" charset="0"/>
              </a:rPr>
              <a:t>Houston</a:t>
            </a:r>
            <a:r>
              <a:rPr lang="en-US" altLang="en-US" sz="2400" dirty="0">
                <a:solidFill>
                  <a:srgbClr val="C0C0C0"/>
                </a:solidFill>
                <a:latin typeface="Arial" charset="0"/>
              </a:rPr>
              <a:t>	     </a:t>
            </a:r>
            <a:r>
              <a:rPr lang="en-US" altLang="en-US" sz="2400" dirty="0" smtClean="0">
                <a:solidFill>
                  <a:srgbClr val="5F5F5F"/>
                </a:solidFill>
                <a:latin typeface="Arial" charset="0"/>
              </a:rPr>
              <a:t>5.5</a:t>
            </a:r>
            <a:r>
              <a:rPr lang="en-US" altLang="en-US" sz="2400" dirty="0">
                <a:solidFill>
                  <a:srgbClr val="5F5F5F"/>
                </a:solidFill>
                <a:latin typeface="Arial" charset="0"/>
              </a:rPr>
              <a:t>	     </a:t>
            </a:r>
            <a:r>
              <a:rPr lang="en-US" altLang="en-US" sz="2400" dirty="0" smtClean="0">
                <a:solidFill>
                  <a:srgbClr val="5F5F5F"/>
                </a:solidFill>
                <a:latin typeface="Arial" charset="0"/>
              </a:rPr>
              <a:t>   </a:t>
            </a:r>
            <a:r>
              <a:rPr lang="en-US" altLang="en-US" sz="2400" dirty="0">
                <a:solidFill>
                  <a:srgbClr val="5F5F5F"/>
                </a:solidFill>
                <a:latin typeface="Arial" charset="0"/>
              </a:rPr>
              <a:t>1360	</a:t>
            </a:r>
            <a:r>
              <a:rPr lang="en-US" altLang="en-US" sz="2400" b="1" dirty="0">
                <a:latin typeface="Arial" charset="0"/>
              </a:rPr>
              <a:t>              181</a:t>
            </a:r>
          </a:p>
        </p:txBody>
      </p:sp>
      <p:sp>
        <p:nvSpPr>
          <p:cNvPr id="220164" name="Rectangle 4"/>
          <p:cNvSpPr>
            <a:spLocks noChangeArrowheads="1"/>
          </p:cNvSpPr>
          <p:nvPr/>
        </p:nvSpPr>
        <p:spPr bwMode="auto">
          <a:xfrm>
            <a:off x="669925" y="5967413"/>
            <a:ext cx="212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5" name="Line 5"/>
          <p:cNvSpPr>
            <a:spLocks noChangeShapeType="1"/>
          </p:cNvSpPr>
          <p:nvPr/>
        </p:nvSpPr>
        <p:spPr bwMode="auto">
          <a:xfrm>
            <a:off x="228600" y="4395788"/>
            <a:ext cx="86105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2</a:t>
            </a:fld>
            <a:endParaRPr lang="en-US" sz="1600" dirty="0"/>
          </a:p>
        </p:txBody>
      </p:sp>
    </p:spTree>
    <p:extLst>
      <p:ext uri="{BB962C8B-B14F-4D97-AF65-F5344CB8AC3E}">
        <p14:creationId xmlns:p14="http://schemas.microsoft.com/office/powerpoint/2010/main" val="2856592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381000" y="446088"/>
            <a:ext cx="8458200" cy="1154112"/>
          </a:xfrm>
        </p:spPr>
        <p:txBody>
          <a:bodyPr/>
          <a:lstStyle/>
          <a:p>
            <a:r>
              <a:rPr lang="en-US" sz="4000" dirty="0" smtClean="0"/>
              <a:t>Air pollution causes premature death</a:t>
            </a:r>
            <a:r>
              <a:rPr lang="en-US" dirty="0" smtClean="0"/>
              <a:t/>
            </a:r>
            <a:br>
              <a:rPr lang="en-US" dirty="0" smtClean="0"/>
            </a:br>
            <a:r>
              <a:rPr lang="en-US" sz="2400" dirty="0" smtClean="0"/>
              <a:t>California estimates</a:t>
            </a:r>
          </a:p>
        </p:txBody>
      </p:sp>
      <p:graphicFrame>
        <p:nvGraphicFramePr>
          <p:cNvPr id="261170" name="Group 50"/>
          <p:cNvGraphicFramePr>
            <a:graphicFrameLocks noGrp="1"/>
          </p:cNvGraphicFramePr>
          <p:nvPr>
            <p:ph idx="4294967295"/>
          </p:nvPr>
        </p:nvGraphicFramePr>
        <p:xfrm>
          <a:off x="809625" y="2057400"/>
          <a:ext cx="7419975" cy="3268663"/>
        </p:xfrm>
        <a:graphic>
          <a:graphicData uri="http://schemas.openxmlformats.org/drawingml/2006/table">
            <a:tbl>
              <a:tblPr/>
              <a:tblGrid>
                <a:gridCol w="4295775"/>
                <a:gridCol w="3124200"/>
              </a:tblGrid>
              <a:tr h="7937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Pollutant</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Annual Deaths*</a:t>
                      </a:r>
                      <a:endParaRPr kumimoji="0" lang="en-US" sz="2800" b="0" i="0" u="none" strike="noStrike" cap="none" normalizeH="0" baseline="30000" smtClean="0">
                        <a:ln>
                          <a:noFill/>
                        </a:ln>
                        <a:solidFill>
                          <a:schemeClr val="tx1"/>
                        </a:solidFill>
                        <a:effectLst/>
                        <a:latin typeface="Arial" charset="0"/>
                        <a:ea typeface="Times New Roman" pitchFamily="18" charset="0"/>
                        <a:cs typeface="Arial" charset="0"/>
                      </a:endParaRP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PM2.5</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7,300 to 11,000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Ozone</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300 to 1000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Toxic Air Contaminants</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&lt;400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61143" name="Rectangle 23"/>
          <p:cNvSpPr>
            <a:spLocks noChangeArrowheads="1"/>
          </p:cNvSpPr>
          <p:nvPr/>
        </p:nvSpPr>
        <p:spPr bwMode="auto">
          <a:xfrm>
            <a:off x="1143000" y="6096000"/>
            <a:ext cx="6892925" cy="557312"/>
          </a:xfrm>
          <a:prstGeom prst="rect">
            <a:avLst/>
          </a:prstGeom>
          <a:noFill/>
          <a:ln w="9525">
            <a:noFill/>
            <a:miter lim="800000"/>
            <a:headEnd/>
            <a:tailEnd/>
          </a:ln>
          <a:effectLst/>
        </p:spPr>
        <p:txBody>
          <a:bodyPr lIns="64242" tIns="32121" rIns="64242" bIns="32121">
            <a:spAutoFit/>
          </a:bodyPr>
          <a:lstStyle/>
          <a:p>
            <a:pPr algn="ctr" defTabSz="642938" eaLnBrk="0" hangingPunct="0"/>
            <a:r>
              <a:rPr lang="en-US" sz="1600" dirty="0">
                <a:solidFill>
                  <a:srgbClr val="969696"/>
                </a:solidFill>
              </a:rPr>
              <a:t>*</a:t>
            </a:r>
            <a:r>
              <a:rPr lang="en-US" sz="1600" dirty="0" smtClean="0">
                <a:solidFill>
                  <a:srgbClr val="969696"/>
                </a:solidFill>
              </a:rPr>
              <a:t>2006-2008 </a:t>
            </a:r>
            <a:r>
              <a:rPr lang="en-US" sz="1600" dirty="0">
                <a:solidFill>
                  <a:srgbClr val="969696"/>
                </a:solidFill>
              </a:rPr>
              <a:t>for PM2.5; </a:t>
            </a:r>
            <a:r>
              <a:rPr lang="en-US" sz="1600" dirty="0" smtClean="0">
                <a:solidFill>
                  <a:srgbClr val="969696"/>
                </a:solidFill>
              </a:rPr>
              <a:t>2005 </a:t>
            </a:r>
            <a:r>
              <a:rPr lang="en-US" sz="1600" dirty="0">
                <a:solidFill>
                  <a:srgbClr val="969696"/>
                </a:solidFill>
              </a:rPr>
              <a:t>for ozone and </a:t>
            </a:r>
            <a:r>
              <a:rPr lang="en-US" sz="1600" dirty="0" smtClean="0">
                <a:solidFill>
                  <a:srgbClr val="969696"/>
                </a:solidFill>
              </a:rPr>
              <a:t>TAC</a:t>
            </a:r>
          </a:p>
          <a:p>
            <a:pPr algn="ctr" defTabSz="642938" eaLnBrk="0" hangingPunct="0"/>
            <a:r>
              <a:rPr lang="en-US" sz="1600" dirty="0" smtClean="0">
                <a:solidFill>
                  <a:srgbClr val="969696"/>
                </a:solidFill>
              </a:rPr>
              <a:t>Note:  233,00 total deaths in 2010</a:t>
            </a:r>
            <a:endParaRPr lang="en-US" sz="1600" dirty="0">
              <a:solidFill>
                <a:srgbClr val="969696"/>
              </a:solidFill>
            </a:endParaRPr>
          </a:p>
        </p:txBody>
      </p:sp>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3</a:t>
            </a:fld>
            <a:endParaRPr lang="en-US" sz="1600" dirty="0"/>
          </a:p>
        </p:txBody>
      </p:sp>
    </p:spTree>
    <p:extLst>
      <p:ext uri="{BB962C8B-B14F-4D97-AF65-F5344CB8AC3E}">
        <p14:creationId xmlns:p14="http://schemas.microsoft.com/office/powerpoint/2010/main" val="403842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52400" y="304800"/>
            <a:ext cx="8839199" cy="1295400"/>
          </a:xfrm>
        </p:spPr>
        <p:txBody>
          <a:bodyPr/>
          <a:lstStyle/>
          <a:p>
            <a:r>
              <a:rPr lang="en-US" altLang="en-US" sz="4800" dirty="0"/>
              <a:t>Cancer </a:t>
            </a:r>
            <a:r>
              <a:rPr lang="en-US" altLang="en-US" sz="4800" dirty="0" smtClean="0"/>
              <a:t>risks </a:t>
            </a:r>
            <a:r>
              <a:rPr lang="en-US" altLang="en-US" sz="4800" dirty="0"/>
              <a:t>from </a:t>
            </a:r>
            <a:r>
              <a:rPr lang="en-US" altLang="en-US" sz="4800" dirty="0" smtClean="0"/>
              <a:t>airborne toxics</a:t>
            </a:r>
            <a:r>
              <a:rPr lang="en-US" altLang="en-US" sz="4800" dirty="0"/>
              <a:t>*</a:t>
            </a:r>
            <a:br>
              <a:rPr lang="en-US" altLang="en-US" sz="4800" dirty="0"/>
            </a:br>
            <a:r>
              <a:rPr lang="en-US" altLang="en-US" sz="4000" dirty="0"/>
              <a:t> </a:t>
            </a:r>
            <a:r>
              <a:rPr lang="en-US" altLang="en-US" sz="3600" dirty="0"/>
              <a:t>(90% of risk from traffic pollutants)</a:t>
            </a:r>
            <a:endParaRPr lang="en-US" altLang="en-US" sz="4800" dirty="0"/>
          </a:p>
        </p:txBody>
      </p:sp>
      <p:sp>
        <p:nvSpPr>
          <p:cNvPr id="423939" name="Freeform 3"/>
          <p:cNvSpPr>
            <a:spLocks/>
          </p:cNvSpPr>
          <p:nvPr/>
        </p:nvSpPr>
        <p:spPr bwMode="auto">
          <a:xfrm>
            <a:off x="742950" y="5794375"/>
            <a:ext cx="7778750" cy="528638"/>
          </a:xfrm>
          <a:custGeom>
            <a:avLst/>
            <a:gdLst>
              <a:gd name="T0" fmla="*/ 0 w 4900"/>
              <a:gd name="T1" fmla="*/ 333 h 333"/>
              <a:gd name="T2" fmla="*/ 279 w 4900"/>
              <a:gd name="T3" fmla="*/ 0 h 333"/>
              <a:gd name="T4" fmla="*/ 4900 w 4900"/>
              <a:gd name="T5" fmla="*/ 0 h 333"/>
              <a:gd name="T6" fmla="*/ 4621 w 4900"/>
              <a:gd name="T7" fmla="*/ 333 h 333"/>
              <a:gd name="T8" fmla="*/ 0 w 4900"/>
              <a:gd name="T9" fmla="*/ 333 h 333"/>
            </a:gdLst>
            <a:ahLst/>
            <a:cxnLst>
              <a:cxn ang="0">
                <a:pos x="T0" y="T1"/>
              </a:cxn>
              <a:cxn ang="0">
                <a:pos x="T2" y="T3"/>
              </a:cxn>
              <a:cxn ang="0">
                <a:pos x="T4" y="T5"/>
              </a:cxn>
              <a:cxn ang="0">
                <a:pos x="T6" y="T7"/>
              </a:cxn>
              <a:cxn ang="0">
                <a:pos x="T8" y="T9"/>
              </a:cxn>
            </a:cxnLst>
            <a:rect l="0" t="0" r="r" b="b"/>
            <a:pathLst>
              <a:path w="4900" h="333">
                <a:moveTo>
                  <a:pt x="0" y="333"/>
                </a:moveTo>
                <a:lnTo>
                  <a:pt x="279" y="0"/>
                </a:lnTo>
                <a:lnTo>
                  <a:pt x="4900" y="0"/>
                </a:lnTo>
                <a:lnTo>
                  <a:pt x="4621" y="333"/>
                </a:lnTo>
                <a:lnTo>
                  <a:pt x="0" y="3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0" name="Freeform 4"/>
          <p:cNvSpPr>
            <a:spLocks/>
          </p:cNvSpPr>
          <p:nvPr/>
        </p:nvSpPr>
        <p:spPr bwMode="auto">
          <a:xfrm>
            <a:off x="742950" y="2128838"/>
            <a:ext cx="442913" cy="4194175"/>
          </a:xfrm>
          <a:custGeom>
            <a:avLst/>
            <a:gdLst>
              <a:gd name="T0" fmla="*/ 0 w 279"/>
              <a:gd name="T1" fmla="*/ 2642 h 2642"/>
              <a:gd name="T2" fmla="*/ 0 w 279"/>
              <a:gd name="T3" fmla="*/ 334 h 2642"/>
              <a:gd name="T4" fmla="*/ 279 w 279"/>
              <a:gd name="T5" fmla="*/ 0 h 2642"/>
              <a:gd name="T6" fmla="*/ 279 w 279"/>
              <a:gd name="T7" fmla="*/ 2309 h 2642"/>
              <a:gd name="T8" fmla="*/ 0 w 279"/>
              <a:gd name="T9" fmla="*/ 2642 h 2642"/>
            </a:gdLst>
            <a:ahLst/>
            <a:cxnLst>
              <a:cxn ang="0">
                <a:pos x="T0" y="T1"/>
              </a:cxn>
              <a:cxn ang="0">
                <a:pos x="T2" y="T3"/>
              </a:cxn>
              <a:cxn ang="0">
                <a:pos x="T4" y="T5"/>
              </a:cxn>
              <a:cxn ang="0">
                <a:pos x="T6" y="T7"/>
              </a:cxn>
              <a:cxn ang="0">
                <a:pos x="T8" y="T9"/>
              </a:cxn>
            </a:cxnLst>
            <a:rect l="0" t="0" r="r" b="b"/>
            <a:pathLst>
              <a:path w="279" h="2642">
                <a:moveTo>
                  <a:pt x="0" y="2642"/>
                </a:moveTo>
                <a:lnTo>
                  <a:pt x="0" y="334"/>
                </a:lnTo>
                <a:lnTo>
                  <a:pt x="279" y="0"/>
                </a:lnTo>
                <a:lnTo>
                  <a:pt x="279" y="2309"/>
                </a:lnTo>
                <a:lnTo>
                  <a:pt x="0" y="26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1" name="Rectangle 5"/>
          <p:cNvSpPr>
            <a:spLocks noChangeArrowheads="1"/>
          </p:cNvSpPr>
          <p:nvPr/>
        </p:nvSpPr>
        <p:spPr bwMode="auto">
          <a:xfrm>
            <a:off x="1185863" y="2128838"/>
            <a:ext cx="7335837"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3942" name="Freeform 6"/>
          <p:cNvSpPr>
            <a:spLocks/>
          </p:cNvSpPr>
          <p:nvPr/>
        </p:nvSpPr>
        <p:spPr bwMode="auto">
          <a:xfrm>
            <a:off x="742950" y="5794375"/>
            <a:ext cx="7778750" cy="528638"/>
          </a:xfrm>
          <a:custGeom>
            <a:avLst/>
            <a:gdLst>
              <a:gd name="T0" fmla="*/ 4900 w 4900"/>
              <a:gd name="T1" fmla="*/ 0 h 333"/>
              <a:gd name="T2" fmla="*/ 4621 w 4900"/>
              <a:gd name="T3" fmla="*/ 333 h 333"/>
              <a:gd name="T4" fmla="*/ 0 w 4900"/>
              <a:gd name="T5" fmla="*/ 333 h 333"/>
              <a:gd name="T6" fmla="*/ 279 w 4900"/>
              <a:gd name="T7" fmla="*/ 0 h 333"/>
              <a:gd name="T8" fmla="*/ 4900 w 4900"/>
              <a:gd name="T9" fmla="*/ 0 h 333"/>
            </a:gdLst>
            <a:ahLst/>
            <a:cxnLst>
              <a:cxn ang="0">
                <a:pos x="T0" y="T1"/>
              </a:cxn>
              <a:cxn ang="0">
                <a:pos x="T2" y="T3"/>
              </a:cxn>
              <a:cxn ang="0">
                <a:pos x="T4" y="T5"/>
              </a:cxn>
              <a:cxn ang="0">
                <a:pos x="T6" y="T7"/>
              </a:cxn>
              <a:cxn ang="0">
                <a:pos x="T8" y="T9"/>
              </a:cxn>
            </a:cxnLst>
            <a:rect l="0" t="0" r="r" b="b"/>
            <a:pathLst>
              <a:path w="4900" h="333">
                <a:moveTo>
                  <a:pt x="4900" y="0"/>
                </a:moveTo>
                <a:lnTo>
                  <a:pt x="4621" y="333"/>
                </a:lnTo>
                <a:lnTo>
                  <a:pt x="0" y="333"/>
                </a:lnTo>
                <a:lnTo>
                  <a:pt x="279" y="0"/>
                </a:lnTo>
                <a:lnTo>
                  <a:pt x="4900" y="0"/>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943" name="Freeform 7"/>
          <p:cNvSpPr>
            <a:spLocks/>
          </p:cNvSpPr>
          <p:nvPr/>
        </p:nvSpPr>
        <p:spPr bwMode="auto">
          <a:xfrm>
            <a:off x="742950" y="2128838"/>
            <a:ext cx="442913" cy="4194175"/>
          </a:xfrm>
          <a:custGeom>
            <a:avLst/>
            <a:gdLst>
              <a:gd name="T0" fmla="*/ 0 w 279"/>
              <a:gd name="T1" fmla="*/ 2642 h 2642"/>
              <a:gd name="T2" fmla="*/ 0 w 279"/>
              <a:gd name="T3" fmla="*/ 334 h 2642"/>
              <a:gd name="T4" fmla="*/ 279 w 279"/>
              <a:gd name="T5" fmla="*/ 0 h 2642"/>
              <a:gd name="T6" fmla="*/ 279 w 279"/>
              <a:gd name="T7" fmla="*/ 2309 h 2642"/>
              <a:gd name="T8" fmla="*/ 0 w 279"/>
              <a:gd name="T9" fmla="*/ 2642 h 2642"/>
            </a:gdLst>
            <a:ahLst/>
            <a:cxnLst>
              <a:cxn ang="0">
                <a:pos x="T0" y="T1"/>
              </a:cxn>
              <a:cxn ang="0">
                <a:pos x="T2" y="T3"/>
              </a:cxn>
              <a:cxn ang="0">
                <a:pos x="T4" y="T5"/>
              </a:cxn>
              <a:cxn ang="0">
                <a:pos x="T6" y="T7"/>
              </a:cxn>
              <a:cxn ang="0">
                <a:pos x="T8" y="T9"/>
              </a:cxn>
            </a:cxnLst>
            <a:rect l="0" t="0" r="r" b="b"/>
            <a:pathLst>
              <a:path w="279" h="2642">
                <a:moveTo>
                  <a:pt x="0" y="2642"/>
                </a:moveTo>
                <a:lnTo>
                  <a:pt x="0" y="334"/>
                </a:lnTo>
                <a:lnTo>
                  <a:pt x="279" y="0"/>
                </a:lnTo>
                <a:lnTo>
                  <a:pt x="279" y="2309"/>
                </a:lnTo>
                <a:lnTo>
                  <a:pt x="0" y="26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4" name="Rectangle 8"/>
          <p:cNvSpPr>
            <a:spLocks noChangeArrowheads="1"/>
          </p:cNvSpPr>
          <p:nvPr/>
        </p:nvSpPr>
        <p:spPr bwMode="auto">
          <a:xfrm>
            <a:off x="1185863" y="2128838"/>
            <a:ext cx="7335837"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3945" name="Freeform 9"/>
          <p:cNvSpPr>
            <a:spLocks/>
          </p:cNvSpPr>
          <p:nvPr/>
        </p:nvSpPr>
        <p:spPr bwMode="auto">
          <a:xfrm>
            <a:off x="1858963" y="2438400"/>
            <a:ext cx="442912" cy="3884613"/>
          </a:xfrm>
          <a:custGeom>
            <a:avLst/>
            <a:gdLst>
              <a:gd name="T0" fmla="*/ 0 w 279"/>
              <a:gd name="T1" fmla="*/ 2447 h 2447"/>
              <a:gd name="T2" fmla="*/ 0 w 279"/>
              <a:gd name="T3" fmla="*/ 341 h 2447"/>
              <a:gd name="T4" fmla="*/ 279 w 279"/>
              <a:gd name="T5" fmla="*/ 0 h 2447"/>
              <a:gd name="T6" fmla="*/ 279 w 279"/>
              <a:gd name="T7" fmla="*/ 2114 h 2447"/>
              <a:gd name="T8" fmla="*/ 0 w 279"/>
              <a:gd name="T9" fmla="*/ 2447 h 2447"/>
            </a:gdLst>
            <a:ahLst/>
            <a:cxnLst>
              <a:cxn ang="0">
                <a:pos x="T0" y="T1"/>
              </a:cxn>
              <a:cxn ang="0">
                <a:pos x="T2" y="T3"/>
              </a:cxn>
              <a:cxn ang="0">
                <a:pos x="T4" y="T5"/>
              </a:cxn>
              <a:cxn ang="0">
                <a:pos x="T6" y="T7"/>
              </a:cxn>
              <a:cxn ang="0">
                <a:pos x="T8" y="T9"/>
              </a:cxn>
            </a:cxnLst>
            <a:rect l="0" t="0" r="r" b="b"/>
            <a:pathLst>
              <a:path w="279" h="2447">
                <a:moveTo>
                  <a:pt x="0" y="2447"/>
                </a:moveTo>
                <a:lnTo>
                  <a:pt x="0" y="341"/>
                </a:lnTo>
                <a:lnTo>
                  <a:pt x="279" y="0"/>
                </a:lnTo>
                <a:lnTo>
                  <a:pt x="279" y="2114"/>
                </a:lnTo>
                <a:lnTo>
                  <a:pt x="0" y="2447"/>
                </a:lnTo>
                <a:close/>
              </a:path>
            </a:pathLst>
          </a:custGeom>
          <a:solidFill>
            <a:srgbClr val="FF0000"/>
          </a:solidFill>
          <a:ln w="11176">
            <a:solidFill>
              <a:srgbClr val="000000"/>
            </a:solidFill>
            <a:prstDash val="solid"/>
            <a:round/>
            <a:headEnd/>
            <a:tailEnd/>
          </a:ln>
        </p:spPr>
        <p:txBody>
          <a:bodyPr/>
          <a:lstStyle/>
          <a:p>
            <a:endParaRPr lang="en-US"/>
          </a:p>
        </p:txBody>
      </p:sp>
      <p:sp>
        <p:nvSpPr>
          <p:cNvPr id="423946" name="Rectangle 10"/>
          <p:cNvSpPr>
            <a:spLocks noChangeArrowheads="1"/>
          </p:cNvSpPr>
          <p:nvPr/>
        </p:nvSpPr>
        <p:spPr bwMode="auto">
          <a:xfrm>
            <a:off x="1219200" y="2979738"/>
            <a:ext cx="639763" cy="3343275"/>
          </a:xfrm>
          <a:prstGeom prst="rect">
            <a:avLst/>
          </a:prstGeom>
          <a:solidFill>
            <a:srgbClr val="FF0000"/>
          </a:solidFill>
          <a:ln w="11176">
            <a:solidFill>
              <a:srgbClr val="000000"/>
            </a:solidFill>
            <a:miter lim="800000"/>
            <a:headEnd/>
            <a:tailEnd/>
          </a:ln>
        </p:spPr>
        <p:txBody>
          <a:bodyPr/>
          <a:lstStyle/>
          <a:p>
            <a:endParaRPr lang="en-US"/>
          </a:p>
        </p:txBody>
      </p:sp>
      <p:sp>
        <p:nvSpPr>
          <p:cNvPr id="423947" name="Freeform 11"/>
          <p:cNvSpPr>
            <a:spLocks/>
          </p:cNvSpPr>
          <p:nvPr/>
        </p:nvSpPr>
        <p:spPr bwMode="auto">
          <a:xfrm>
            <a:off x="1219200" y="2438400"/>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FF0000"/>
          </a:solidFill>
          <a:ln w="11176">
            <a:solidFill>
              <a:srgbClr val="000000"/>
            </a:solidFill>
            <a:prstDash val="solid"/>
            <a:round/>
            <a:headEnd/>
            <a:tailEnd/>
          </a:ln>
        </p:spPr>
        <p:txBody>
          <a:bodyPr/>
          <a:lstStyle/>
          <a:p>
            <a:endParaRPr lang="en-US"/>
          </a:p>
        </p:txBody>
      </p:sp>
      <p:sp>
        <p:nvSpPr>
          <p:cNvPr id="423948" name="Freeform 12"/>
          <p:cNvSpPr>
            <a:spLocks/>
          </p:cNvSpPr>
          <p:nvPr/>
        </p:nvSpPr>
        <p:spPr bwMode="auto">
          <a:xfrm>
            <a:off x="2506663" y="5181600"/>
            <a:ext cx="441325" cy="1136650"/>
          </a:xfrm>
          <a:custGeom>
            <a:avLst/>
            <a:gdLst>
              <a:gd name="T0" fmla="*/ 0 w 278"/>
              <a:gd name="T1" fmla="*/ 716 h 716"/>
              <a:gd name="T2" fmla="*/ 0 w 278"/>
              <a:gd name="T3" fmla="*/ 341 h 716"/>
              <a:gd name="T4" fmla="*/ 278 w 278"/>
              <a:gd name="T5" fmla="*/ 0 h 716"/>
              <a:gd name="T6" fmla="*/ 278 w 278"/>
              <a:gd name="T7" fmla="*/ 383 h 716"/>
              <a:gd name="T8" fmla="*/ 0 w 278"/>
              <a:gd name="T9" fmla="*/ 716 h 716"/>
            </a:gdLst>
            <a:ahLst/>
            <a:cxnLst>
              <a:cxn ang="0">
                <a:pos x="T0" y="T1"/>
              </a:cxn>
              <a:cxn ang="0">
                <a:pos x="T2" y="T3"/>
              </a:cxn>
              <a:cxn ang="0">
                <a:pos x="T4" y="T5"/>
              </a:cxn>
              <a:cxn ang="0">
                <a:pos x="T6" y="T7"/>
              </a:cxn>
              <a:cxn ang="0">
                <a:pos x="T8" y="T9"/>
              </a:cxn>
            </a:cxnLst>
            <a:rect l="0" t="0" r="r" b="b"/>
            <a:pathLst>
              <a:path w="278" h="716">
                <a:moveTo>
                  <a:pt x="0" y="716"/>
                </a:moveTo>
                <a:lnTo>
                  <a:pt x="0" y="341"/>
                </a:lnTo>
                <a:lnTo>
                  <a:pt x="278" y="0"/>
                </a:lnTo>
                <a:lnTo>
                  <a:pt x="278" y="383"/>
                </a:lnTo>
                <a:lnTo>
                  <a:pt x="0" y="716"/>
                </a:lnTo>
                <a:close/>
              </a:path>
            </a:pathLst>
          </a:custGeom>
          <a:solidFill>
            <a:srgbClr val="1A1A66"/>
          </a:solidFill>
          <a:ln w="11113">
            <a:solidFill>
              <a:srgbClr val="000000"/>
            </a:solidFill>
            <a:prstDash val="solid"/>
            <a:round/>
            <a:headEnd/>
            <a:tailEnd/>
          </a:ln>
        </p:spPr>
        <p:txBody>
          <a:bodyPr/>
          <a:lstStyle/>
          <a:p>
            <a:endParaRPr lang="en-US"/>
          </a:p>
        </p:txBody>
      </p:sp>
      <p:sp>
        <p:nvSpPr>
          <p:cNvPr id="423949" name="Rectangle 13"/>
          <p:cNvSpPr>
            <a:spLocks noChangeArrowheads="1"/>
          </p:cNvSpPr>
          <p:nvPr/>
        </p:nvSpPr>
        <p:spPr bwMode="auto">
          <a:xfrm>
            <a:off x="1858963" y="5727700"/>
            <a:ext cx="641350" cy="595313"/>
          </a:xfrm>
          <a:prstGeom prst="rect">
            <a:avLst/>
          </a:prstGeom>
          <a:solidFill>
            <a:srgbClr val="3333CC"/>
          </a:solidFill>
          <a:ln w="11176">
            <a:solidFill>
              <a:srgbClr val="000000"/>
            </a:solidFill>
            <a:miter lim="800000"/>
            <a:headEnd/>
            <a:tailEnd/>
          </a:ln>
        </p:spPr>
        <p:txBody>
          <a:bodyPr/>
          <a:lstStyle/>
          <a:p>
            <a:endParaRPr lang="en-US"/>
          </a:p>
        </p:txBody>
      </p:sp>
      <p:sp>
        <p:nvSpPr>
          <p:cNvPr id="423950" name="Freeform 14"/>
          <p:cNvSpPr>
            <a:spLocks/>
          </p:cNvSpPr>
          <p:nvPr/>
        </p:nvSpPr>
        <p:spPr bwMode="auto">
          <a:xfrm>
            <a:off x="1858963" y="5186363"/>
            <a:ext cx="1082675" cy="541337"/>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262699"/>
          </a:solidFill>
          <a:ln w="11113">
            <a:solidFill>
              <a:srgbClr val="000000"/>
            </a:solidFill>
            <a:prstDash val="solid"/>
            <a:round/>
            <a:headEnd/>
            <a:tailEnd/>
          </a:ln>
        </p:spPr>
        <p:txBody>
          <a:bodyPr/>
          <a:lstStyle/>
          <a:p>
            <a:endParaRPr lang="en-US"/>
          </a:p>
        </p:txBody>
      </p:sp>
      <p:sp>
        <p:nvSpPr>
          <p:cNvPr id="423951" name="Freeform 15"/>
          <p:cNvSpPr>
            <a:spLocks/>
          </p:cNvSpPr>
          <p:nvPr/>
        </p:nvSpPr>
        <p:spPr bwMode="auto">
          <a:xfrm>
            <a:off x="3130550" y="5253038"/>
            <a:ext cx="452438" cy="1069975"/>
          </a:xfrm>
          <a:custGeom>
            <a:avLst/>
            <a:gdLst>
              <a:gd name="T0" fmla="*/ 0 w 285"/>
              <a:gd name="T1" fmla="*/ 674 h 674"/>
              <a:gd name="T2" fmla="*/ 0 w 285"/>
              <a:gd name="T3" fmla="*/ 341 h 674"/>
              <a:gd name="T4" fmla="*/ 285 w 285"/>
              <a:gd name="T5" fmla="*/ 0 h 674"/>
              <a:gd name="T6" fmla="*/ 285 w 285"/>
              <a:gd name="T7" fmla="*/ 341 h 674"/>
              <a:gd name="T8" fmla="*/ 0 w 285"/>
              <a:gd name="T9" fmla="*/ 674 h 674"/>
            </a:gdLst>
            <a:ahLst/>
            <a:cxnLst>
              <a:cxn ang="0">
                <a:pos x="T0" y="T1"/>
              </a:cxn>
              <a:cxn ang="0">
                <a:pos x="T2" y="T3"/>
              </a:cxn>
              <a:cxn ang="0">
                <a:pos x="T4" y="T5"/>
              </a:cxn>
              <a:cxn ang="0">
                <a:pos x="T6" y="T7"/>
              </a:cxn>
              <a:cxn ang="0">
                <a:pos x="T8" y="T9"/>
              </a:cxn>
            </a:cxnLst>
            <a:rect l="0" t="0" r="r" b="b"/>
            <a:pathLst>
              <a:path w="285" h="674">
                <a:moveTo>
                  <a:pt x="0" y="674"/>
                </a:moveTo>
                <a:lnTo>
                  <a:pt x="0" y="341"/>
                </a:lnTo>
                <a:lnTo>
                  <a:pt x="285" y="0"/>
                </a:lnTo>
                <a:lnTo>
                  <a:pt x="285" y="341"/>
                </a:lnTo>
                <a:lnTo>
                  <a:pt x="0" y="674"/>
                </a:lnTo>
                <a:close/>
              </a:path>
            </a:pathLst>
          </a:custGeom>
          <a:solidFill>
            <a:srgbClr val="666680"/>
          </a:solidFill>
          <a:ln w="11113">
            <a:solidFill>
              <a:srgbClr val="000000"/>
            </a:solidFill>
            <a:prstDash val="solid"/>
            <a:round/>
            <a:headEnd/>
            <a:tailEnd/>
          </a:ln>
        </p:spPr>
        <p:txBody>
          <a:bodyPr/>
          <a:lstStyle/>
          <a:p>
            <a:endParaRPr lang="en-US"/>
          </a:p>
        </p:txBody>
      </p:sp>
      <p:sp>
        <p:nvSpPr>
          <p:cNvPr id="423952" name="Rectangle 16"/>
          <p:cNvSpPr>
            <a:spLocks noChangeArrowheads="1"/>
          </p:cNvSpPr>
          <p:nvPr/>
        </p:nvSpPr>
        <p:spPr bwMode="auto">
          <a:xfrm>
            <a:off x="2500313" y="5794375"/>
            <a:ext cx="630237" cy="528638"/>
          </a:xfrm>
          <a:prstGeom prst="rect">
            <a:avLst/>
          </a:prstGeom>
          <a:solidFill>
            <a:srgbClr val="CCCCFF"/>
          </a:solidFill>
          <a:ln w="11176">
            <a:solidFill>
              <a:srgbClr val="000000"/>
            </a:solidFill>
            <a:miter lim="800000"/>
            <a:headEnd/>
            <a:tailEnd/>
          </a:ln>
        </p:spPr>
        <p:txBody>
          <a:bodyPr/>
          <a:lstStyle/>
          <a:p>
            <a:endParaRPr lang="en-US"/>
          </a:p>
        </p:txBody>
      </p:sp>
      <p:sp>
        <p:nvSpPr>
          <p:cNvPr id="423953" name="Freeform 17"/>
          <p:cNvSpPr>
            <a:spLocks/>
          </p:cNvSpPr>
          <p:nvPr/>
        </p:nvSpPr>
        <p:spPr bwMode="auto">
          <a:xfrm>
            <a:off x="2500313" y="5253038"/>
            <a:ext cx="1082675" cy="541337"/>
          </a:xfrm>
          <a:custGeom>
            <a:avLst/>
            <a:gdLst>
              <a:gd name="T0" fmla="*/ 397 w 682"/>
              <a:gd name="T1" fmla="*/ 341 h 341"/>
              <a:gd name="T2" fmla="*/ 682 w 682"/>
              <a:gd name="T3" fmla="*/ 0 h 341"/>
              <a:gd name="T4" fmla="*/ 278 w 682"/>
              <a:gd name="T5" fmla="*/ 0 h 341"/>
              <a:gd name="T6" fmla="*/ 0 w 682"/>
              <a:gd name="T7" fmla="*/ 341 h 341"/>
              <a:gd name="T8" fmla="*/ 397 w 682"/>
              <a:gd name="T9" fmla="*/ 341 h 341"/>
            </a:gdLst>
            <a:ahLst/>
            <a:cxnLst>
              <a:cxn ang="0">
                <a:pos x="T0" y="T1"/>
              </a:cxn>
              <a:cxn ang="0">
                <a:pos x="T2" y="T3"/>
              </a:cxn>
              <a:cxn ang="0">
                <a:pos x="T4" y="T5"/>
              </a:cxn>
              <a:cxn ang="0">
                <a:pos x="T6" y="T7"/>
              </a:cxn>
              <a:cxn ang="0">
                <a:pos x="T8" y="T9"/>
              </a:cxn>
            </a:cxnLst>
            <a:rect l="0" t="0" r="r" b="b"/>
            <a:pathLst>
              <a:path w="682" h="341">
                <a:moveTo>
                  <a:pt x="397" y="341"/>
                </a:moveTo>
                <a:lnTo>
                  <a:pt x="682" y="0"/>
                </a:lnTo>
                <a:lnTo>
                  <a:pt x="278" y="0"/>
                </a:lnTo>
                <a:lnTo>
                  <a:pt x="0" y="341"/>
                </a:lnTo>
                <a:lnTo>
                  <a:pt x="397" y="341"/>
                </a:lnTo>
                <a:close/>
              </a:path>
            </a:pathLst>
          </a:custGeom>
          <a:solidFill>
            <a:srgbClr val="9999BF"/>
          </a:solidFill>
          <a:ln w="11113">
            <a:solidFill>
              <a:srgbClr val="000000"/>
            </a:solidFill>
            <a:prstDash val="solid"/>
            <a:round/>
            <a:headEnd/>
            <a:tailEnd/>
          </a:ln>
        </p:spPr>
        <p:txBody>
          <a:bodyPr/>
          <a:lstStyle/>
          <a:p>
            <a:endParaRPr lang="en-US"/>
          </a:p>
        </p:txBody>
      </p:sp>
      <p:sp>
        <p:nvSpPr>
          <p:cNvPr id="423954" name="Freeform 18"/>
          <p:cNvSpPr>
            <a:spLocks/>
          </p:cNvSpPr>
          <p:nvPr/>
        </p:nvSpPr>
        <p:spPr bwMode="auto">
          <a:xfrm>
            <a:off x="3770313" y="5595938"/>
            <a:ext cx="442912" cy="727075"/>
          </a:xfrm>
          <a:custGeom>
            <a:avLst/>
            <a:gdLst>
              <a:gd name="T0" fmla="*/ 0 w 279"/>
              <a:gd name="T1" fmla="*/ 458 h 458"/>
              <a:gd name="T2" fmla="*/ 0 w 279"/>
              <a:gd name="T3" fmla="*/ 340 h 458"/>
              <a:gd name="T4" fmla="*/ 279 w 279"/>
              <a:gd name="T5" fmla="*/ 0 h 458"/>
              <a:gd name="T6" fmla="*/ 279 w 279"/>
              <a:gd name="T7" fmla="*/ 125 h 458"/>
              <a:gd name="T8" fmla="*/ 0 w 279"/>
              <a:gd name="T9" fmla="*/ 458 h 458"/>
            </a:gdLst>
            <a:ahLst/>
            <a:cxnLst>
              <a:cxn ang="0">
                <a:pos x="T0" y="T1"/>
              </a:cxn>
              <a:cxn ang="0">
                <a:pos x="T2" y="T3"/>
              </a:cxn>
              <a:cxn ang="0">
                <a:pos x="T4" y="T5"/>
              </a:cxn>
              <a:cxn ang="0">
                <a:pos x="T6" y="T7"/>
              </a:cxn>
              <a:cxn ang="0">
                <a:pos x="T8" y="T9"/>
              </a:cxn>
            </a:cxnLst>
            <a:rect l="0" t="0" r="r" b="b"/>
            <a:pathLst>
              <a:path w="279" h="458">
                <a:moveTo>
                  <a:pt x="0" y="458"/>
                </a:moveTo>
                <a:lnTo>
                  <a:pt x="0" y="340"/>
                </a:lnTo>
                <a:lnTo>
                  <a:pt x="279" y="0"/>
                </a:lnTo>
                <a:lnTo>
                  <a:pt x="279" y="125"/>
                </a:lnTo>
                <a:lnTo>
                  <a:pt x="0" y="458"/>
                </a:lnTo>
                <a:close/>
              </a:path>
            </a:pathLst>
          </a:custGeom>
          <a:solidFill>
            <a:srgbClr val="595959"/>
          </a:solidFill>
          <a:ln w="11113">
            <a:solidFill>
              <a:srgbClr val="000000"/>
            </a:solidFill>
            <a:prstDash val="solid"/>
            <a:round/>
            <a:headEnd/>
            <a:tailEnd/>
          </a:ln>
        </p:spPr>
        <p:txBody>
          <a:bodyPr/>
          <a:lstStyle/>
          <a:p>
            <a:endParaRPr lang="en-US"/>
          </a:p>
        </p:txBody>
      </p:sp>
      <p:sp>
        <p:nvSpPr>
          <p:cNvPr id="423955" name="Rectangle 19"/>
          <p:cNvSpPr>
            <a:spLocks noChangeArrowheads="1"/>
          </p:cNvSpPr>
          <p:nvPr/>
        </p:nvSpPr>
        <p:spPr bwMode="auto">
          <a:xfrm>
            <a:off x="3130550" y="6135688"/>
            <a:ext cx="639763" cy="187325"/>
          </a:xfrm>
          <a:prstGeom prst="rect">
            <a:avLst/>
          </a:prstGeom>
          <a:solidFill>
            <a:srgbClr val="B2B2B2"/>
          </a:solidFill>
          <a:ln w="11113">
            <a:solidFill>
              <a:srgbClr val="000000"/>
            </a:solidFill>
            <a:miter lim="800000"/>
            <a:headEnd/>
            <a:tailEnd/>
          </a:ln>
        </p:spPr>
        <p:txBody>
          <a:bodyPr/>
          <a:lstStyle/>
          <a:p>
            <a:endParaRPr lang="en-US"/>
          </a:p>
        </p:txBody>
      </p:sp>
      <p:sp>
        <p:nvSpPr>
          <p:cNvPr id="423956" name="Freeform 20"/>
          <p:cNvSpPr>
            <a:spLocks/>
          </p:cNvSpPr>
          <p:nvPr/>
        </p:nvSpPr>
        <p:spPr bwMode="auto">
          <a:xfrm>
            <a:off x="3130550" y="5595938"/>
            <a:ext cx="1082675" cy="539750"/>
          </a:xfrm>
          <a:custGeom>
            <a:avLst/>
            <a:gdLst>
              <a:gd name="T0" fmla="*/ 403 w 682"/>
              <a:gd name="T1" fmla="*/ 340 h 340"/>
              <a:gd name="T2" fmla="*/ 682 w 682"/>
              <a:gd name="T3" fmla="*/ 0 h 340"/>
              <a:gd name="T4" fmla="*/ 285 w 682"/>
              <a:gd name="T5" fmla="*/ 0 h 340"/>
              <a:gd name="T6" fmla="*/ 0 w 682"/>
              <a:gd name="T7" fmla="*/ 340 h 340"/>
              <a:gd name="T8" fmla="*/ 403 w 682"/>
              <a:gd name="T9" fmla="*/ 340 h 340"/>
            </a:gdLst>
            <a:ahLst/>
            <a:cxnLst>
              <a:cxn ang="0">
                <a:pos x="T0" y="T1"/>
              </a:cxn>
              <a:cxn ang="0">
                <a:pos x="T2" y="T3"/>
              </a:cxn>
              <a:cxn ang="0">
                <a:pos x="T4" y="T5"/>
              </a:cxn>
              <a:cxn ang="0">
                <a:pos x="T6" y="T7"/>
              </a:cxn>
              <a:cxn ang="0">
                <a:pos x="T8" y="T9"/>
              </a:cxn>
            </a:cxnLst>
            <a:rect l="0" t="0" r="r" b="b"/>
            <a:pathLst>
              <a:path w="682" h="340">
                <a:moveTo>
                  <a:pt x="403" y="340"/>
                </a:moveTo>
                <a:lnTo>
                  <a:pt x="682" y="0"/>
                </a:lnTo>
                <a:lnTo>
                  <a:pt x="285" y="0"/>
                </a:lnTo>
                <a:lnTo>
                  <a:pt x="0" y="340"/>
                </a:lnTo>
                <a:lnTo>
                  <a:pt x="403" y="340"/>
                </a:lnTo>
                <a:close/>
              </a:path>
            </a:pathLst>
          </a:custGeom>
          <a:solidFill>
            <a:srgbClr val="868686"/>
          </a:solidFill>
          <a:ln w="11113">
            <a:solidFill>
              <a:srgbClr val="000000"/>
            </a:solidFill>
            <a:prstDash val="solid"/>
            <a:round/>
            <a:headEnd/>
            <a:tailEnd/>
          </a:ln>
        </p:spPr>
        <p:txBody>
          <a:bodyPr/>
          <a:lstStyle/>
          <a:p>
            <a:endParaRPr lang="en-US"/>
          </a:p>
        </p:txBody>
      </p:sp>
      <p:sp>
        <p:nvSpPr>
          <p:cNvPr id="423957" name="Freeform 21"/>
          <p:cNvSpPr>
            <a:spLocks/>
          </p:cNvSpPr>
          <p:nvPr/>
        </p:nvSpPr>
        <p:spPr bwMode="auto">
          <a:xfrm>
            <a:off x="4411663" y="5616575"/>
            <a:ext cx="441325" cy="706438"/>
          </a:xfrm>
          <a:custGeom>
            <a:avLst/>
            <a:gdLst>
              <a:gd name="T0" fmla="*/ 0 w 278"/>
              <a:gd name="T1" fmla="*/ 445 h 445"/>
              <a:gd name="T2" fmla="*/ 0 w 278"/>
              <a:gd name="T3" fmla="*/ 341 h 445"/>
              <a:gd name="T4" fmla="*/ 278 w 278"/>
              <a:gd name="T5" fmla="*/ 0 h 445"/>
              <a:gd name="T6" fmla="*/ 278 w 278"/>
              <a:gd name="T7" fmla="*/ 112 h 445"/>
              <a:gd name="T8" fmla="*/ 0 w 278"/>
              <a:gd name="T9" fmla="*/ 445 h 445"/>
            </a:gdLst>
            <a:ahLst/>
            <a:cxnLst>
              <a:cxn ang="0">
                <a:pos x="T0" y="T1"/>
              </a:cxn>
              <a:cxn ang="0">
                <a:pos x="T2" y="T3"/>
              </a:cxn>
              <a:cxn ang="0">
                <a:pos x="T4" y="T5"/>
              </a:cxn>
              <a:cxn ang="0">
                <a:pos x="T6" y="T7"/>
              </a:cxn>
              <a:cxn ang="0">
                <a:pos x="T8" y="T9"/>
              </a:cxn>
            </a:cxnLst>
            <a:rect l="0" t="0" r="r" b="b"/>
            <a:pathLst>
              <a:path w="278" h="445">
                <a:moveTo>
                  <a:pt x="0" y="445"/>
                </a:moveTo>
                <a:lnTo>
                  <a:pt x="0" y="341"/>
                </a:lnTo>
                <a:lnTo>
                  <a:pt x="278" y="0"/>
                </a:lnTo>
                <a:lnTo>
                  <a:pt x="278" y="112"/>
                </a:lnTo>
                <a:lnTo>
                  <a:pt x="0" y="445"/>
                </a:lnTo>
                <a:close/>
              </a:path>
            </a:pathLst>
          </a:custGeom>
          <a:solidFill>
            <a:srgbClr val="404040"/>
          </a:solidFill>
          <a:ln w="11113">
            <a:solidFill>
              <a:srgbClr val="000000"/>
            </a:solidFill>
            <a:prstDash val="solid"/>
            <a:round/>
            <a:headEnd/>
            <a:tailEnd/>
          </a:ln>
        </p:spPr>
        <p:txBody>
          <a:bodyPr/>
          <a:lstStyle/>
          <a:p>
            <a:endParaRPr lang="en-US"/>
          </a:p>
        </p:txBody>
      </p:sp>
      <p:sp>
        <p:nvSpPr>
          <p:cNvPr id="423958" name="Rectangle 22"/>
          <p:cNvSpPr>
            <a:spLocks noChangeArrowheads="1"/>
          </p:cNvSpPr>
          <p:nvPr/>
        </p:nvSpPr>
        <p:spPr bwMode="auto">
          <a:xfrm>
            <a:off x="3770313" y="6157913"/>
            <a:ext cx="641350" cy="165100"/>
          </a:xfrm>
          <a:prstGeom prst="rect">
            <a:avLst/>
          </a:prstGeom>
          <a:solidFill>
            <a:srgbClr val="808080"/>
          </a:solidFill>
          <a:ln w="11113">
            <a:solidFill>
              <a:srgbClr val="000000"/>
            </a:solidFill>
            <a:miter lim="800000"/>
            <a:headEnd/>
            <a:tailEnd/>
          </a:ln>
        </p:spPr>
        <p:txBody>
          <a:bodyPr/>
          <a:lstStyle/>
          <a:p>
            <a:endParaRPr lang="en-US"/>
          </a:p>
        </p:txBody>
      </p:sp>
      <p:sp>
        <p:nvSpPr>
          <p:cNvPr id="423959" name="Freeform 23"/>
          <p:cNvSpPr>
            <a:spLocks/>
          </p:cNvSpPr>
          <p:nvPr/>
        </p:nvSpPr>
        <p:spPr bwMode="auto">
          <a:xfrm>
            <a:off x="3770313" y="5616575"/>
            <a:ext cx="1082675" cy="541338"/>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606060"/>
          </a:solidFill>
          <a:ln w="11113">
            <a:solidFill>
              <a:srgbClr val="000000"/>
            </a:solidFill>
            <a:prstDash val="solid"/>
            <a:round/>
            <a:headEnd/>
            <a:tailEnd/>
          </a:ln>
        </p:spPr>
        <p:txBody>
          <a:bodyPr/>
          <a:lstStyle/>
          <a:p>
            <a:endParaRPr lang="en-US"/>
          </a:p>
        </p:txBody>
      </p:sp>
      <p:sp>
        <p:nvSpPr>
          <p:cNvPr id="423960" name="Freeform 24"/>
          <p:cNvSpPr>
            <a:spLocks/>
          </p:cNvSpPr>
          <p:nvPr/>
        </p:nvSpPr>
        <p:spPr bwMode="auto">
          <a:xfrm>
            <a:off x="5051425" y="5616575"/>
            <a:ext cx="442913" cy="706438"/>
          </a:xfrm>
          <a:custGeom>
            <a:avLst/>
            <a:gdLst>
              <a:gd name="T0" fmla="*/ 0 w 279"/>
              <a:gd name="T1" fmla="*/ 445 h 445"/>
              <a:gd name="T2" fmla="*/ 0 w 279"/>
              <a:gd name="T3" fmla="*/ 341 h 445"/>
              <a:gd name="T4" fmla="*/ 279 w 279"/>
              <a:gd name="T5" fmla="*/ 0 h 445"/>
              <a:gd name="T6" fmla="*/ 279 w 279"/>
              <a:gd name="T7" fmla="*/ 112 h 445"/>
              <a:gd name="T8" fmla="*/ 0 w 279"/>
              <a:gd name="T9" fmla="*/ 445 h 445"/>
            </a:gdLst>
            <a:ahLst/>
            <a:cxnLst>
              <a:cxn ang="0">
                <a:pos x="T0" y="T1"/>
              </a:cxn>
              <a:cxn ang="0">
                <a:pos x="T2" y="T3"/>
              </a:cxn>
              <a:cxn ang="0">
                <a:pos x="T4" y="T5"/>
              </a:cxn>
              <a:cxn ang="0">
                <a:pos x="T6" y="T7"/>
              </a:cxn>
              <a:cxn ang="0">
                <a:pos x="T8" y="T9"/>
              </a:cxn>
            </a:cxnLst>
            <a:rect l="0" t="0" r="r" b="b"/>
            <a:pathLst>
              <a:path w="279" h="445">
                <a:moveTo>
                  <a:pt x="0" y="445"/>
                </a:moveTo>
                <a:lnTo>
                  <a:pt x="0" y="341"/>
                </a:lnTo>
                <a:lnTo>
                  <a:pt x="279" y="0"/>
                </a:lnTo>
                <a:lnTo>
                  <a:pt x="279" y="112"/>
                </a:lnTo>
                <a:lnTo>
                  <a:pt x="0" y="445"/>
                </a:lnTo>
                <a:close/>
              </a:path>
            </a:pathLst>
          </a:custGeom>
          <a:solidFill>
            <a:srgbClr val="808080"/>
          </a:solidFill>
          <a:ln w="11113">
            <a:solidFill>
              <a:srgbClr val="000000"/>
            </a:solidFill>
            <a:prstDash val="solid"/>
            <a:round/>
            <a:headEnd/>
            <a:tailEnd/>
          </a:ln>
        </p:spPr>
        <p:txBody>
          <a:bodyPr/>
          <a:lstStyle/>
          <a:p>
            <a:endParaRPr lang="en-US"/>
          </a:p>
        </p:txBody>
      </p:sp>
      <p:sp>
        <p:nvSpPr>
          <p:cNvPr id="423961" name="Rectangle 25"/>
          <p:cNvSpPr>
            <a:spLocks noChangeArrowheads="1"/>
          </p:cNvSpPr>
          <p:nvPr/>
        </p:nvSpPr>
        <p:spPr bwMode="auto">
          <a:xfrm>
            <a:off x="4411663" y="6157913"/>
            <a:ext cx="639762" cy="165100"/>
          </a:xfrm>
          <a:prstGeom prst="rect">
            <a:avLst/>
          </a:prstGeom>
          <a:solidFill>
            <a:srgbClr val="FFFFFF"/>
          </a:solidFill>
          <a:ln w="11113">
            <a:solidFill>
              <a:srgbClr val="000000"/>
            </a:solidFill>
            <a:miter lim="800000"/>
            <a:headEnd/>
            <a:tailEnd/>
          </a:ln>
        </p:spPr>
        <p:txBody>
          <a:bodyPr/>
          <a:lstStyle/>
          <a:p>
            <a:endParaRPr lang="en-US"/>
          </a:p>
        </p:txBody>
      </p:sp>
      <p:sp>
        <p:nvSpPr>
          <p:cNvPr id="423962" name="Freeform 26"/>
          <p:cNvSpPr>
            <a:spLocks/>
          </p:cNvSpPr>
          <p:nvPr/>
        </p:nvSpPr>
        <p:spPr bwMode="auto">
          <a:xfrm>
            <a:off x="4411663" y="5616575"/>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BFBFBF"/>
          </a:solidFill>
          <a:ln w="11113">
            <a:solidFill>
              <a:srgbClr val="000000"/>
            </a:solidFill>
            <a:prstDash val="solid"/>
            <a:round/>
            <a:headEnd/>
            <a:tailEnd/>
          </a:ln>
        </p:spPr>
        <p:txBody>
          <a:bodyPr/>
          <a:lstStyle/>
          <a:p>
            <a:endParaRPr lang="en-US"/>
          </a:p>
        </p:txBody>
      </p:sp>
      <p:sp>
        <p:nvSpPr>
          <p:cNvPr id="423963" name="Freeform 27"/>
          <p:cNvSpPr>
            <a:spLocks/>
          </p:cNvSpPr>
          <p:nvPr/>
        </p:nvSpPr>
        <p:spPr bwMode="auto">
          <a:xfrm>
            <a:off x="5681663" y="5727700"/>
            <a:ext cx="441325" cy="595313"/>
          </a:xfrm>
          <a:custGeom>
            <a:avLst/>
            <a:gdLst>
              <a:gd name="T0" fmla="*/ 0 w 278"/>
              <a:gd name="T1" fmla="*/ 375 h 375"/>
              <a:gd name="T2" fmla="*/ 0 w 278"/>
              <a:gd name="T3" fmla="*/ 341 h 375"/>
              <a:gd name="T4" fmla="*/ 278 w 278"/>
              <a:gd name="T5" fmla="*/ 0 h 375"/>
              <a:gd name="T6" fmla="*/ 278 w 278"/>
              <a:gd name="T7" fmla="*/ 42 h 375"/>
              <a:gd name="T8" fmla="*/ 0 w 278"/>
              <a:gd name="T9" fmla="*/ 375 h 375"/>
            </a:gdLst>
            <a:ahLst/>
            <a:cxnLst>
              <a:cxn ang="0">
                <a:pos x="T0" y="T1"/>
              </a:cxn>
              <a:cxn ang="0">
                <a:pos x="T2" y="T3"/>
              </a:cxn>
              <a:cxn ang="0">
                <a:pos x="T4" y="T5"/>
              </a:cxn>
              <a:cxn ang="0">
                <a:pos x="T6" y="T7"/>
              </a:cxn>
              <a:cxn ang="0">
                <a:pos x="T8" y="T9"/>
              </a:cxn>
            </a:cxnLst>
            <a:rect l="0" t="0" r="r" b="b"/>
            <a:pathLst>
              <a:path w="278" h="375">
                <a:moveTo>
                  <a:pt x="0" y="375"/>
                </a:moveTo>
                <a:lnTo>
                  <a:pt x="0" y="341"/>
                </a:lnTo>
                <a:lnTo>
                  <a:pt x="278" y="0"/>
                </a:lnTo>
                <a:lnTo>
                  <a:pt x="278" y="42"/>
                </a:lnTo>
                <a:lnTo>
                  <a:pt x="0" y="375"/>
                </a:lnTo>
                <a:close/>
              </a:path>
            </a:pathLst>
          </a:custGeom>
          <a:solidFill>
            <a:srgbClr val="008000"/>
          </a:solidFill>
          <a:ln w="11113">
            <a:solidFill>
              <a:srgbClr val="000000"/>
            </a:solidFill>
            <a:prstDash val="solid"/>
            <a:round/>
            <a:headEnd/>
            <a:tailEnd/>
          </a:ln>
        </p:spPr>
        <p:txBody>
          <a:bodyPr/>
          <a:lstStyle/>
          <a:p>
            <a:endParaRPr lang="en-US"/>
          </a:p>
        </p:txBody>
      </p:sp>
      <p:sp>
        <p:nvSpPr>
          <p:cNvPr id="423964" name="Rectangle 28"/>
          <p:cNvSpPr>
            <a:spLocks noChangeArrowheads="1"/>
          </p:cNvSpPr>
          <p:nvPr/>
        </p:nvSpPr>
        <p:spPr bwMode="auto">
          <a:xfrm>
            <a:off x="5051425" y="6269038"/>
            <a:ext cx="630238" cy="53975"/>
          </a:xfrm>
          <a:prstGeom prst="rect">
            <a:avLst/>
          </a:prstGeom>
          <a:solidFill>
            <a:srgbClr val="00FF00"/>
          </a:solidFill>
          <a:ln w="11113">
            <a:solidFill>
              <a:srgbClr val="000000"/>
            </a:solidFill>
            <a:miter lim="800000"/>
            <a:headEnd/>
            <a:tailEnd/>
          </a:ln>
        </p:spPr>
        <p:txBody>
          <a:bodyPr/>
          <a:lstStyle/>
          <a:p>
            <a:endParaRPr lang="en-US"/>
          </a:p>
        </p:txBody>
      </p:sp>
      <p:sp>
        <p:nvSpPr>
          <p:cNvPr id="423965" name="Freeform 29"/>
          <p:cNvSpPr>
            <a:spLocks/>
          </p:cNvSpPr>
          <p:nvPr/>
        </p:nvSpPr>
        <p:spPr bwMode="auto">
          <a:xfrm>
            <a:off x="5051425" y="5727700"/>
            <a:ext cx="1071563" cy="541338"/>
          </a:xfrm>
          <a:custGeom>
            <a:avLst/>
            <a:gdLst>
              <a:gd name="T0" fmla="*/ 397 w 675"/>
              <a:gd name="T1" fmla="*/ 341 h 341"/>
              <a:gd name="T2" fmla="*/ 675 w 675"/>
              <a:gd name="T3" fmla="*/ 0 h 341"/>
              <a:gd name="T4" fmla="*/ 279 w 675"/>
              <a:gd name="T5" fmla="*/ 0 h 341"/>
              <a:gd name="T6" fmla="*/ 0 w 675"/>
              <a:gd name="T7" fmla="*/ 341 h 341"/>
              <a:gd name="T8" fmla="*/ 397 w 675"/>
              <a:gd name="T9" fmla="*/ 341 h 341"/>
            </a:gdLst>
            <a:ahLst/>
            <a:cxnLst>
              <a:cxn ang="0">
                <a:pos x="T0" y="T1"/>
              </a:cxn>
              <a:cxn ang="0">
                <a:pos x="T2" y="T3"/>
              </a:cxn>
              <a:cxn ang="0">
                <a:pos x="T4" y="T5"/>
              </a:cxn>
              <a:cxn ang="0">
                <a:pos x="T6" y="T7"/>
              </a:cxn>
              <a:cxn ang="0">
                <a:pos x="T8" y="T9"/>
              </a:cxn>
            </a:cxnLst>
            <a:rect l="0" t="0" r="r" b="b"/>
            <a:pathLst>
              <a:path w="675" h="341">
                <a:moveTo>
                  <a:pt x="397" y="341"/>
                </a:moveTo>
                <a:lnTo>
                  <a:pt x="675" y="0"/>
                </a:lnTo>
                <a:lnTo>
                  <a:pt x="279" y="0"/>
                </a:lnTo>
                <a:lnTo>
                  <a:pt x="0" y="341"/>
                </a:lnTo>
                <a:lnTo>
                  <a:pt x="397" y="341"/>
                </a:lnTo>
                <a:close/>
              </a:path>
            </a:pathLst>
          </a:custGeom>
          <a:solidFill>
            <a:srgbClr val="00BF00"/>
          </a:solidFill>
          <a:ln w="11113">
            <a:solidFill>
              <a:srgbClr val="000000"/>
            </a:solidFill>
            <a:prstDash val="solid"/>
            <a:round/>
            <a:headEnd/>
            <a:tailEnd/>
          </a:ln>
        </p:spPr>
        <p:txBody>
          <a:bodyPr/>
          <a:lstStyle/>
          <a:p>
            <a:endParaRPr lang="en-US"/>
          </a:p>
        </p:txBody>
      </p:sp>
      <p:sp>
        <p:nvSpPr>
          <p:cNvPr id="423966" name="Freeform 30"/>
          <p:cNvSpPr>
            <a:spLocks/>
          </p:cNvSpPr>
          <p:nvPr/>
        </p:nvSpPr>
        <p:spPr bwMode="auto">
          <a:xfrm>
            <a:off x="6323013" y="5749925"/>
            <a:ext cx="441325" cy="573088"/>
          </a:xfrm>
          <a:custGeom>
            <a:avLst/>
            <a:gdLst>
              <a:gd name="T0" fmla="*/ 0 w 278"/>
              <a:gd name="T1" fmla="*/ 361 h 361"/>
              <a:gd name="T2" fmla="*/ 0 w 278"/>
              <a:gd name="T3" fmla="*/ 334 h 361"/>
              <a:gd name="T4" fmla="*/ 278 w 278"/>
              <a:gd name="T5" fmla="*/ 0 h 361"/>
              <a:gd name="T6" fmla="*/ 278 w 278"/>
              <a:gd name="T7" fmla="*/ 28 h 361"/>
              <a:gd name="T8" fmla="*/ 0 w 278"/>
              <a:gd name="T9" fmla="*/ 361 h 361"/>
            </a:gdLst>
            <a:ahLst/>
            <a:cxnLst>
              <a:cxn ang="0">
                <a:pos x="T0" y="T1"/>
              </a:cxn>
              <a:cxn ang="0">
                <a:pos x="T2" y="T3"/>
              </a:cxn>
              <a:cxn ang="0">
                <a:pos x="T4" y="T5"/>
              </a:cxn>
              <a:cxn ang="0">
                <a:pos x="T6" y="T7"/>
              </a:cxn>
              <a:cxn ang="0">
                <a:pos x="T8" y="T9"/>
              </a:cxn>
            </a:cxnLst>
            <a:rect l="0" t="0" r="r" b="b"/>
            <a:pathLst>
              <a:path w="278" h="361">
                <a:moveTo>
                  <a:pt x="0" y="361"/>
                </a:moveTo>
                <a:lnTo>
                  <a:pt x="0" y="334"/>
                </a:lnTo>
                <a:lnTo>
                  <a:pt x="278" y="0"/>
                </a:lnTo>
                <a:lnTo>
                  <a:pt x="278" y="28"/>
                </a:lnTo>
                <a:lnTo>
                  <a:pt x="0" y="361"/>
                </a:lnTo>
                <a:close/>
              </a:path>
            </a:pathLst>
          </a:custGeom>
          <a:solidFill>
            <a:srgbClr val="666680"/>
          </a:solidFill>
          <a:ln w="11113">
            <a:solidFill>
              <a:srgbClr val="000000"/>
            </a:solidFill>
            <a:prstDash val="solid"/>
            <a:round/>
            <a:headEnd/>
            <a:tailEnd/>
          </a:ln>
        </p:spPr>
        <p:txBody>
          <a:bodyPr/>
          <a:lstStyle/>
          <a:p>
            <a:endParaRPr lang="en-US"/>
          </a:p>
        </p:txBody>
      </p:sp>
      <p:sp>
        <p:nvSpPr>
          <p:cNvPr id="423967" name="Rectangle 31"/>
          <p:cNvSpPr>
            <a:spLocks noChangeArrowheads="1"/>
          </p:cNvSpPr>
          <p:nvPr/>
        </p:nvSpPr>
        <p:spPr bwMode="auto">
          <a:xfrm>
            <a:off x="5681663" y="6280150"/>
            <a:ext cx="641350" cy="42863"/>
          </a:xfrm>
          <a:prstGeom prst="rect">
            <a:avLst/>
          </a:prstGeom>
          <a:solidFill>
            <a:srgbClr val="CCCCFF"/>
          </a:solidFill>
          <a:ln w="11113">
            <a:solidFill>
              <a:srgbClr val="000000"/>
            </a:solidFill>
            <a:miter lim="800000"/>
            <a:headEnd/>
            <a:tailEnd/>
          </a:ln>
        </p:spPr>
        <p:txBody>
          <a:bodyPr/>
          <a:lstStyle/>
          <a:p>
            <a:endParaRPr lang="en-US"/>
          </a:p>
        </p:txBody>
      </p:sp>
      <p:sp>
        <p:nvSpPr>
          <p:cNvPr id="423968" name="Freeform 32"/>
          <p:cNvSpPr>
            <a:spLocks/>
          </p:cNvSpPr>
          <p:nvPr/>
        </p:nvSpPr>
        <p:spPr bwMode="auto">
          <a:xfrm>
            <a:off x="5681663" y="5749925"/>
            <a:ext cx="1082675" cy="530225"/>
          </a:xfrm>
          <a:custGeom>
            <a:avLst/>
            <a:gdLst>
              <a:gd name="T0" fmla="*/ 404 w 682"/>
              <a:gd name="T1" fmla="*/ 334 h 334"/>
              <a:gd name="T2" fmla="*/ 682 w 682"/>
              <a:gd name="T3" fmla="*/ 0 h 334"/>
              <a:gd name="T4" fmla="*/ 278 w 682"/>
              <a:gd name="T5" fmla="*/ 0 h 334"/>
              <a:gd name="T6" fmla="*/ 0 w 682"/>
              <a:gd name="T7" fmla="*/ 334 h 334"/>
              <a:gd name="T8" fmla="*/ 404 w 682"/>
              <a:gd name="T9" fmla="*/ 334 h 334"/>
            </a:gdLst>
            <a:ahLst/>
            <a:cxnLst>
              <a:cxn ang="0">
                <a:pos x="T0" y="T1"/>
              </a:cxn>
              <a:cxn ang="0">
                <a:pos x="T2" y="T3"/>
              </a:cxn>
              <a:cxn ang="0">
                <a:pos x="T4" y="T5"/>
              </a:cxn>
              <a:cxn ang="0">
                <a:pos x="T6" y="T7"/>
              </a:cxn>
              <a:cxn ang="0">
                <a:pos x="T8" y="T9"/>
              </a:cxn>
            </a:cxnLst>
            <a:rect l="0" t="0" r="r" b="b"/>
            <a:pathLst>
              <a:path w="682" h="334">
                <a:moveTo>
                  <a:pt x="404" y="334"/>
                </a:moveTo>
                <a:lnTo>
                  <a:pt x="682" y="0"/>
                </a:lnTo>
                <a:lnTo>
                  <a:pt x="278" y="0"/>
                </a:lnTo>
                <a:lnTo>
                  <a:pt x="0" y="334"/>
                </a:lnTo>
                <a:lnTo>
                  <a:pt x="404" y="334"/>
                </a:lnTo>
                <a:close/>
              </a:path>
            </a:pathLst>
          </a:custGeom>
          <a:solidFill>
            <a:srgbClr val="9999BF"/>
          </a:solidFill>
          <a:ln w="11113">
            <a:solidFill>
              <a:srgbClr val="000000"/>
            </a:solidFill>
            <a:prstDash val="solid"/>
            <a:round/>
            <a:headEnd/>
            <a:tailEnd/>
          </a:ln>
        </p:spPr>
        <p:txBody>
          <a:bodyPr/>
          <a:lstStyle/>
          <a:p>
            <a:endParaRPr lang="en-US"/>
          </a:p>
        </p:txBody>
      </p:sp>
      <p:sp>
        <p:nvSpPr>
          <p:cNvPr id="423969" name="Freeform 33"/>
          <p:cNvSpPr>
            <a:spLocks/>
          </p:cNvSpPr>
          <p:nvPr/>
        </p:nvSpPr>
        <p:spPr bwMode="auto">
          <a:xfrm>
            <a:off x="6962775" y="5749925"/>
            <a:ext cx="442913" cy="573088"/>
          </a:xfrm>
          <a:custGeom>
            <a:avLst/>
            <a:gdLst>
              <a:gd name="T0" fmla="*/ 0 w 279"/>
              <a:gd name="T1" fmla="*/ 361 h 361"/>
              <a:gd name="T2" fmla="*/ 0 w 279"/>
              <a:gd name="T3" fmla="*/ 341 h 361"/>
              <a:gd name="T4" fmla="*/ 279 w 279"/>
              <a:gd name="T5" fmla="*/ 0 h 361"/>
              <a:gd name="T6" fmla="*/ 279 w 279"/>
              <a:gd name="T7" fmla="*/ 28 h 361"/>
              <a:gd name="T8" fmla="*/ 0 w 279"/>
              <a:gd name="T9" fmla="*/ 361 h 361"/>
            </a:gdLst>
            <a:ahLst/>
            <a:cxnLst>
              <a:cxn ang="0">
                <a:pos x="T0" y="T1"/>
              </a:cxn>
              <a:cxn ang="0">
                <a:pos x="T2" y="T3"/>
              </a:cxn>
              <a:cxn ang="0">
                <a:pos x="T4" y="T5"/>
              </a:cxn>
              <a:cxn ang="0">
                <a:pos x="T6" y="T7"/>
              </a:cxn>
              <a:cxn ang="0">
                <a:pos x="T8" y="T9"/>
              </a:cxn>
            </a:cxnLst>
            <a:rect l="0" t="0" r="r" b="b"/>
            <a:pathLst>
              <a:path w="279" h="361">
                <a:moveTo>
                  <a:pt x="0" y="361"/>
                </a:moveTo>
                <a:lnTo>
                  <a:pt x="0" y="341"/>
                </a:lnTo>
                <a:lnTo>
                  <a:pt x="279" y="0"/>
                </a:lnTo>
                <a:lnTo>
                  <a:pt x="279" y="28"/>
                </a:lnTo>
                <a:lnTo>
                  <a:pt x="0" y="361"/>
                </a:lnTo>
                <a:close/>
              </a:path>
            </a:pathLst>
          </a:custGeom>
          <a:solidFill>
            <a:srgbClr val="800000"/>
          </a:solidFill>
          <a:ln w="11113">
            <a:solidFill>
              <a:srgbClr val="000000"/>
            </a:solidFill>
            <a:prstDash val="solid"/>
            <a:round/>
            <a:headEnd/>
            <a:tailEnd/>
          </a:ln>
        </p:spPr>
        <p:txBody>
          <a:bodyPr/>
          <a:lstStyle/>
          <a:p>
            <a:endParaRPr lang="en-US"/>
          </a:p>
        </p:txBody>
      </p:sp>
      <p:sp>
        <p:nvSpPr>
          <p:cNvPr id="423970" name="Rectangle 34"/>
          <p:cNvSpPr>
            <a:spLocks noChangeArrowheads="1"/>
          </p:cNvSpPr>
          <p:nvPr/>
        </p:nvSpPr>
        <p:spPr bwMode="auto">
          <a:xfrm>
            <a:off x="6323013" y="6291263"/>
            <a:ext cx="639762" cy="31750"/>
          </a:xfrm>
          <a:prstGeom prst="rect">
            <a:avLst/>
          </a:prstGeom>
          <a:solidFill>
            <a:srgbClr val="FF0000"/>
          </a:solidFill>
          <a:ln w="11113">
            <a:solidFill>
              <a:srgbClr val="000000"/>
            </a:solidFill>
            <a:miter lim="800000"/>
            <a:headEnd/>
            <a:tailEnd/>
          </a:ln>
        </p:spPr>
        <p:txBody>
          <a:bodyPr/>
          <a:lstStyle/>
          <a:p>
            <a:endParaRPr lang="en-US"/>
          </a:p>
        </p:txBody>
      </p:sp>
      <p:sp>
        <p:nvSpPr>
          <p:cNvPr id="423971" name="Freeform 35"/>
          <p:cNvSpPr>
            <a:spLocks/>
          </p:cNvSpPr>
          <p:nvPr/>
        </p:nvSpPr>
        <p:spPr bwMode="auto">
          <a:xfrm>
            <a:off x="6323013" y="5749925"/>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BF0000"/>
          </a:solidFill>
          <a:ln w="11113">
            <a:solidFill>
              <a:srgbClr val="000000"/>
            </a:solidFill>
            <a:prstDash val="solid"/>
            <a:round/>
            <a:headEnd/>
            <a:tailEnd/>
          </a:ln>
        </p:spPr>
        <p:txBody>
          <a:bodyPr/>
          <a:lstStyle/>
          <a:p>
            <a:endParaRPr lang="en-US"/>
          </a:p>
        </p:txBody>
      </p:sp>
      <p:sp>
        <p:nvSpPr>
          <p:cNvPr id="423972" name="Freeform 36"/>
          <p:cNvSpPr>
            <a:spLocks/>
          </p:cNvSpPr>
          <p:nvPr/>
        </p:nvSpPr>
        <p:spPr bwMode="auto">
          <a:xfrm>
            <a:off x="7604125" y="5716588"/>
            <a:ext cx="441325" cy="606425"/>
          </a:xfrm>
          <a:custGeom>
            <a:avLst/>
            <a:gdLst>
              <a:gd name="T0" fmla="*/ 0 w 278"/>
              <a:gd name="T1" fmla="*/ 382 h 382"/>
              <a:gd name="T2" fmla="*/ 0 w 278"/>
              <a:gd name="T3" fmla="*/ 341 h 382"/>
              <a:gd name="T4" fmla="*/ 278 w 278"/>
              <a:gd name="T5" fmla="*/ 0 h 382"/>
              <a:gd name="T6" fmla="*/ 278 w 278"/>
              <a:gd name="T7" fmla="*/ 49 h 382"/>
              <a:gd name="T8" fmla="*/ 0 w 278"/>
              <a:gd name="T9" fmla="*/ 382 h 382"/>
            </a:gdLst>
            <a:ahLst/>
            <a:cxnLst>
              <a:cxn ang="0">
                <a:pos x="T0" y="T1"/>
              </a:cxn>
              <a:cxn ang="0">
                <a:pos x="T2" y="T3"/>
              </a:cxn>
              <a:cxn ang="0">
                <a:pos x="T4" y="T5"/>
              </a:cxn>
              <a:cxn ang="0">
                <a:pos x="T6" y="T7"/>
              </a:cxn>
              <a:cxn ang="0">
                <a:pos x="T8" y="T9"/>
              </a:cxn>
            </a:cxnLst>
            <a:rect l="0" t="0" r="r" b="b"/>
            <a:pathLst>
              <a:path w="278" h="382">
                <a:moveTo>
                  <a:pt x="0" y="382"/>
                </a:moveTo>
                <a:lnTo>
                  <a:pt x="0" y="341"/>
                </a:lnTo>
                <a:lnTo>
                  <a:pt x="278" y="0"/>
                </a:lnTo>
                <a:lnTo>
                  <a:pt x="278" y="49"/>
                </a:lnTo>
                <a:lnTo>
                  <a:pt x="0" y="382"/>
                </a:lnTo>
                <a:close/>
              </a:path>
            </a:pathLst>
          </a:custGeom>
          <a:solidFill>
            <a:srgbClr val="808000"/>
          </a:solidFill>
          <a:ln w="11113">
            <a:solidFill>
              <a:srgbClr val="000000"/>
            </a:solidFill>
            <a:prstDash val="solid"/>
            <a:round/>
            <a:headEnd/>
            <a:tailEnd/>
          </a:ln>
        </p:spPr>
        <p:txBody>
          <a:bodyPr/>
          <a:lstStyle/>
          <a:p>
            <a:endParaRPr lang="en-US"/>
          </a:p>
        </p:txBody>
      </p:sp>
      <p:sp>
        <p:nvSpPr>
          <p:cNvPr id="423973" name="Rectangle 37"/>
          <p:cNvSpPr>
            <a:spLocks noChangeArrowheads="1"/>
          </p:cNvSpPr>
          <p:nvPr/>
        </p:nvSpPr>
        <p:spPr bwMode="auto">
          <a:xfrm>
            <a:off x="6962775" y="6257925"/>
            <a:ext cx="641350" cy="65088"/>
          </a:xfrm>
          <a:prstGeom prst="rect">
            <a:avLst/>
          </a:prstGeom>
          <a:solidFill>
            <a:srgbClr val="FFFF00"/>
          </a:solidFill>
          <a:ln w="11113">
            <a:solidFill>
              <a:srgbClr val="000000"/>
            </a:solidFill>
            <a:miter lim="800000"/>
            <a:headEnd/>
            <a:tailEnd/>
          </a:ln>
        </p:spPr>
        <p:txBody>
          <a:bodyPr/>
          <a:lstStyle/>
          <a:p>
            <a:endParaRPr lang="en-US"/>
          </a:p>
        </p:txBody>
      </p:sp>
      <p:sp>
        <p:nvSpPr>
          <p:cNvPr id="423974" name="Freeform 38"/>
          <p:cNvSpPr>
            <a:spLocks/>
          </p:cNvSpPr>
          <p:nvPr/>
        </p:nvSpPr>
        <p:spPr bwMode="auto">
          <a:xfrm>
            <a:off x="6962775" y="5716588"/>
            <a:ext cx="1082675" cy="541337"/>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BFBF00"/>
          </a:solidFill>
          <a:ln w="11113">
            <a:solidFill>
              <a:srgbClr val="000000"/>
            </a:solidFill>
            <a:prstDash val="solid"/>
            <a:round/>
            <a:headEnd/>
            <a:tailEnd/>
          </a:ln>
        </p:spPr>
        <p:txBody>
          <a:bodyPr/>
          <a:lstStyle/>
          <a:p>
            <a:endParaRPr lang="en-US"/>
          </a:p>
        </p:txBody>
      </p:sp>
      <p:sp>
        <p:nvSpPr>
          <p:cNvPr id="423975" name="Line 39"/>
          <p:cNvSpPr>
            <a:spLocks noChangeShapeType="1"/>
          </p:cNvSpPr>
          <p:nvPr/>
        </p:nvSpPr>
        <p:spPr bwMode="auto">
          <a:xfrm>
            <a:off x="742950" y="6323013"/>
            <a:ext cx="7335838"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6" name="Line 40"/>
          <p:cNvSpPr>
            <a:spLocks noChangeShapeType="1"/>
          </p:cNvSpPr>
          <p:nvPr/>
        </p:nvSpPr>
        <p:spPr bwMode="auto">
          <a:xfrm>
            <a:off x="742950" y="6323013"/>
            <a:ext cx="1588" cy="5556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7" name="Line 41"/>
          <p:cNvSpPr>
            <a:spLocks noChangeShapeType="1"/>
          </p:cNvSpPr>
          <p:nvPr/>
        </p:nvSpPr>
        <p:spPr bwMode="auto">
          <a:xfrm>
            <a:off x="8078788" y="6323013"/>
            <a:ext cx="1587" cy="5556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8" name="Text Box 42"/>
          <p:cNvSpPr txBox="1">
            <a:spLocks noChangeArrowheads="1"/>
          </p:cNvSpPr>
          <p:nvPr/>
        </p:nvSpPr>
        <p:spPr bwMode="auto">
          <a:xfrm rot="-3070172">
            <a:off x="2650332" y="4898231"/>
            <a:ext cx="123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Benzene</a:t>
            </a:r>
          </a:p>
        </p:txBody>
      </p:sp>
      <p:sp>
        <p:nvSpPr>
          <p:cNvPr id="423979" name="Text Box 43"/>
          <p:cNvSpPr txBox="1">
            <a:spLocks noChangeArrowheads="1"/>
          </p:cNvSpPr>
          <p:nvPr/>
        </p:nvSpPr>
        <p:spPr bwMode="auto">
          <a:xfrm rot="-3068973">
            <a:off x="1934369" y="4579144"/>
            <a:ext cx="184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1,3-Butadiene</a:t>
            </a:r>
          </a:p>
        </p:txBody>
      </p:sp>
      <p:sp>
        <p:nvSpPr>
          <p:cNvPr id="423980" name="Text Box 44"/>
          <p:cNvSpPr txBox="1">
            <a:spLocks noChangeArrowheads="1"/>
          </p:cNvSpPr>
          <p:nvPr/>
        </p:nvSpPr>
        <p:spPr bwMode="auto">
          <a:xfrm rot="-3129352">
            <a:off x="2918619" y="4690269"/>
            <a:ext cx="286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Hexavalent Chromium</a:t>
            </a:r>
          </a:p>
        </p:txBody>
      </p:sp>
      <p:sp>
        <p:nvSpPr>
          <p:cNvPr id="423981" name="Text Box 45"/>
          <p:cNvSpPr txBox="1">
            <a:spLocks noChangeArrowheads="1"/>
          </p:cNvSpPr>
          <p:nvPr/>
        </p:nvSpPr>
        <p:spPr bwMode="auto">
          <a:xfrm rot="-3087050">
            <a:off x="3514725" y="4779963"/>
            <a:ext cx="275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Carbon Tetrachloride</a:t>
            </a:r>
          </a:p>
        </p:txBody>
      </p:sp>
      <p:sp>
        <p:nvSpPr>
          <p:cNvPr id="423982" name="Text Box 46"/>
          <p:cNvSpPr txBox="1">
            <a:spLocks noChangeArrowheads="1"/>
          </p:cNvSpPr>
          <p:nvPr/>
        </p:nvSpPr>
        <p:spPr bwMode="auto">
          <a:xfrm rot="-3137240">
            <a:off x="4371975" y="5038725"/>
            <a:ext cx="192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Formaldehyde</a:t>
            </a:r>
          </a:p>
        </p:txBody>
      </p:sp>
      <p:sp>
        <p:nvSpPr>
          <p:cNvPr id="423983" name="Text Box 47"/>
          <p:cNvSpPr txBox="1">
            <a:spLocks noChangeArrowheads="1"/>
          </p:cNvSpPr>
          <p:nvPr/>
        </p:nvSpPr>
        <p:spPr bwMode="auto">
          <a:xfrm rot="-3145689">
            <a:off x="4753769" y="4834731"/>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para-Dichlorobenzene</a:t>
            </a:r>
          </a:p>
        </p:txBody>
      </p:sp>
      <p:sp>
        <p:nvSpPr>
          <p:cNvPr id="423984" name="Text Box 48"/>
          <p:cNvSpPr txBox="1">
            <a:spLocks noChangeArrowheads="1"/>
          </p:cNvSpPr>
          <p:nvPr/>
        </p:nvSpPr>
        <p:spPr bwMode="auto">
          <a:xfrm rot="-3143472">
            <a:off x="6199188" y="5018087"/>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Perchloroethylene</a:t>
            </a:r>
          </a:p>
        </p:txBody>
      </p:sp>
      <p:sp>
        <p:nvSpPr>
          <p:cNvPr id="423985" name="Text Box 49"/>
          <p:cNvSpPr txBox="1">
            <a:spLocks noChangeArrowheads="1"/>
          </p:cNvSpPr>
          <p:nvPr/>
        </p:nvSpPr>
        <p:spPr bwMode="auto">
          <a:xfrm rot="-3145437">
            <a:off x="5668169" y="5233194"/>
            <a:ext cx="183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Acetaldehyde</a:t>
            </a:r>
          </a:p>
        </p:txBody>
      </p:sp>
      <p:sp>
        <p:nvSpPr>
          <p:cNvPr id="423986" name="Text Box 50"/>
          <p:cNvSpPr txBox="1">
            <a:spLocks noChangeArrowheads="1"/>
          </p:cNvSpPr>
          <p:nvPr/>
        </p:nvSpPr>
        <p:spPr bwMode="auto">
          <a:xfrm rot="-3178387">
            <a:off x="7038182" y="5349081"/>
            <a:ext cx="139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All Others</a:t>
            </a:r>
          </a:p>
        </p:txBody>
      </p:sp>
      <p:sp>
        <p:nvSpPr>
          <p:cNvPr id="423987" name="Text Box 51"/>
          <p:cNvSpPr txBox="1">
            <a:spLocks noChangeArrowheads="1"/>
          </p:cNvSpPr>
          <p:nvPr/>
        </p:nvSpPr>
        <p:spPr bwMode="auto">
          <a:xfrm rot="-3070172">
            <a:off x="1424782" y="1916906"/>
            <a:ext cx="1382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Diesel PM</a:t>
            </a:r>
          </a:p>
        </p:txBody>
      </p:sp>
      <p:sp>
        <p:nvSpPr>
          <p:cNvPr id="423989" name="Rectangle 53"/>
          <p:cNvSpPr>
            <a:spLocks noChangeArrowheads="1"/>
          </p:cNvSpPr>
          <p:nvPr/>
        </p:nvSpPr>
        <p:spPr bwMode="auto">
          <a:xfrm>
            <a:off x="762000" y="6384925"/>
            <a:ext cx="73914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dirty="0">
                <a:solidFill>
                  <a:srgbClr val="969696"/>
                </a:solidFill>
              </a:rPr>
              <a:t>* Estimated 400 cases/year in 2005 (dioxins not included).</a:t>
            </a:r>
          </a:p>
        </p:txBody>
      </p:sp>
      <p:sp>
        <p:nvSpPr>
          <p:cNvPr id="53"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4</a:t>
            </a:fld>
            <a:endParaRPr lang="en-US" sz="1600" dirty="0"/>
          </a:p>
        </p:txBody>
      </p:sp>
    </p:spTree>
    <p:extLst>
      <p:ext uri="{BB962C8B-B14F-4D97-AF65-F5344CB8AC3E}">
        <p14:creationId xmlns:p14="http://schemas.microsoft.com/office/powerpoint/2010/main" val="3060690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1143000"/>
          </a:xfrm>
        </p:spPr>
        <p:txBody>
          <a:bodyPr>
            <a:normAutofit fontScale="90000"/>
          </a:bodyPr>
          <a:lstStyle/>
          <a:p>
            <a:r>
              <a:rPr lang="en-US" altLang="en-US" sz="4800" dirty="0" smtClean="0"/>
              <a:t>Major California control programs</a:t>
            </a:r>
            <a:endParaRPr lang="en-US" altLang="en-US" sz="4800" dirty="0"/>
          </a:p>
        </p:txBody>
      </p:sp>
      <p:sp>
        <p:nvSpPr>
          <p:cNvPr id="1740803" name="Rectangle 3"/>
          <p:cNvSpPr>
            <a:spLocks noGrp="1" noChangeArrowheads="1"/>
          </p:cNvSpPr>
          <p:nvPr>
            <p:ph type="body" idx="1"/>
          </p:nvPr>
        </p:nvSpPr>
        <p:spPr>
          <a:xfrm>
            <a:off x="533401" y="1447800"/>
            <a:ext cx="8153400" cy="4953000"/>
          </a:xfrm>
        </p:spPr>
        <p:txBody>
          <a:bodyPr>
            <a:normAutofit fontScale="62500" lnSpcReduction="20000"/>
          </a:bodyPr>
          <a:lstStyle/>
          <a:p>
            <a:r>
              <a:rPr lang="en-US" altLang="en-US" dirty="0" smtClean="0"/>
              <a:t>Smoke controls began in 1945</a:t>
            </a:r>
          </a:p>
          <a:p>
            <a:pPr lvl="1"/>
            <a:r>
              <a:rPr lang="en-US" altLang="en-US" dirty="0" smtClean="0"/>
              <a:t>Backyard burning, open burning at garbage dumps, industrial smoke</a:t>
            </a:r>
          </a:p>
          <a:p>
            <a:r>
              <a:rPr lang="en-US" altLang="en-US" dirty="0" smtClean="0"/>
              <a:t>Hydrocarbon controls begin in 1956</a:t>
            </a:r>
          </a:p>
          <a:p>
            <a:pPr lvl="1"/>
            <a:r>
              <a:rPr lang="en-US" altLang="en-US" dirty="0" smtClean="0"/>
              <a:t>Gasoline storage tanks and trucks</a:t>
            </a:r>
          </a:p>
          <a:p>
            <a:r>
              <a:rPr lang="en-US" altLang="en-US" dirty="0" smtClean="0"/>
              <a:t>1970s</a:t>
            </a:r>
          </a:p>
          <a:p>
            <a:pPr lvl="1"/>
            <a:r>
              <a:rPr lang="en-US" altLang="en-US" dirty="0" smtClean="0"/>
              <a:t>Industrial SO</a:t>
            </a:r>
            <a:r>
              <a:rPr lang="en-US" altLang="en-US" baseline="-25000" dirty="0" smtClean="0"/>
              <a:t>X</a:t>
            </a:r>
            <a:r>
              <a:rPr lang="en-US" altLang="en-US" dirty="0" smtClean="0"/>
              <a:t> controls</a:t>
            </a:r>
          </a:p>
          <a:p>
            <a:pPr lvl="1"/>
            <a:r>
              <a:rPr lang="en-US" altLang="en-US" dirty="0" smtClean="0"/>
              <a:t>Lead and RVP limits for gasoline</a:t>
            </a:r>
          </a:p>
          <a:p>
            <a:pPr lvl="1"/>
            <a:r>
              <a:rPr lang="en-US" altLang="en-US" dirty="0" smtClean="0"/>
              <a:t>Three-way catalysts for passenger cars</a:t>
            </a:r>
          </a:p>
          <a:p>
            <a:r>
              <a:rPr lang="en-US" altLang="en-US" dirty="0" smtClean="0"/>
              <a:t>1980s</a:t>
            </a:r>
            <a:endParaRPr lang="en-US" altLang="en-US" dirty="0"/>
          </a:p>
          <a:p>
            <a:pPr lvl="1"/>
            <a:r>
              <a:rPr lang="en-US" altLang="en-US" dirty="0" smtClean="0"/>
              <a:t>On-board diagnostics</a:t>
            </a:r>
          </a:p>
          <a:p>
            <a:pPr lvl="1"/>
            <a:r>
              <a:rPr lang="en-US" altLang="en-US" dirty="0" smtClean="0"/>
              <a:t>Low-sulfur gasoline and diesel</a:t>
            </a:r>
          </a:p>
          <a:p>
            <a:r>
              <a:rPr lang="en-US" altLang="en-US" dirty="0" smtClean="0"/>
              <a:t>1990s</a:t>
            </a:r>
          </a:p>
          <a:p>
            <a:pPr lvl="1"/>
            <a:r>
              <a:rPr lang="en-US" altLang="en-US" dirty="0" smtClean="0"/>
              <a:t>Air toxics</a:t>
            </a:r>
          </a:p>
          <a:p>
            <a:r>
              <a:rPr lang="en-US" altLang="en-US" dirty="0" smtClean="0"/>
              <a:t>2000s and beyond</a:t>
            </a:r>
          </a:p>
          <a:p>
            <a:pPr lvl="1"/>
            <a:r>
              <a:rPr lang="en-US" altLang="en-US" dirty="0" smtClean="0"/>
              <a:t>Light trucks meet same standards as cars</a:t>
            </a:r>
          </a:p>
          <a:p>
            <a:pPr lvl="1"/>
            <a:r>
              <a:rPr lang="en-US" altLang="en-US" dirty="0" smtClean="0"/>
              <a:t>Diesel PM and NO</a:t>
            </a:r>
            <a:r>
              <a:rPr lang="en-US" altLang="en-US" baseline="-25000" dirty="0" smtClean="0"/>
              <a:t>X</a:t>
            </a:r>
            <a:endParaRPr lang="en-US" altLang="en-US" dirty="0"/>
          </a:p>
          <a:p>
            <a:pPr lvl="1"/>
            <a:r>
              <a:rPr lang="en-US" altLang="en-US" dirty="0" smtClean="0"/>
              <a:t>Greenhouse gases</a:t>
            </a:r>
          </a:p>
        </p:txBody>
      </p:sp>
      <p:sp>
        <p:nvSpPr>
          <p:cNvPr id="2" name="Slide Number Placeholder 1"/>
          <p:cNvSpPr>
            <a:spLocks noGrp="1"/>
          </p:cNvSpPr>
          <p:nvPr>
            <p:ph type="sldNum" sz="quarter" idx="12"/>
          </p:nvPr>
        </p:nvSpPr>
        <p:spPr/>
        <p:txBody>
          <a:bodyPr/>
          <a:lstStyle/>
          <a:p>
            <a:fld id="{5CA70564-F191-45B4-8834-722FD2024B20}" type="slidenum">
              <a:rPr lang="en-US" sz="1600" smtClean="0"/>
              <a:t>5</a:t>
            </a:fld>
            <a:endParaRPr lang="en-US" sz="1600" dirty="0"/>
          </a:p>
        </p:txBody>
      </p:sp>
    </p:spTree>
    <p:extLst>
      <p:ext uri="{BB962C8B-B14F-4D97-AF65-F5344CB8AC3E}">
        <p14:creationId xmlns:p14="http://schemas.microsoft.com/office/powerpoint/2010/main" val="343824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t>California emission trends</a:t>
            </a:r>
            <a:endParaRPr lang="en-US" sz="4800" dirty="0"/>
          </a:p>
        </p:txBody>
      </p:sp>
      <p:pic>
        <p:nvPicPr>
          <p:cNvPr id="260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304762" cy="29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7"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7" y="9906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12A5E06-DF79-419E-9B57-176C320C809C}" type="slidenum">
              <a:rPr lang="en-US" sz="1600" smtClean="0"/>
              <a:pPr>
                <a:defRPr/>
              </a:pPr>
              <a:t>6</a:t>
            </a:fld>
            <a:endParaRPr lang="en-US" sz="1600" dirty="0"/>
          </a:p>
        </p:txBody>
      </p:sp>
    </p:spTree>
    <p:extLst>
      <p:ext uri="{BB962C8B-B14F-4D97-AF65-F5344CB8AC3E}">
        <p14:creationId xmlns:p14="http://schemas.microsoft.com/office/powerpoint/2010/main" val="2878375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457647" y="152921"/>
            <a:ext cx="8228707" cy="1143000"/>
          </a:xfrm>
        </p:spPr>
        <p:txBody>
          <a:bodyPr lIns="91435" tIns="45718" rIns="91435" bIns="45718" anchor="ctr"/>
          <a:lstStyle/>
          <a:p>
            <a:r>
              <a:rPr lang="en-US" altLang="en-US" dirty="0"/>
              <a:t>Ozone </a:t>
            </a:r>
            <a:r>
              <a:rPr lang="en-US" altLang="en-US" dirty="0" smtClean="0"/>
              <a:t>trends </a:t>
            </a:r>
            <a:r>
              <a:rPr lang="en-US" altLang="en-US" dirty="0"/>
              <a:t>in Los Angeles</a:t>
            </a:r>
          </a:p>
        </p:txBody>
      </p:sp>
      <p:graphicFrame>
        <p:nvGraphicFramePr>
          <p:cNvPr id="1461251" name="Object 4"/>
          <p:cNvGraphicFramePr>
            <a:graphicFrameLocks noGrp="1" noChangeAspect="1"/>
          </p:cNvGraphicFramePr>
          <p:nvPr>
            <p:ph idx="4294967295"/>
            <p:extLst>
              <p:ext uri="{D42A27DB-BD31-4B8C-83A1-F6EECF244321}">
                <p14:modId xmlns:p14="http://schemas.microsoft.com/office/powerpoint/2010/main" val="4148979585"/>
              </p:ext>
            </p:extLst>
          </p:nvPr>
        </p:nvGraphicFramePr>
        <p:xfrm>
          <a:off x="75902" y="1371824"/>
          <a:ext cx="9068098" cy="5486176"/>
        </p:xfrm>
        <a:graphic>
          <a:graphicData uri="http://schemas.openxmlformats.org/presentationml/2006/ole">
            <mc:AlternateContent xmlns:mc="http://schemas.openxmlformats.org/markup-compatibility/2006">
              <mc:Choice xmlns:v="urn:schemas-microsoft-com:vml" Requires="v">
                <p:oleObj spid="_x0000_s215052" name="Chart" r:id="rId4" imgW="6057900" imgH="2305050" progId="Excel.Chart.8">
                  <p:embed/>
                </p:oleObj>
              </mc:Choice>
              <mc:Fallback>
                <p:oleObj name="Chart" r:id="rId4" imgW="6057900" imgH="23050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2" y="1371824"/>
                        <a:ext cx="9068098" cy="548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1252" name="Text Box 6"/>
          <p:cNvSpPr txBox="1">
            <a:spLocks noChangeArrowheads="1"/>
          </p:cNvSpPr>
          <p:nvPr/>
        </p:nvSpPr>
        <p:spPr bwMode="auto">
          <a:xfrm>
            <a:off x="2286000" y="4692551"/>
            <a:ext cx="2705137"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dirty="0">
                <a:solidFill>
                  <a:srgbClr val="FF3300"/>
                </a:solidFill>
                <a:latin typeface="Arial" charset="0"/>
              </a:rPr>
              <a:t>Stage 2 </a:t>
            </a:r>
            <a:r>
              <a:rPr lang="en-US" altLang="en-US" sz="1600" b="1" dirty="0" smtClean="0">
                <a:solidFill>
                  <a:srgbClr val="FF3300"/>
                </a:solidFill>
                <a:latin typeface="Arial" charset="0"/>
              </a:rPr>
              <a:t>Alerts (0.35 ppm)</a:t>
            </a:r>
            <a:endParaRPr lang="en-US" altLang="en-US" sz="1600" b="1" dirty="0">
              <a:solidFill>
                <a:srgbClr val="FF3300"/>
              </a:solidFill>
              <a:latin typeface="Arial" charset="0"/>
            </a:endParaRPr>
          </a:p>
        </p:txBody>
      </p:sp>
      <p:sp>
        <p:nvSpPr>
          <p:cNvPr id="1461253" name="Text Box 9"/>
          <p:cNvSpPr txBox="1">
            <a:spLocks noChangeArrowheads="1"/>
          </p:cNvSpPr>
          <p:nvPr/>
        </p:nvSpPr>
        <p:spPr bwMode="auto">
          <a:xfrm>
            <a:off x="3581400" y="4083100"/>
            <a:ext cx="2819474"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dirty="0">
                <a:solidFill>
                  <a:srgbClr val="FF9933"/>
                </a:solidFill>
                <a:latin typeface="Arial" charset="0"/>
              </a:rPr>
              <a:t>Stage 1 </a:t>
            </a:r>
            <a:r>
              <a:rPr lang="en-US" altLang="en-US" sz="1600" b="1" dirty="0" smtClean="0">
                <a:solidFill>
                  <a:srgbClr val="FF9933"/>
                </a:solidFill>
                <a:latin typeface="Arial" charset="0"/>
              </a:rPr>
              <a:t>Alerts (0.20 ppm)</a:t>
            </a:r>
            <a:endParaRPr lang="en-US" altLang="en-US" sz="1600" b="1" dirty="0">
              <a:solidFill>
                <a:srgbClr val="FF9933"/>
              </a:solidFill>
              <a:latin typeface="Arial" charset="0"/>
            </a:endParaRPr>
          </a:p>
        </p:txBody>
      </p:sp>
      <p:sp>
        <p:nvSpPr>
          <p:cNvPr id="1461254" name="Text Box 10"/>
          <p:cNvSpPr txBox="1">
            <a:spLocks noChangeArrowheads="1"/>
          </p:cNvSpPr>
          <p:nvPr/>
        </p:nvSpPr>
        <p:spPr bwMode="auto">
          <a:xfrm>
            <a:off x="4496098" y="2895451"/>
            <a:ext cx="2971354" cy="3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00FFFF"/>
                </a:solidFill>
                <a:latin typeface="Arial" charset="0"/>
              </a:rPr>
              <a:t>State Standard Exceedances</a:t>
            </a:r>
          </a:p>
        </p:txBody>
      </p:sp>
      <p:sp>
        <p:nvSpPr>
          <p:cNvPr id="1461255" name="Text Box 11"/>
          <p:cNvSpPr txBox="1">
            <a:spLocks noChangeArrowheads="1"/>
          </p:cNvSpPr>
          <p:nvPr/>
        </p:nvSpPr>
        <p:spPr bwMode="auto">
          <a:xfrm>
            <a:off x="2514824" y="2133080"/>
            <a:ext cx="1981274" cy="3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FF00FF"/>
                </a:solidFill>
                <a:latin typeface="Arial" charset="0"/>
              </a:rPr>
              <a:t>Peak 1 Hr Ozone</a:t>
            </a:r>
          </a:p>
        </p:txBody>
      </p:sp>
      <p:sp>
        <p:nvSpPr>
          <p:cNvPr id="9"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7</a:t>
            </a:fld>
            <a:endParaRPr lang="en-US" sz="1600" dirty="0"/>
          </a:p>
        </p:txBody>
      </p:sp>
    </p:spTree>
    <p:extLst>
      <p:ext uri="{BB962C8B-B14F-4D97-AF65-F5344CB8AC3E}">
        <p14:creationId xmlns:p14="http://schemas.microsoft.com/office/powerpoint/2010/main" val="9440783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title" idx="4294967295"/>
          </p:nvPr>
        </p:nvSpPr>
        <p:spPr/>
        <p:txBody>
          <a:bodyPr lIns="91435" tIns="45718" rIns="91435" bIns="45718" anchor="ctr"/>
          <a:lstStyle/>
          <a:p>
            <a:r>
              <a:rPr lang="en-US" altLang="en-US" dirty="0"/>
              <a:t>Ozone </a:t>
            </a:r>
            <a:r>
              <a:rPr lang="en-US" altLang="en-US" dirty="0" smtClean="0"/>
              <a:t>trends in </a:t>
            </a:r>
            <a:r>
              <a:rPr lang="en-US" altLang="en-US" dirty="0"/>
              <a:t>California</a:t>
            </a:r>
          </a:p>
        </p:txBody>
      </p:sp>
      <p:graphicFrame>
        <p:nvGraphicFramePr>
          <p:cNvPr id="1463299" name="Object 3"/>
          <p:cNvGraphicFramePr>
            <a:graphicFrameLocks noGrp="1" noChangeAspect="1"/>
          </p:cNvGraphicFramePr>
          <p:nvPr>
            <p:ph idx="4294967295"/>
            <p:extLst>
              <p:ext uri="{D42A27DB-BD31-4B8C-83A1-F6EECF244321}">
                <p14:modId xmlns:p14="http://schemas.microsoft.com/office/powerpoint/2010/main" val="3184150928"/>
              </p:ext>
            </p:extLst>
          </p:nvPr>
        </p:nvGraphicFramePr>
        <p:xfrm>
          <a:off x="-228823" y="1473399"/>
          <a:ext cx="8826997" cy="5079876"/>
        </p:xfrm>
        <a:graphic>
          <a:graphicData uri="http://schemas.openxmlformats.org/presentationml/2006/ole">
            <mc:AlternateContent xmlns:mc="http://schemas.openxmlformats.org/markup-compatibility/2006">
              <mc:Choice xmlns:v="urn:schemas-microsoft-com:vml" Requires="v">
                <p:oleObj spid="_x0000_s216076" name="Chart" r:id="rId4" imgW="5467350" imgH="3152775" progId="Excel.Chart.8">
                  <p:embed/>
                </p:oleObj>
              </mc:Choice>
              <mc:Fallback>
                <p:oleObj name="Chart" r:id="rId4" imgW="5467350" imgH="31527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23" y="1473399"/>
                        <a:ext cx="8826997" cy="507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3300" name="Text Box 5"/>
          <p:cNvSpPr txBox="1">
            <a:spLocks noChangeArrowheads="1"/>
          </p:cNvSpPr>
          <p:nvPr/>
        </p:nvSpPr>
        <p:spPr bwMode="auto">
          <a:xfrm>
            <a:off x="4191372" y="4159002"/>
            <a:ext cx="2513707" cy="3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00FFFF"/>
                </a:solidFill>
                <a:latin typeface="Arial" charset="0"/>
              </a:rPr>
              <a:t>San Francisco Bay Area</a:t>
            </a:r>
          </a:p>
        </p:txBody>
      </p:sp>
      <p:sp>
        <p:nvSpPr>
          <p:cNvPr id="1463301" name="Text Box 6"/>
          <p:cNvSpPr txBox="1">
            <a:spLocks noChangeArrowheads="1"/>
          </p:cNvSpPr>
          <p:nvPr/>
        </p:nvSpPr>
        <p:spPr bwMode="auto">
          <a:xfrm>
            <a:off x="4038451" y="2254746"/>
            <a:ext cx="144772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FF9933"/>
                </a:solidFill>
                <a:latin typeface="Arial" charset="0"/>
              </a:rPr>
              <a:t>San Diego</a:t>
            </a:r>
          </a:p>
        </p:txBody>
      </p:sp>
      <p:sp>
        <p:nvSpPr>
          <p:cNvPr id="1463302" name="Text Box 7"/>
          <p:cNvSpPr txBox="1">
            <a:spLocks noChangeArrowheads="1"/>
          </p:cNvSpPr>
          <p:nvPr/>
        </p:nvSpPr>
        <p:spPr bwMode="auto">
          <a:xfrm>
            <a:off x="6248549" y="3320728"/>
            <a:ext cx="2057177" cy="3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FF00FF"/>
                </a:solidFill>
                <a:latin typeface="Arial" charset="0"/>
              </a:rPr>
              <a:t>San Joaquin Valley</a:t>
            </a:r>
          </a:p>
        </p:txBody>
      </p:sp>
      <p:sp>
        <p:nvSpPr>
          <p:cNvPr id="1463303" name="Text Box 9"/>
          <p:cNvSpPr txBox="1">
            <a:spLocks noChangeArrowheads="1"/>
          </p:cNvSpPr>
          <p:nvPr/>
        </p:nvSpPr>
        <p:spPr bwMode="auto">
          <a:xfrm>
            <a:off x="1905372" y="4692551"/>
            <a:ext cx="2513707" cy="3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1300163">
              <a:defRPr sz="1200">
                <a:solidFill>
                  <a:schemeClr val="tx1"/>
                </a:solidFill>
                <a:latin typeface="75 Helvetica Bold" charset="0"/>
              </a:defRPr>
            </a:lvl1pPr>
            <a:lvl2pPr marL="1057275" indent="-406400" defTabSz="1300163">
              <a:defRPr sz="1200">
                <a:solidFill>
                  <a:schemeClr val="tx1"/>
                </a:solidFill>
                <a:latin typeface="75 Helvetica Bold" charset="0"/>
              </a:defRPr>
            </a:lvl2pPr>
            <a:lvl3pPr marL="1625600" indent="-325438" defTabSz="1300163">
              <a:defRPr sz="1200">
                <a:solidFill>
                  <a:schemeClr val="tx1"/>
                </a:solidFill>
                <a:latin typeface="75 Helvetica Bold" charset="0"/>
              </a:defRPr>
            </a:lvl3pPr>
            <a:lvl4pPr marL="2276475" indent="-325438" defTabSz="1300163">
              <a:defRPr sz="1200">
                <a:solidFill>
                  <a:schemeClr val="tx1"/>
                </a:solidFill>
                <a:latin typeface="75 Helvetica Bold" charset="0"/>
              </a:defRPr>
            </a:lvl4pPr>
            <a:lvl5pPr marL="2925763" indent="-325438" defTabSz="1300163">
              <a:defRPr sz="1200">
                <a:solidFill>
                  <a:schemeClr val="tx1"/>
                </a:solidFill>
                <a:latin typeface="75 Helvetica Bold" charset="0"/>
              </a:defRPr>
            </a:lvl5pPr>
            <a:lvl6pPr marL="3382963" indent="-325438" defTabSz="1300163" fontAlgn="base">
              <a:spcBef>
                <a:spcPct val="0"/>
              </a:spcBef>
              <a:spcAft>
                <a:spcPct val="0"/>
              </a:spcAft>
              <a:defRPr sz="1200">
                <a:solidFill>
                  <a:schemeClr val="tx1"/>
                </a:solidFill>
                <a:latin typeface="75 Helvetica Bold" charset="0"/>
              </a:defRPr>
            </a:lvl6pPr>
            <a:lvl7pPr marL="3840163" indent="-325438" defTabSz="1300163" fontAlgn="base">
              <a:spcBef>
                <a:spcPct val="0"/>
              </a:spcBef>
              <a:spcAft>
                <a:spcPct val="0"/>
              </a:spcAft>
              <a:defRPr sz="1200">
                <a:solidFill>
                  <a:schemeClr val="tx1"/>
                </a:solidFill>
                <a:latin typeface="75 Helvetica Bold" charset="0"/>
              </a:defRPr>
            </a:lvl7pPr>
            <a:lvl8pPr marL="4297363" indent="-325438" defTabSz="1300163" fontAlgn="base">
              <a:spcBef>
                <a:spcPct val="0"/>
              </a:spcBef>
              <a:spcAft>
                <a:spcPct val="0"/>
              </a:spcAft>
              <a:defRPr sz="1200">
                <a:solidFill>
                  <a:schemeClr val="tx1"/>
                </a:solidFill>
                <a:latin typeface="75 Helvetica Bold" charset="0"/>
              </a:defRPr>
            </a:lvl8pPr>
            <a:lvl9pPr marL="4754563" indent="-325438" defTabSz="1300163" fontAlgn="base">
              <a:spcBef>
                <a:spcPct val="0"/>
              </a:spcBef>
              <a:spcAft>
                <a:spcPct val="0"/>
              </a:spcAft>
              <a:defRPr sz="1200">
                <a:solidFill>
                  <a:schemeClr val="tx1"/>
                </a:solidFill>
                <a:latin typeface="75 Helvetica Bold" charset="0"/>
              </a:defRPr>
            </a:lvl9pPr>
          </a:lstStyle>
          <a:p>
            <a:pPr eaLnBrk="0" hangingPunct="0">
              <a:spcBef>
                <a:spcPct val="50000"/>
              </a:spcBef>
            </a:pPr>
            <a:r>
              <a:rPr lang="en-US" altLang="en-US" sz="1600" b="1">
                <a:solidFill>
                  <a:srgbClr val="FFFF00"/>
                </a:solidFill>
                <a:latin typeface="Arial" charset="0"/>
              </a:rPr>
              <a:t>California Standard</a:t>
            </a:r>
          </a:p>
        </p:txBody>
      </p:sp>
      <p:sp>
        <p:nvSpPr>
          <p:cNvPr id="9"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8</a:t>
            </a:fld>
            <a:endParaRPr lang="en-US" sz="1600" dirty="0"/>
          </a:p>
        </p:txBody>
      </p:sp>
    </p:spTree>
    <p:extLst>
      <p:ext uri="{BB962C8B-B14F-4D97-AF65-F5344CB8AC3E}">
        <p14:creationId xmlns:p14="http://schemas.microsoft.com/office/powerpoint/2010/main" val="5714030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4434" name="Picture 2"/>
          <p:cNvPicPr>
            <a:picLocks noChangeAspect="1" noChangeArrowheads="1"/>
          </p:cNvPicPr>
          <p:nvPr/>
        </p:nvPicPr>
        <p:blipFill>
          <a:blip r:embed="rId3">
            <a:extLst>
              <a:ext uri="{28A0092B-C50C-407E-A947-70E740481C1C}">
                <a14:useLocalDpi xmlns:a14="http://schemas.microsoft.com/office/drawing/2010/main" val="0"/>
              </a:ext>
            </a:extLst>
          </a:blip>
          <a:srcRect b="20792"/>
          <a:stretch>
            <a:fillRect/>
          </a:stretch>
        </p:blipFill>
        <p:spPr bwMode="auto">
          <a:xfrm>
            <a:off x="1371600" y="1219200"/>
            <a:ext cx="6259597" cy="54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p:cNvSpPr>
          <p:nvPr/>
        </p:nvSpPr>
        <p:spPr>
          <a:xfrm>
            <a:off x="381000" y="228600"/>
            <a:ext cx="84582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65" charset="0"/>
              </a:defRPr>
            </a:lvl2pPr>
            <a:lvl3pPr algn="ctr" rtl="0" eaLnBrk="0" fontAlgn="base" hangingPunct="0">
              <a:spcBef>
                <a:spcPct val="0"/>
              </a:spcBef>
              <a:spcAft>
                <a:spcPct val="0"/>
              </a:spcAft>
              <a:defRPr sz="4400">
                <a:solidFill>
                  <a:schemeClr val="tx1"/>
                </a:solidFill>
                <a:latin typeface="Calibri" pitchFamily="-65" charset="0"/>
              </a:defRPr>
            </a:lvl3pPr>
            <a:lvl4pPr algn="ctr" rtl="0" eaLnBrk="0" fontAlgn="base" hangingPunct="0">
              <a:spcBef>
                <a:spcPct val="0"/>
              </a:spcBef>
              <a:spcAft>
                <a:spcPct val="0"/>
              </a:spcAft>
              <a:defRPr sz="4400">
                <a:solidFill>
                  <a:schemeClr val="tx1"/>
                </a:solidFill>
                <a:latin typeface="Calibri" pitchFamily="-65" charset="0"/>
              </a:defRPr>
            </a:lvl4pPr>
            <a:lvl5pPr algn="ctr" rtl="0" eaLnBrk="0" fontAlgn="base" hangingPunct="0">
              <a:spcBef>
                <a:spcPct val="0"/>
              </a:spcBef>
              <a:spcAft>
                <a:spcPct val="0"/>
              </a:spcAft>
              <a:defRPr sz="44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a:lstStyle>
          <a:p>
            <a:r>
              <a:rPr lang="en-US" sz="3200" dirty="0" smtClean="0"/>
              <a:t>Nitrates and organics dominate California PM2.5</a:t>
            </a:r>
          </a:p>
          <a:p>
            <a:r>
              <a:rPr lang="en-US" sz="3200" dirty="0" smtClean="0"/>
              <a:t> (because of low sulfur emissions)</a:t>
            </a: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9</a:t>
            </a:fld>
            <a:endParaRPr lang="en-US" sz="1600" dirty="0"/>
          </a:p>
        </p:txBody>
      </p:sp>
    </p:spTree>
    <p:extLst>
      <p:ext uri="{BB962C8B-B14F-4D97-AF65-F5344CB8AC3E}">
        <p14:creationId xmlns:p14="http://schemas.microsoft.com/office/powerpoint/2010/main" val="39895515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3101</Words>
  <Application>Microsoft Macintosh PowerPoint</Application>
  <PresentationFormat>On-screen Show (4:3)</PresentationFormat>
  <Paragraphs>249</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Chart</vt:lpstr>
      <vt:lpstr>Nature of Air Pollution in California</vt:lpstr>
      <vt:lpstr>Unique, Adverse Meteorology  Lowest Per Capita Emission Targets</vt:lpstr>
      <vt:lpstr>Air pollution causes premature death California estimates</vt:lpstr>
      <vt:lpstr>Cancer risks from airborne toxics*  (90% of risk from traffic pollutants)</vt:lpstr>
      <vt:lpstr>Major California control programs</vt:lpstr>
      <vt:lpstr>California emission trends</vt:lpstr>
      <vt:lpstr>Ozone trends in Los Angeles</vt:lpstr>
      <vt:lpstr>Ozone trends in California</vt:lpstr>
      <vt:lpstr>PowerPoint Presentation</vt:lpstr>
      <vt:lpstr>PM2.5 exposures across California</vt:lpstr>
      <vt:lpstr>As PM2.5 declined, has life expectancy increased?</vt:lpstr>
      <vt:lpstr>In-vehicle exposures can dominate</vt:lpstr>
      <vt:lpstr>PowerPoint Presentation</vt:lpstr>
      <vt:lpstr>Summary</vt:lpstr>
      <vt:lpstr>Extra slides</vt:lpstr>
      <vt:lpstr>California’s air pollution problem</vt:lpstr>
      <vt:lpstr>Air pollution reduced 75-90% despite growth</vt:lpstr>
      <vt:lpstr>PowerPoint Presentation</vt:lpstr>
      <vt:lpstr>Study of U.S. trucking industry</vt:lpstr>
    </vt:vector>
  </TitlesOfParts>
  <Company>carb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Dolislager</dc:creator>
  <cp:lastModifiedBy>Rachelle Lagman</cp:lastModifiedBy>
  <cp:revision>167</cp:revision>
  <cp:lastPrinted>2013-07-25T19:57:13Z</cp:lastPrinted>
  <dcterms:created xsi:type="dcterms:W3CDTF">2011-04-22T18:08:32Z</dcterms:created>
  <dcterms:modified xsi:type="dcterms:W3CDTF">2013-11-11T23:18:08Z</dcterms:modified>
</cp:coreProperties>
</file>