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37"/>
  </p:notesMasterIdLst>
  <p:sldIdLst>
    <p:sldId id="256" r:id="rId2"/>
    <p:sldId id="299" r:id="rId3"/>
    <p:sldId id="258" r:id="rId4"/>
    <p:sldId id="259" r:id="rId5"/>
    <p:sldId id="260" r:id="rId6"/>
    <p:sldId id="300" r:id="rId7"/>
    <p:sldId id="270" r:id="rId8"/>
    <p:sldId id="261" r:id="rId9"/>
    <p:sldId id="308" r:id="rId10"/>
    <p:sldId id="307" r:id="rId11"/>
    <p:sldId id="262" r:id="rId12"/>
    <p:sldId id="264" r:id="rId13"/>
    <p:sldId id="274" r:id="rId14"/>
    <p:sldId id="297" r:id="rId15"/>
    <p:sldId id="301" r:id="rId16"/>
    <p:sldId id="306" r:id="rId17"/>
    <p:sldId id="276" r:id="rId18"/>
    <p:sldId id="273" r:id="rId19"/>
    <p:sldId id="302" r:id="rId20"/>
    <p:sldId id="279" r:id="rId21"/>
    <p:sldId id="280" r:id="rId22"/>
    <p:sldId id="281" r:id="rId23"/>
    <p:sldId id="282" r:id="rId24"/>
    <p:sldId id="283" r:id="rId25"/>
    <p:sldId id="285" r:id="rId26"/>
    <p:sldId id="286" r:id="rId27"/>
    <p:sldId id="304" r:id="rId28"/>
    <p:sldId id="296" r:id="rId29"/>
    <p:sldId id="290" r:id="rId30"/>
    <p:sldId id="305" r:id="rId31"/>
    <p:sldId id="287" r:id="rId32"/>
    <p:sldId id="289" r:id="rId33"/>
    <p:sldId id="284" r:id="rId34"/>
    <p:sldId id="309" r:id="rId35"/>
    <p:sldId id="310" r:id="rId3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74454" autoAdjust="0"/>
  </p:normalViewPr>
  <p:slideViewPr>
    <p:cSldViewPr snapToGrid="0" snapToObjects="1">
      <p:cViewPr varScale="1">
        <p:scale>
          <a:sx n="86" d="100"/>
          <a:sy n="86" d="100"/>
        </p:scale>
        <p:origin x="-23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A8395173-1B67-45E2-8E67-C11D43FF623F}" type="datetimeFigureOut">
              <a:rPr lang="en-US" altLang="zh-CN"/>
              <a:pPr>
                <a:defRPr/>
              </a:pPr>
              <a:t>1/28/2014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48B9F2D8-AEFE-4008-AD5E-289299E9ABD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21789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altLang="zh-CN" smtClean="0"/>
              <a:t>Taking c for example, in 2011 there were 4,605,771 and 2,678,008 vehicles respectively, which only account for 4.9% and 2.8% of the total automobile fleet. However, together they account for 62.8% of NOx and 69.6% of PM2.5 emissions. </a:t>
            </a:r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lIns="87509" tIns="43754" rIns="87509" bIns="43754"/>
          <a:lstStyle/>
          <a:p>
            <a:pPr eaLnBrk="1" hangingPunct="1"/>
            <a:endParaRPr lang="zh-CN" altLang="en-US" smtClean="0"/>
          </a:p>
        </p:txBody>
      </p:sp>
      <p:sp>
        <p:nvSpPr>
          <p:cNvPr id="54275" name="灯片编号占位符 3"/>
          <p:cNvSpPr txBox="1">
            <a:spLocks noGrp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509" tIns="43754" rIns="87509" bIns="43754" anchor="b"/>
          <a:lstStyle/>
          <a:p>
            <a:pPr algn="r" defTabSz="876300"/>
            <a:fld id="{30106C35-9E89-438A-B084-A5C052E87BD9}" type="slidenum">
              <a:rPr lang="en-US" altLang="zh-CN" sz="1100"/>
              <a:pPr algn="r" defTabSz="876300"/>
              <a:t>23</a:t>
            </a:fld>
            <a:endParaRPr lang="en-US" altLang="zh-CN" sz="11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B3BCB-F1C6-431D-9A39-616412FAE79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altLang="zh-CN" smtClean="0"/>
              <a:t>China follows the European vehicle emission standards, which are specified both by fuel type (gasoline/diesel)[1] and by vehicle type (light-duty vehicles/heavy-duty vehicles). </a:t>
            </a:r>
            <a:br>
              <a:rPr lang="en-US" altLang="zh-CN" smtClean="0"/>
            </a:br>
            <a:r>
              <a:rPr lang="en-US" altLang="zh-CN" smtClean="0"/>
              <a:t>[1] Compression Ignition (Diesel) Positive Ignition (Gasoline)</a:t>
            </a:r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zh-CN" altLang="en-US" smtClean="0">
                <a:latin typeface="Arial" charset="0"/>
              </a:rPr>
              <a:t>“</a:t>
            </a:r>
            <a:r>
              <a:rPr lang="en-US" altLang="zh-CN" smtClean="0"/>
              <a:t>Yellow Label</a:t>
            </a:r>
            <a:r>
              <a:rPr lang="en-US" altLang="zh-CN" smtClean="0">
                <a:latin typeface="Arial" charset="0"/>
              </a:rPr>
              <a:t>”</a:t>
            </a:r>
            <a:r>
              <a:rPr lang="en-US" altLang="zh-CN" smtClean="0"/>
              <a:t> vehicles refer to the pre China I gasoline vehicles and diesel vehicles not meeting the China III standards. Due to their high environmental impacts, they are marked with yellow labels. </a:t>
            </a:r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altLang="zh-CN" smtClean="0"/>
              <a:t>2007</a:t>
            </a:r>
            <a:r>
              <a:rPr lang="zh-CN" altLang="en-US" smtClean="0"/>
              <a:t>年我国物流总成本占</a:t>
            </a:r>
            <a:r>
              <a:rPr lang="en-US" altLang="zh-CN" smtClean="0"/>
              <a:t>GDP</a:t>
            </a:r>
            <a:r>
              <a:rPr lang="zh-CN" altLang="en-US" smtClean="0"/>
              <a:t>的比重约为</a:t>
            </a:r>
            <a:r>
              <a:rPr lang="en-US" altLang="zh-CN" smtClean="0"/>
              <a:t>18.4%</a:t>
            </a:r>
            <a:r>
              <a:rPr lang="zh-CN" altLang="en-US" smtClean="0"/>
              <a:t>，而欧美发达国家仅占</a:t>
            </a:r>
            <a:r>
              <a:rPr lang="en-US" altLang="zh-CN" smtClean="0"/>
              <a:t>8.99%</a:t>
            </a:r>
            <a:r>
              <a:rPr lang="zh-CN" altLang="en-US" smtClean="0"/>
              <a:t>；我国公路货车空载率高达</a:t>
            </a:r>
            <a:r>
              <a:rPr lang="en-US" altLang="zh-CN" smtClean="0"/>
              <a:t>40%</a:t>
            </a:r>
            <a:r>
              <a:rPr lang="zh-CN" altLang="en-US" smtClean="0"/>
              <a:t>，而欧美发达国家只有</a:t>
            </a:r>
            <a:r>
              <a:rPr lang="en-US" altLang="zh-CN" smtClean="0"/>
              <a:t>10%</a:t>
            </a:r>
            <a:r>
              <a:rPr lang="zh-CN" altLang="en-US" smtClean="0"/>
              <a:t>左右；在许多领域，我国企业的物流成本约比欧美发达国家高出</a:t>
            </a:r>
            <a:r>
              <a:rPr lang="en-US" altLang="zh-CN" smtClean="0"/>
              <a:t>40%</a:t>
            </a:r>
            <a:r>
              <a:rPr lang="zh-CN" altLang="en-US" smtClean="0"/>
              <a:t>至</a:t>
            </a:r>
            <a:r>
              <a:rPr lang="en-US" altLang="zh-CN" smtClean="0"/>
              <a:t>50% </a:t>
            </a:r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altLang="zh-CN" smtClean="0">
                <a:cs typeface="Arial" charset="0"/>
              </a:rPr>
              <a:t>PPPs fit in a range of policy tools</a:t>
            </a:r>
          </a:p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2" y="4345277"/>
            <a:ext cx="5487333" cy="4110734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altLang="zh-CN" smtClean="0"/>
              <a:t>ESCO: Energy Service Company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lIns="87509" tIns="43754" rIns="87509" bIns="43754"/>
          <a:lstStyle/>
          <a:p>
            <a:pPr eaLnBrk="1" hangingPunct="1"/>
            <a:endParaRPr lang="zh-CN" altLang="en-US" smtClean="0"/>
          </a:p>
        </p:txBody>
      </p:sp>
      <p:sp>
        <p:nvSpPr>
          <p:cNvPr id="50179" name="灯片编号占位符 3"/>
          <p:cNvSpPr txBox="1">
            <a:spLocks noGrp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509" tIns="43754" rIns="87509" bIns="43754" anchor="b"/>
          <a:lstStyle/>
          <a:p>
            <a:pPr algn="r" defTabSz="876300"/>
            <a:fld id="{63888F47-A6D2-404E-8947-B025E87C555D}" type="slidenum">
              <a:rPr lang="en-US" altLang="zh-CN" sz="1100"/>
              <a:pPr algn="r" defTabSz="876300"/>
              <a:t>21</a:t>
            </a:fld>
            <a:endParaRPr lang="en-US" altLang="zh-CN" sz="11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lIns="87509" tIns="43754" rIns="87509" bIns="43754"/>
          <a:lstStyle/>
          <a:p>
            <a:pPr eaLnBrk="1" hangingPunct="1"/>
            <a:endParaRPr lang="zh-CN" altLang="en-US" smtClean="0"/>
          </a:p>
        </p:txBody>
      </p:sp>
      <p:sp>
        <p:nvSpPr>
          <p:cNvPr id="52227" name="灯片编号占位符 3"/>
          <p:cNvSpPr txBox="1">
            <a:spLocks noGrp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509" tIns="43754" rIns="87509" bIns="43754" anchor="b"/>
          <a:lstStyle/>
          <a:p>
            <a:pPr algn="r" defTabSz="876300"/>
            <a:fld id="{80F3E867-256A-4826-AD27-245F17ABB270}" type="slidenum">
              <a:rPr lang="en-US" altLang="zh-CN" sz="1100"/>
              <a:pPr algn="r" defTabSz="876300"/>
              <a:t>22</a:t>
            </a:fld>
            <a:endParaRPr lang="en-US" altLang="zh-CN" sz="11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 sz="2400">
              <a:latin typeface="Times New Roman" pitchFamily="18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E9702-557A-46D6-A124-A15F0E290E8C}" type="datetime1">
              <a:rPr lang="en-US" altLang="zh-CN"/>
              <a:pPr>
                <a:defRPr/>
              </a:pPr>
              <a:t>1/28/2014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87AF8-5571-436A-92F5-47200968F94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745B2-FB7F-4800-BE91-E2F82244DE17}" type="datetime1">
              <a:rPr lang="en-US" altLang="zh-CN"/>
              <a:pPr>
                <a:defRPr/>
              </a:pPr>
              <a:t>1/28/2014</a:t>
            </a:fld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6EE32-B549-4024-9365-5196D64E65B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625FC-2123-4F8B-968F-B32A1114BCB3}" type="datetime1">
              <a:rPr lang="en-US" altLang="zh-CN"/>
              <a:pPr>
                <a:defRPr/>
              </a:pPr>
              <a:t>1/28/2014</a:t>
            </a:fld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FC389-A6E4-4474-8E2B-EFFE782D303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ADA61-CF8A-4A66-8844-0A8EDBB12431}" type="datetime1">
              <a:rPr lang="en-US" altLang="zh-CN"/>
              <a:pPr>
                <a:defRPr/>
              </a:pPr>
              <a:t>1/28/2014</a:t>
            </a:fld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3B95B-18E0-4AFD-AF9D-BD862364DF4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8B0C8-B406-4BB5-8AD2-286BDDB0305E}" type="datetime1">
              <a:rPr lang="en-US" altLang="zh-CN"/>
              <a:pPr>
                <a:defRPr/>
              </a:pPr>
              <a:t>1/28/2014</a:t>
            </a:fld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0829C-C799-49EE-8162-D106C1B27A9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75FB2-28ED-46F8-8E1F-59B6C83C3954}" type="datetime1">
              <a:rPr lang="en-US" altLang="zh-CN"/>
              <a:pPr>
                <a:defRPr/>
              </a:pPr>
              <a:t>1/28/2014</a:t>
            </a:fld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33605-7FC7-4183-9737-E664158DCF5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9D830-2EA6-40C0-9FAB-2C5FA0C6169B}" type="datetime1">
              <a:rPr lang="en-US" altLang="zh-CN"/>
              <a:pPr>
                <a:defRPr/>
              </a:pPr>
              <a:t>1/28/2014</a:t>
            </a:fld>
            <a:endParaRPr lang="en-US" altLang="zh-CN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BAD5D-186C-4E48-9029-AAFAC6C7CA7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93043-B246-4A13-9C69-703BF1F76F85}" type="datetime1">
              <a:rPr lang="en-US" altLang="zh-CN"/>
              <a:pPr>
                <a:defRPr/>
              </a:pPr>
              <a:t>1/28/2014</a:t>
            </a:fld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5DD51-9232-46D2-9036-5AC4669E888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C2E8F-BBB0-4330-9EC2-163049E817E5}" type="datetime1">
              <a:rPr lang="en-US" altLang="zh-CN"/>
              <a:pPr>
                <a:defRPr/>
              </a:pPr>
              <a:t>1/28/2014</a:t>
            </a:fld>
            <a:endParaRPr lang="en-US" altLang="zh-CN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45B01-CC7B-4B00-B232-695E38D5B4D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A8B2A-9167-4692-A137-126A8B7AC655}" type="datetime1">
              <a:rPr lang="en-US" altLang="zh-CN"/>
              <a:pPr>
                <a:defRPr/>
              </a:pPr>
              <a:t>1/28/2014</a:t>
            </a:fld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BB0D3-A394-4F4A-B559-BD1338C140A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EBB10-2F01-4205-825A-E0D34E0C700C}" type="datetime1">
              <a:rPr lang="en-US" altLang="zh-CN"/>
              <a:pPr>
                <a:defRPr/>
              </a:pPr>
              <a:t>1/28/2014</a:t>
            </a:fld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8B0A3-A6A9-4F4A-BCA4-4A7A9F29B27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 sz="2400">
              <a:latin typeface="Times New Roman" pitchFamily="18" charset="0"/>
            </a:endParaRPr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fld id="{0CD495B1-934C-4348-BAB4-255E06CFC1D8}" type="datetime1">
              <a:rPr lang="en-US" altLang="zh-CN"/>
              <a:pPr>
                <a:defRPr/>
              </a:pPr>
              <a:t>1/28/2014</a:t>
            </a:fld>
            <a:endParaRPr lang="en-US" altLang="zh-CN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Verdana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297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8B653593-47EA-4B9B-818A-4D1BD428AE6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9" r:id="rId2"/>
    <p:sldLayoutId id="2147483678" r:id="rId3"/>
    <p:sldLayoutId id="2147483677" r:id="rId4"/>
    <p:sldLayoutId id="2147483676" r:id="rId5"/>
    <p:sldLayoutId id="2147483675" r:id="rId6"/>
    <p:sldLayoutId id="2147483674" r:id="rId7"/>
    <p:sldLayoutId id="2147483673" r:id="rId8"/>
    <p:sldLayoutId id="2147483672" r:id="rId9"/>
    <p:sldLayoutId id="2147483671" r:id="rId10"/>
    <p:sldLayoutId id="214748367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charset="-122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1.jpeg"/><Relationship Id="rId2" Type="http://schemas.openxmlformats.org/officeDocument/2006/relationships/image" Target="../media/image7.jpe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19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wmf"/><Relationship Id="rId1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10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bank.org/en/news/video/2013/09/13/china-making-trucks-greener" TargetMode="External"/><Relationship Id="rId2" Type="http://schemas.openxmlformats.org/officeDocument/2006/relationships/hyperlink" Target="http://www.worldbank.org/en/news/feature/2013/09/13/improving-fuel-efficiency-and-reducing-emissions-of-trucks-in-china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worldbank.org/en/news/video/2013/09/13/moving-china-freight-more-efficiently-than-ever" TargetMode="External"/><Relationship Id="rId4" Type="http://schemas.openxmlformats.org/officeDocument/2006/relationships/hyperlink" Target="http://www.worldbank.org/en/news/video/2013/09/13/a-faster-and-cleaner-way-of-transporting-good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200025" y="990600"/>
            <a:ext cx="8258175" cy="1371600"/>
          </a:xfrm>
        </p:spPr>
        <p:txBody>
          <a:bodyPr lIns="91436" tIns="45718" rIns="91436" bIns="45718" anchor="ctr"/>
          <a:lstStyle/>
          <a:p>
            <a:pPr algn="r" eaLnBrk="1" hangingPunct="1"/>
            <a:r>
              <a:rPr lang="en-US" altLang="zh-CN" sz="3600" dirty="0" smtClean="0">
                <a:cs typeface="Arial" charset="0"/>
              </a:rPr>
              <a:t>Voluntary </a:t>
            </a:r>
            <a:r>
              <a:rPr lang="en-US" altLang="zh-CN" sz="3600" dirty="0">
                <a:cs typeface="Arial" charset="0"/>
              </a:rPr>
              <a:t>Energy Efficiency </a:t>
            </a:r>
            <a:r>
              <a:rPr lang="en-US" altLang="zh-CN" sz="3600" dirty="0" smtClean="0">
                <a:cs typeface="Arial" charset="0"/>
              </a:rPr>
              <a:t>Improvement </a:t>
            </a:r>
            <a:r>
              <a:rPr lang="en-US" altLang="zh-CN" sz="3600" dirty="0">
                <a:cs typeface="Arial" charset="0"/>
              </a:rPr>
              <a:t>in Road </a:t>
            </a:r>
            <a:r>
              <a:rPr lang="en-US" altLang="zh-CN" sz="3600" dirty="0" smtClean="0">
                <a:cs typeface="Arial" charset="0"/>
              </a:rPr>
              <a:t>Freight</a:t>
            </a:r>
            <a:r>
              <a:rPr lang="en-US" altLang="zh-CN" sz="3600" dirty="0" smtClean="0">
                <a:cs typeface="Arial" charset="0"/>
              </a:rPr>
              <a:t/>
            </a:r>
            <a:br>
              <a:rPr lang="en-US" altLang="zh-CN" sz="3600" dirty="0" smtClean="0">
                <a:cs typeface="Arial" charset="0"/>
              </a:rPr>
            </a:br>
            <a:endParaRPr lang="zh-CN" altLang="en-US" sz="3600" dirty="0" smtClean="0">
              <a:cs typeface="Arial" charset="0"/>
            </a:endParaRP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442913" y="2628900"/>
            <a:ext cx="8002587" cy="1600200"/>
          </a:xfrm>
        </p:spPr>
        <p:txBody>
          <a:bodyPr lIns="91436" tIns="45718" rIns="91436" bIns="45718"/>
          <a:lstStyle/>
          <a:p>
            <a:pPr algn="r" eaLnBrk="1" hangingPunct="1"/>
            <a:r>
              <a:rPr lang="en-US" altLang="zh-CN" sz="1800" b="1" dirty="0">
                <a:cs typeface="Arial" charset="0"/>
              </a:rPr>
              <a:t>from International </a:t>
            </a:r>
            <a:r>
              <a:rPr lang="en-US" altLang="zh-CN" sz="1800" b="1" dirty="0" smtClean="0">
                <a:cs typeface="Arial" charset="0"/>
              </a:rPr>
              <a:t>Experience </a:t>
            </a:r>
            <a:r>
              <a:rPr lang="en-US" altLang="zh-CN" sz="1800" b="1" dirty="0">
                <a:cs typeface="Arial" charset="0"/>
              </a:rPr>
              <a:t>to </a:t>
            </a:r>
            <a:r>
              <a:rPr lang="en-US" altLang="zh-CN" sz="1800" b="1" dirty="0" smtClean="0">
                <a:cs typeface="Arial" charset="0"/>
              </a:rPr>
              <a:t>Local Practice: </a:t>
            </a:r>
          </a:p>
          <a:p>
            <a:pPr algn="r" eaLnBrk="1" hangingPunct="1"/>
            <a:r>
              <a:rPr lang="en-US" altLang="zh-CN" sz="1800" b="1" dirty="0" smtClean="0">
                <a:solidFill>
                  <a:schemeClr val="tx2"/>
                </a:solidFill>
                <a:cs typeface="Arial" charset="0"/>
              </a:rPr>
              <a:t>Guangdong Green Freight Program</a:t>
            </a:r>
            <a:endParaRPr lang="en-US" altLang="zh-CN" sz="1800" b="1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6393706" y="4188351"/>
            <a:ext cx="200734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zh-CN" sz="2000" dirty="0" err="1"/>
              <a:t>Ke</a:t>
            </a:r>
            <a:r>
              <a:rPr lang="en-US" altLang="zh-CN" sz="2000" dirty="0"/>
              <a:t> Fang</a:t>
            </a:r>
          </a:p>
          <a:p>
            <a:pPr algn="r"/>
            <a:endParaRPr lang="en-US" altLang="zh-CN" sz="1600" dirty="0" smtClean="0"/>
          </a:p>
          <a:p>
            <a:pPr algn="r"/>
            <a:r>
              <a:rPr lang="en-US" altLang="zh-CN" sz="1600" dirty="0" smtClean="0"/>
              <a:t>World </a:t>
            </a:r>
            <a:r>
              <a:rPr lang="en-US" altLang="zh-CN" sz="1600" dirty="0"/>
              <a:t>Bank</a:t>
            </a:r>
          </a:p>
          <a:p>
            <a:pPr algn="r"/>
            <a:r>
              <a:rPr lang="en-US" altLang="zh-CN" sz="1600" dirty="0" smtClean="0"/>
              <a:t>Delhi, January 2014</a:t>
            </a:r>
            <a:endParaRPr lang="en-US" altLang="zh-CN" sz="1600" dirty="0"/>
          </a:p>
        </p:txBody>
      </p:sp>
      <p:pic>
        <p:nvPicPr>
          <p:cNvPr id="16389" name="Picture 6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3688" y="5345906"/>
            <a:ext cx="4064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25" y="3643313"/>
            <a:ext cx="4618038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457200" y="3810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defRPr/>
            </a:pPr>
            <a:r>
              <a:rPr lang="en-US" sz="3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SmartWay</a:t>
            </a:r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Transport Partnership:</a:t>
            </a:r>
            <a:b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Key Program Components</a:t>
            </a: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914400" y="1739900"/>
            <a:ext cx="3886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>
              <a:lnSpc>
                <a:spcPct val="80000"/>
              </a:lnSpc>
              <a:spcBef>
                <a:spcPct val="20000"/>
              </a:spcBef>
              <a:buClr>
                <a:srgbClr val="00A160"/>
              </a:buClr>
              <a:defRPr/>
            </a:pPr>
            <a:r>
              <a:rPr lang="en-US" sz="2100" b="1" dirty="0"/>
              <a:t>1. Partnership</a:t>
            </a:r>
          </a:p>
          <a:p>
            <a:pPr algn="l" eaLnBrk="0" hangingPunct="0">
              <a:lnSpc>
                <a:spcPct val="80000"/>
              </a:lnSpc>
              <a:spcBef>
                <a:spcPct val="20000"/>
              </a:spcBef>
              <a:buClr>
                <a:srgbClr val="00A160"/>
              </a:buClr>
              <a:buFont typeface="Wingdings" pitchFamily="2" charset="2"/>
              <a:buChar char="l"/>
              <a:defRPr/>
            </a:pPr>
            <a:r>
              <a:rPr lang="en-US" sz="1900" dirty="0"/>
              <a:t>Assess, benchmark and track</a:t>
            </a:r>
          </a:p>
          <a:p>
            <a:pPr algn="l" eaLnBrk="0" hangingPunct="0">
              <a:lnSpc>
                <a:spcPct val="80000"/>
              </a:lnSpc>
              <a:spcBef>
                <a:spcPct val="20000"/>
              </a:spcBef>
              <a:buClr>
                <a:srgbClr val="00A160"/>
              </a:buClr>
              <a:buFont typeface="Wingdings" pitchFamily="2" charset="2"/>
              <a:buChar char="l"/>
              <a:defRPr/>
            </a:pPr>
            <a:r>
              <a:rPr lang="en-US" sz="1900" dirty="0"/>
              <a:t>emissions of carriers, shippers, and logistics companies</a:t>
            </a:r>
          </a:p>
          <a:p>
            <a:pPr algn="l" eaLnBrk="0" hangingPunct="0">
              <a:lnSpc>
                <a:spcPct val="80000"/>
              </a:lnSpc>
              <a:spcBef>
                <a:spcPct val="20000"/>
              </a:spcBef>
              <a:buClr>
                <a:srgbClr val="00A160"/>
              </a:buClr>
              <a:buFont typeface="Wingdings" pitchFamily="2" charset="2"/>
              <a:buChar char="l"/>
              <a:defRPr/>
            </a:pPr>
            <a:r>
              <a:rPr lang="en-US" sz="1900" dirty="0"/>
              <a:t>National idle reduction program</a:t>
            </a:r>
          </a:p>
          <a:p>
            <a:pPr algn="l" eaLnBrk="0" hangingPunct="0">
              <a:lnSpc>
                <a:spcPct val="80000"/>
              </a:lnSpc>
              <a:spcBef>
                <a:spcPct val="20000"/>
              </a:spcBef>
              <a:buClr>
                <a:srgbClr val="00A160"/>
              </a:buClr>
              <a:buFont typeface="Wingdings" pitchFamily="2" charset="2"/>
              <a:buChar char="l"/>
              <a:defRPr/>
            </a:pPr>
            <a:r>
              <a:rPr lang="en-US" sz="1900" dirty="0"/>
              <a:t>New carbon assessment tools</a:t>
            </a:r>
          </a:p>
          <a:p>
            <a:pPr algn="l" eaLnBrk="0" hangingPunct="0">
              <a:lnSpc>
                <a:spcPct val="80000"/>
              </a:lnSpc>
              <a:spcBef>
                <a:spcPct val="20000"/>
              </a:spcBef>
              <a:buClr>
                <a:srgbClr val="00A160"/>
              </a:buClr>
              <a:buFont typeface="Wingdings" pitchFamily="2" charset="2"/>
              <a:buChar char="l"/>
              <a:defRPr/>
            </a:pPr>
            <a:r>
              <a:rPr lang="en-US" sz="1900" dirty="0"/>
              <a:t>Partner support (PAM, helpline)</a:t>
            </a:r>
          </a:p>
          <a:p>
            <a:pPr algn="l" eaLnBrk="0" hangingPunct="0">
              <a:lnSpc>
                <a:spcPct val="80000"/>
              </a:lnSpc>
              <a:spcBef>
                <a:spcPct val="20000"/>
              </a:spcBef>
              <a:buClr>
                <a:srgbClr val="00A160"/>
              </a:buClr>
              <a:buFont typeface="Wingdings" pitchFamily="2" charset="2"/>
              <a:buChar char="l"/>
              <a:defRPr/>
            </a:pPr>
            <a:r>
              <a:rPr lang="en-US" sz="1900" dirty="0"/>
              <a:t>GHG and fuel savings</a:t>
            </a:r>
          </a:p>
          <a:p>
            <a:pPr algn="l" eaLnBrk="0" hangingPunct="0">
              <a:lnSpc>
                <a:spcPct val="80000"/>
              </a:lnSpc>
              <a:spcBef>
                <a:spcPct val="20000"/>
              </a:spcBef>
              <a:buClr>
                <a:srgbClr val="00A160"/>
              </a:buClr>
              <a:defRPr/>
            </a:pPr>
            <a:endParaRPr lang="en-US" sz="1900" dirty="0"/>
          </a:p>
          <a:p>
            <a:pPr algn="l" eaLnBrk="0" hangingPunct="0">
              <a:lnSpc>
                <a:spcPct val="80000"/>
              </a:lnSpc>
              <a:spcBef>
                <a:spcPct val="20000"/>
              </a:spcBef>
              <a:buClr>
                <a:srgbClr val="00A160"/>
              </a:buClr>
              <a:defRPr/>
            </a:pPr>
            <a:r>
              <a:rPr lang="en-US" sz="1900" b="1" dirty="0"/>
              <a:t>2. </a:t>
            </a:r>
            <a:r>
              <a:rPr lang="en-US" sz="2100" b="1" dirty="0"/>
              <a:t>Technology Programs:</a:t>
            </a:r>
          </a:p>
          <a:p>
            <a:pPr algn="l" eaLnBrk="0" hangingPunct="0">
              <a:lnSpc>
                <a:spcPct val="80000"/>
              </a:lnSpc>
              <a:spcBef>
                <a:spcPct val="20000"/>
              </a:spcBef>
              <a:buClr>
                <a:srgbClr val="00A160"/>
              </a:buClr>
              <a:buFont typeface="Wingdings" pitchFamily="2" charset="2"/>
              <a:buChar char="l"/>
              <a:defRPr/>
            </a:pPr>
            <a:r>
              <a:rPr lang="en-US" sz="1900" dirty="0"/>
              <a:t>– Test program</a:t>
            </a:r>
          </a:p>
          <a:p>
            <a:pPr algn="l" eaLnBrk="0" hangingPunct="0">
              <a:lnSpc>
                <a:spcPct val="80000"/>
              </a:lnSpc>
              <a:spcBef>
                <a:spcPct val="20000"/>
              </a:spcBef>
              <a:buClr>
                <a:srgbClr val="00A160"/>
              </a:buClr>
              <a:buFont typeface="Wingdings" pitchFamily="2" charset="2"/>
              <a:buChar char="l"/>
              <a:defRPr/>
            </a:pPr>
            <a:r>
              <a:rPr lang="en-US" sz="1900" dirty="0"/>
              <a:t>– </a:t>
            </a:r>
            <a:r>
              <a:rPr lang="en-US" sz="1900" dirty="0" err="1"/>
              <a:t>SmartWay</a:t>
            </a:r>
            <a:r>
              <a:rPr lang="en-US" sz="1900" dirty="0"/>
              <a:t> Tractor/Trailer</a:t>
            </a:r>
          </a:p>
          <a:p>
            <a:pPr algn="l" eaLnBrk="0" hangingPunct="0">
              <a:lnSpc>
                <a:spcPct val="80000"/>
              </a:lnSpc>
              <a:spcBef>
                <a:spcPct val="20000"/>
              </a:spcBef>
              <a:buClr>
                <a:srgbClr val="00A160"/>
              </a:buClr>
              <a:buFont typeface="Wingdings" pitchFamily="2" charset="2"/>
              <a:buChar char="l"/>
              <a:defRPr/>
            </a:pPr>
            <a:r>
              <a:rPr lang="en-US" sz="1900" dirty="0"/>
              <a:t>– </a:t>
            </a:r>
            <a:r>
              <a:rPr lang="en-US" sz="1900" dirty="0" err="1"/>
              <a:t>SmartWay</a:t>
            </a:r>
            <a:r>
              <a:rPr lang="en-US" sz="1900" dirty="0"/>
              <a:t>-verified technologies</a:t>
            </a:r>
          </a:p>
          <a:p>
            <a:pPr algn="l" eaLnBrk="0" hangingPunct="0">
              <a:lnSpc>
                <a:spcPct val="80000"/>
              </a:lnSpc>
              <a:spcBef>
                <a:spcPct val="20000"/>
              </a:spcBef>
              <a:buClr>
                <a:srgbClr val="00A160"/>
              </a:buClr>
              <a:buFont typeface="Wingdings" pitchFamily="2" charset="2"/>
              <a:buChar char="l"/>
              <a:defRPr/>
            </a:pPr>
            <a:r>
              <a:rPr lang="en-US" sz="1900" dirty="0"/>
              <a:t>– Test methods</a:t>
            </a:r>
          </a:p>
          <a:p>
            <a:pPr marL="800100" lvl="1" indent="-342900" algn="l" eaLnBrk="0" hangingPunct="0">
              <a:lnSpc>
                <a:spcPct val="80000"/>
              </a:lnSpc>
              <a:spcBef>
                <a:spcPct val="20000"/>
              </a:spcBef>
              <a:buClr>
                <a:srgbClr val="00A160"/>
              </a:buClr>
              <a:buFont typeface="Wingdings" pitchFamily="2" charset="2"/>
              <a:buNone/>
              <a:defRPr/>
            </a:pPr>
            <a:endParaRPr lang="en-US" sz="1900" dirty="0"/>
          </a:p>
          <a:p>
            <a:pPr algn="l" eaLnBrk="0" hangingPunct="0">
              <a:lnSpc>
                <a:spcPct val="80000"/>
              </a:lnSpc>
              <a:spcBef>
                <a:spcPct val="20000"/>
              </a:spcBef>
              <a:buClr>
                <a:srgbClr val="00A160"/>
              </a:buClr>
              <a:buFont typeface="Wingdings" pitchFamily="2" charset="2"/>
              <a:buNone/>
              <a:defRPr/>
            </a:pPr>
            <a:endParaRPr lang="en-US" sz="2100" dirty="0"/>
          </a:p>
          <a:p>
            <a:pPr algn="l" eaLnBrk="0" hangingPunct="0">
              <a:lnSpc>
                <a:spcPct val="80000"/>
              </a:lnSpc>
              <a:spcBef>
                <a:spcPct val="20000"/>
              </a:spcBef>
              <a:buClr>
                <a:srgbClr val="00A160"/>
              </a:buClr>
              <a:buFont typeface="Wingdings" pitchFamily="2" charset="2"/>
              <a:buNone/>
              <a:defRPr/>
            </a:pPr>
            <a:r>
              <a:rPr lang="en-US" sz="2100" dirty="0"/>
              <a:t> </a:t>
            </a:r>
          </a:p>
          <a:p>
            <a:pPr marL="800100" lvl="1" indent="-342900" algn="l" eaLnBrk="0" hangingPunct="0">
              <a:lnSpc>
                <a:spcPct val="80000"/>
              </a:lnSpc>
              <a:spcBef>
                <a:spcPct val="20000"/>
              </a:spcBef>
              <a:buClr>
                <a:srgbClr val="00A160"/>
              </a:buClr>
              <a:buFont typeface="Wingdings" pitchFamily="2" charset="2"/>
              <a:buNone/>
              <a:defRPr/>
            </a:pPr>
            <a:endParaRPr lang="en-US" sz="1900" dirty="0"/>
          </a:p>
          <a:p>
            <a:pPr marL="800100" lvl="1" indent="-342900" algn="l" eaLnBrk="0" hangingPunct="0">
              <a:lnSpc>
                <a:spcPct val="80000"/>
              </a:lnSpc>
              <a:spcBef>
                <a:spcPct val="20000"/>
              </a:spcBef>
              <a:buClr>
                <a:srgbClr val="00A160"/>
              </a:buClr>
              <a:buFont typeface="Wingdings" pitchFamily="2" charset="2"/>
              <a:buChar char="l"/>
              <a:defRPr/>
            </a:pPr>
            <a:endParaRPr lang="en-US" sz="1900" b="1" dirty="0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4800600" y="1752600"/>
            <a:ext cx="4038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81000" indent="-381000" algn="l" eaLnBrk="0" hangingPunct="0">
              <a:lnSpc>
                <a:spcPct val="80000"/>
              </a:lnSpc>
              <a:spcBef>
                <a:spcPct val="20000"/>
              </a:spcBef>
              <a:buClr>
                <a:srgbClr val="00A160"/>
              </a:buClr>
              <a:buFont typeface="Wingdings" pitchFamily="2" charset="2"/>
              <a:buAutoNum type="arabicPeriod" startAt="3"/>
              <a:defRPr/>
            </a:pPr>
            <a:r>
              <a:rPr lang="en-US" sz="2100" b="1" dirty="0"/>
              <a:t>Finance Programs </a:t>
            </a:r>
          </a:p>
          <a:p>
            <a:pPr marL="800100" lvl="1" indent="-342900" algn="l" eaLnBrk="0" hangingPunct="0">
              <a:lnSpc>
                <a:spcPct val="80000"/>
              </a:lnSpc>
              <a:spcBef>
                <a:spcPct val="20000"/>
              </a:spcBef>
              <a:buClr>
                <a:srgbClr val="00A160"/>
              </a:buClr>
              <a:buFont typeface="Wingdings" pitchFamily="2" charset="2"/>
              <a:buChar char="l"/>
              <a:defRPr/>
            </a:pPr>
            <a:r>
              <a:rPr lang="en-US" sz="1900" dirty="0"/>
              <a:t>– Innovative finance programs</a:t>
            </a:r>
          </a:p>
          <a:p>
            <a:pPr marL="800100" lvl="1" indent="-342900" algn="l" eaLnBrk="0" hangingPunct="0">
              <a:lnSpc>
                <a:spcPct val="80000"/>
              </a:lnSpc>
              <a:spcBef>
                <a:spcPct val="20000"/>
              </a:spcBef>
              <a:buClr>
                <a:srgbClr val="00A160"/>
              </a:buClr>
              <a:defRPr/>
            </a:pPr>
            <a:r>
              <a:rPr lang="en-US" sz="1900" dirty="0"/>
              <a:t> (grant programs, banks, retailers)</a:t>
            </a:r>
          </a:p>
          <a:p>
            <a:pPr marL="800100" lvl="1" indent="-342900" algn="l" eaLnBrk="0" hangingPunct="0">
              <a:lnSpc>
                <a:spcPct val="80000"/>
              </a:lnSpc>
              <a:spcBef>
                <a:spcPct val="20000"/>
              </a:spcBef>
              <a:buClr>
                <a:srgbClr val="00A160"/>
              </a:buClr>
              <a:buFont typeface="Wingdings" pitchFamily="2" charset="2"/>
              <a:buChar char="l"/>
              <a:defRPr/>
            </a:pPr>
            <a:r>
              <a:rPr lang="en-US" sz="1900" dirty="0"/>
              <a:t>– </a:t>
            </a:r>
            <a:r>
              <a:rPr lang="en-US" sz="1900" dirty="0" err="1"/>
              <a:t>SmartWay</a:t>
            </a:r>
            <a:r>
              <a:rPr lang="en-US" sz="1900" dirty="0"/>
              <a:t> Finance web site</a:t>
            </a:r>
          </a:p>
          <a:p>
            <a:pPr marL="381000" indent="-381000" algn="l" eaLnBrk="0" hangingPunct="0">
              <a:lnSpc>
                <a:spcPct val="80000"/>
              </a:lnSpc>
              <a:spcBef>
                <a:spcPct val="20000"/>
              </a:spcBef>
              <a:buClr>
                <a:srgbClr val="00A160"/>
              </a:buClr>
              <a:buFont typeface="Wingdings" pitchFamily="2" charset="2"/>
              <a:buAutoNum type="arabicPeriod" startAt="4"/>
              <a:defRPr/>
            </a:pPr>
            <a:r>
              <a:rPr lang="en-US" sz="2100" b="1" dirty="0"/>
              <a:t>Outreach and Education </a:t>
            </a:r>
            <a:endParaRPr lang="en-US" sz="1900" dirty="0"/>
          </a:p>
          <a:p>
            <a:pPr marL="800100" lvl="2" indent="-342900" algn="l" eaLnBrk="0" hangingPunct="0">
              <a:lnSpc>
                <a:spcPct val="80000"/>
              </a:lnSpc>
              <a:spcBef>
                <a:spcPct val="20000"/>
              </a:spcBef>
              <a:buClr>
                <a:srgbClr val="00A160"/>
              </a:buClr>
              <a:buFont typeface="Wingdings" pitchFamily="2" charset="2"/>
              <a:buChar char="l"/>
              <a:defRPr/>
            </a:pPr>
            <a:r>
              <a:rPr lang="en-US" sz="1900" dirty="0"/>
              <a:t>Partner recognition - </a:t>
            </a:r>
            <a:r>
              <a:rPr lang="en-US" sz="1900" dirty="0" err="1"/>
              <a:t>SmartWay</a:t>
            </a:r>
            <a:r>
              <a:rPr lang="en-US" sz="1900" dirty="0"/>
              <a:t> web site, logo, and awards</a:t>
            </a:r>
          </a:p>
          <a:p>
            <a:pPr marL="800100" lvl="2" indent="-342900" algn="l" eaLnBrk="0" hangingPunct="0">
              <a:lnSpc>
                <a:spcPct val="80000"/>
              </a:lnSpc>
              <a:spcBef>
                <a:spcPct val="20000"/>
              </a:spcBef>
              <a:buClr>
                <a:srgbClr val="00A160"/>
              </a:buClr>
              <a:buFont typeface="Wingdings" pitchFamily="2" charset="2"/>
              <a:buChar char="l"/>
              <a:defRPr/>
            </a:pPr>
            <a:r>
              <a:rPr lang="en-US" sz="1900" dirty="0"/>
              <a:t>Partner education – webinars, fact sheets, e-update, web site, workshops, events</a:t>
            </a:r>
          </a:p>
          <a:p>
            <a:pPr marL="800100" lvl="2" indent="-342900" algn="l" eaLnBrk="0" hangingPunct="0">
              <a:lnSpc>
                <a:spcPct val="80000"/>
              </a:lnSpc>
              <a:spcBef>
                <a:spcPct val="20000"/>
              </a:spcBef>
              <a:buClr>
                <a:srgbClr val="00A160"/>
              </a:buClr>
              <a:buFont typeface="Wingdings" pitchFamily="2" charset="2"/>
              <a:buChar char="l"/>
              <a:defRPr/>
            </a:pPr>
            <a:r>
              <a:rPr lang="en-US" sz="1900" dirty="0"/>
              <a:t>Innovative pilot programs</a:t>
            </a:r>
          </a:p>
          <a:p>
            <a:pPr marL="800100" lvl="2" indent="-342900" algn="l" eaLnBrk="0" hangingPunct="0">
              <a:lnSpc>
                <a:spcPct val="80000"/>
              </a:lnSpc>
              <a:spcBef>
                <a:spcPct val="20000"/>
              </a:spcBef>
              <a:buClr>
                <a:srgbClr val="00A160"/>
              </a:buClr>
              <a:buFont typeface="Wingdings" pitchFamily="2" charset="2"/>
              <a:buChar char="l"/>
              <a:defRPr/>
            </a:pPr>
            <a:r>
              <a:rPr lang="en-US" sz="1900" dirty="0"/>
              <a:t>Brand marketing – PSAs, media campaigns, events</a:t>
            </a:r>
          </a:p>
          <a:p>
            <a:pPr marL="800100" lvl="1" indent="-342900" algn="l" eaLnBrk="0" hangingPunct="0">
              <a:lnSpc>
                <a:spcPct val="80000"/>
              </a:lnSpc>
              <a:spcBef>
                <a:spcPct val="20000"/>
              </a:spcBef>
              <a:buClr>
                <a:srgbClr val="00A160"/>
              </a:buClr>
              <a:buFont typeface="Wingdings" pitchFamily="2" charset="2"/>
              <a:buNone/>
              <a:defRPr/>
            </a:pPr>
            <a:endParaRPr lang="en-US" sz="1900" dirty="0"/>
          </a:p>
          <a:p>
            <a:pPr marL="381000" indent="-381000" algn="l" eaLnBrk="0" hangingPunct="0">
              <a:lnSpc>
                <a:spcPct val="80000"/>
              </a:lnSpc>
              <a:spcBef>
                <a:spcPct val="20000"/>
              </a:spcBef>
              <a:buClr>
                <a:srgbClr val="00A160"/>
              </a:buClr>
              <a:buFont typeface="Wingdings" pitchFamily="2" charset="2"/>
              <a:buChar char="¡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9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56D6870-64D1-483D-AE6F-EEBE5ECA5C29}" type="slidenum">
              <a:rPr lang="zh-CN" altLang="en-US"/>
              <a:pPr>
                <a:defRPr/>
              </a:pPr>
              <a:t>11</a:t>
            </a:fld>
            <a:endParaRPr lang="en-US" altLang="zh-CN"/>
          </a:p>
        </p:txBody>
      </p:sp>
      <p:sp>
        <p:nvSpPr>
          <p:cNvPr id="5" name="灯片编号占位符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B62252B-B4A2-4B28-AA48-BD344B8E22CD}" type="slidenum">
              <a:rPr lang="zh-CN" altLang="en-US" sz="1200">
                <a:latin typeface="+mn-lt"/>
              </a:rPr>
              <a:pPr algn="r">
                <a:defRPr/>
              </a:pPr>
              <a:t>11</a:t>
            </a:fld>
            <a:endParaRPr lang="en-US" altLang="zh-CN" sz="1200">
              <a:latin typeface="+mn-lt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200" dirty="0"/>
              <a:t>Guangdong Green Freight Demonstration Project (2011-2015)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36" tIns="45718" rIns="91436" bIns="45718"/>
          <a:lstStyle/>
          <a:p>
            <a:pPr eaLnBrk="1" hangingPunct="1"/>
            <a:r>
              <a:rPr lang="en-US" altLang="zh-CN" sz="2200" dirty="0" smtClean="0">
                <a:cs typeface="Arial" charset="0"/>
              </a:rPr>
              <a:t>First demonstration project in China</a:t>
            </a:r>
            <a:r>
              <a:rPr lang="en-US" altLang="zh-CN" sz="2200" dirty="0" smtClean="0">
                <a:latin typeface="Arial" charset="0"/>
                <a:cs typeface="Arial" charset="0"/>
              </a:rPr>
              <a:t>’</a:t>
            </a:r>
            <a:r>
              <a:rPr lang="en-US" altLang="zh-CN" sz="2200" dirty="0" smtClean="0">
                <a:cs typeface="Arial" charset="0"/>
              </a:rPr>
              <a:t>s road freight sector</a:t>
            </a:r>
          </a:p>
          <a:p>
            <a:pPr eaLnBrk="1" hangingPunct="1"/>
            <a:r>
              <a:rPr lang="en-US" altLang="zh-CN" sz="2200" dirty="0" smtClean="0">
                <a:cs typeface="Arial" charset="0"/>
              </a:rPr>
              <a:t>Project objectives:</a:t>
            </a:r>
          </a:p>
          <a:p>
            <a:pPr lvl="1" eaLnBrk="1" hangingPunct="1"/>
            <a:r>
              <a:rPr lang="en-US" altLang="zh-CN" sz="2000" dirty="0" smtClean="0">
                <a:cs typeface="Arial" charset="0"/>
              </a:rPr>
              <a:t>Improve energy efficiency through retrofitting truck fleets with new technologies and innovative financing methods</a:t>
            </a:r>
          </a:p>
          <a:p>
            <a:pPr lvl="1" eaLnBrk="1" hangingPunct="1"/>
            <a:r>
              <a:rPr lang="en-US" altLang="zh-CN" sz="2000" dirty="0" smtClean="0">
                <a:cs typeface="Arial" charset="0"/>
              </a:rPr>
              <a:t>Utilize information technologies to facilitate freight operations lowering the deadhead rate of trucks</a:t>
            </a:r>
          </a:p>
        </p:txBody>
      </p:sp>
      <p:pic>
        <p:nvPicPr>
          <p:cNvPr id="31748" name="Picture 5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6888" y="5657850"/>
            <a:ext cx="4064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8647612C-ADAA-4E3D-8348-74B68BC9CF67}" type="slidenum">
              <a:rPr lang="zh-CN" altLang="en-US"/>
              <a:pPr>
                <a:defRPr/>
              </a:pPr>
              <a:t>12</a:t>
            </a:fld>
            <a:endParaRPr lang="en-US" altLang="zh-CN"/>
          </a:p>
        </p:txBody>
      </p:sp>
      <p:sp>
        <p:nvSpPr>
          <p:cNvPr id="5" name="灯片编号占位符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4EA02887-FCE4-48B1-B78F-87D0A46B8305}" type="slidenum">
              <a:rPr lang="zh-CN" altLang="en-US" sz="1200">
                <a:latin typeface="+mn-lt"/>
              </a:rPr>
              <a:pPr algn="r">
                <a:defRPr/>
              </a:pPr>
              <a:t>12</a:t>
            </a:fld>
            <a:endParaRPr lang="en-US" altLang="zh-CN" sz="1200">
              <a:latin typeface="+mn-lt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200" dirty="0" smtClean="0"/>
              <a:t>Key Features of the Project</a:t>
            </a:r>
            <a:endParaRPr lang="en-US" altLang="zh-CN" sz="32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36" tIns="45718" rIns="91436" bIns="45718"/>
          <a:lstStyle/>
          <a:p>
            <a:pPr eaLnBrk="1" hangingPunct="1"/>
            <a:r>
              <a:rPr lang="en-US" altLang="zh-CN" sz="2200" dirty="0" smtClean="0">
                <a:cs typeface="Arial" charset="0"/>
              </a:rPr>
              <a:t>Partnership</a:t>
            </a:r>
          </a:p>
          <a:p>
            <a:pPr eaLnBrk="1" hangingPunct="1"/>
            <a:r>
              <a:rPr lang="en-US" altLang="zh-CN" sz="2200" dirty="0" smtClean="0">
                <a:cs typeface="Arial" charset="0"/>
              </a:rPr>
              <a:t>Technology programs</a:t>
            </a:r>
          </a:p>
          <a:p>
            <a:pPr eaLnBrk="1" hangingPunct="1"/>
            <a:r>
              <a:rPr lang="en-US" altLang="zh-CN" sz="2200" dirty="0" smtClean="0">
                <a:cs typeface="Arial" charset="0"/>
              </a:rPr>
              <a:t>Finance programs</a:t>
            </a:r>
          </a:p>
          <a:p>
            <a:pPr eaLnBrk="1" hangingPunct="1"/>
            <a:r>
              <a:rPr lang="en-US" altLang="zh-CN" sz="2200" dirty="0" smtClean="0">
                <a:cs typeface="Arial" charset="0"/>
              </a:rPr>
              <a:t>Capacity building programs</a:t>
            </a:r>
          </a:p>
          <a:p>
            <a:pPr eaLnBrk="1" hangingPunct="1"/>
            <a:r>
              <a:rPr lang="en-US" altLang="zh-CN" sz="2200" dirty="0" smtClean="0">
                <a:cs typeface="Arial" charset="0"/>
              </a:rPr>
              <a:t>Outreach and Education programs</a:t>
            </a:r>
          </a:p>
        </p:txBody>
      </p:sp>
      <p:pic>
        <p:nvPicPr>
          <p:cNvPr id="34820" name="Picture 5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6888" y="5657850"/>
            <a:ext cx="4064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5637" y="3991644"/>
            <a:ext cx="4348163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5EADC871-5141-47D0-BB87-8C4ACB74013D}" type="slidenum">
              <a:rPr lang="zh-CN" altLang="en-US"/>
              <a:pPr>
                <a:defRPr/>
              </a:pPr>
              <a:t>13</a:t>
            </a:fld>
            <a:endParaRPr lang="en-US" altLang="zh-CN"/>
          </a:p>
        </p:txBody>
      </p:sp>
      <p:sp>
        <p:nvSpPr>
          <p:cNvPr id="5" name="灯片编号占位符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466DC9EA-AB49-4AA6-8E11-87691AD42954}" type="slidenum">
              <a:rPr lang="zh-CN" altLang="en-US" sz="1200">
                <a:latin typeface="+mn-lt"/>
              </a:rPr>
              <a:pPr algn="r">
                <a:defRPr/>
              </a:pPr>
              <a:t>13</a:t>
            </a:fld>
            <a:endParaRPr lang="en-US" altLang="zh-CN" sz="1200">
              <a:latin typeface="+mn-lt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200"/>
              <a:t>Partnership Framework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 l="1477" t="1985" r="2547" b="3474"/>
          <a:stretch>
            <a:fillRect/>
          </a:stretch>
        </p:blipFill>
        <p:spPr bwMode="auto">
          <a:xfrm>
            <a:off x="685800" y="1906588"/>
            <a:ext cx="5894388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6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6888" y="5657850"/>
            <a:ext cx="4064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200"/>
              <a:t>Partnership Development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C039A10-4B48-4D8D-B020-1DC28905CBF1}" type="slidenum">
              <a:rPr lang="zh-CN" altLang="en-US"/>
              <a:pPr>
                <a:defRPr/>
              </a:pPr>
              <a:t>14</a:t>
            </a:fld>
            <a:endParaRPr lang="en-US" altLang="zh-CN"/>
          </a:p>
        </p:txBody>
      </p:sp>
      <p:sp>
        <p:nvSpPr>
          <p:cNvPr id="31" name="灯片编号占位符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E5A3C4BB-D05C-42ED-9085-B16451C256DF}" type="slidenum">
              <a:rPr lang="zh-CN" altLang="en-US" sz="1200">
                <a:latin typeface="+mn-lt"/>
              </a:rPr>
              <a:pPr algn="r">
                <a:defRPr/>
              </a:pPr>
              <a:t>14</a:t>
            </a:fld>
            <a:endParaRPr lang="en-US" altLang="zh-CN" sz="1200">
              <a:latin typeface="+mn-lt"/>
            </a:endParaRPr>
          </a:p>
        </p:txBody>
      </p:sp>
      <p:grpSp>
        <p:nvGrpSpPr>
          <p:cNvPr id="36866" name="Group 24"/>
          <p:cNvGrpSpPr>
            <a:grpSpLocks noChangeAspect="1"/>
          </p:cNvGrpSpPr>
          <p:nvPr/>
        </p:nvGrpSpPr>
        <p:grpSpPr bwMode="auto">
          <a:xfrm>
            <a:off x="766763" y="1847850"/>
            <a:ext cx="5854700" cy="1536700"/>
            <a:chOff x="528" y="1008"/>
            <a:chExt cx="4601" cy="1208"/>
          </a:xfrm>
        </p:grpSpPr>
        <p:pic>
          <p:nvPicPr>
            <p:cNvPr id="36889" name="Picture 2" descr="P~`ZA((1VY~C8(74~SB1TUK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" y="1008"/>
              <a:ext cx="2064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90" name="Picture 3" descr="}PF9[YNT5NBAMYMX_$AQ$A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0" y="1008"/>
              <a:ext cx="1982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91" name="Picture 4" descr="E996U`9@EZT8)N~7(P(}NR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" y="1488"/>
              <a:ext cx="209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92" name="Picture 5" descr="YWALG}PRAR}V$9EJJ3X}_N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24" y="1488"/>
              <a:ext cx="210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93" name="Picture 6" descr="LZ`M0DZ~5N9FDM6WTZ~NLKW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28" y="1920"/>
              <a:ext cx="2023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94" name="Picture 7" descr="9K%C3ONSH5CU$~CH5JL7FGE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24" y="1968"/>
              <a:ext cx="2064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6868" name="Picture 7" descr="CAI-ASIA_Logo_high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17713" y="3868738"/>
            <a:ext cx="103663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89313" y="3937000"/>
            <a:ext cx="1587500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AutoShape 13" descr="AyHYP{9MH$L%NDGRR75V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71" name="AutoShape 14" descr="AyHYP{9MH$L%NDGRR75VA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6872" name="Picture 15" descr="1EF73HRHE3U6{F%91UN]68X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48275" y="4021138"/>
            <a:ext cx="16002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AutoShape 16" descr="`SX9H@JMV8[U7$ECEVX}P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74" name="AutoShape 17" descr="`SX9H@JMV8[U7$ECEVX}P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75" name="AutoShape 18" descr="`SX9H@JMV8[U7$ECEVX}P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76" name="AutoShape 19" descr="`SX9H@JMV8[U7$ECEVX}P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6877" name="Picture 20" descr="logo_GE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2313" y="3763963"/>
            <a:ext cx="984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878" name="Group 25"/>
          <p:cNvGrpSpPr>
            <a:grpSpLocks noChangeAspect="1"/>
          </p:cNvGrpSpPr>
          <p:nvPr/>
        </p:nvGrpSpPr>
        <p:grpSpPr bwMode="auto">
          <a:xfrm>
            <a:off x="6972300" y="1847850"/>
            <a:ext cx="1320800" cy="1285875"/>
            <a:chOff x="288" y="2752"/>
            <a:chExt cx="832" cy="810"/>
          </a:xfrm>
        </p:grpSpPr>
        <p:sp>
          <p:nvSpPr>
            <p:cNvPr id="36887" name="Text Box 14"/>
            <p:cNvSpPr txBox="1">
              <a:spLocks noChangeAspect="1" noChangeArrowheads="1"/>
            </p:cNvSpPr>
            <p:nvPr/>
          </p:nvSpPr>
          <p:spPr bwMode="auto">
            <a:xfrm>
              <a:off x="288" y="3408"/>
              <a:ext cx="83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en-US" altLang="zh-CN" sz="1000" b="1"/>
                <a:t>The World Bank</a:t>
              </a:r>
            </a:p>
          </p:txBody>
        </p:sp>
        <p:pic>
          <p:nvPicPr>
            <p:cNvPr id="36888" name="Picture 22" descr="世界银行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97" y="2752"/>
              <a:ext cx="650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6879" name="Picture 23" descr="images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16888" y="5657850"/>
            <a:ext cx="4064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880" name="Group 29"/>
          <p:cNvGrpSpPr>
            <a:grpSpLocks noChangeAspect="1"/>
          </p:cNvGrpSpPr>
          <p:nvPr/>
        </p:nvGrpSpPr>
        <p:grpSpPr bwMode="auto">
          <a:xfrm>
            <a:off x="722313" y="5060950"/>
            <a:ext cx="5448300" cy="992188"/>
            <a:chOff x="1632" y="3360"/>
            <a:chExt cx="3897" cy="709"/>
          </a:xfrm>
        </p:grpSpPr>
        <p:pic>
          <p:nvPicPr>
            <p:cNvPr id="36884" name="Picture 1" descr="ausaid_logo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632" y="3360"/>
              <a:ext cx="2256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5" name="Picture 2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087" y="3360"/>
              <a:ext cx="1134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86" name="Text Box 14"/>
            <p:cNvSpPr txBox="1">
              <a:spLocks noChangeAspect="1" noChangeArrowheads="1"/>
            </p:cNvSpPr>
            <p:nvPr/>
          </p:nvSpPr>
          <p:spPr bwMode="auto">
            <a:xfrm>
              <a:off x="3975" y="3643"/>
              <a:ext cx="1554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en-US" altLang="zh-CN" sz="1100"/>
                <a:t>The Energy Sector Management Assurance Program</a:t>
              </a:r>
            </a:p>
          </p:txBody>
        </p:sp>
      </p:grpSp>
      <p:pic>
        <p:nvPicPr>
          <p:cNvPr id="36881" name="Picture 1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143625" y="4953000"/>
            <a:ext cx="1598613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2" name="Text Box 13"/>
          <p:cNvSpPr txBox="1">
            <a:spLocks noChangeArrowheads="1"/>
          </p:cNvSpPr>
          <p:nvPr/>
        </p:nvSpPr>
        <p:spPr bwMode="auto">
          <a:xfrm>
            <a:off x="6143625" y="5589588"/>
            <a:ext cx="16256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altLang="zh-CN" sz="1100"/>
              <a:t>Guangzhou Transport Committee</a:t>
            </a:r>
          </a:p>
        </p:txBody>
      </p:sp>
      <p:pic>
        <p:nvPicPr>
          <p:cNvPr id="36883" name="Picture 36" descr="1319043955753_000"/>
          <p:cNvPicPr>
            <a:picLocks noChangeAspect="1" noChangeArrowheads="1"/>
          </p:cNvPicPr>
          <p:nvPr/>
        </p:nvPicPr>
        <p:blipFill>
          <a:blip r:embed="rId17"/>
          <a:srcRect t="37222" b="34572"/>
          <a:stretch>
            <a:fillRect/>
          </a:stretch>
        </p:blipFill>
        <p:spPr bwMode="auto">
          <a:xfrm>
            <a:off x="7145338" y="4021138"/>
            <a:ext cx="16748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80A33215-5BEB-4EEE-98D8-5460AA519AE9}" type="slidenum">
              <a:rPr lang="zh-CN" altLang="en-US"/>
              <a:pPr>
                <a:defRPr/>
              </a:pPr>
              <a:t>15</a:t>
            </a:fld>
            <a:endParaRPr lang="en-US" altLang="zh-CN"/>
          </a:p>
        </p:txBody>
      </p:sp>
      <p:sp>
        <p:nvSpPr>
          <p:cNvPr id="9" name="灯片编号占位符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ACFBCC9E-A5B8-4068-B70D-51E660A093F8}" type="slidenum">
              <a:rPr lang="zh-CN" altLang="en-US" sz="1200">
                <a:latin typeface="+mn-lt"/>
              </a:rPr>
              <a:pPr algn="r">
                <a:defRPr/>
              </a:pPr>
              <a:t>15</a:t>
            </a:fld>
            <a:endParaRPr lang="en-US" altLang="zh-CN" sz="1200">
              <a:latin typeface="+mn-lt"/>
            </a:endParaRPr>
          </a:p>
        </p:txBody>
      </p:sp>
      <p:sp>
        <p:nvSpPr>
          <p:cNvPr id="66563" name="Title 1"/>
          <p:cNvSpPr>
            <a:spLocks noGrp="1"/>
          </p:cNvSpPr>
          <p:nvPr>
            <p:ph type="title" idx="4294967295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zh-CN" sz="3200"/>
              <a:t>Technology Demonstration</a:t>
            </a:r>
            <a:endParaRPr lang="en-US" altLang="zh-CN" sz="3200"/>
          </a:p>
        </p:txBody>
      </p:sp>
      <p:sp>
        <p:nvSpPr>
          <p:cNvPr id="66564" name="Content Placeholder 2"/>
          <p:cNvSpPr>
            <a:spLocks noGrp="1"/>
          </p:cNvSpPr>
          <p:nvPr>
            <p:ph idx="4294967295"/>
          </p:nvPr>
        </p:nvSpPr>
        <p:spPr>
          <a:xfrm>
            <a:off x="536575" y="1787525"/>
            <a:ext cx="8118475" cy="4525963"/>
          </a:xfrm>
        </p:spPr>
        <p:txBody>
          <a:bodyPr/>
          <a:lstStyle/>
          <a:p>
            <a:pPr eaLnBrk="1" hangingPunct="1"/>
            <a:r>
              <a:rPr lang="en-US" altLang="zh-CN" sz="2000" dirty="0" smtClean="0"/>
              <a:t>Energy Efficiency truck technologies demonstration</a:t>
            </a:r>
          </a:p>
          <a:p>
            <a:pPr lvl="1" eaLnBrk="1" hangingPunct="1"/>
            <a:r>
              <a:rPr lang="en-US" altLang="zh-CN" sz="2000" dirty="0" smtClean="0"/>
              <a:t>Pilot testing on 14 trucks, 1</a:t>
            </a:r>
            <a:r>
              <a:rPr lang="en-US" altLang="zh-CN" sz="2000" baseline="30000" dirty="0" smtClean="0"/>
              <a:t>st</a:t>
            </a:r>
            <a:r>
              <a:rPr lang="en-US" altLang="zh-CN" sz="2000" dirty="0" smtClean="0"/>
              <a:t> phase 145 trucks, 2</a:t>
            </a:r>
            <a:r>
              <a:rPr lang="en-US" altLang="zh-CN" sz="2000" baseline="30000" dirty="0" smtClean="0"/>
              <a:t>nd</a:t>
            </a:r>
            <a:r>
              <a:rPr lang="en-US" altLang="zh-CN" sz="2000" dirty="0" smtClean="0"/>
              <a:t> phase about 1000 trucks, </a:t>
            </a:r>
          </a:p>
          <a:p>
            <a:pPr eaLnBrk="1" hangingPunct="1"/>
            <a:r>
              <a:rPr lang="en-US" altLang="zh-CN" sz="2000" dirty="0" smtClean="0"/>
              <a:t>Pilot testing of logistics operation technologies:</a:t>
            </a:r>
          </a:p>
          <a:p>
            <a:pPr lvl="1" eaLnBrk="1" hangingPunct="1"/>
            <a:r>
              <a:rPr lang="en-US" altLang="zh-CN" sz="2000" dirty="0" smtClean="0"/>
              <a:t>Pilot Advanced Brokerage Information System</a:t>
            </a:r>
          </a:p>
          <a:p>
            <a:pPr lvl="1" eaLnBrk="1" hangingPunct="1"/>
            <a:r>
              <a:rPr lang="en-US" altLang="zh-CN" sz="2000" dirty="0" smtClean="0"/>
              <a:t>Pilot </a:t>
            </a:r>
            <a:r>
              <a:rPr lang="en-US" altLang="zh-CN" sz="2000" dirty="0" smtClean="0">
                <a:latin typeface="Arial" charset="0"/>
              </a:rPr>
              <a:t>“</a:t>
            </a:r>
            <a:r>
              <a:rPr lang="en-US" altLang="zh-CN" sz="2000" dirty="0" smtClean="0"/>
              <a:t>Drop-and-Hook</a:t>
            </a:r>
            <a:r>
              <a:rPr lang="en-US" altLang="zh-CN" sz="2000" dirty="0" smtClean="0">
                <a:latin typeface="Arial" charset="0"/>
              </a:rPr>
              <a:t>”</a:t>
            </a:r>
            <a:r>
              <a:rPr lang="en-US" altLang="zh-CN" sz="2000" dirty="0" smtClean="0"/>
              <a:t> freight operations</a:t>
            </a:r>
          </a:p>
          <a:p>
            <a:pPr eaLnBrk="1" hangingPunct="1"/>
            <a:endParaRPr lang="en-US" altLang="zh-CN" sz="1800" dirty="0" smtClean="0"/>
          </a:p>
          <a:p>
            <a:pPr lvl="1" eaLnBrk="1" hangingPunct="1"/>
            <a:endParaRPr lang="en-US" altLang="zh-CN" sz="1600" dirty="0" smtClean="0"/>
          </a:p>
        </p:txBody>
      </p:sp>
      <p:sp>
        <p:nvSpPr>
          <p:cNvPr id="66565" name="Slide Number Placeholder 3"/>
          <p:cNvSpPr txBox="1">
            <a:spLocks noGrp="1"/>
          </p:cNvSpPr>
          <p:nvPr/>
        </p:nvSpPr>
        <p:spPr bwMode="auto">
          <a:xfrm>
            <a:off x="76200" y="6599238"/>
            <a:ext cx="3810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fld id="{1A0D3161-2431-4008-8FF5-7BF51EF8104C}" type="slidenum">
              <a:rPr lang="en-AU" altLang="zh-CN" sz="1200">
                <a:solidFill>
                  <a:schemeClr val="bg1"/>
                </a:solidFill>
                <a:latin typeface="Calibri" pitchFamily="34" charset="0"/>
              </a:rPr>
              <a:pPr defTabSz="914400"/>
              <a:t>15</a:t>
            </a:fld>
            <a:endParaRPr lang="en-AU" altLang="zh-CN" sz="1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10" descr="粤A 880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110038"/>
            <a:ext cx="31686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ddf\AppData\Local\Temp\IPIWARBQH3GL_]SLZ5R@SU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110038"/>
            <a:ext cx="30956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7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6888" y="5657850"/>
            <a:ext cx="4064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dirty="0" smtClean="0"/>
              <a:t>Technology</a:t>
            </a:r>
            <a:r>
              <a:rPr lang="en-US" sz="3200" dirty="0"/>
              <a:t>:</a:t>
            </a:r>
            <a:r>
              <a:rPr lang="en-US" sz="3200" dirty="0" smtClean="0"/>
              <a:t> </a:t>
            </a:r>
            <a:r>
              <a:rPr lang="en-US" sz="3200" dirty="0"/>
              <a:t>Testing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66738" y="1752600"/>
            <a:ext cx="8577262" cy="4267200"/>
          </a:xfrm>
        </p:spPr>
        <p:txBody>
          <a:bodyPr/>
          <a:lstStyle/>
          <a:p>
            <a:r>
              <a:rPr lang="en-US" sz="2000" dirty="0" smtClean="0"/>
              <a:t>Carried out on 14 trucks in three truck fleets in Guangzhou </a:t>
            </a:r>
          </a:p>
          <a:p>
            <a:pPr lvl="2"/>
            <a:r>
              <a:rPr lang="en-US" sz="2000" dirty="0" smtClean="0"/>
              <a:t>Tire systems, Aerodynamics</a:t>
            </a:r>
          </a:p>
          <a:p>
            <a:pPr lvl="1"/>
            <a:r>
              <a:rPr lang="en-US" sz="2000" dirty="0" smtClean="0"/>
              <a:t>EPA technical guidance, </a:t>
            </a:r>
            <a:r>
              <a:rPr lang="en-US" sz="2000" dirty="0" err="1" smtClean="0"/>
              <a:t>SmartWay</a:t>
            </a:r>
            <a:r>
              <a:rPr lang="en-US" sz="2000" baseline="30000" dirty="0" err="1" smtClean="0"/>
              <a:t>TM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 contacts</a:t>
            </a:r>
          </a:p>
          <a:p>
            <a:r>
              <a:rPr lang="en-US" sz="2000" dirty="0" smtClean="0"/>
              <a:t>Test provided impetus for larger program</a:t>
            </a:r>
          </a:p>
          <a:p>
            <a:pPr lvl="1"/>
            <a:r>
              <a:rPr lang="en-US" sz="2000" dirty="0" smtClean="0"/>
              <a:t>Best case 18% improvement and investment by fleet</a:t>
            </a:r>
          </a:p>
          <a:p>
            <a:pPr lvl="1"/>
            <a:r>
              <a:rPr lang="en-US" sz="2000" dirty="0" smtClean="0"/>
              <a:t>Interest from the government in a broader program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1E1A6F-DDE4-4CA6-A10B-06632F43EC73}" type="slidenum">
              <a:rPr lang="en-AU" altLang="zh-CN" smtClean="0"/>
              <a:pPr/>
              <a:t>16</a:t>
            </a:fld>
            <a:endParaRPr lang="en-AU" altLang="zh-CN" smtClean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6624640" y="6045193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宋体" charset="-122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571E1A6F-DDE4-4CA6-A10B-06632F43EC73}" type="slidenum">
              <a:rPr lang="en-AU" altLang="zh-CN" smtClean="0"/>
              <a:pPr/>
              <a:t>16</a:t>
            </a:fld>
            <a:endParaRPr lang="en-AU" altLang="zh-CN" smtClean="0"/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09" y="4554530"/>
            <a:ext cx="2652481" cy="184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59" y="4498250"/>
            <a:ext cx="2514917" cy="1905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 descr="installing nosecon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6091" y="4540241"/>
            <a:ext cx="3276920" cy="187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494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F278F977-F7B1-4D18-AF24-B025F1071230}" type="slidenum">
              <a:rPr lang="zh-CN" altLang="en-US"/>
              <a:pPr>
                <a:defRPr/>
              </a:pPr>
              <a:t>17</a:t>
            </a:fld>
            <a:endParaRPr lang="en-US" altLang="zh-CN"/>
          </a:p>
        </p:txBody>
      </p:sp>
      <p:sp>
        <p:nvSpPr>
          <p:cNvPr id="6" name="灯片编号占位符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A00A971C-AE5C-45BC-87B2-EDEF30EB5420}" type="slidenum">
              <a:rPr lang="zh-CN" altLang="en-US" sz="1200">
                <a:latin typeface="+mn-lt"/>
              </a:rPr>
              <a:pPr algn="r">
                <a:defRPr/>
              </a:pPr>
              <a:t>17</a:t>
            </a:fld>
            <a:endParaRPr lang="en-US" altLang="zh-CN" sz="1200">
              <a:latin typeface="+mn-lt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200"/>
              <a:t>Technology: Truck Retrofitting</a:t>
            </a:r>
          </a:p>
        </p:txBody>
      </p:sp>
      <p:pic>
        <p:nvPicPr>
          <p:cNvPr id="37892" name="图片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675" y="2024063"/>
            <a:ext cx="7250113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6888" y="5657850"/>
            <a:ext cx="4064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2A8EC2CE-7BD9-4383-8234-E7D4D0D0DC0F}" type="slidenum">
              <a:rPr lang="zh-CN" altLang="en-US"/>
              <a:pPr>
                <a:defRPr/>
              </a:pPr>
              <a:t>18</a:t>
            </a:fld>
            <a:endParaRPr lang="en-US" altLang="zh-CN"/>
          </a:p>
        </p:txBody>
      </p:sp>
      <p:sp>
        <p:nvSpPr>
          <p:cNvPr id="8" name="灯片编号占位符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813D5AAC-C992-4F72-B6EC-8A5CAF293311}" type="slidenum">
              <a:rPr lang="zh-CN" altLang="en-US" sz="1200">
                <a:latin typeface="+mn-lt"/>
              </a:rPr>
              <a:pPr algn="r">
                <a:defRPr/>
              </a:pPr>
              <a:t>18</a:t>
            </a:fld>
            <a:endParaRPr lang="en-US" altLang="zh-CN" sz="1200">
              <a:latin typeface="+mn-lt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200"/>
              <a:t>Technology: Phase I Update</a:t>
            </a:r>
            <a:endParaRPr lang="zh-CN" altLang="en-US" sz="320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2200" smtClean="0"/>
              <a:t>10 participating trucking companies</a:t>
            </a:r>
          </a:p>
          <a:p>
            <a:pPr eaLnBrk="1" hangingPunct="1"/>
            <a:r>
              <a:rPr lang="en-US" altLang="zh-CN" sz="2200" smtClean="0"/>
              <a:t>145 participating trucks</a:t>
            </a:r>
          </a:p>
          <a:p>
            <a:pPr eaLnBrk="1" hangingPunct="1"/>
            <a:r>
              <a:rPr lang="en-US" altLang="zh-CN" sz="2200" smtClean="0"/>
              <a:t>7 technology combinations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402013"/>
            <a:ext cx="36195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C:\Users\Administrator\AppData\Roaming\Tencent\Users\376821256\QQ\WinTemp\RichOle\FIQZX_6~W8W5O7IJ(S99R`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6950" y="3402013"/>
            <a:ext cx="35687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6888" y="5657850"/>
            <a:ext cx="4064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4983163" y="3581400"/>
            <a:ext cx="1570037" cy="214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altLang="zh-CN" sz="800" b="1"/>
              <a:t>Intra-urban distribution, 28%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7781925" y="4294188"/>
            <a:ext cx="1141413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800" b="1"/>
              <a:t>Long-distance, 31%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4568825" y="4899025"/>
            <a:ext cx="1577975" cy="214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800" b="1"/>
              <a:t>Short/medium-distance, 41%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200" dirty="0" smtClean="0"/>
              <a:t>Technology: Online </a:t>
            </a:r>
            <a:r>
              <a:rPr lang="en-US" altLang="zh-CN" sz="3200" dirty="0"/>
              <a:t>Monitoring and Reporting System</a:t>
            </a:r>
            <a:endParaRPr lang="zh-CN" altLang="en-US" sz="3200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smtClean="0"/>
              <a:t>Record and archive travel speed, loading, fuel consumption, and travel distances</a:t>
            </a:r>
          </a:p>
          <a:p>
            <a:pPr lvl="1"/>
            <a:r>
              <a:rPr lang="en-US" altLang="zh-CN" sz="1800" smtClean="0"/>
              <a:t>Scientifically</a:t>
            </a:r>
          </a:p>
          <a:p>
            <a:pPr lvl="1"/>
            <a:r>
              <a:rPr lang="en-US" altLang="zh-CN" sz="1800" smtClean="0"/>
              <a:t>Objectively</a:t>
            </a:r>
          </a:p>
          <a:p>
            <a:pPr lvl="1"/>
            <a:r>
              <a:rPr lang="en-US" altLang="zh-CN" sz="1800" smtClean="0"/>
              <a:t>Real-time</a:t>
            </a:r>
          </a:p>
          <a:p>
            <a:pPr lvl="1"/>
            <a:r>
              <a:rPr lang="en-US" altLang="zh-CN" sz="1800" smtClean="0"/>
              <a:t>Automatically</a:t>
            </a:r>
          </a:p>
          <a:p>
            <a:pPr lvl="1"/>
            <a:endParaRPr lang="en-US" altLang="zh-CN" sz="1800" smtClean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0BCADD37-9B96-441C-819B-5B3397DAD3BB}" type="slidenum">
              <a:rPr lang="zh-CN" altLang="en-US"/>
              <a:pPr>
                <a:defRPr/>
              </a:pPr>
              <a:t>19</a:t>
            </a:fld>
            <a:endParaRPr lang="en-US" altLang="zh-CN"/>
          </a:p>
        </p:txBody>
      </p:sp>
      <p:pic>
        <p:nvPicPr>
          <p:cNvPr id="68613" name="Picture 5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6888" y="5657850"/>
            <a:ext cx="4064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376" y="2711990"/>
            <a:ext cx="5216899" cy="336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765AC637-9DEB-4FBE-B29A-7D8A80E58094}" type="slidenum">
              <a:rPr lang="zh-CN" altLang="en-US"/>
              <a:pPr>
                <a:defRPr/>
              </a:pPr>
              <a:t>2</a:t>
            </a:fld>
            <a:endParaRPr lang="en-US" altLang="zh-CN"/>
          </a:p>
        </p:txBody>
      </p:sp>
      <p:sp>
        <p:nvSpPr>
          <p:cNvPr id="5" name="灯片编号占位符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F30B24BA-9DB3-4DE8-BD48-9A374EE5F4C7}" type="slidenum">
              <a:rPr lang="zh-CN" altLang="en-US" sz="1200">
                <a:latin typeface="+mn-lt"/>
              </a:rPr>
              <a:pPr algn="r">
                <a:defRPr/>
              </a:pPr>
              <a:t>2</a:t>
            </a:fld>
            <a:endParaRPr lang="en-US" altLang="zh-CN" sz="1200">
              <a:latin typeface="+mn-lt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200" dirty="0" smtClean="0"/>
              <a:t>Road </a:t>
            </a:r>
            <a:r>
              <a:rPr lang="en-US" altLang="zh-CN" sz="3200" dirty="0" smtClean="0"/>
              <a:t>Freight: Why </a:t>
            </a:r>
            <a:r>
              <a:rPr lang="en-US" altLang="zh-CN" sz="3200" dirty="0" smtClean="0"/>
              <a:t>Do </a:t>
            </a:r>
            <a:r>
              <a:rPr lang="en-US" altLang="zh-CN" sz="3200" dirty="0"/>
              <a:t>W</a:t>
            </a:r>
            <a:r>
              <a:rPr lang="en-US" altLang="zh-CN" sz="3200" dirty="0" smtClean="0"/>
              <a:t>e </a:t>
            </a:r>
            <a:r>
              <a:rPr lang="en-US" altLang="zh-CN" sz="3200" dirty="0"/>
              <a:t>C</a:t>
            </a:r>
            <a:r>
              <a:rPr lang="en-US" altLang="zh-CN" sz="3200" dirty="0" smtClean="0"/>
              <a:t>are</a:t>
            </a:r>
            <a:r>
              <a:rPr lang="en-US" altLang="zh-CN" sz="3200" dirty="0"/>
              <a:t>?</a:t>
            </a:r>
            <a:endParaRPr lang="zh-CN" altLang="en-US" sz="32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36" tIns="45718" rIns="91436" bIns="45718"/>
          <a:lstStyle/>
          <a:p>
            <a:pPr eaLnBrk="1" hangingPunct="1">
              <a:lnSpc>
                <a:spcPct val="80000"/>
              </a:lnSpc>
            </a:pPr>
            <a:r>
              <a:rPr lang="en-US" altLang="zh-CN" sz="2200" dirty="0" smtClean="0"/>
              <a:t>Competitiveness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000" dirty="0" smtClean="0"/>
              <a:t>Major cost component of delivered goods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000" dirty="0" smtClean="0">
                <a:latin typeface="Arial" charset="0"/>
              </a:rPr>
              <a:t>“</a:t>
            </a:r>
            <a:r>
              <a:rPr lang="en-US" altLang="zh-CN" sz="2000" dirty="0" smtClean="0"/>
              <a:t>Regressive</a:t>
            </a:r>
            <a:r>
              <a:rPr lang="en-US" altLang="zh-CN" sz="2000" dirty="0" smtClean="0">
                <a:latin typeface="Arial" charset="0"/>
              </a:rPr>
              <a:t>”</a:t>
            </a:r>
            <a:r>
              <a:rPr lang="en-US" altLang="zh-CN" sz="2000" dirty="0" smtClean="0"/>
              <a:t> access to logistics in inefficient systems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200" dirty="0" smtClean="0"/>
              <a:t>Poverty Reduction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000" dirty="0" smtClean="0"/>
              <a:t>Rural agricultural productivity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000" dirty="0" smtClean="0"/>
              <a:t>Access to markets and services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000" dirty="0" smtClean="0"/>
              <a:t>Prices of food and essentials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400" u="sng" dirty="0" smtClean="0"/>
              <a:t>Environmental Concerns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CN" sz="1900" dirty="0" smtClean="0"/>
              <a:t>Major local air pollution source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CN" sz="1900" dirty="0" smtClean="0"/>
              <a:t>Fast growing source of GHG emissions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200" dirty="0" smtClean="0"/>
              <a:t>National Energy Safety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000" dirty="0" smtClean="0"/>
              <a:t>Major oil consumer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000" dirty="0" smtClean="0"/>
              <a:t>Increasing demand for energy</a:t>
            </a:r>
          </a:p>
          <a:p>
            <a:pPr eaLnBrk="1" hangingPunct="1">
              <a:lnSpc>
                <a:spcPct val="80000"/>
              </a:lnSpc>
            </a:pPr>
            <a:endParaRPr lang="zh-CN" altLang="en-US" sz="2200" dirty="0" smtClean="0"/>
          </a:p>
        </p:txBody>
      </p:sp>
      <p:pic>
        <p:nvPicPr>
          <p:cNvPr id="19460" name="Picture 5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6888" y="5657850"/>
            <a:ext cx="4064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FDF098D6-E5CF-47A5-AA16-F2F84C8BCD2E}" type="slidenum">
              <a:rPr lang="zh-CN" altLang="en-US"/>
              <a:pPr>
                <a:defRPr/>
              </a:pPr>
              <a:t>20</a:t>
            </a:fld>
            <a:endParaRPr lang="en-US" altLang="zh-CN"/>
          </a:p>
        </p:txBody>
      </p:sp>
      <p:sp>
        <p:nvSpPr>
          <p:cNvPr id="5" name="灯片编号占位符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4FB86EEA-0B8A-48D4-B103-65CB14508F6D}" type="slidenum">
              <a:rPr lang="zh-CN" altLang="en-US" sz="1200">
                <a:latin typeface="+mn-lt"/>
              </a:rPr>
              <a:pPr algn="r">
                <a:defRPr/>
              </a:pPr>
              <a:t>20</a:t>
            </a:fld>
            <a:endParaRPr lang="en-US" altLang="zh-CN" sz="1200">
              <a:latin typeface="+mn-lt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200"/>
              <a:t>Innovative Financing Programs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2200" smtClean="0"/>
              <a:t>Green Freight technology rebate</a:t>
            </a:r>
          </a:p>
          <a:p>
            <a:pPr lvl="1" eaLnBrk="1" hangingPunct="1"/>
            <a:r>
              <a:rPr lang="en-US" altLang="zh-CN" sz="2000" smtClean="0"/>
              <a:t>Based on the prevailing down payment rate for a truck loan</a:t>
            </a:r>
          </a:p>
          <a:p>
            <a:pPr eaLnBrk="1" hangingPunct="1"/>
            <a:r>
              <a:rPr lang="en-US" altLang="zh-CN" sz="2200" smtClean="0"/>
              <a:t>Performance-based payments</a:t>
            </a:r>
          </a:p>
          <a:p>
            <a:pPr lvl="1" eaLnBrk="1" hangingPunct="1"/>
            <a:r>
              <a:rPr lang="en-US" altLang="zh-CN" sz="2000" smtClean="0"/>
              <a:t>Based on the prevailing interest rate of a truck loan</a:t>
            </a:r>
          </a:p>
          <a:p>
            <a:pPr eaLnBrk="1" hangingPunct="1"/>
            <a:r>
              <a:rPr lang="en-US" altLang="zh-CN" sz="2200" smtClean="0"/>
              <a:t>Better access for SMEs to commercial finance</a:t>
            </a:r>
          </a:p>
          <a:p>
            <a:pPr lvl="1" eaLnBrk="1" hangingPunct="1"/>
            <a:r>
              <a:rPr lang="en-US" altLang="zh-CN" sz="2000" smtClean="0"/>
              <a:t>Utilize ESCO as intermediary to connect commercial banks and SMEs</a:t>
            </a:r>
          </a:p>
          <a:p>
            <a:pPr eaLnBrk="1" hangingPunct="1"/>
            <a:endParaRPr lang="zh-CN" altLang="en-US" sz="2200" smtClean="0"/>
          </a:p>
        </p:txBody>
      </p:sp>
      <p:pic>
        <p:nvPicPr>
          <p:cNvPr id="48132" name="Picture 4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6888" y="5657850"/>
            <a:ext cx="4064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0A5954D4-3286-4188-80C2-1821346B7112}" type="slidenum">
              <a:rPr lang="zh-CN" altLang="en-US"/>
              <a:pPr>
                <a:defRPr/>
              </a:pPr>
              <a:t>21</a:t>
            </a:fld>
            <a:endParaRPr lang="en-US" altLang="zh-CN"/>
          </a:p>
        </p:txBody>
      </p:sp>
      <p:sp>
        <p:nvSpPr>
          <p:cNvPr id="33" name="灯片编号占位符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4B6B550D-02A2-4000-A192-A1B9818EC0E6}" type="slidenum">
              <a:rPr lang="zh-CN" altLang="en-US" sz="1200">
                <a:latin typeface="+mn-lt"/>
              </a:rPr>
              <a:pPr algn="r">
                <a:defRPr/>
              </a:pPr>
              <a:t>21</a:t>
            </a:fld>
            <a:endParaRPr lang="en-US" altLang="zh-CN" sz="1200">
              <a:latin typeface="+mn-lt"/>
            </a:endParaRPr>
          </a:p>
        </p:txBody>
      </p:sp>
      <p:grpSp>
        <p:nvGrpSpPr>
          <p:cNvPr id="49187" name="Group 35"/>
          <p:cNvGrpSpPr>
            <a:grpSpLocks/>
          </p:cNvGrpSpPr>
          <p:nvPr/>
        </p:nvGrpSpPr>
        <p:grpSpPr bwMode="auto">
          <a:xfrm>
            <a:off x="1147763" y="1760538"/>
            <a:ext cx="6453187" cy="4398962"/>
            <a:chOff x="723" y="1109"/>
            <a:chExt cx="4065" cy="2771"/>
          </a:xfrm>
        </p:grpSpPr>
        <p:sp>
          <p:nvSpPr>
            <p:cNvPr id="32" name="圆角矩形 31"/>
            <p:cNvSpPr/>
            <p:nvPr/>
          </p:nvSpPr>
          <p:spPr>
            <a:xfrm>
              <a:off x="1382" y="2388"/>
              <a:ext cx="1563" cy="639"/>
            </a:xfrm>
            <a:prstGeom prst="round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defTabSz="914400"/>
              <a:r>
                <a:rPr lang="en-US" altLang="zh-CN" sz="1400" b="1">
                  <a:latin typeface="微软雅黑"/>
                  <a:ea typeface="微软雅黑"/>
                  <a:cs typeface="微软雅黑"/>
                </a:rPr>
                <a:t>ESCO</a:t>
              </a:r>
            </a:p>
            <a:p>
              <a:pPr defTabSz="914400"/>
              <a:r>
                <a:rPr lang="en-US" altLang="zh-CN" sz="1200">
                  <a:latin typeface="微软雅黑"/>
                  <a:ea typeface="微软雅黑"/>
                  <a:cs typeface="微软雅黑"/>
                </a:rPr>
                <a:t>Potential candidates</a:t>
              </a:r>
            </a:p>
            <a:p>
              <a:pPr defTabSz="914400"/>
              <a:r>
                <a:rPr lang="en-US" altLang="zh-CN" sz="1200">
                  <a:latin typeface="微软雅黑"/>
                  <a:ea typeface="微软雅黑"/>
                  <a:cs typeface="微软雅黑"/>
                </a:rPr>
                <a:t>      Technology providers</a:t>
              </a:r>
            </a:p>
            <a:p>
              <a:pPr defTabSz="914400"/>
              <a:r>
                <a:rPr lang="en-US" altLang="zh-CN" sz="1200">
                  <a:latin typeface="微软雅黑"/>
                  <a:ea typeface="微软雅黑"/>
                  <a:cs typeface="微软雅黑"/>
                </a:rPr>
                <a:t>      Equipment vendors</a:t>
              </a:r>
            </a:p>
            <a:p>
              <a:pPr defTabSz="914400"/>
              <a:r>
                <a:rPr lang="en-US" altLang="zh-CN" sz="1200">
                  <a:latin typeface="微软雅黑"/>
                  <a:ea typeface="微软雅黑"/>
                  <a:cs typeface="微软雅黑"/>
                </a:rPr>
                <a:t>      Qualified ESCOs</a:t>
              </a:r>
            </a:p>
          </p:txBody>
        </p:sp>
        <p:pic>
          <p:nvPicPr>
            <p:cNvPr id="49158" name="Picture 74" descr="truck"/>
            <p:cNvPicPr>
              <a:picLocks noChangeAspect="1" noChangeArrowheads="1"/>
            </p:cNvPicPr>
            <p:nvPr/>
          </p:nvPicPr>
          <p:blipFill>
            <a:blip r:embed="rId3">
              <a:lum contrast="12000"/>
            </a:blip>
            <a:srcRect/>
            <a:stretch>
              <a:fillRect/>
            </a:stretch>
          </p:blipFill>
          <p:spPr bwMode="auto">
            <a:xfrm>
              <a:off x="1123" y="3578"/>
              <a:ext cx="402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59" name="Picture 75" descr="truck"/>
            <p:cNvPicPr>
              <a:picLocks noChangeAspect="1" noChangeArrowheads="1"/>
            </p:cNvPicPr>
            <p:nvPr/>
          </p:nvPicPr>
          <p:blipFill>
            <a:blip r:embed="rId3">
              <a:lum bright="12000"/>
            </a:blip>
            <a:srcRect/>
            <a:stretch>
              <a:fillRect/>
            </a:stretch>
          </p:blipFill>
          <p:spPr bwMode="auto">
            <a:xfrm>
              <a:off x="926" y="3578"/>
              <a:ext cx="401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圆角矩形 34"/>
            <p:cNvSpPr/>
            <p:nvPr/>
          </p:nvSpPr>
          <p:spPr>
            <a:xfrm>
              <a:off x="1738" y="1571"/>
              <a:ext cx="781" cy="320"/>
            </a:xfrm>
            <a:prstGeom prst="round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defTabSz="914400"/>
              <a:r>
                <a:rPr lang="en-US" altLang="zh-CN" sz="1200" b="1">
                  <a:latin typeface="微软雅黑"/>
                  <a:ea typeface="微软雅黑"/>
                  <a:cs typeface="微软雅黑"/>
                </a:rPr>
                <a:t>Commercial Banks</a:t>
              </a:r>
            </a:p>
          </p:txBody>
        </p:sp>
        <p:pic>
          <p:nvPicPr>
            <p:cNvPr id="49161" name="Picture 75" descr="truck"/>
            <p:cNvPicPr>
              <a:picLocks noChangeAspect="1" noChangeArrowheads="1"/>
            </p:cNvPicPr>
            <p:nvPr/>
          </p:nvPicPr>
          <p:blipFill>
            <a:blip r:embed="rId3">
              <a:lum bright="12000"/>
            </a:blip>
            <a:srcRect/>
            <a:stretch>
              <a:fillRect/>
            </a:stretch>
          </p:blipFill>
          <p:spPr bwMode="auto">
            <a:xfrm>
              <a:off x="723" y="3586"/>
              <a:ext cx="402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2" name="Picture 74" descr="truck"/>
            <p:cNvPicPr>
              <a:picLocks noChangeAspect="1" noChangeArrowheads="1"/>
            </p:cNvPicPr>
            <p:nvPr/>
          </p:nvPicPr>
          <p:blipFill>
            <a:blip r:embed="rId3">
              <a:lum contrast="12000"/>
            </a:blip>
            <a:srcRect/>
            <a:stretch>
              <a:fillRect/>
            </a:stretch>
          </p:blipFill>
          <p:spPr bwMode="auto">
            <a:xfrm>
              <a:off x="2235" y="3578"/>
              <a:ext cx="401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3" name="Picture 75" descr="truck"/>
            <p:cNvPicPr>
              <a:picLocks noChangeAspect="1" noChangeArrowheads="1"/>
            </p:cNvPicPr>
            <p:nvPr/>
          </p:nvPicPr>
          <p:blipFill>
            <a:blip r:embed="rId3">
              <a:lum bright="12000"/>
            </a:blip>
            <a:srcRect/>
            <a:stretch>
              <a:fillRect/>
            </a:stretch>
          </p:blipFill>
          <p:spPr bwMode="auto">
            <a:xfrm>
              <a:off x="2037" y="3578"/>
              <a:ext cx="402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4" name="Picture 75" descr="truck"/>
            <p:cNvPicPr>
              <a:picLocks noChangeAspect="1" noChangeArrowheads="1"/>
            </p:cNvPicPr>
            <p:nvPr/>
          </p:nvPicPr>
          <p:blipFill>
            <a:blip r:embed="rId3">
              <a:lum bright="12000"/>
            </a:blip>
            <a:srcRect/>
            <a:stretch>
              <a:fillRect/>
            </a:stretch>
          </p:blipFill>
          <p:spPr bwMode="auto">
            <a:xfrm>
              <a:off x="1835" y="3586"/>
              <a:ext cx="402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5" name="Picture 74" descr="truck"/>
            <p:cNvPicPr>
              <a:picLocks noChangeAspect="1" noChangeArrowheads="1"/>
            </p:cNvPicPr>
            <p:nvPr/>
          </p:nvPicPr>
          <p:blipFill>
            <a:blip r:embed="rId3">
              <a:lum contrast="12000"/>
            </a:blip>
            <a:srcRect/>
            <a:stretch>
              <a:fillRect/>
            </a:stretch>
          </p:blipFill>
          <p:spPr bwMode="auto">
            <a:xfrm>
              <a:off x="3355" y="3578"/>
              <a:ext cx="401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6" name="Picture 75" descr="truck"/>
            <p:cNvPicPr>
              <a:picLocks noChangeAspect="1" noChangeArrowheads="1"/>
            </p:cNvPicPr>
            <p:nvPr/>
          </p:nvPicPr>
          <p:blipFill>
            <a:blip r:embed="rId3">
              <a:lum bright="12000"/>
            </a:blip>
            <a:srcRect/>
            <a:stretch>
              <a:fillRect/>
            </a:stretch>
          </p:blipFill>
          <p:spPr bwMode="auto">
            <a:xfrm>
              <a:off x="3158" y="3578"/>
              <a:ext cx="402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7" name="Picture 75" descr="truck"/>
            <p:cNvPicPr>
              <a:picLocks noChangeAspect="1" noChangeArrowheads="1"/>
            </p:cNvPicPr>
            <p:nvPr/>
          </p:nvPicPr>
          <p:blipFill>
            <a:blip r:embed="rId3">
              <a:lum bright="12000"/>
            </a:blip>
            <a:srcRect/>
            <a:stretch>
              <a:fillRect/>
            </a:stretch>
          </p:blipFill>
          <p:spPr bwMode="auto">
            <a:xfrm>
              <a:off x="2956" y="3586"/>
              <a:ext cx="401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下箭头 42"/>
            <p:cNvSpPr/>
            <p:nvPr/>
          </p:nvSpPr>
          <p:spPr>
            <a:xfrm>
              <a:off x="1773" y="3098"/>
              <a:ext cx="177" cy="356"/>
            </a:xfrm>
            <a:prstGeom prst="downArrow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latin typeface="Calibri"/>
                <a:ea typeface="宋体"/>
              </a:endParaRPr>
            </a:p>
          </p:txBody>
        </p:sp>
        <p:sp>
          <p:nvSpPr>
            <p:cNvPr id="49169" name="TextBox 43"/>
            <p:cNvSpPr txBox="1">
              <a:spLocks noChangeAspect="1" noChangeArrowheads="1"/>
            </p:cNvSpPr>
            <p:nvPr/>
          </p:nvSpPr>
          <p:spPr bwMode="auto">
            <a:xfrm>
              <a:off x="913" y="3169"/>
              <a:ext cx="841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0" hangingPunct="0">
                <a:lnSpc>
                  <a:spcPct val="110000"/>
                </a:lnSpc>
                <a:spcBef>
                  <a:spcPct val="70000"/>
                </a:spcBef>
                <a:buClr>
                  <a:srgbClr val="C0C0C0"/>
                </a:buClr>
                <a:buSzPct val="92000"/>
                <a:buFont typeface="Wingdings" pitchFamily="2" charset="2"/>
                <a:buNone/>
              </a:pPr>
              <a:r>
                <a:rPr lang="en-US" altLang="zh-CN" sz="1000" b="1">
                  <a:latin typeface="微软雅黑"/>
                  <a:ea typeface="微软雅黑"/>
                  <a:cs typeface="微软雅黑"/>
                </a:rPr>
                <a:t>Truck Retrofitting</a:t>
              </a:r>
            </a:p>
          </p:txBody>
        </p:sp>
        <p:sp>
          <p:nvSpPr>
            <p:cNvPr id="45" name="下箭头 44"/>
            <p:cNvSpPr>
              <a:spLocks noChangeAspect="1" noChangeArrowheads="1"/>
            </p:cNvSpPr>
            <p:nvPr/>
          </p:nvSpPr>
          <p:spPr bwMode="auto">
            <a:xfrm rot="10800000">
              <a:off x="2270" y="3098"/>
              <a:ext cx="178" cy="356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latin typeface="Calibri"/>
                <a:ea typeface="宋体"/>
              </a:endParaRPr>
            </a:p>
          </p:txBody>
        </p:sp>
        <p:sp>
          <p:nvSpPr>
            <p:cNvPr id="49171" name="TextBox 45"/>
            <p:cNvSpPr txBox="1">
              <a:spLocks noChangeAspect="1" noChangeArrowheads="1"/>
            </p:cNvSpPr>
            <p:nvPr/>
          </p:nvSpPr>
          <p:spPr bwMode="auto">
            <a:xfrm>
              <a:off x="2413" y="3165"/>
              <a:ext cx="737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0" hangingPunct="0">
                <a:lnSpc>
                  <a:spcPct val="110000"/>
                </a:lnSpc>
                <a:spcBef>
                  <a:spcPct val="70000"/>
                </a:spcBef>
                <a:buClr>
                  <a:srgbClr val="C0C0C0"/>
                </a:buClr>
                <a:buSzPct val="92000"/>
                <a:buFont typeface="Wingdings" pitchFamily="2" charset="2"/>
                <a:buNone/>
              </a:pPr>
              <a:r>
                <a:rPr lang="en-US" altLang="zh-CN" sz="1000" b="1">
                  <a:latin typeface="微软雅黑"/>
                  <a:ea typeface="微软雅黑"/>
                  <a:cs typeface="微软雅黑"/>
                </a:rPr>
                <a:t>Returns Sharing</a:t>
              </a:r>
            </a:p>
          </p:txBody>
        </p:sp>
        <p:sp>
          <p:nvSpPr>
            <p:cNvPr id="47" name="下箭头 46"/>
            <p:cNvSpPr/>
            <p:nvPr/>
          </p:nvSpPr>
          <p:spPr>
            <a:xfrm>
              <a:off x="2057" y="1962"/>
              <a:ext cx="178" cy="355"/>
            </a:xfrm>
            <a:prstGeom prst="downArrow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latin typeface="Calibri"/>
                <a:ea typeface="宋体"/>
              </a:endParaRPr>
            </a:p>
          </p:txBody>
        </p:sp>
        <p:sp>
          <p:nvSpPr>
            <p:cNvPr id="49173" name="TextBox 47"/>
            <p:cNvSpPr txBox="1">
              <a:spLocks noChangeAspect="1" noChangeArrowheads="1"/>
            </p:cNvSpPr>
            <p:nvPr/>
          </p:nvSpPr>
          <p:spPr bwMode="auto">
            <a:xfrm>
              <a:off x="913" y="2064"/>
              <a:ext cx="1117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0" hangingPunct="0">
                <a:lnSpc>
                  <a:spcPct val="110000"/>
                </a:lnSpc>
                <a:spcBef>
                  <a:spcPct val="70000"/>
                </a:spcBef>
                <a:buClr>
                  <a:srgbClr val="C0C0C0"/>
                </a:buClr>
                <a:buSzPct val="92000"/>
                <a:buFont typeface="Wingdings" pitchFamily="2" charset="2"/>
                <a:buNone/>
              </a:pPr>
              <a:r>
                <a:rPr lang="en-US" altLang="zh-CN" sz="1600" b="1">
                  <a:latin typeface="微软雅黑"/>
                  <a:ea typeface="微软雅黑"/>
                  <a:cs typeface="微软雅黑"/>
                </a:rPr>
                <a:t>ESCO Financing</a:t>
              </a:r>
            </a:p>
          </p:txBody>
        </p:sp>
        <p:sp>
          <p:nvSpPr>
            <p:cNvPr id="49" name="圆角矩形 48"/>
            <p:cNvSpPr/>
            <p:nvPr/>
          </p:nvSpPr>
          <p:spPr>
            <a:xfrm>
              <a:off x="2854" y="1109"/>
              <a:ext cx="639" cy="284"/>
            </a:xfrm>
            <a:prstGeom prst="round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defTabSz="914400"/>
              <a:r>
                <a:rPr lang="en-US" altLang="zh-CN" sz="1000" b="1">
                  <a:latin typeface="微软雅黑"/>
                  <a:ea typeface="微软雅黑"/>
                  <a:cs typeface="微软雅黑"/>
                </a:rPr>
                <a:t>Government</a:t>
              </a:r>
            </a:p>
          </p:txBody>
        </p:sp>
        <p:sp>
          <p:nvSpPr>
            <p:cNvPr id="50" name="圆角矩形 49"/>
            <p:cNvSpPr/>
            <p:nvPr/>
          </p:nvSpPr>
          <p:spPr>
            <a:xfrm>
              <a:off x="3705" y="1109"/>
              <a:ext cx="640" cy="284"/>
            </a:xfrm>
            <a:prstGeom prst="round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defTabSz="914400"/>
              <a:r>
                <a:rPr lang="en-US" altLang="zh-CN" sz="1200" b="1">
                  <a:latin typeface="微软雅黑"/>
                  <a:ea typeface="微软雅黑"/>
                  <a:cs typeface="微软雅黑"/>
                </a:rPr>
                <a:t>World Bank</a:t>
              </a:r>
            </a:p>
          </p:txBody>
        </p:sp>
        <p:sp>
          <p:nvSpPr>
            <p:cNvPr id="51" name="下箭头 50"/>
            <p:cNvSpPr/>
            <p:nvPr/>
          </p:nvSpPr>
          <p:spPr>
            <a:xfrm>
              <a:off x="3315" y="1500"/>
              <a:ext cx="178" cy="284"/>
            </a:xfrm>
            <a:prstGeom prst="downArrow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latin typeface="Calibri"/>
                <a:ea typeface="宋体"/>
              </a:endParaRPr>
            </a:p>
          </p:txBody>
        </p:sp>
        <p:sp>
          <p:nvSpPr>
            <p:cNvPr id="52" name="流程图: 准备 51"/>
            <p:cNvSpPr/>
            <p:nvPr/>
          </p:nvSpPr>
          <p:spPr>
            <a:xfrm>
              <a:off x="3031" y="1926"/>
              <a:ext cx="1172" cy="427"/>
            </a:xfrm>
            <a:prstGeom prst="flowChartPreparation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defTabSz="914400"/>
              <a:r>
                <a:rPr lang="en-US" altLang="zh-CN" sz="1200">
                  <a:latin typeface="微软雅黑"/>
                  <a:ea typeface="微软雅黑"/>
                  <a:cs typeface="微软雅黑"/>
                </a:rPr>
                <a:t>Dedicated funding pool</a:t>
              </a:r>
            </a:p>
          </p:txBody>
        </p:sp>
        <p:sp>
          <p:nvSpPr>
            <p:cNvPr id="53" name="下箭头 52"/>
            <p:cNvSpPr/>
            <p:nvPr/>
          </p:nvSpPr>
          <p:spPr>
            <a:xfrm>
              <a:off x="3705" y="1500"/>
              <a:ext cx="178" cy="284"/>
            </a:xfrm>
            <a:prstGeom prst="downArrow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latin typeface="Calibri"/>
                <a:ea typeface="宋体"/>
              </a:endParaRPr>
            </a:p>
          </p:txBody>
        </p:sp>
        <p:cxnSp>
          <p:nvCxnSpPr>
            <p:cNvPr id="49179" name="直接箭头连接符 53"/>
            <p:cNvCxnSpPr>
              <a:cxnSpLocks noChangeAspect="1" noChangeShapeType="1"/>
            </p:cNvCxnSpPr>
            <p:nvPr/>
          </p:nvCxnSpPr>
          <p:spPr bwMode="auto">
            <a:xfrm flipH="1">
              <a:off x="2357" y="2139"/>
              <a:ext cx="567" cy="0"/>
            </a:xfrm>
            <a:prstGeom prst="straightConnector1">
              <a:avLst/>
            </a:prstGeom>
            <a:noFill/>
            <a:ln w="9525" algn="ctr">
              <a:solidFill>
                <a:srgbClr val="4A7EBB"/>
              </a:solidFill>
              <a:round/>
              <a:headEnd/>
              <a:tailEnd type="triangle" w="lg" len="lg"/>
            </a:ln>
          </p:spPr>
        </p:cxnSp>
        <p:sp>
          <p:nvSpPr>
            <p:cNvPr id="49180" name="TextBox 54"/>
            <p:cNvSpPr txBox="1">
              <a:spLocks noChangeAspect="1" noChangeArrowheads="1"/>
            </p:cNvSpPr>
            <p:nvPr/>
          </p:nvSpPr>
          <p:spPr bwMode="auto">
            <a:xfrm>
              <a:off x="2427" y="1972"/>
              <a:ext cx="533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0" hangingPunct="0">
                <a:lnSpc>
                  <a:spcPct val="110000"/>
                </a:lnSpc>
                <a:spcBef>
                  <a:spcPct val="70000"/>
                </a:spcBef>
                <a:buClr>
                  <a:srgbClr val="C0C0C0"/>
                </a:buClr>
                <a:buSzPct val="92000"/>
                <a:buFont typeface="Wingdings" pitchFamily="2" charset="2"/>
                <a:buNone/>
              </a:pPr>
              <a:r>
                <a:rPr lang="en-US" altLang="zh-CN" sz="900" b="1">
                  <a:latin typeface="微软雅黑"/>
                  <a:ea typeface="微软雅黑"/>
                  <a:cs typeface="微软雅黑"/>
                </a:rPr>
                <a:t>Upfront guarantee</a:t>
              </a:r>
            </a:p>
          </p:txBody>
        </p:sp>
        <p:sp>
          <p:nvSpPr>
            <p:cNvPr id="49181" name="TextBox 55"/>
            <p:cNvSpPr txBox="1">
              <a:spLocks noChangeAspect="1" noChangeArrowheads="1"/>
            </p:cNvSpPr>
            <p:nvPr/>
          </p:nvSpPr>
          <p:spPr bwMode="auto">
            <a:xfrm>
              <a:off x="2960" y="2744"/>
              <a:ext cx="888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0" hangingPunct="0">
                <a:lnSpc>
                  <a:spcPct val="110000"/>
                </a:lnSpc>
                <a:spcBef>
                  <a:spcPct val="70000"/>
                </a:spcBef>
                <a:buClr>
                  <a:srgbClr val="C0C0C0"/>
                </a:buClr>
                <a:buSzPct val="92000"/>
                <a:buFont typeface="Wingdings" pitchFamily="2" charset="2"/>
                <a:buNone/>
              </a:pPr>
              <a:r>
                <a:rPr lang="en-US" altLang="zh-CN" sz="1000" b="1">
                  <a:latin typeface="微软雅黑"/>
                  <a:ea typeface="微软雅黑"/>
                  <a:cs typeface="微软雅黑"/>
                </a:rPr>
                <a:t>Post-purchase subsidies</a:t>
              </a:r>
            </a:p>
          </p:txBody>
        </p:sp>
        <p:cxnSp>
          <p:nvCxnSpPr>
            <p:cNvPr id="49182" name="形状 56"/>
            <p:cNvCxnSpPr>
              <a:cxnSpLocks noChangeAspect="1" noChangeShapeType="1"/>
              <a:stCxn id="52" idx="2"/>
              <a:endCxn id="32" idx="3"/>
            </p:cNvCxnSpPr>
            <p:nvPr/>
          </p:nvCxnSpPr>
          <p:spPr bwMode="auto">
            <a:xfrm rot="5400000">
              <a:off x="3103" y="2195"/>
              <a:ext cx="355" cy="672"/>
            </a:xfrm>
            <a:prstGeom prst="bentConnector2">
              <a:avLst/>
            </a:prstGeom>
            <a:noFill/>
            <a:ln w="9525" algn="ctr">
              <a:solidFill>
                <a:srgbClr val="4A7EBB"/>
              </a:solidFill>
              <a:miter lim="800000"/>
              <a:headEnd/>
              <a:tailEnd type="stealth" w="lg" len="lg"/>
            </a:ln>
          </p:spPr>
        </p:cxnSp>
        <p:sp>
          <p:nvSpPr>
            <p:cNvPr id="49183" name="TextBox 57"/>
            <p:cNvSpPr txBox="1">
              <a:spLocks noChangeAspect="1" noChangeArrowheads="1"/>
            </p:cNvSpPr>
            <p:nvPr/>
          </p:nvSpPr>
          <p:spPr bwMode="auto">
            <a:xfrm>
              <a:off x="3883" y="3586"/>
              <a:ext cx="905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0" hangingPunct="0">
                <a:lnSpc>
                  <a:spcPct val="110000"/>
                </a:lnSpc>
                <a:spcBef>
                  <a:spcPct val="70000"/>
                </a:spcBef>
                <a:buClr>
                  <a:srgbClr val="C0C0C0"/>
                </a:buClr>
                <a:buSzPct val="92000"/>
                <a:buFont typeface="Wingdings" pitchFamily="2" charset="2"/>
                <a:buNone/>
              </a:pPr>
              <a:r>
                <a:rPr lang="en-US" altLang="zh-CN" sz="1000" b="1">
                  <a:latin typeface="微软雅黑"/>
                  <a:ea typeface="微软雅黑"/>
                  <a:cs typeface="微软雅黑"/>
                </a:rPr>
                <a:t>Trucking Companies</a:t>
              </a:r>
            </a:p>
          </p:txBody>
        </p:sp>
      </p:grpSp>
      <p:pic>
        <p:nvPicPr>
          <p:cNvPr id="49156" name="Picture 31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6888" y="5657850"/>
            <a:ext cx="4064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85" name="Rectangle 33"/>
          <p:cNvSpPr>
            <a:spLocks noGrp="1" noChangeArrowheads="1"/>
          </p:cNvSpPr>
          <p:nvPr>
            <p:ph type="title" idx="4294967295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200" dirty="0"/>
              <a:t>Proposed Innovative </a:t>
            </a:r>
            <a:r>
              <a:rPr lang="en-US" altLang="zh-CN" sz="3200" dirty="0" smtClean="0"/>
              <a:t>Financing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Pilot</a:t>
            </a:r>
            <a:endParaRPr lang="en-US" altLang="zh-CN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1C97F02-02D8-4FD7-81C2-E496BE7A729E}" type="slidenum">
              <a:rPr lang="zh-CN" altLang="en-US"/>
              <a:pPr>
                <a:defRPr/>
              </a:pPr>
              <a:t>22</a:t>
            </a:fld>
            <a:endParaRPr lang="en-US" altLang="zh-CN"/>
          </a:p>
        </p:txBody>
      </p:sp>
      <p:sp>
        <p:nvSpPr>
          <p:cNvPr id="39" name="灯片编号占位符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2BFBC771-78D9-4CFE-BD61-65E0B9D72384}" type="slidenum">
              <a:rPr lang="zh-CN" altLang="en-US" sz="1200">
                <a:latin typeface="+mn-lt"/>
              </a:rPr>
              <a:pPr algn="r">
                <a:defRPr/>
              </a:pPr>
              <a:t>22</a:t>
            </a:fld>
            <a:endParaRPr lang="en-US" altLang="zh-CN" sz="1200">
              <a:latin typeface="+mn-lt"/>
            </a:endParaRPr>
          </a:p>
        </p:txBody>
      </p:sp>
      <p:sp>
        <p:nvSpPr>
          <p:cNvPr id="43" name="矩形 42"/>
          <p:cNvSpPr/>
          <p:nvPr/>
        </p:nvSpPr>
        <p:spPr bwMode="auto">
          <a:xfrm>
            <a:off x="6661150" y="3495675"/>
            <a:ext cx="1052513" cy="25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46800" anchor="ctr"/>
          <a:lstStyle/>
          <a:p>
            <a:pPr algn="ctr" defTabSz="914400" fontAlgn="ctr">
              <a:defRPr/>
            </a:pPr>
            <a:endParaRPr lang="zh-CN" altLang="en-US" dirty="0">
              <a:ea typeface="仿宋_GB2312" pitchFamily="49" charset="-122"/>
              <a:cs typeface="Arial" charset="0"/>
            </a:endParaRPr>
          </a:p>
        </p:txBody>
      </p:sp>
      <p:sp>
        <p:nvSpPr>
          <p:cNvPr id="51204" name="TextBox 6"/>
          <p:cNvSpPr txBox="1">
            <a:spLocks noChangeAspect="1" noChangeArrowheads="1"/>
          </p:cNvSpPr>
          <p:nvPr/>
        </p:nvSpPr>
        <p:spPr bwMode="auto">
          <a:xfrm>
            <a:off x="5653088" y="5545138"/>
            <a:ext cx="18526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>
              <a:lnSpc>
                <a:spcPct val="110000"/>
              </a:lnSpc>
              <a:spcBef>
                <a:spcPct val="7000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altLang="zh-CN" sz="2000" b="1">
                <a:latin typeface="微软雅黑"/>
                <a:ea typeface="微软雅黑"/>
                <a:cs typeface="微软雅黑"/>
              </a:rPr>
              <a:t>After</a:t>
            </a:r>
          </a:p>
        </p:txBody>
      </p:sp>
      <p:sp>
        <p:nvSpPr>
          <p:cNvPr id="51205" name="矩形 23"/>
          <p:cNvSpPr>
            <a:spLocks noChangeAspect="1" noChangeArrowheads="1"/>
          </p:cNvSpPr>
          <p:nvPr/>
        </p:nvSpPr>
        <p:spPr bwMode="auto">
          <a:xfrm>
            <a:off x="3800475" y="4872038"/>
            <a:ext cx="561975" cy="223837"/>
          </a:xfrm>
          <a:prstGeom prst="rect">
            <a:avLst/>
          </a:prstGeom>
          <a:gradFill rotWithShape="1">
            <a:gsLst>
              <a:gs pos="0">
                <a:srgbClr val="CC0000">
                  <a:alpha val="57001"/>
                </a:srgbClr>
              </a:gs>
              <a:gs pos="100000">
                <a:srgbClr val="CC0066"/>
              </a:gs>
            </a:gsLst>
            <a:lin ang="5400000" scaled="1"/>
          </a:gra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tIns="46800" anchor="ctr"/>
          <a:lstStyle/>
          <a:p>
            <a:pPr algn="ctr" defTabSz="914400" fontAlgn="ctr"/>
            <a:endParaRPr lang="zh-CN" altLang="en-US" sz="1400">
              <a:ea typeface="仿宋_GB2312" pitchFamily="49" charset="-122"/>
              <a:cs typeface="Arial" charset="0"/>
            </a:endParaRPr>
          </a:p>
        </p:txBody>
      </p:sp>
      <p:sp>
        <p:nvSpPr>
          <p:cNvPr id="51206" name="矩形 24"/>
          <p:cNvSpPr>
            <a:spLocks noChangeAspect="1" noChangeArrowheads="1"/>
          </p:cNvSpPr>
          <p:nvPr/>
        </p:nvSpPr>
        <p:spPr bwMode="auto">
          <a:xfrm>
            <a:off x="3800475" y="5095875"/>
            <a:ext cx="561975" cy="842963"/>
          </a:xfrm>
          <a:prstGeom prst="rect">
            <a:avLst/>
          </a:prstGeom>
          <a:solidFill>
            <a:schemeClr val="accent2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tIns="46800" anchor="ctr"/>
          <a:lstStyle/>
          <a:p>
            <a:pPr algn="ctr" defTabSz="914400" fontAlgn="ctr"/>
            <a:r>
              <a:rPr lang="en-US" altLang="zh-CN" sz="800">
                <a:ea typeface="仿宋_GB2312" pitchFamily="49" charset="-122"/>
                <a:cs typeface="Arial" charset="0"/>
              </a:rPr>
              <a:t>ESCO</a:t>
            </a:r>
          </a:p>
          <a:p>
            <a:pPr algn="ctr" defTabSz="914400" fontAlgn="ctr"/>
            <a:r>
              <a:rPr lang="en-US" altLang="zh-CN" sz="800">
                <a:ea typeface="仿宋_GB2312" pitchFamily="49" charset="-122"/>
                <a:cs typeface="Arial" charset="0"/>
              </a:rPr>
              <a:t>Investment</a:t>
            </a:r>
          </a:p>
        </p:txBody>
      </p:sp>
      <p:cxnSp>
        <p:nvCxnSpPr>
          <p:cNvPr id="26" name="直接连接符 25"/>
          <p:cNvCxnSpPr/>
          <p:nvPr/>
        </p:nvCxnSpPr>
        <p:spPr bwMode="auto">
          <a:xfrm>
            <a:off x="3689350" y="4872038"/>
            <a:ext cx="3424238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1208" name="矩形 26"/>
          <p:cNvSpPr>
            <a:spLocks noChangeAspect="1" noChangeArrowheads="1"/>
          </p:cNvSpPr>
          <p:nvPr/>
        </p:nvSpPr>
        <p:spPr bwMode="auto">
          <a:xfrm>
            <a:off x="4699000" y="4703763"/>
            <a:ext cx="280988" cy="168275"/>
          </a:xfrm>
          <a:prstGeom prst="rect">
            <a:avLst/>
          </a:prstGeom>
          <a:gradFill rotWithShape="1">
            <a:gsLst>
              <a:gs pos="0">
                <a:srgbClr val="CC0000">
                  <a:alpha val="57001"/>
                </a:srgbClr>
              </a:gs>
              <a:gs pos="100000">
                <a:srgbClr val="CC0066"/>
              </a:gs>
            </a:gsLst>
            <a:lin ang="5400000" scaled="1"/>
          </a:gra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tIns="46800" anchor="ctr"/>
          <a:lstStyle/>
          <a:p>
            <a:pPr algn="ctr" defTabSz="914400" fontAlgn="ctr"/>
            <a:endParaRPr lang="zh-CN" altLang="en-US">
              <a:solidFill>
                <a:schemeClr val="bg1"/>
              </a:solidFill>
              <a:ea typeface="仿宋_GB2312" pitchFamily="49" charset="-122"/>
              <a:cs typeface="Arial" charset="0"/>
            </a:endParaRPr>
          </a:p>
        </p:txBody>
      </p:sp>
      <p:sp>
        <p:nvSpPr>
          <p:cNvPr id="51209" name="矩形 28"/>
          <p:cNvSpPr>
            <a:spLocks noChangeAspect="1" noChangeArrowheads="1"/>
          </p:cNvSpPr>
          <p:nvPr/>
        </p:nvSpPr>
        <p:spPr bwMode="auto">
          <a:xfrm>
            <a:off x="6215063" y="4254500"/>
            <a:ext cx="280987" cy="617538"/>
          </a:xfrm>
          <a:prstGeom prst="rect">
            <a:avLst/>
          </a:prstGeom>
          <a:gradFill rotWithShape="1">
            <a:gsLst>
              <a:gs pos="0">
                <a:srgbClr val="CC0000">
                  <a:alpha val="57001"/>
                </a:srgbClr>
              </a:gs>
              <a:gs pos="100000">
                <a:srgbClr val="CC0066"/>
              </a:gs>
            </a:gsLst>
            <a:lin ang="5400000" scaled="1"/>
          </a:gra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tIns="46800" anchor="ctr"/>
          <a:lstStyle/>
          <a:p>
            <a:pPr algn="ctr" defTabSz="914400" fontAlgn="ctr"/>
            <a:endParaRPr lang="zh-CN" altLang="en-US">
              <a:solidFill>
                <a:schemeClr val="bg1"/>
              </a:solidFill>
              <a:ea typeface="仿宋_GB2312" pitchFamily="49" charset="-122"/>
              <a:cs typeface="Arial" charset="0"/>
            </a:endParaRPr>
          </a:p>
        </p:txBody>
      </p:sp>
      <p:sp>
        <p:nvSpPr>
          <p:cNvPr id="51211" name="矩形 3"/>
          <p:cNvSpPr>
            <a:spLocks noChangeAspect="1" noChangeArrowheads="1"/>
          </p:cNvSpPr>
          <p:nvPr/>
        </p:nvSpPr>
        <p:spPr bwMode="auto">
          <a:xfrm>
            <a:off x="1474788" y="2898775"/>
            <a:ext cx="508000" cy="738188"/>
          </a:xfrm>
          <a:prstGeom prst="rect">
            <a:avLst/>
          </a:prstGeom>
          <a:gradFill rotWithShape="1">
            <a:gsLst>
              <a:gs pos="0">
                <a:srgbClr val="CC0000">
                  <a:alpha val="57001"/>
                </a:srgbClr>
              </a:gs>
              <a:gs pos="100000">
                <a:srgbClr val="CC0066"/>
              </a:gs>
            </a:gsLst>
            <a:lin ang="5400000" scaled="1"/>
          </a:gra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tIns="46800" anchor="ctr"/>
          <a:lstStyle/>
          <a:p>
            <a:pPr algn="ctr" defTabSz="914400" fontAlgn="ctr"/>
            <a:r>
              <a:rPr lang="en-US" altLang="zh-CN" sz="1200">
                <a:ea typeface="仿宋_GB2312" pitchFamily="49" charset="-122"/>
                <a:cs typeface="Arial" charset="0"/>
              </a:rPr>
              <a:t>80%</a:t>
            </a:r>
            <a:endParaRPr lang="zh-CN" altLang="en-US" sz="1200">
              <a:ea typeface="仿宋_GB2312" pitchFamily="49" charset="-122"/>
              <a:cs typeface="Arial" charset="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1474788" y="3636963"/>
            <a:ext cx="508000" cy="196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46800" anchor="ctr"/>
          <a:lstStyle/>
          <a:p>
            <a:pPr algn="ctr" defTabSz="914400" fontAlgn="ctr"/>
            <a:r>
              <a:rPr lang="en-US" altLang="zh-CN" sz="1200">
                <a:ea typeface="仿宋_GB2312" pitchFamily="49" charset="-122"/>
                <a:cs typeface="Arial" charset="0"/>
              </a:rPr>
              <a:t>20%</a:t>
            </a:r>
            <a:endParaRPr lang="zh-CN" altLang="en-US" sz="1200">
              <a:ea typeface="仿宋_GB2312" pitchFamily="49" charset="-122"/>
              <a:cs typeface="Arial" charset="0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1423988" y="2898775"/>
            <a:ext cx="2825750" cy="7938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1214" name="TextBox 6"/>
          <p:cNvSpPr txBox="1">
            <a:spLocks noChangeAspect="1" noChangeArrowheads="1"/>
          </p:cNvSpPr>
          <p:nvPr/>
        </p:nvSpPr>
        <p:spPr bwMode="auto">
          <a:xfrm>
            <a:off x="630238" y="2112963"/>
            <a:ext cx="16779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>
              <a:lnSpc>
                <a:spcPct val="110000"/>
              </a:lnSpc>
              <a:spcBef>
                <a:spcPct val="7000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altLang="zh-CN" sz="2000" b="1">
                <a:latin typeface="微软雅黑"/>
                <a:ea typeface="微软雅黑"/>
                <a:cs typeface="微软雅黑"/>
              </a:rPr>
              <a:t>Before</a:t>
            </a:r>
          </a:p>
        </p:txBody>
      </p:sp>
      <p:sp>
        <p:nvSpPr>
          <p:cNvPr id="51215" name="矩形 17"/>
          <p:cNvSpPr>
            <a:spLocks noChangeAspect="1" noChangeArrowheads="1"/>
          </p:cNvSpPr>
          <p:nvPr/>
        </p:nvSpPr>
        <p:spPr bwMode="auto">
          <a:xfrm>
            <a:off x="2173288" y="2408238"/>
            <a:ext cx="255587" cy="490537"/>
          </a:xfrm>
          <a:prstGeom prst="rect">
            <a:avLst/>
          </a:prstGeom>
          <a:gradFill rotWithShape="1">
            <a:gsLst>
              <a:gs pos="0">
                <a:srgbClr val="CC0000">
                  <a:alpha val="57001"/>
                </a:srgbClr>
              </a:gs>
              <a:gs pos="100000">
                <a:srgbClr val="CC0066"/>
              </a:gs>
            </a:gsLst>
            <a:lin ang="5400000" scaled="1"/>
          </a:gra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tIns="46800" anchor="ctr"/>
          <a:lstStyle/>
          <a:p>
            <a:pPr algn="ctr" defTabSz="914400" fontAlgn="ctr"/>
            <a:endParaRPr lang="zh-CN" altLang="en-US">
              <a:solidFill>
                <a:schemeClr val="bg1"/>
              </a:solidFill>
              <a:ea typeface="仿宋_GB2312" pitchFamily="49" charset="-122"/>
              <a:cs typeface="Arial" charset="0"/>
            </a:endParaRPr>
          </a:p>
        </p:txBody>
      </p:sp>
      <p:sp>
        <p:nvSpPr>
          <p:cNvPr id="51216" name="矩形 18"/>
          <p:cNvSpPr>
            <a:spLocks noChangeAspect="1" noChangeArrowheads="1"/>
          </p:cNvSpPr>
          <p:nvPr/>
        </p:nvSpPr>
        <p:spPr bwMode="auto">
          <a:xfrm>
            <a:off x="2732088" y="2408238"/>
            <a:ext cx="255587" cy="490537"/>
          </a:xfrm>
          <a:prstGeom prst="rect">
            <a:avLst/>
          </a:prstGeom>
          <a:gradFill rotWithShape="1">
            <a:gsLst>
              <a:gs pos="0">
                <a:srgbClr val="CC0000">
                  <a:alpha val="57001"/>
                </a:srgbClr>
              </a:gs>
              <a:gs pos="100000">
                <a:srgbClr val="CC0066"/>
              </a:gs>
            </a:gsLst>
            <a:lin ang="5400000" scaled="1"/>
          </a:gra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tIns="46800" anchor="ctr"/>
          <a:lstStyle/>
          <a:p>
            <a:pPr algn="ctr" defTabSz="914400" fontAlgn="ctr"/>
            <a:endParaRPr lang="zh-CN" altLang="en-US">
              <a:solidFill>
                <a:schemeClr val="bg1"/>
              </a:solidFill>
              <a:ea typeface="仿宋_GB2312" pitchFamily="49" charset="-122"/>
              <a:cs typeface="Arial" charset="0"/>
            </a:endParaRPr>
          </a:p>
        </p:txBody>
      </p:sp>
      <p:sp>
        <p:nvSpPr>
          <p:cNvPr id="51217" name="矩形 19"/>
          <p:cNvSpPr>
            <a:spLocks noChangeAspect="1" noChangeArrowheads="1"/>
          </p:cNvSpPr>
          <p:nvPr/>
        </p:nvSpPr>
        <p:spPr bwMode="auto">
          <a:xfrm>
            <a:off x="3292475" y="2408238"/>
            <a:ext cx="254000" cy="490537"/>
          </a:xfrm>
          <a:prstGeom prst="rect">
            <a:avLst/>
          </a:prstGeom>
          <a:gradFill rotWithShape="1">
            <a:gsLst>
              <a:gs pos="0">
                <a:srgbClr val="CC0000">
                  <a:alpha val="57001"/>
                </a:srgbClr>
              </a:gs>
              <a:gs pos="100000">
                <a:srgbClr val="CC0066"/>
              </a:gs>
            </a:gsLst>
            <a:lin ang="5400000" scaled="1"/>
          </a:gra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tIns="46800" anchor="ctr"/>
          <a:lstStyle/>
          <a:p>
            <a:pPr algn="ctr" defTabSz="914400" fontAlgn="ctr"/>
            <a:endParaRPr lang="zh-CN" altLang="en-US">
              <a:solidFill>
                <a:schemeClr val="bg1"/>
              </a:solidFill>
              <a:ea typeface="仿宋_GB2312" pitchFamily="49" charset="-122"/>
              <a:cs typeface="Arial" charset="0"/>
            </a:endParaRPr>
          </a:p>
        </p:txBody>
      </p:sp>
      <p:sp>
        <p:nvSpPr>
          <p:cNvPr id="51218" name="TextBox 6"/>
          <p:cNvSpPr txBox="1">
            <a:spLocks noChangeAspect="1" noChangeArrowheads="1"/>
          </p:cNvSpPr>
          <p:nvPr/>
        </p:nvSpPr>
        <p:spPr bwMode="auto">
          <a:xfrm>
            <a:off x="2219325" y="2035175"/>
            <a:ext cx="2030413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>
              <a:lnSpc>
                <a:spcPct val="110000"/>
              </a:lnSpc>
              <a:spcBef>
                <a:spcPct val="7000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altLang="zh-CN" sz="1200">
                <a:latin typeface="微软雅黑"/>
                <a:ea typeface="微软雅黑"/>
                <a:cs typeface="微软雅黑"/>
              </a:rPr>
              <a:t>Returns from fuel savings</a:t>
            </a:r>
          </a:p>
        </p:txBody>
      </p:sp>
      <p:sp>
        <p:nvSpPr>
          <p:cNvPr id="51219" name="TextBox 6"/>
          <p:cNvSpPr txBox="1">
            <a:spLocks noChangeAspect="1" noChangeArrowheads="1"/>
          </p:cNvSpPr>
          <p:nvPr/>
        </p:nvSpPr>
        <p:spPr bwMode="auto">
          <a:xfrm>
            <a:off x="2073275" y="3573463"/>
            <a:ext cx="1093788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>
              <a:lnSpc>
                <a:spcPct val="110000"/>
              </a:lnSpc>
              <a:spcBef>
                <a:spcPct val="7000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altLang="zh-CN" sz="1400">
                <a:latin typeface="微软雅黑"/>
                <a:ea typeface="微软雅黑"/>
                <a:cs typeface="微软雅黑"/>
              </a:rPr>
              <a:t>WB Grants</a:t>
            </a:r>
          </a:p>
        </p:txBody>
      </p:sp>
      <p:sp>
        <p:nvSpPr>
          <p:cNvPr id="51220" name="TextBox 6"/>
          <p:cNvSpPr txBox="1">
            <a:spLocks noChangeAspect="1" noChangeArrowheads="1"/>
          </p:cNvSpPr>
          <p:nvPr/>
        </p:nvSpPr>
        <p:spPr bwMode="auto">
          <a:xfrm>
            <a:off x="2033588" y="3006725"/>
            <a:ext cx="20748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>
              <a:lnSpc>
                <a:spcPct val="110000"/>
              </a:lnSpc>
              <a:spcBef>
                <a:spcPct val="7000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altLang="zh-CN" sz="1200">
                <a:latin typeface="微软雅黑"/>
                <a:ea typeface="微软雅黑"/>
                <a:cs typeface="微软雅黑"/>
              </a:rPr>
              <a:t>Upfront investment from trucking companies</a:t>
            </a:r>
          </a:p>
        </p:txBody>
      </p:sp>
      <p:sp>
        <p:nvSpPr>
          <p:cNvPr id="51221" name="矩形 33"/>
          <p:cNvSpPr>
            <a:spLocks noChangeAspect="1" noChangeArrowheads="1"/>
          </p:cNvSpPr>
          <p:nvPr/>
        </p:nvSpPr>
        <p:spPr bwMode="auto">
          <a:xfrm>
            <a:off x="3854450" y="2401888"/>
            <a:ext cx="254000" cy="490537"/>
          </a:xfrm>
          <a:prstGeom prst="rect">
            <a:avLst/>
          </a:prstGeom>
          <a:gradFill rotWithShape="1">
            <a:gsLst>
              <a:gs pos="0">
                <a:srgbClr val="CC0000">
                  <a:alpha val="57001"/>
                </a:srgbClr>
              </a:gs>
              <a:gs pos="100000">
                <a:srgbClr val="CC0066"/>
              </a:gs>
            </a:gsLst>
            <a:lin ang="5400000" scaled="1"/>
          </a:gra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tIns="46800" anchor="ctr"/>
          <a:lstStyle/>
          <a:p>
            <a:pPr algn="ctr" defTabSz="914400" fontAlgn="ctr"/>
            <a:endParaRPr lang="zh-CN" altLang="en-US">
              <a:solidFill>
                <a:schemeClr val="bg1"/>
              </a:solidFill>
              <a:ea typeface="仿宋_GB2312" pitchFamily="49" charset="-122"/>
              <a:cs typeface="Arial" charset="0"/>
            </a:endParaRPr>
          </a:p>
        </p:txBody>
      </p:sp>
      <p:sp>
        <p:nvSpPr>
          <p:cNvPr id="51222" name="矩形 34"/>
          <p:cNvSpPr>
            <a:spLocks noChangeAspect="1" noChangeArrowheads="1"/>
          </p:cNvSpPr>
          <p:nvPr/>
        </p:nvSpPr>
        <p:spPr bwMode="auto">
          <a:xfrm>
            <a:off x="4699000" y="4254500"/>
            <a:ext cx="280988" cy="449263"/>
          </a:xfrm>
          <a:prstGeom prst="rect">
            <a:avLst/>
          </a:prstGeom>
          <a:solidFill>
            <a:schemeClr val="accent2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tIns="46800" anchor="ctr"/>
          <a:lstStyle/>
          <a:p>
            <a:pPr algn="ctr" defTabSz="914400" fontAlgn="ctr"/>
            <a:endParaRPr lang="zh-CN" altLang="en-US" sz="1400">
              <a:solidFill>
                <a:schemeClr val="bg1"/>
              </a:solidFill>
              <a:ea typeface="仿宋_GB2312" pitchFamily="49" charset="-122"/>
              <a:cs typeface="Arial" charset="0"/>
            </a:endParaRPr>
          </a:p>
        </p:txBody>
      </p:sp>
      <p:sp>
        <p:nvSpPr>
          <p:cNvPr id="51223" name="TextBox 6"/>
          <p:cNvSpPr txBox="1">
            <a:spLocks noChangeAspect="1" noChangeArrowheads="1"/>
          </p:cNvSpPr>
          <p:nvPr/>
        </p:nvSpPr>
        <p:spPr bwMode="auto">
          <a:xfrm>
            <a:off x="4756150" y="3973513"/>
            <a:ext cx="1795463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>
              <a:lnSpc>
                <a:spcPct val="110000"/>
              </a:lnSpc>
              <a:spcBef>
                <a:spcPct val="7000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altLang="zh-CN" sz="1200">
                <a:latin typeface="微软雅黑"/>
                <a:ea typeface="微软雅黑"/>
                <a:cs typeface="微软雅黑"/>
              </a:rPr>
              <a:t>ESCO</a:t>
            </a:r>
            <a:r>
              <a:rPr lang="zh-CN" altLang="en-US" sz="1200"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1200">
                <a:latin typeface="微软雅黑"/>
                <a:ea typeface="微软雅黑"/>
                <a:cs typeface="微软雅黑"/>
              </a:rPr>
              <a:t>Returns Sharing</a:t>
            </a:r>
          </a:p>
        </p:txBody>
      </p:sp>
      <p:sp>
        <p:nvSpPr>
          <p:cNvPr id="51224" name="矩形 36"/>
          <p:cNvSpPr>
            <a:spLocks noChangeAspect="1" noChangeArrowheads="1"/>
          </p:cNvSpPr>
          <p:nvPr/>
        </p:nvSpPr>
        <p:spPr bwMode="auto">
          <a:xfrm>
            <a:off x="5203825" y="4703763"/>
            <a:ext cx="280988" cy="168275"/>
          </a:xfrm>
          <a:prstGeom prst="rect">
            <a:avLst/>
          </a:prstGeom>
          <a:gradFill rotWithShape="1">
            <a:gsLst>
              <a:gs pos="0">
                <a:srgbClr val="CC0000">
                  <a:alpha val="57001"/>
                </a:srgbClr>
              </a:gs>
              <a:gs pos="100000">
                <a:srgbClr val="CC0066"/>
              </a:gs>
            </a:gsLst>
            <a:lin ang="5400000" scaled="1"/>
          </a:gra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tIns="46800" anchor="ctr"/>
          <a:lstStyle/>
          <a:p>
            <a:pPr algn="ctr" defTabSz="914400" fontAlgn="ctr"/>
            <a:endParaRPr lang="zh-CN" altLang="en-US">
              <a:solidFill>
                <a:schemeClr val="bg1"/>
              </a:solidFill>
              <a:ea typeface="仿宋_GB2312" pitchFamily="49" charset="-122"/>
              <a:cs typeface="Arial" charset="0"/>
            </a:endParaRPr>
          </a:p>
        </p:txBody>
      </p:sp>
      <p:sp>
        <p:nvSpPr>
          <p:cNvPr id="51225" name="矩形 37"/>
          <p:cNvSpPr>
            <a:spLocks noChangeAspect="1" noChangeArrowheads="1"/>
          </p:cNvSpPr>
          <p:nvPr/>
        </p:nvSpPr>
        <p:spPr bwMode="auto">
          <a:xfrm>
            <a:off x="5203825" y="4254500"/>
            <a:ext cx="280988" cy="449263"/>
          </a:xfrm>
          <a:prstGeom prst="rect">
            <a:avLst/>
          </a:prstGeom>
          <a:solidFill>
            <a:schemeClr val="accent2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tIns="46800" anchor="ctr"/>
          <a:lstStyle/>
          <a:p>
            <a:pPr algn="ctr" defTabSz="914400" fontAlgn="ctr"/>
            <a:endParaRPr lang="zh-CN" altLang="en-US" sz="1400">
              <a:solidFill>
                <a:schemeClr val="bg1"/>
              </a:solidFill>
              <a:ea typeface="仿宋_GB2312" pitchFamily="49" charset="-122"/>
              <a:cs typeface="Arial" charset="0"/>
            </a:endParaRPr>
          </a:p>
        </p:txBody>
      </p:sp>
      <p:sp>
        <p:nvSpPr>
          <p:cNvPr id="51226" name="矩形 38"/>
          <p:cNvSpPr>
            <a:spLocks noChangeAspect="1" noChangeArrowheads="1"/>
          </p:cNvSpPr>
          <p:nvPr/>
        </p:nvSpPr>
        <p:spPr bwMode="auto">
          <a:xfrm>
            <a:off x="5710238" y="4703763"/>
            <a:ext cx="279400" cy="168275"/>
          </a:xfrm>
          <a:prstGeom prst="rect">
            <a:avLst/>
          </a:prstGeom>
          <a:gradFill rotWithShape="1">
            <a:gsLst>
              <a:gs pos="0">
                <a:srgbClr val="CC0000">
                  <a:alpha val="57001"/>
                </a:srgbClr>
              </a:gs>
              <a:gs pos="100000">
                <a:srgbClr val="CC0066"/>
              </a:gs>
            </a:gsLst>
            <a:lin ang="5400000" scaled="1"/>
          </a:gra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tIns="46800" anchor="ctr"/>
          <a:lstStyle/>
          <a:p>
            <a:pPr algn="ctr" defTabSz="914400" fontAlgn="ctr"/>
            <a:endParaRPr lang="zh-CN" altLang="en-US">
              <a:solidFill>
                <a:schemeClr val="bg1"/>
              </a:solidFill>
              <a:ea typeface="仿宋_GB2312" pitchFamily="49" charset="-122"/>
              <a:cs typeface="Arial" charset="0"/>
            </a:endParaRPr>
          </a:p>
        </p:txBody>
      </p:sp>
      <p:sp>
        <p:nvSpPr>
          <p:cNvPr id="51227" name="矩形 39"/>
          <p:cNvSpPr>
            <a:spLocks noChangeAspect="1" noChangeArrowheads="1"/>
          </p:cNvSpPr>
          <p:nvPr/>
        </p:nvSpPr>
        <p:spPr bwMode="auto">
          <a:xfrm>
            <a:off x="5710238" y="4254500"/>
            <a:ext cx="279400" cy="449263"/>
          </a:xfrm>
          <a:prstGeom prst="rect">
            <a:avLst/>
          </a:prstGeom>
          <a:solidFill>
            <a:schemeClr val="accent2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tIns="46800" anchor="ctr"/>
          <a:lstStyle/>
          <a:p>
            <a:pPr algn="ctr" defTabSz="914400" fontAlgn="ctr"/>
            <a:endParaRPr lang="zh-CN" altLang="en-US" sz="1400">
              <a:solidFill>
                <a:schemeClr val="bg1"/>
              </a:solidFill>
              <a:ea typeface="仿宋_GB2312" pitchFamily="49" charset="-122"/>
              <a:cs typeface="Arial" charset="0"/>
            </a:endParaRPr>
          </a:p>
        </p:txBody>
      </p:sp>
      <p:sp>
        <p:nvSpPr>
          <p:cNvPr id="44" name="流程图: 决策 43"/>
          <p:cNvSpPr/>
          <p:nvPr/>
        </p:nvSpPr>
        <p:spPr bwMode="auto">
          <a:xfrm>
            <a:off x="4811713" y="3243263"/>
            <a:ext cx="1347787" cy="393700"/>
          </a:xfrm>
          <a:prstGeom prst="flowChartDecisi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tIns="46800" anchor="ctr"/>
          <a:lstStyle/>
          <a:p>
            <a:pPr algn="ctr" defTabSz="914400" fontAlgn="ctr"/>
            <a:r>
              <a:rPr lang="en-US" altLang="zh-CN" sz="1400" b="1">
                <a:solidFill>
                  <a:schemeClr val="tx1"/>
                </a:solidFill>
                <a:ea typeface="仿宋_GB2312" pitchFamily="49" charset="-122"/>
                <a:cs typeface="Arial" charset="0"/>
              </a:rPr>
              <a:t>ESCO</a:t>
            </a:r>
            <a:endParaRPr lang="zh-CN" altLang="en-US" sz="1600" b="1">
              <a:solidFill>
                <a:schemeClr val="tx1"/>
              </a:solidFill>
              <a:ea typeface="仿宋_GB2312" pitchFamily="49" charset="-122"/>
              <a:cs typeface="Arial" charset="0"/>
            </a:endParaRPr>
          </a:p>
        </p:txBody>
      </p:sp>
      <p:cxnSp>
        <p:nvCxnSpPr>
          <p:cNvPr id="46" name="直接箭头连接符 45"/>
          <p:cNvCxnSpPr/>
          <p:nvPr/>
        </p:nvCxnSpPr>
        <p:spPr bwMode="auto">
          <a:xfrm flipV="1">
            <a:off x="4867275" y="3579813"/>
            <a:ext cx="252413" cy="3937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 bwMode="auto">
          <a:xfrm flipV="1">
            <a:off x="5429250" y="3692525"/>
            <a:ext cx="28575" cy="2809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 bwMode="auto">
          <a:xfrm flipH="1" flipV="1">
            <a:off x="5710238" y="3636963"/>
            <a:ext cx="111125" cy="3365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 bwMode="auto">
          <a:xfrm flipH="1" flipV="1">
            <a:off x="6215063" y="3468688"/>
            <a:ext cx="336550" cy="5556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1233" name="TextBox 6"/>
          <p:cNvSpPr txBox="1">
            <a:spLocks noChangeAspect="1" noChangeArrowheads="1"/>
          </p:cNvSpPr>
          <p:nvPr/>
        </p:nvSpPr>
        <p:spPr bwMode="auto">
          <a:xfrm>
            <a:off x="6159500" y="3187700"/>
            <a:ext cx="19573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>
              <a:lnSpc>
                <a:spcPct val="110000"/>
              </a:lnSpc>
              <a:spcBef>
                <a:spcPct val="7000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altLang="zh-CN" sz="1000" b="1">
                <a:latin typeface="微软雅黑"/>
                <a:ea typeface="微软雅黑"/>
                <a:cs typeface="微软雅黑"/>
              </a:rPr>
              <a:t>Subsidies and Payments</a:t>
            </a:r>
          </a:p>
        </p:txBody>
      </p:sp>
      <p:sp>
        <p:nvSpPr>
          <p:cNvPr id="55" name="矩形 54"/>
          <p:cNvSpPr/>
          <p:nvPr/>
        </p:nvSpPr>
        <p:spPr bwMode="auto">
          <a:xfrm>
            <a:off x="6215063" y="2457450"/>
            <a:ext cx="1066800" cy="2524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46800" anchor="ctr"/>
          <a:lstStyle/>
          <a:p>
            <a:pPr algn="ctr" defTabSz="914400" fontAlgn="ctr"/>
            <a:r>
              <a:rPr lang="en-US" altLang="zh-CN" sz="1000" b="1">
                <a:ea typeface="仿宋_GB2312" pitchFamily="49" charset="-122"/>
                <a:cs typeface="Arial" charset="0"/>
              </a:rPr>
              <a:t>Commercial Banks</a:t>
            </a:r>
          </a:p>
        </p:txBody>
      </p:sp>
      <p:cxnSp>
        <p:nvCxnSpPr>
          <p:cNvPr id="56" name="直接箭头连接符 55"/>
          <p:cNvCxnSpPr/>
          <p:nvPr/>
        </p:nvCxnSpPr>
        <p:spPr bwMode="auto">
          <a:xfrm flipH="1">
            <a:off x="5765800" y="2738438"/>
            <a:ext cx="393700" cy="3937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1236" name="TextBox 6"/>
          <p:cNvSpPr txBox="1">
            <a:spLocks noChangeAspect="1" noChangeArrowheads="1"/>
          </p:cNvSpPr>
          <p:nvPr/>
        </p:nvSpPr>
        <p:spPr bwMode="auto">
          <a:xfrm>
            <a:off x="5934075" y="2851150"/>
            <a:ext cx="10937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>
              <a:lnSpc>
                <a:spcPct val="110000"/>
              </a:lnSpc>
              <a:spcBef>
                <a:spcPct val="7000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altLang="zh-CN" sz="1000">
                <a:latin typeface="微软雅黑"/>
                <a:ea typeface="微软雅黑"/>
                <a:cs typeface="微软雅黑"/>
              </a:rPr>
              <a:t>Loans</a:t>
            </a:r>
          </a:p>
        </p:txBody>
      </p:sp>
      <p:cxnSp>
        <p:nvCxnSpPr>
          <p:cNvPr id="66" name="肘形连接符 65"/>
          <p:cNvCxnSpPr>
            <a:stCxn id="44" idx="1"/>
            <a:endCxn id="51206" idx="1"/>
          </p:cNvCxnSpPr>
          <p:nvPr/>
        </p:nvCxnSpPr>
        <p:spPr bwMode="auto">
          <a:xfrm rot="10800000" flipV="1">
            <a:off x="3800475" y="3440113"/>
            <a:ext cx="1011238" cy="2076450"/>
          </a:xfrm>
          <a:prstGeom prst="bentConnector3">
            <a:avLst>
              <a:gd name="adj1" fmla="val 117637"/>
            </a:avLst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238" name="Picture 38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6888" y="5657850"/>
            <a:ext cx="4064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0" name="TextBox 6"/>
          <p:cNvSpPr txBox="1">
            <a:spLocks noChangeArrowheads="1"/>
          </p:cNvSpPr>
          <p:nvPr/>
        </p:nvSpPr>
        <p:spPr bwMode="auto">
          <a:xfrm>
            <a:off x="6632575" y="3502025"/>
            <a:ext cx="12969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>
              <a:lnSpc>
                <a:spcPct val="110000"/>
              </a:lnSpc>
              <a:spcBef>
                <a:spcPct val="70000"/>
              </a:spcBef>
              <a:buClr>
                <a:srgbClr val="C0C0C0"/>
              </a:buClr>
              <a:buSzPct val="92000"/>
              <a:buFont typeface="Wingdings" pitchFamily="2" charset="2"/>
              <a:buNone/>
            </a:pPr>
            <a:r>
              <a:rPr lang="en-US" altLang="zh-CN" sz="1000" b="1">
                <a:latin typeface="微软雅黑"/>
                <a:ea typeface="微软雅黑"/>
                <a:cs typeface="微软雅黑"/>
              </a:rPr>
              <a:t>WB Grants</a:t>
            </a:r>
          </a:p>
        </p:txBody>
      </p:sp>
      <p:sp>
        <p:nvSpPr>
          <p:cNvPr id="51241" name="Rectangle 41"/>
          <p:cNvSpPr>
            <a:spLocks noGrp="1" noChangeArrowheads="1"/>
          </p:cNvSpPr>
          <p:nvPr>
            <p:ph type="title" idx="4294967295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200"/>
              <a:t>Cash Flows for Trucking Companies</a:t>
            </a:r>
            <a:br>
              <a:rPr lang="en-US" altLang="zh-CN" sz="3200"/>
            </a:br>
            <a:r>
              <a:rPr lang="en-US" altLang="zh-CN" sz="3200"/>
              <a:t>(in Pink) Before and After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F0583A53-F187-4D36-922D-E380CB444A4B}" type="slidenum">
              <a:rPr lang="zh-CN" altLang="en-US"/>
              <a:pPr>
                <a:defRPr/>
              </a:pPr>
              <a:t>23</a:t>
            </a:fld>
            <a:endParaRPr lang="en-US" altLang="zh-CN"/>
          </a:p>
        </p:txBody>
      </p:sp>
      <p:sp>
        <p:nvSpPr>
          <p:cNvPr id="24" name="灯片编号占位符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493B0B0E-2C4B-4DA7-A102-DAC75E1A9A38}" type="slidenum">
              <a:rPr lang="zh-CN" altLang="en-US" sz="1200">
                <a:latin typeface="+mn-lt"/>
              </a:rPr>
              <a:pPr algn="r">
                <a:defRPr/>
              </a:pPr>
              <a:t>23</a:t>
            </a:fld>
            <a:endParaRPr lang="en-US" altLang="zh-CN" sz="1200">
              <a:latin typeface="+mn-lt"/>
            </a:endParaRPr>
          </a:p>
        </p:txBody>
      </p:sp>
      <p:grpSp>
        <p:nvGrpSpPr>
          <p:cNvPr id="53251" name="Group 7"/>
          <p:cNvGrpSpPr>
            <a:grpSpLocks/>
          </p:cNvGrpSpPr>
          <p:nvPr/>
        </p:nvGrpSpPr>
        <p:grpSpPr bwMode="auto">
          <a:xfrm>
            <a:off x="715963" y="1827213"/>
            <a:ext cx="1274762" cy="676275"/>
            <a:chOff x="2400" y="1968"/>
            <a:chExt cx="960" cy="960"/>
          </a:xfrm>
        </p:grpSpPr>
        <p:sp>
          <p:nvSpPr>
            <p:cNvPr id="6" name="Oval 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blackWhite">
            <a:xfrm>
              <a:off x="2400" y="1968"/>
              <a:ext cx="960" cy="9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5400" dir="54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defTabSz="914400" eaLnBrk="0" hangingPunct="0">
                <a:lnSpc>
                  <a:spcPct val="110000"/>
                </a:lnSpc>
                <a:spcBef>
                  <a:spcPct val="70000"/>
                </a:spcBef>
                <a:buClr>
                  <a:srgbClr val="C0C0C0"/>
                </a:buClr>
                <a:buSzPct val="92000"/>
                <a:buFont typeface="Wingdings" pitchFamily="2" charset="2"/>
                <a:buNone/>
                <a:defRPr/>
              </a:pPr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blackWhite">
            <a:xfrm>
              <a:off x="2439" y="2009"/>
              <a:ext cx="881" cy="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810" tIns="0" rIns="3810" bIns="0" anchor="ctr"/>
            <a:lstStyle/>
            <a:p>
              <a:pPr marL="342900" indent="-342900" algn="ctr" defTabSz="914400"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altLang="zh-CN" sz="1200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/>
                  <a:ea typeface="微软雅黑"/>
                  <a:cs typeface="微软雅黑"/>
                </a:rPr>
                <a:t>Trucking Company</a:t>
              </a:r>
            </a:p>
          </p:txBody>
        </p:sp>
      </p:grpSp>
      <p:sp>
        <p:nvSpPr>
          <p:cNvPr id="53252" name="Rectangle 16"/>
          <p:cNvSpPr>
            <a:spLocks noChangeArrowheads="1"/>
          </p:cNvSpPr>
          <p:nvPr/>
        </p:nvSpPr>
        <p:spPr bwMode="auto">
          <a:xfrm>
            <a:off x="2427288" y="1951038"/>
            <a:ext cx="5900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33350" lvl="1" indent="-131763" defTabSz="7874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zh-CN" altLang="en-US" sz="2000">
                <a:solidFill>
                  <a:srgbClr val="000000"/>
                </a:solidFill>
                <a:ea typeface="微软雅黑"/>
                <a:cs typeface="微软雅黑"/>
              </a:rPr>
              <a:t> </a:t>
            </a:r>
            <a:r>
              <a:rPr lang="en-US" altLang="zh-CN" sz="2000">
                <a:solidFill>
                  <a:srgbClr val="000000"/>
                </a:solidFill>
                <a:ea typeface="微软雅黑"/>
                <a:cs typeface="微软雅黑"/>
              </a:rPr>
              <a:t>More balanced cash flow</a:t>
            </a:r>
          </a:p>
        </p:txBody>
      </p:sp>
      <p:grpSp>
        <p:nvGrpSpPr>
          <p:cNvPr id="53253" name="Group 7"/>
          <p:cNvGrpSpPr>
            <a:grpSpLocks/>
          </p:cNvGrpSpPr>
          <p:nvPr/>
        </p:nvGrpSpPr>
        <p:grpSpPr bwMode="auto">
          <a:xfrm>
            <a:off x="715963" y="2619375"/>
            <a:ext cx="1274762" cy="676275"/>
            <a:chOff x="2400" y="1968"/>
            <a:chExt cx="960" cy="960"/>
          </a:xfrm>
        </p:grpSpPr>
        <p:sp>
          <p:nvSpPr>
            <p:cNvPr id="22" name="Oval 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blackWhite">
            <a:xfrm>
              <a:off x="2400" y="1968"/>
              <a:ext cx="960" cy="9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5400" dir="54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defTabSz="914400" eaLnBrk="0" hangingPunct="0">
                <a:lnSpc>
                  <a:spcPct val="110000"/>
                </a:lnSpc>
                <a:spcBef>
                  <a:spcPct val="70000"/>
                </a:spcBef>
                <a:buClr>
                  <a:srgbClr val="C0C0C0"/>
                </a:buClr>
                <a:buSzPct val="92000"/>
                <a:buFont typeface="Wingdings" pitchFamily="2" charset="2"/>
                <a:buNone/>
                <a:defRPr/>
              </a:pPr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Rectangle 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blackWhite">
            <a:xfrm>
              <a:off x="2439" y="2009"/>
              <a:ext cx="881" cy="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810" tIns="0" rIns="3810" bIns="0" anchor="ctr"/>
            <a:lstStyle/>
            <a:p>
              <a:pPr marL="4763" indent="20638" algn="ctr" defTabSz="914400"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altLang="zh-CN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/>
                  <a:ea typeface="微软雅黑"/>
                  <a:cs typeface="微软雅黑"/>
                </a:rPr>
                <a:t>ESCO</a:t>
              </a:r>
            </a:p>
          </p:txBody>
        </p:sp>
      </p:grpSp>
      <p:grpSp>
        <p:nvGrpSpPr>
          <p:cNvPr id="53254" name="Group 7"/>
          <p:cNvGrpSpPr>
            <a:grpSpLocks/>
          </p:cNvGrpSpPr>
          <p:nvPr/>
        </p:nvGrpSpPr>
        <p:grpSpPr bwMode="auto">
          <a:xfrm>
            <a:off x="695325" y="3411538"/>
            <a:ext cx="1274763" cy="676275"/>
            <a:chOff x="2400" y="1968"/>
            <a:chExt cx="960" cy="960"/>
          </a:xfrm>
        </p:grpSpPr>
        <p:sp>
          <p:nvSpPr>
            <p:cNvPr id="28" name="Oval 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blackWhite">
            <a:xfrm>
              <a:off x="2400" y="1968"/>
              <a:ext cx="960" cy="9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5400" dir="54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defTabSz="914400" eaLnBrk="0" hangingPunct="0">
                <a:lnSpc>
                  <a:spcPct val="110000"/>
                </a:lnSpc>
                <a:spcBef>
                  <a:spcPct val="70000"/>
                </a:spcBef>
                <a:buClr>
                  <a:srgbClr val="C0C0C0"/>
                </a:buClr>
                <a:buSzPct val="92000"/>
                <a:buFont typeface="Wingdings" pitchFamily="2" charset="2"/>
                <a:buNone/>
                <a:defRPr/>
              </a:pPr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Rectangle 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blackWhite">
            <a:xfrm>
              <a:off x="2439" y="2009"/>
              <a:ext cx="881" cy="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810" tIns="0" rIns="3810" bIns="0" anchor="ctr"/>
            <a:lstStyle/>
            <a:p>
              <a:pPr marL="342900" indent="-342900" algn="ctr" defTabSz="914400"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altLang="zh-CN" sz="1200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/>
                  <a:ea typeface="微软雅黑"/>
                  <a:cs typeface="微软雅黑"/>
                </a:rPr>
                <a:t>Commercial</a:t>
              </a:r>
            </a:p>
            <a:p>
              <a:pPr marL="342900" indent="-342900" algn="ctr" defTabSz="914400"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altLang="zh-CN" sz="1200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/>
                  <a:ea typeface="微软雅黑"/>
                  <a:cs typeface="微软雅黑"/>
                </a:rPr>
                <a:t>Banks</a:t>
              </a:r>
            </a:p>
          </p:txBody>
        </p:sp>
      </p:grpSp>
      <p:grpSp>
        <p:nvGrpSpPr>
          <p:cNvPr id="53255" name="Group 7"/>
          <p:cNvGrpSpPr>
            <a:grpSpLocks/>
          </p:cNvGrpSpPr>
          <p:nvPr/>
        </p:nvGrpSpPr>
        <p:grpSpPr bwMode="auto">
          <a:xfrm>
            <a:off x="695325" y="4203700"/>
            <a:ext cx="1274763" cy="676275"/>
            <a:chOff x="2400" y="1968"/>
            <a:chExt cx="960" cy="960"/>
          </a:xfrm>
        </p:grpSpPr>
        <p:sp>
          <p:nvSpPr>
            <p:cNvPr id="31" name="Oval 8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blackWhite">
            <a:xfrm>
              <a:off x="2400" y="1968"/>
              <a:ext cx="960" cy="9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5400" dir="54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defTabSz="914400" eaLnBrk="0" hangingPunct="0">
                <a:lnSpc>
                  <a:spcPct val="110000"/>
                </a:lnSpc>
                <a:spcBef>
                  <a:spcPct val="70000"/>
                </a:spcBef>
                <a:buClr>
                  <a:srgbClr val="C0C0C0"/>
                </a:buClr>
                <a:buSzPct val="92000"/>
                <a:buFont typeface="Wingdings" pitchFamily="2" charset="2"/>
                <a:buNone/>
                <a:defRPr/>
              </a:pPr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Rectangle 9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blackWhite">
            <a:xfrm>
              <a:off x="2439" y="2009"/>
              <a:ext cx="881" cy="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810" tIns="0" rIns="3810" bIns="0" anchor="ctr"/>
            <a:lstStyle/>
            <a:p>
              <a:pPr marL="4763" indent="20638" algn="ctr" defTabSz="914400"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altLang="zh-CN" sz="1200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/>
                  <a:ea typeface="微软雅黑"/>
                  <a:cs typeface="微软雅黑"/>
                </a:rPr>
                <a:t>Technology Providers</a:t>
              </a:r>
            </a:p>
          </p:txBody>
        </p:sp>
      </p:grpSp>
      <p:grpSp>
        <p:nvGrpSpPr>
          <p:cNvPr id="53256" name="Group 7"/>
          <p:cNvGrpSpPr>
            <a:grpSpLocks/>
          </p:cNvGrpSpPr>
          <p:nvPr/>
        </p:nvGrpSpPr>
        <p:grpSpPr bwMode="auto">
          <a:xfrm>
            <a:off x="695325" y="4994275"/>
            <a:ext cx="1274763" cy="676275"/>
            <a:chOff x="2400" y="1968"/>
            <a:chExt cx="960" cy="960"/>
          </a:xfrm>
        </p:grpSpPr>
        <p:sp>
          <p:nvSpPr>
            <p:cNvPr id="34" name="Oval 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blackWhite">
            <a:xfrm>
              <a:off x="2400" y="1968"/>
              <a:ext cx="960" cy="9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5400" dir="54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defTabSz="914400" eaLnBrk="0" hangingPunct="0">
                <a:lnSpc>
                  <a:spcPct val="110000"/>
                </a:lnSpc>
                <a:spcBef>
                  <a:spcPct val="70000"/>
                </a:spcBef>
                <a:buClr>
                  <a:srgbClr val="C0C0C0"/>
                </a:buClr>
                <a:buSzPct val="92000"/>
                <a:buFont typeface="Wingdings" pitchFamily="2" charset="2"/>
                <a:buNone/>
                <a:defRPr/>
              </a:pPr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Rectangle 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blackWhite">
            <a:xfrm>
              <a:off x="2439" y="2009"/>
              <a:ext cx="881" cy="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810" tIns="0" rIns="3810" bIns="0" anchor="ctr"/>
            <a:lstStyle/>
            <a:p>
              <a:pPr marL="342900" indent="-342900" algn="ctr" defTabSz="914400"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altLang="zh-CN" sz="1400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/>
                  <a:ea typeface="微软雅黑"/>
                  <a:cs typeface="微软雅黑"/>
                </a:rPr>
                <a:t>Government</a:t>
              </a:r>
            </a:p>
          </p:txBody>
        </p:sp>
      </p:grpSp>
      <p:sp>
        <p:nvSpPr>
          <p:cNvPr id="53257" name="Rectangle 16"/>
          <p:cNvSpPr>
            <a:spLocks noChangeArrowheads="1"/>
          </p:cNvSpPr>
          <p:nvPr/>
        </p:nvSpPr>
        <p:spPr bwMode="auto">
          <a:xfrm>
            <a:off x="2427288" y="2762250"/>
            <a:ext cx="5900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33350" lvl="1" indent="-131763" defTabSz="7874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zh-CN" altLang="en-US" sz="2000">
                <a:solidFill>
                  <a:srgbClr val="000000"/>
                </a:solidFill>
                <a:ea typeface="微软雅黑"/>
                <a:cs typeface="微软雅黑"/>
              </a:rPr>
              <a:t> </a:t>
            </a:r>
            <a:r>
              <a:rPr lang="en-US" altLang="zh-CN" sz="2000">
                <a:solidFill>
                  <a:srgbClr val="000000"/>
                </a:solidFill>
                <a:ea typeface="微软雅黑"/>
                <a:cs typeface="微软雅黑"/>
              </a:rPr>
              <a:t>Earn profits from fuel saving</a:t>
            </a:r>
          </a:p>
        </p:txBody>
      </p:sp>
      <p:sp>
        <p:nvSpPr>
          <p:cNvPr id="53258" name="Rectangle 16"/>
          <p:cNvSpPr>
            <a:spLocks noChangeArrowheads="1"/>
          </p:cNvSpPr>
          <p:nvPr/>
        </p:nvSpPr>
        <p:spPr bwMode="auto">
          <a:xfrm>
            <a:off x="2427288" y="3554413"/>
            <a:ext cx="5900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lvl="1" defTabSz="914400">
              <a:spcBef>
                <a:spcPct val="20000"/>
              </a:spcBef>
              <a:buFont typeface="Wingdings" pitchFamily="2" charset="2"/>
              <a:buChar char="ü"/>
            </a:pPr>
            <a:r>
              <a:rPr lang="zh-CN" altLang="en-US" sz="2000">
                <a:solidFill>
                  <a:srgbClr val="000000"/>
                </a:solidFill>
                <a:ea typeface="微软雅黑"/>
                <a:cs typeface="微软雅黑"/>
              </a:rPr>
              <a:t> </a:t>
            </a:r>
            <a:r>
              <a:rPr lang="en-US" altLang="zh-CN" sz="2000">
                <a:solidFill>
                  <a:srgbClr val="000000"/>
                </a:solidFill>
                <a:ea typeface="微软雅黑"/>
                <a:cs typeface="微软雅黑"/>
              </a:rPr>
              <a:t>Lower risks, lower operational costs</a:t>
            </a:r>
          </a:p>
        </p:txBody>
      </p:sp>
      <p:sp>
        <p:nvSpPr>
          <p:cNvPr id="53259" name="Rectangle 16"/>
          <p:cNvSpPr>
            <a:spLocks noChangeArrowheads="1"/>
          </p:cNvSpPr>
          <p:nvPr/>
        </p:nvSpPr>
        <p:spPr bwMode="auto">
          <a:xfrm>
            <a:off x="2427288" y="4346575"/>
            <a:ext cx="5900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33350" lvl="1" indent="-131763" defTabSz="7874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altLang="zh-CN" sz="2000">
                <a:solidFill>
                  <a:srgbClr val="000000"/>
                </a:solidFill>
                <a:ea typeface="微软雅黑"/>
                <a:cs typeface="微软雅黑"/>
              </a:rPr>
              <a:t> Increased competitiveness</a:t>
            </a:r>
          </a:p>
        </p:txBody>
      </p:sp>
      <p:sp>
        <p:nvSpPr>
          <p:cNvPr id="53260" name="Rectangle 16"/>
          <p:cNvSpPr>
            <a:spLocks noChangeArrowheads="1"/>
          </p:cNvSpPr>
          <p:nvPr/>
        </p:nvSpPr>
        <p:spPr bwMode="auto">
          <a:xfrm>
            <a:off x="2427288" y="5138738"/>
            <a:ext cx="5900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33350" lvl="1" indent="-131763" defTabSz="7874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altLang="zh-CN" sz="2000">
                <a:solidFill>
                  <a:srgbClr val="000000"/>
                </a:solidFill>
                <a:ea typeface="微软雅黑"/>
                <a:cs typeface="微软雅黑"/>
              </a:rPr>
              <a:t>Leverage social capital for wider goods</a:t>
            </a:r>
          </a:p>
        </p:txBody>
      </p:sp>
      <p:pic>
        <p:nvPicPr>
          <p:cNvPr id="53261" name="Picture 23" descr="images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16888" y="5657850"/>
            <a:ext cx="4064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73" name="Rectangle 25"/>
          <p:cNvSpPr>
            <a:spLocks noGrp="1" noChangeArrowheads="1"/>
          </p:cNvSpPr>
          <p:nvPr>
            <p:ph type="title" idx="4294967295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200"/>
              <a:t>A Multi-Win Scenario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949CBAB7-7E59-4D02-94E0-D5177E138C72}" type="slidenum">
              <a:rPr lang="zh-CN" altLang="en-US"/>
              <a:pPr>
                <a:defRPr/>
              </a:pPr>
              <a:t>24</a:t>
            </a:fld>
            <a:endParaRPr lang="en-US" altLang="zh-CN"/>
          </a:p>
        </p:txBody>
      </p:sp>
      <p:sp>
        <p:nvSpPr>
          <p:cNvPr id="6" name="灯片编号占位符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FDA90CC5-AC1F-4345-835E-2CD6BE956E5B}" type="slidenum">
              <a:rPr lang="zh-CN" altLang="en-US" sz="1200">
                <a:latin typeface="+mn-lt"/>
              </a:rPr>
              <a:pPr algn="r">
                <a:defRPr/>
              </a:pPr>
              <a:t>24</a:t>
            </a:fld>
            <a:endParaRPr lang="en-US" altLang="zh-CN" sz="1200">
              <a:latin typeface="+mn-lt"/>
            </a:endParaRPr>
          </a:p>
        </p:txBody>
      </p:sp>
      <p:sp>
        <p:nvSpPr>
          <p:cNvPr id="55298" name="Title 1"/>
          <p:cNvSpPr>
            <a:spLocks noGrp="1"/>
          </p:cNvSpPr>
          <p:nvPr>
            <p:ph type="title" idx="4294967295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zh-CN" sz="3200"/>
              <a:t>Large-scale Capacity Building</a:t>
            </a:r>
            <a:endParaRPr lang="en-US" altLang="zh-CN" sz="3200"/>
          </a:p>
        </p:txBody>
      </p:sp>
      <p:sp>
        <p:nvSpPr>
          <p:cNvPr id="5529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/>
              <a:t>Research on key policy and regulatory issues</a:t>
            </a:r>
          </a:p>
          <a:p>
            <a:pPr eaLnBrk="1" hangingPunct="1"/>
            <a:r>
              <a:rPr lang="en-US" altLang="zh-CN" sz="2000" dirty="0"/>
              <a:t>Training for government officials and enterprise managers and overseas tours</a:t>
            </a:r>
          </a:p>
          <a:p>
            <a:pPr eaLnBrk="1" hangingPunct="1"/>
            <a:r>
              <a:rPr lang="en-US" altLang="zh-CN" sz="2000" dirty="0" smtClean="0"/>
              <a:t>Training for installation and operation of technologies</a:t>
            </a:r>
          </a:p>
          <a:p>
            <a:pPr eaLnBrk="1" hangingPunct="1"/>
            <a:r>
              <a:rPr lang="en-US" altLang="zh-CN" sz="2000" dirty="0" smtClean="0"/>
              <a:t>Training for drivers on energy efficient driving skills</a:t>
            </a:r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76200" y="6599238"/>
            <a:ext cx="3810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fld id="{67768A57-8F0B-4522-995B-E377D1FD1A6A}" type="slidenum">
              <a:rPr lang="en-AU" altLang="zh-CN" sz="1200">
                <a:solidFill>
                  <a:schemeClr val="bg1"/>
                </a:solidFill>
                <a:latin typeface="Calibri" pitchFamily="34" charset="0"/>
              </a:rPr>
              <a:pPr defTabSz="914400"/>
              <a:t>24</a:t>
            </a:fld>
            <a:endParaRPr lang="en-AU" altLang="zh-CN" sz="1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5301" name="Picture 5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6888" y="5657850"/>
            <a:ext cx="4064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FFC60BBE-3859-462A-A0F3-CF9B60793469}" type="slidenum">
              <a:rPr lang="zh-CN" altLang="en-US"/>
              <a:pPr>
                <a:defRPr/>
              </a:pPr>
              <a:t>25</a:t>
            </a:fld>
            <a:endParaRPr lang="en-US" altLang="zh-CN"/>
          </a:p>
        </p:txBody>
      </p:sp>
      <p:sp>
        <p:nvSpPr>
          <p:cNvPr id="7" name="灯片编号占位符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877FC9ED-90E5-4179-9836-1E9F6F636317}" type="slidenum">
              <a:rPr lang="zh-CN" altLang="en-US" sz="1200">
                <a:latin typeface="+mn-lt"/>
              </a:rPr>
              <a:pPr algn="r">
                <a:defRPr/>
              </a:pPr>
              <a:t>25</a:t>
            </a:fld>
            <a:endParaRPr lang="en-US" altLang="zh-CN" sz="1200">
              <a:latin typeface="+mn-lt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200"/>
              <a:t>Overseas Study Tours and Seminars</a:t>
            </a:r>
          </a:p>
        </p:txBody>
      </p:sp>
      <p:pic>
        <p:nvPicPr>
          <p:cNvPr id="56323" name="Picture 2" descr="C:\Users\wb221889\Documents\0-China\2011 -Jan - Presentations\Seattle1_C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6638" y="1755775"/>
            <a:ext cx="288290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ddf\AppData\Local\Temp\C~COF6M_GY[}}XLHGDER]F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7038" y="2379663"/>
            <a:ext cx="432911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3" descr="H:\Documents\0-China\GEF Green Truck- P119654\Green Freight Pics\Visit to CH Robinson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036638" y="4138613"/>
            <a:ext cx="2882900" cy="1784350"/>
          </a:xfrm>
        </p:spPr>
      </p:pic>
      <p:pic>
        <p:nvPicPr>
          <p:cNvPr id="56326" name="Picture 7" descr="imag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16888" y="5657850"/>
            <a:ext cx="4064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5F0B2538-C5A9-49E0-916F-5FDE9A314E97}" type="slidenum">
              <a:rPr lang="zh-CN" altLang="en-US"/>
              <a:pPr>
                <a:defRPr/>
              </a:pPr>
              <a:t>26</a:t>
            </a:fld>
            <a:endParaRPr lang="en-US" altLang="zh-CN"/>
          </a:p>
        </p:txBody>
      </p:sp>
      <p:sp>
        <p:nvSpPr>
          <p:cNvPr id="8" name="灯片编号占位符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F6DE0F29-3155-4AB3-93EF-186A775C017B}" type="slidenum">
              <a:rPr lang="zh-CN" altLang="en-US" sz="1200">
                <a:latin typeface="+mn-lt"/>
              </a:rPr>
              <a:pPr algn="r">
                <a:defRPr/>
              </a:pPr>
              <a:t>26</a:t>
            </a:fld>
            <a:endParaRPr lang="en-US" altLang="zh-CN" sz="1200">
              <a:latin typeface="+mn-lt"/>
            </a:endParaRPr>
          </a:p>
        </p:txBody>
      </p:sp>
      <p:pic>
        <p:nvPicPr>
          <p:cNvPr id="57351" name="Picture 7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6888" y="5657850"/>
            <a:ext cx="4064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4" name="Picture 5" descr="未命名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713" y="3718089"/>
            <a:ext cx="3111500" cy="232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5" name="Rectangle 11"/>
          <p:cNvSpPr>
            <a:spLocks noGrp="1" noChangeArrowheads="1"/>
          </p:cNvSpPr>
          <p:nvPr>
            <p:ph type="title" idx="4294967295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200" dirty="0"/>
              <a:t>Driver Training</a:t>
            </a:r>
          </a:p>
        </p:txBody>
      </p:sp>
      <p:pic>
        <p:nvPicPr>
          <p:cNvPr id="10" name="Picture 9" descr="绿色货车技术培训会照片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2"/>
          <a:stretch/>
        </p:blipFill>
        <p:spPr>
          <a:xfrm>
            <a:off x="4637086" y="2709863"/>
            <a:ext cx="3938412" cy="254635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2112336"/>
            <a:ext cx="3111500" cy="157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949CBAB7-7E59-4D02-94E0-D5177E138C72}" type="slidenum">
              <a:rPr lang="zh-CN" altLang="en-US"/>
              <a:pPr>
                <a:defRPr/>
              </a:pPr>
              <a:t>27</a:t>
            </a:fld>
            <a:endParaRPr lang="en-US" altLang="zh-CN"/>
          </a:p>
        </p:txBody>
      </p:sp>
      <p:sp>
        <p:nvSpPr>
          <p:cNvPr id="6" name="灯片编号占位符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FDA90CC5-AC1F-4345-835E-2CD6BE956E5B}" type="slidenum">
              <a:rPr lang="zh-CN" altLang="en-US" sz="1200">
                <a:latin typeface="+mn-lt"/>
              </a:rPr>
              <a:pPr algn="r">
                <a:defRPr/>
              </a:pPr>
              <a:t>27</a:t>
            </a:fld>
            <a:endParaRPr lang="en-US" altLang="zh-CN" sz="1200">
              <a:latin typeface="+mn-lt"/>
            </a:endParaRPr>
          </a:p>
        </p:txBody>
      </p:sp>
      <p:sp>
        <p:nvSpPr>
          <p:cNvPr id="55298" name="Title 1"/>
          <p:cNvSpPr>
            <a:spLocks noGrp="1"/>
          </p:cNvSpPr>
          <p:nvPr>
            <p:ph type="title" idx="4294967295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200" dirty="0"/>
              <a:t>Marketing and branding 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/>
              <a:t>“Green Freight” logo </a:t>
            </a:r>
          </a:p>
          <a:p>
            <a:pPr eaLnBrk="1" hangingPunct="1"/>
            <a:r>
              <a:rPr lang="en-US" altLang="zh-CN" sz="2000" dirty="0" smtClean="0"/>
              <a:t>“Green Freight” website </a:t>
            </a:r>
          </a:p>
          <a:p>
            <a:pPr eaLnBrk="1" hangingPunct="1"/>
            <a:r>
              <a:rPr lang="en-US" altLang="zh-CN" sz="2000" dirty="0" smtClean="0"/>
              <a:t>Public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awareness raising and promotion</a:t>
            </a:r>
            <a:endParaRPr lang="en-US" altLang="zh-CN" sz="1600" dirty="0" smtClean="0"/>
          </a:p>
          <a:p>
            <a:pPr eaLnBrk="1" hangingPunct="1"/>
            <a:r>
              <a:rPr lang="en-US" altLang="zh-CN" sz="2000" dirty="0" smtClean="0"/>
              <a:t>Documentation and information dissemination</a:t>
            </a:r>
          </a:p>
          <a:p>
            <a:pPr eaLnBrk="1" hangingPunct="1"/>
            <a:r>
              <a:rPr lang="en-US" altLang="zh-CN" sz="2000" dirty="0" smtClean="0">
                <a:latin typeface="Arial" charset="0"/>
              </a:rPr>
              <a:t>“</a:t>
            </a:r>
            <a:r>
              <a:rPr lang="en-US" altLang="zh-CN" sz="2000" dirty="0" smtClean="0"/>
              <a:t>Green Freight Trade Fairs</a:t>
            </a:r>
            <a:r>
              <a:rPr lang="en-US" altLang="zh-CN" sz="2000" dirty="0" smtClean="0">
                <a:latin typeface="Arial" charset="0"/>
              </a:rPr>
              <a:t>”</a:t>
            </a:r>
            <a:r>
              <a:rPr lang="en-US" altLang="zh-CN" sz="2000" dirty="0" smtClean="0"/>
              <a:t> and </a:t>
            </a:r>
            <a:r>
              <a:rPr lang="en-US" altLang="zh-CN" sz="2000" dirty="0" smtClean="0">
                <a:latin typeface="Arial" charset="0"/>
              </a:rPr>
              <a:t>“</a:t>
            </a:r>
            <a:r>
              <a:rPr lang="en-US" altLang="zh-CN" sz="2000" dirty="0" smtClean="0"/>
              <a:t>Green Freight Submits</a:t>
            </a:r>
            <a:r>
              <a:rPr lang="en-US" altLang="zh-CN" sz="2000" dirty="0" smtClean="0">
                <a:latin typeface="Arial" charset="0"/>
              </a:rPr>
              <a:t>”</a:t>
            </a:r>
            <a:endParaRPr lang="en-US" altLang="zh-CN" sz="2000" dirty="0" smtClean="0"/>
          </a:p>
          <a:p>
            <a:pPr eaLnBrk="1" hangingPunct="1"/>
            <a:endParaRPr lang="en-US" altLang="zh-CN" sz="2000" dirty="0" smtClean="0"/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76200" y="6599238"/>
            <a:ext cx="3810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fld id="{67768A57-8F0B-4522-995B-E377D1FD1A6A}" type="slidenum">
              <a:rPr lang="en-AU" altLang="zh-CN" sz="1200">
                <a:solidFill>
                  <a:schemeClr val="bg1"/>
                </a:solidFill>
                <a:latin typeface="Calibri" pitchFamily="34" charset="0"/>
              </a:rPr>
              <a:pPr defTabSz="914400"/>
              <a:t>27</a:t>
            </a:fld>
            <a:endParaRPr lang="en-AU" altLang="zh-CN" sz="1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5301" name="Picture 5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6888" y="5657850"/>
            <a:ext cx="4064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:\Documents\0-China\GEF Green Truck- P119654\Green Freight Pics\1stImpression-SOCL Center (2).JPG"/>
          <p:cNvPicPr>
            <a:picLocks noChangeAspect="1" noChangeArrowheads="1"/>
          </p:cNvPicPr>
          <p:nvPr/>
        </p:nvPicPr>
        <p:blipFill>
          <a:blip r:embed="rId3"/>
          <a:srcRect t="22221" b="15681"/>
          <a:stretch>
            <a:fillRect/>
          </a:stretch>
        </p:blipFill>
        <p:spPr bwMode="auto">
          <a:xfrm>
            <a:off x="3429000" y="3915675"/>
            <a:ext cx="4286251" cy="199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349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05AE51D-46C2-43FE-AD16-21790D670A19}" type="slidenum">
              <a:rPr lang="zh-CN" altLang="en-US"/>
              <a:pPr>
                <a:defRPr/>
              </a:pPr>
              <a:t>28</a:t>
            </a:fld>
            <a:endParaRPr lang="en-US" altLang="zh-CN"/>
          </a:p>
        </p:txBody>
      </p:sp>
      <p:sp>
        <p:nvSpPr>
          <p:cNvPr id="7" name="灯片编号占位符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9DD4EFFD-40CC-4C62-85AA-3B2135096131}" type="slidenum">
              <a:rPr lang="zh-CN" altLang="en-US" sz="1200">
                <a:latin typeface="+mn-lt"/>
              </a:rPr>
              <a:pPr algn="r">
                <a:defRPr/>
              </a:pPr>
              <a:t>28</a:t>
            </a:fld>
            <a:endParaRPr lang="en-US" altLang="zh-CN" sz="1200">
              <a:latin typeface="+mn-lt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200"/>
              <a:t>Project Branding</a:t>
            </a:r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566738" y="1917700"/>
            <a:ext cx="3306762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6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6888" y="5657850"/>
            <a:ext cx="4064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2488" y="1917700"/>
            <a:ext cx="3057525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401" name="Group 6"/>
          <p:cNvGrpSpPr>
            <a:grpSpLocks noChangeAspect="1"/>
          </p:cNvGrpSpPr>
          <p:nvPr/>
        </p:nvGrpSpPr>
        <p:grpSpPr bwMode="auto">
          <a:xfrm>
            <a:off x="858838" y="3833813"/>
            <a:ext cx="2998787" cy="1662112"/>
            <a:chOff x="202" y="2432"/>
            <a:chExt cx="3313" cy="1836"/>
          </a:xfrm>
        </p:grpSpPr>
        <p:pic>
          <p:nvPicPr>
            <p:cNvPr id="59402" name="Picture 1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739709">
              <a:off x="1746" y="2478"/>
              <a:ext cx="1179" cy="17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59403" name="Picture 1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440795">
              <a:off x="793" y="2432"/>
              <a:ext cx="1215" cy="17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59404" name="Picture 1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843134">
              <a:off x="202" y="2533"/>
              <a:ext cx="1212" cy="17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59405" name="Picture 1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171698">
              <a:off x="2336" y="2478"/>
              <a:ext cx="1179" cy="17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4FE0B75C-071B-428A-B93C-EB90D95B2031}" type="slidenum">
              <a:rPr lang="zh-CN" altLang="en-US"/>
              <a:pPr>
                <a:defRPr/>
              </a:pPr>
              <a:t>29</a:t>
            </a:fld>
            <a:endParaRPr lang="en-US" altLang="zh-CN"/>
          </a:p>
        </p:txBody>
      </p:sp>
      <p:sp>
        <p:nvSpPr>
          <p:cNvPr id="12" name="灯片编号占位符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7B83B43-2599-46C9-94CF-AE9B61238EFD}" type="slidenum">
              <a:rPr lang="zh-CN" altLang="en-US" sz="1200">
                <a:latin typeface="+mn-lt"/>
              </a:rPr>
              <a:pPr algn="r">
                <a:defRPr/>
              </a:pPr>
              <a:t>29</a:t>
            </a:fld>
            <a:endParaRPr lang="en-US" altLang="zh-CN" sz="1200">
              <a:latin typeface="+mn-lt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200" dirty="0"/>
              <a:t>Monthly Reports and Project Website</a:t>
            </a:r>
          </a:p>
        </p:txBody>
      </p:sp>
      <p:pic>
        <p:nvPicPr>
          <p:cNvPr id="61444" name="Picture 4" descr="未命名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63" y="2840038"/>
            <a:ext cx="3230562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图片 14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7463" y="2865438"/>
            <a:ext cx="4549775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11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6888" y="5657850"/>
            <a:ext cx="4064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6D9E4848-FEF7-4818-AC1A-EFDC20697A5A}" type="slidenum">
              <a:rPr lang="zh-CN" altLang="en-US"/>
              <a:pPr>
                <a:defRPr/>
              </a:pPr>
              <a:t>3</a:t>
            </a:fld>
            <a:endParaRPr lang="en-US" altLang="zh-CN"/>
          </a:p>
        </p:txBody>
      </p:sp>
      <p:sp>
        <p:nvSpPr>
          <p:cNvPr id="8" name="灯片编号占位符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FC57C26A-3178-4B36-AC97-35ED8E05B6C8}" type="slidenum">
              <a:rPr lang="zh-CN" altLang="en-US" sz="1200">
                <a:latin typeface="+mn-lt"/>
              </a:rPr>
              <a:pPr algn="r">
                <a:defRPr/>
              </a:pPr>
              <a:t>3</a:t>
            </a:fld>
            <a:endParaRPr lang="en-US" altLang="zh-CN" sz="1200">
              <a:latin typeface="+mn-lt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4674" y="304800"/>
            <a:ext cx="8397875" cy="12160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200" dirty="0"/>
              <a:t>Freight is Key Contributor to </a:t>
            </a:r>
            <a:br>
              <a:rPr lang="en-US" altLang="zh-CN" sz="3200" dirty="0"/>
            </a:br>
            <a:r>
              <a:rPr lang="en-US" altLang="zh-CN" sz="3200" dirty="0"/>
              <a:t>Air Pollution </a:t>
            </a:r>
            <a:r>
              <a:rPr lang="en-US" altLang="zh-CN" sz="3200" dirty="0" smtClean="0"/>
              <a:t>&amp; </a:t>
            </a:r>
            <a:r>
              <a:rPr lang="en-US" altLang="zh-CN" sz="3200" dirty="0"/>
              <a:t>GHG Emission in China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36" tIns="45718" rIns="91436" bIns="45718"/>
          <a:lstStyle/>
          <a:p>
            <a:pPr eaLnBrk="1" hangingPunct="1"/>
            <a:r>
              <a:rPr lang="en-US" altLang="en-US" sz="1500" smtClean="0">
                <a:cs typeface="Arial" charset="0"/>
              </a:rPr>
              <a:t>Trucks (22% of total fleet</a:t>
            </a:r>
            <a:r>
              <a:rPr lang="en-US" altLang="zh-CN" sz="1500" smtClean="0">
                <a:cs typeface="Arial" charset="0"/>
              </a:rPr>
              <a:t> in number</a:t>
            </a:r>
            <a:r>
              <a:rPr lang="en-US" altLang="en-US" sz="1500" smtClean="0">
                <a:cs typeface="Arial" charset="0"/>
              </a:rPr>
              <a:t>) account for </a:t>
            </a:r>
            <a:r>
              <a:rPr lang="en-US" altLang="en-US" sz="1500" b="1" smtClean="0">
                <a:cs typeface="Arial" charset="0"/>
              </a:rPr>
              <a:t>54%</a:t>
            </a:r>
            <a:r>
              <a:rPr lang="en-US" altLang="en-US" sz="1500" smtClean="0">
                <a:cs typeface="Arial" charset="0"/>
              </a:rPr>
              <a:t> of total transport sector fuel consumption in China.</a:t>
            </a:r>
            <a:endParaRPr lang="en-US" altLang="zh-CN" sz="1500" smtClean="0">
              <a:cs typeface="Arial" charset="0"/>
            </a:endParaRPr>
          </a:p>
          <a:p>
            <a:pPr eaLnBrk="1" hangingPunct="1"/>
            <a:r>
              <a:rPr lang="en-US" altLang="zh-CN" sz="1500" smtClean="0">
                <a:cs typeface="Arial" charset="0"/>
              </a:rPr>
              <a:t>Heavy- and medium- duty freight vehicles only account for 7.7% of the total automobile fleet in 2011. However, together they account for </a:t>
            </a:r>
            <a:r>
              <a:rPr lang="en-US" altLang="zh-CN" sz="1500" b="1" smtClean="0">
                <a:cs typeface="Arial" charset="0"/>
              </a:rPr>
              <a:t>62.8%</a:t>
            </a:r>
            <a:r>
              <a:rPr lang="en-US" altLang="zh-CN" sz="1500" smtClean="0">
                <a:cs typeface="Arial" charset="0"/>
              </a:rPr>
              <a:t> of NO</a:t>
            </a:r>
            <a:r>
              <a:rPr lang="en-US" altLang="zh-CN" sz="1100" smtClean="0">
                <a:cs typeface="Arial" charset="0"/>
              </a:rPr>
              <a:t>x</a:t>
            </a:r>
            <a:r>
              <a:rPr lang="en-US" altLang="zh-CN" sz="1500" smtClean="0">
                <a:cs typeface="Arial" charset="0"/>
              </a:rPr>
              <a:t> and </a:t>
            </a:r>
            <a:r>
              <a:rPr lang="en-US" altLang="zh-CN" sz="1500" b="1" smtClean="0">
                <a:cs typeface="Arial" charset="0"/>
              </a:rPr>
              <a:t>69.6%</a:t>
            </a:r>
            <a:r>
              <a:rPr lang="en-US" altLang="zh-CN" sz="1500" smtClean="0">
                <a:cs typeface="Arial" charset="0"/>
              </a:rPr>
              <a:t> of PM</a:t>
            </a:r>
            <a:r>
              <a:rPr lang="en-US" altLang="zh-CN" sz="1100" smtClean="0">
                <a:cs typeface="Arial" charset="0"/>
              </a:rPr>
              <a:t>2.5</a:t>
            </a:r>
            <a:r>
              <a:rPr lang="en-US" altLang="zh-CN" sz="1500" smtClean="0">
                <a:cs typeface="Arial" charset="0"/>
              </a:rPr>
              <a:t> emissions.</a:t>
            </a:r>
            <a:endParaRPr lang="zh-CN" altLang="en-US" sz="1500" smtClean="0">
              <a:cs typeface="Arial" charset="0"/>
            </a:endParaRPr>
          </a:p>
        </p:txBody>
      </p:sp>
      <p:pic>
        <p:nvPicPr>
          <p:cNvPr id="20484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0300" y="3054350"/>
            <a:ext cx="5743575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130300" y="5684838"/>
            <a:ext cx="4808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altLang="zh-CN" sz="1600"/>
              <a:t>Emission Contribution by Vehicle Type, China 2011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130300" y="5972175"/>
            <a:ext cx="3257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altLang="zh-CN" sz="900"/>
              <a:t>Source: 2012 China Vehicle Emission Control Annual Report</a:t>
            </a:r>
            <a:endParaRPr lang="zh-CN" altLang="en-US" sz="900"/>
          </a:p>
        </p:txBody>
      </p:sp>
      <p:pic>
        <p:nvPicPr>
          <p:cNvPr id="20487" name="Picture 8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6888" y="5657850"/>
            <a:ext cx="4064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Broad Dissemination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A4687-AB64-43BA-B803-0EC1D1E92CF0}" type="slidenum">
              <a:rPr lang="zh-CN" altLang="en-US" smtClean="0"/>
              <a:pPr>
                <a:defRPr/>
              </a:pPr>
              <a:t>30</a:t>
            </a:fld>
            <a:endParaRPr lang="en-US" altLang="zh-C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1" t="23000" r="37970" b="7750"/>
          <a:stretch/>
        </p:blipFill>
        <p:spPr bwMode="auto">
          <a:xfrm>
            <a:off x="403224" y="1853866"/>
            <a:ext cx="5140325" cy="4408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:\Documents\0-China\GEF Green Truck- P119654\Green Freight Pics\1stImpression-SOCL Center (2).JPG"/>
          <p:cNvPicPr>
            <a:picLocks noChangeAspect="1" noChangeArrowheads="1"/>
          </p:cNvPicPr>
          <p:nvPr/>
        </p:nvPicPr>
        <p:blipFill>
          <a:blip r:embed="rId3"/>
          <a:srcRect t="22221" b="15681"/>
          <a:stretch>
            <a:fillRect/>
          </a:stretch>
        </p:blipFill>
        <p:spPr bwMode="auto">
          <a:xfrm>
            <a:off x="5043927" y="3025726"/>
            <a:ext cx="3531748" cy="164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218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ECA9B8EC-E081-4885-8119-FF45B6EF10AC}" type="slidenum">
              <a:rPr lang="zh-CN" altLang="en-US"/>
              <a:pPr>
                <a:defRPr/>
              </a:pPr>
              <a:t>31</a:t>
            </a:fld>
            <a:endParaRPr lang="en-US" altLang="zh-CN"/>
          </a:p>
        </p:txBody>
      </p:sp>
      <p:sp>
        <p:nvSpPr>
          <p:cNvPr id="9" name="灯片编号占位符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8E6E809B-97D6-4D04-827B-C405CBF1C0F3}" type="slidenum">
              <a:rPr lang="zh-CN" altLang="en-US" sz="1200">
                <a:latin typeface="+mn-lt"/>
              </a:rPr>
              <a:pPr algn="r">
                <a:defRPr/>
              </a:pPr>
              <a:t>31</a:t>
            </a:fld>
            <a:endParaRPr lang="en-US" altLang="zh-CN" sz="1200">
              <a:latin typeface="+mn-lt"/>
            </a:endParaRPr>
          </a:p>
        </p:txBody>
      </p:sp>
      <p:sp>
        <p:nvSpPr>
          <p:cNvPr id="58370" name="Title 1"/>
          <p:cNvSpPr>
            <a:spLocks noGrp="1"/>
          </p:cNvSpPr>
          <p:nvPr>
            <p:ph type="title" idx="4294967295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200"/>
              <a:t>Green Freight Trade Fair</a:t>
            </a:r>
          </a:p>
        </p:txBody>
      </p:sp>
      <p:grpSp>
        <p:nvGrpSpPr>
          <p:cNvPr id="58378" name="Group 10"/>
          <p:cNvGrpSpPr>
            <a:grpSpLocks noChangeAspect="1"/>
          </p:cNvGrpSpPr>
          <p:nvPr/>
        </p:nvGrpSpPr>
        <p:grpSpPr bwMode="auto">
          <a:xfrm>
            <a:off x="684213" y="1763713"/>
            <a:ext cx="7661275" cy="3894137"/>
            <a:chOff x="0" y="384"/>
            <a:chExt cx="5760" cy="2928"/>
          </a:xfrm>
        </p:grpSpPr>
        <p:pic>
          <p:nvPicPr>
            <p:cNvPr id="58372" name="Picture 2" descr="H:\Documents\0-China\GEF Green Truck- P119654\Green Freight Pics\Ede is giving speech at the project launch ceremony.jpg"/>
            <p:cNvPicPr>
              <a:picLocks noChangeAspect="1" noChangeArrowheads="1"/>
            </p:cNvPicPr>
            <p:nvPr/>
          </p:nvPicPr>
          <p:blipFill>
            <a:blip r:embed="rId2"/>
            <a:srcRect l="14587" t="40039" r="54913"/>
            <a:stretch>
              <a:fillRect/>
            </a:stretch>
          </p:blipFill>
          <p:spPr bwMode="auto">
            <a:xfrm>
              <a:off x="2496" y="384"/>
              <a:ext cx="1251" cy="1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73" name="Picture 3" descr="H:\Documents\0-China\GEF Green Truck- P119654\Green Freight Pics\Gerneral Director of Guangdong MoT-Mr.Yang Xiping is giving openning speech 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84"/>
              <a:ext cx="2448" cy="1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74" name="Picture 4" descr="H:\Documents\0-China\GEF Green Truck- P119654\Green Freight Pics\Guandong Green Freight Trade Fair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016"/>
              <a:ext cx="5760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75" name="Picture 5" descr="H:\Documents\0-China\GEF Green Truck- P119654\Green Freight Pics\Ke Fang is introducing project at the Green Friehgt Project exclusive booth.jpg"/>
            <p:cNvPicPr>
              <a:picLocks noChangeAspect="1" noChangeArrowheads="1"/>
            </p:cNvPicPr>
            <p:nvPr/>
          </p:nvPicPr>
          <p:blipFill>
            <a:blip r:embed="rId5"/>
            <a:srcRect r="22101"/>
            <a:stretch>
              <a:fillRect/>
            </a:stretch>
          </p:blipFill>
          <p:spPr bwMode="auto">
            <a:xfrm>
              <a:off x="3792" y="384"/>
              <a:ext cx="1968" cy="1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8376" name="Picture 8" descr="imag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16888" y="5657850"/>
            <a:ext cx="4064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7D8D43C-51CB-4C1C-B27E-93A84D8A7414}" type="slidenum">
              <a:rPr lang="zh-CN" altLang="en-US"/>
              <a:pPr>
                <a:defRPr/>
              </a:pPr>
              <a:t>32</a:t>
            </a:fld>
            <a:endParaRPr lang="en-US" altLang="zh-CN"/>
          </a:p>
        </p:txBody>
      </p:sp>
      <p:sp>
        <p:nvSpPr>
          <p:cNvPr id="5" name="灯片编号占位符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9CADAF02-2B35-43A4-817A-1BF8E3F61A48}" type="slidenum">
              <a:rPr lang="zh-CN" altLang="en-US" sz="1200">
                <a:latin typeface="+mn-lt"/>
              </a:rPr>
              <a:pPr algn="r">
                <a:defRPr/>
              </a:pPr>
              <a:t>32</a:t>
            </a:fld>
            <a:endParaRPr lang="en-US" altLang="zh-CN" sz="1200">
              <a:latin typeface="+mn-lt"/>
            </a:endParaRPr>
          </a:p>
        </p:txBody>
      </p:sp>
      <p:sp>
        <p:nvSpPr>
          <p:cNvPr id="63490" name="Title 1"/>
          <p:cNvSpPr>
            <a:spLocks noGrp="1"/>
          </p:cNvSpPr>
          <p:nvPr>
            <p:ph type="title" idx="4294967295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200" dirty="0"/>
              <a:t>Lessons Learnt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4294967295"/>
          </p:nvPr>
        </p:nvSpPr>
        <p:spPr>
          <a:xfrm>
            <a:off x="574675" y="1843088"/>
            <a:ext cx="7924800" cy="4303712"/>
          </a:xfrm>
        </p:spPr>
        <p:txBody>
          <a:bodyPr/>
          <a:lstStyle/>
          <a:p>
            <a:pPr marL="273050" indent="-273050" eaLnBrk="1" hangingPunct="1">
              <a:lnSpc>
                <a:spcPct val="90000"/>
              </a:lnSpc>
            </a:pPr>
            <a:r>
              <a:rPr lang="en-US" altLang="zh-CN" sz="2000" dirty="0" smtClean="0"/>
              <a:t>Huge potential for energy efficiency and emission reduction in road freight sector</a:t>
            </a:r>
            <a:endParaRPr lang="en-US" altLang="zh-CN" sz="2000" dirty="0"/>
          </a:p>
          <a:p>
            <a:pPr marL="273050" indent="-273050" eaLnBrk="1" hangingPunct="1">
              <a:lnSpc>
                <a:spcPct val="90000"/>
              </a:lnSpc>
            </a:pPr>
            <a:r>
              <a:rPr lang="en-US" altLang="zh-CN" sz="2000" dirty="0" smtClean="0"/>
              <a:t>Inspiration from the US </a:t>
            </a:r>
            <a:r>
              <a:rPr lang="en-US" altLang="zh-CN" sz="2000" dirty="0" err="1" smtClean="0"/>
              <a:t>SmartWay</a:t>
            </a:r>
            <a:r>
              <a:rPr lang="en-US" altLang="zh-CN" sz="2000" dirty="0" smtClean="0"/>
              <a:t> approach </a:t>
            </a:r>
          </a:p>
          <a:p>
            <a:pPr marL="711200" lvl="1" indent="-273050" eaLnBrk="1" hangingPunct="1">
              <a:lnSpc>
                <a:spcPct val="90000"/>
              </a:lnSpc>
            </a:pPr>
            <a:r>
              <a:rPr lang="en-US" altLang="zh-CN" sz="1400" dirty="0" smtClean="0"/>
              <a:t>Overall programming, Technical </a:t>
            </a:r>
            <a:r>
              <a:rPr lang="en-US" altLang="zh-CN" sz="1400" dirty="0"/>
              <a:t>guidance, contacts from </a:t>
            </a:r>
            <a:r>
              <a:rPr lang="en-US" altLang="zh-CN" sz="1400" dirty="0" err="1" smtClean="0"/>
              <a:t>SmartWay</a:t>
            </a:r>
            <a:r>
              <a:rPr lang="en-US" altLang="zh-CN" sz="1400" dirty="0" smtClean="0"/>
              <a:t> </a:t>
            </a:r>
            <a:r>
              <a:rPr lang="en-US" altLang="zh-CN" sz="1400" dirty="0"/>
              <a:t>partners</a:t>
            </a:r>
          </a:p>
          <a:p>
            <a:pPr marL="273050" indent="-273050" eaLnBrk="1" hangingPunct="1">
              <a:lnSpc>
                <a:spcPct val="90000"/>
              </a:lnSpc>
            </a:pPr>
            <a:r>
              <a:rPr lang="en-US" altLang="zh-CN" sz="2000" dirty="0" smtClean="0"/>
              <a:t>Importance of locally generated knowledge</a:t>
            </a:r>
          </a:p>
          <a:p>
            <a:pPr marL="593725" lvl="1" indent="-273050" eaLnBrk="1" hangingPunct="1">
              <a:lnSpc>
                <a:spcPct val="90000"/>
              </a:lnSpc>
            </a:pPr>
            <a:r>
              <a:rPr lang="en-US" altLang="zh-CN" sz="1400" dirty="0" smtClean="0"/>
              <a:t>Pilots and M&amp;E for actual performance, cost and reliability of fuel efficiency technologies/practices</a:t>
            </a:r>
          </a:p>
          <a:p>
            <a:pPr marL="273050" indent="-273050" eaLnBrk="1" hangingPunct="1">
              <a:lnSpc>
                <a:spcPct val="90000"/>
              </a:lnSpc>
            </a:pPr>
            <a:r>
              <a:rPr lang="en-US" altLang="zh-CN" sz="2000" dirty="0" smtClean="0"/>
              <a:t>Partnership with other stakeholders incl. both the public and the private sector incl. local banks - key for scale-up</a:t>
            </a:r>
          </a:p>
          <a:p>
            <a:pPr marL="273050" indent="-273050" eaLnBrk="1" hangingPunct="1">
              <a:lnSpc>
                <a:spcPct val="90000"/>
              </a:lnSpc>
            </a:pPr>
            <a:r>
              <a:rPr lang="en-US" altLang="zh-CN" sz="2000" dirty="0" smtClean="0"/>
              <a:t>Strong promotional and branding efforts help</a:t>
            </a:r>
          </a:p>
          <a:p>
            <a:pPr marL="273050" indent="-273050" eaLnBrk="1" hangingPunct="1">
              <a:lnSpc>
                <a:spcPct val="90000"/>
              </a:lnSpc>
            </a:pPr>
            <a:endParaRPr lang="en-US" altLang="zh-CN" sz="2000" dirty="0" smtClean="0"/>
          </a:p>
          <a:p>
            <a:pPr marL="273050" indent="-273050" eaLnBrk="1" hangingPunct="1">
              <a:lnSpc>
                <a:spcPct val="90000"/>
              </a:lnSpc>
            </a:pPr>
            <a:r>
              <a:rPr lang="en-US" altLang="zh-CN" sz="2000" dirty="0" smtClean="0"/>
              <a:t>What is the World Bank</a:t>
            </a:r>
            <a:r>
              <a:rPr lang="en-US" altLang="zh-CN" sz="2000" dirty="0" smtClean="0">
                <a:latin typeface="Arial" charset="0"/>
              </a:rPr>
              <a:t>’</a:t>
            </a:r>
            <a:r>
              <a:rPr lang="en-US" altLang="zh-CN" sz="2000" dirty="0" smtClean="0"/>
              <a:t>s role? </a:t>
            </a:r>
          </a:p>
          <a:p>
            <a:pPr marL="593725" lvl="1" indent="-273050" eaLnBrk="1" hangingPunct="1">
              <a:lnSpc>
                <a:spcPct val="90000"/>
              </a:lnSpc>
            </a:pPr>
            <a:r>
              <a:rPr lang="en-US" altLang="zh-CN" sz="1400" dirty="0" smtClean="0"/>
              <a:t>facilitator, information, knowledge, or financing provider? </a:t>
            </a:r>
          </a:p>
        </p:txBody>
      </p:sp>
      <p:pic>
        <p:nvPicPr>
          <p:cNvPr id="63492" name="Picture 4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6888" y="5657850"/>
            <a:ext cx="4064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C2F91F79-B56C-40DD-A4DE-132F947F82B6}" type="slidenum">
              <a:rPr lang="zh-CN" altLang="en-US"/>
              <a:pPr>
                <a:defRPr/>
              </a:pPr>
              <a:t>33</a:t>
            </a:fld>
            <a:endParaRPr lang="en-US" altLang="zh-CN"/>
          </a:p>
        </p:txBody>
      </p:sp>
      <p:sp>
        <p:nvSpPr>
          <p:cNvPr id="6" name="灯片编号占位符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5356C9F2-E8AC-450E-BA03-0010AC2F5A6E}" type="slidenum">
              <a:rPr lang="zh-CN" altLang="en-US" sz="1200">
                <a:latin typeface="+mn-lt"/>
              </a:rPr>
              <a:pPr algn="r">
                <a:defRPr/>
              </a:pPr>
              <a:t>33</a:t>
            </a:fld>
            <a:endParaRPr lang="en-US" altLang="zh-CN" sz="1200">
              <a:latin typeface="+mn-lt"/>
            </a:endParaRPr>
          </a:p>
        </p:txBody>
      </p:sp>
      <p:sp>
        <p:nvSpPr>
          <p:cNvPr id="62466" name="Title 1"/>
          <p:cNvSpPr>
            <a:spLocks noGrp="1"/>
          </p:cNvSpPr>
          <p:nvPr>
            <p:ph type="title" idx="4294967295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200" dirty="0"/>
              <a:t>Challenges Ahead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2400" dirty="0"/>
              <a:t>Keep the </a:t>
            </a:r>
            <a:r>
              <a:rPr lang="en-US" altLang="zh-CN" sz="2400" dirty="0">
                <a:latin typeface="Arial" charset="0"/>
              </a:rPr>
              <a:t>“</a:t>
            </a:r>
            <a:r>
              <a:rPr lang="en-US" altLang="zh-CN" sz="2400" dirty="0"/>
              <a:t>Snowball</a:t>
            </a:r>
            <a:r>
              <a:rPr lang="en-US" altLang="zh-CN" sz="2400" dirty="0">
                <a:latin typeface="Arial" charset="0"/>
              </a:rPr>
              <a:t>”</a:t>
            </a:r>
            <a:r>
              <a:rPr lang="en-US" altLang="zh-CN" sz="2400" dirty="0"/>
              <a:t> rolling and keep it </a:t>
            </a:r>
            <a:r>
              <a:rPr lang="en-US" altLang="zh-CN" sz="2400" dirty="0">
                <a:latin typeface="Arial" charset="0"/>
              </a:rPr>
              <a:t>“</a:t>
            </a:r>
            <a:r>
              <a:rPr lang="en-US" altLang="zh-CN" sz="2400" dirty="0"/>
              <a:t>Cool</a:t>
            </a:r>
            <a:r>
              <a:rPr lang="en-US" altLang="zh-CN" sz="2400" dirty="0">
                <a:latin typeface="Arial" charset="0"/>
              </a:rPr>
              <a:t>”…</a:t>
            </a:r>
            <a:endParaRPr lang="en-US" altLang="zh-CN" sz="2400" dirty="0"/>
          </a:p>
          <a:p>
            <a:pPr lvl="1" eaLnBrk="1" hangingPunct="1"/>
            <a:r>
              <a:rPr lang="en-US" altLang="zh-CN" sz="2000" dirty="0" smtClean="0">
                <a:latin typeface="Arial" charset="0"/>
              </a:rPr>
              <a:t>Convincing data of fuel saving effects for green technologies</a:t>
            </a:r>
            <a:endParaRPr lang="en-US" altLang="zh-CN" sz="2000" dirty="0" smtClean="0"/>
          </a:p>
          <a:p>
            <a:pPr lvl="1" eaLnBrk="1" hangingPunct="1"/>
            <a:r>
              <a:rPr lang="en-US" altLang="zh-CN" sz="2000" dirty="0" smtClean="0"/>
              <a:t>Replication in other places in China</a:t>
            </a:r>
            <a:endParaRPr lang="en-US" altLang="zh-CN" sz="2000" dirty="0"/>
          </a:p>
          <a:p>
            <a:pPr lvl="1" eaLnBrk="1" hangingPunct="1"/>
            <a:r>
              <a:rPr lang="en-US" altLang="zh-CN" sz="2000" dirty="0" smtClean="0"/>
              <a:t>Attracting participating companies, particularly shippers</a:t>
            </a:r>
          </a:p>
          <a:p>
            <a:pPr lvl="1" eaLnBrk="1" hangingPunct="1"/>
            <a:r>
              <a:rPr lang="en-US" altLang="zh-CN" sz="2000" dirty="0" smtClean="0"/>
              <a:t>Dialogue with national agencies on technology certification and other policy and regulatory issues</a:t>
            </a:r>
            <a:r>
              <a:rPr lang="zh-CN" altLang="en-US" sz="2000" dirty="0" smtClean="0"/>
              <a:t> </a:t>
            </a:r>
            <a:endParaRPr lang="en-US" altLang="zh-CN" sz="2000" dirty="0"/>
          </a:p>
          <a:p>
            <a:pPr lvl="1" eaLnBrk="1" hangingPunct="1"/>
            <a:r>
              <a:rPr lang="en-US" altLang="zh-CN" sz="2000" dirty="0" smtClean="0"/>
              <a:t>Development of local suppliers and local R&amp;D capacity</a:t>
            </a:r>
          </a:p>
          <a:p>
            <a:pPr lvl="1" eaLnBrk="1" hangingPunct="1"/>
            <a:r>
              <a:rPr lang="en-US" altLang="zh-CN" sz="2000" dirty="0" smtClean="0"/>
              <a:t>Materializing the ESCO-oriented financing option and development of green finance market 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CN" sz="2000" dirty="0" smtClean="0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76200" y="6599238"/>
            <a:ext cx="3810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fld id="{099F82D1-631D-4D9A-BF01-C6BA1E6DD3D7}" type="slidenum">
              <a:rPr lang="en-AU" altLang="zh-CN" sz="1200">
                <a:solidFill>
                  <a:schemeClr val="bg1"/>
                </a:solidFill>
                <a:latin typeface="Calibri" pitchFamily="34" charset="0"/>
              </a:rPr>
              <a:pPr defTabSz="914400"/>
              <a:t>33</a:t>
            </a:fld>
            <a:endParaRPr lang="en-AU" altLang="zh-CN" sz="1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2469" name="Picture 5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6888" y="5657850"/>
            <a:ext cx="4064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ed Rectangle 56"/>
          <p:cNvSpPr/>
          <p:nvPr/>
        </p:nvSpPr>
        <p:spPr bwMode="auto">
          <a:xfrm>
            <a:off x="2362200" y="774429"/>
            <a:ext cx="4435475" cy="50212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0" name="Straight Arrow Connector 69"/>
          <p:cNvCxnSpPr>
            <a:endCxn id="85" idx="2"/>
          </p:cNvCxnSpPr>
          <p:nvPr/>
        </p:nvCxnSpPr>
        <p:spPr bwMode="auto">
          <a:xfrm flipH="1" flipV="1">
            <a:off x="2995776" y="2695303"/>
            <a:ext cx="357024" cy="1195388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8" idx="0"/>
            <a:endCxn id="83" idx="2"/>
          </p:cNvCxnSpPr>
          <p:nvPr/>
        </p:nvCxnSpPr>
        <p:spPr bwMode="auto">
          <a:xfrm flipV="1">
            <a:off x="3352800" y="2695303"/>
            <a:ext cx="725558" cy="1209675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152400" y="766491"/>
            <a:ext cx="1981200" cy="3657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934200" y="766491"/>
            <a:ext cx="1981200" cy="5029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86600" y="2442891"/>
            <a:ext cx="1670050" cy="9779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rIns="27432"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Green Freight 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orridor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GMS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region &amp; Green Trucks Toolkit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41"/>
          <p:cNvSpPr txBox="1">
            <a:spLocks noChangeArrowheads="1"/>
          </p:cNvSpPr>
          <p:nvPr/>
        </p:nvSpPr>
        <p:spPr bwMode="auto">
          <a:xfrm>
            <a:off x="7162800" y="715691"/>
            <a:ext cx="1433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Asia</a:t>
            </a:r>
          </a:p>
        </p:txBody>
      </p:sp>
      <p:sp>
        <p:nvSpPr>
          <p:cNvPr id="16" name="TextBox 31"/>
          <p:cNvSpPr txBox="1">
            <a:spLocks noChangeArrowheads="1"/>
          </p:cNvSpPr>
          <p:nvPr/>
        </p:nvSpPr>
        <p:spPr bwMode="auto">
          <a:xfrm>
            <a:off x="7467600" y="5351191"/>
            <a:ext cx="992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Other…</a:t>
            </a:r>
          </a:p>
        </p:txBody>
      </p:sp>
      <p:sp>
        <p:nvSpPr>
          <p:cNvPr id="38" name="TextBox 28677"/>
          <p:cNvSpPr txBox="1">
            <a:spLocks noChangeArrowheads="1"/>
          </p:cNvSpPr>
          <p:nvPr/>
        </p:nvSpPr>
        <p:spPr bwMode="auto">
          <a:xfrm>
            <a:off x="381000" y="6190474"/>
            <a:ext cx="89591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Green Freight on the Move!</a:t>
            </a:r>
          </a:p>
        </p:txBody>
      </p:sp>
      <p:sp>
        <p:nvSpPr>
          <p:cNvPr id="49" name="TextBox 41"/>
          <p:cNvSpPr txBox="1">
            <a:spLocks noChangeArrowheads="1"/>
          </p:cNvSpPr>
          <p:nvPr/>
        </p:nvSpPr>
        <p:spPr bwMode="auto">
          <a:xfrm>
            <a:off x="76200" y="766491"/>
            <a:ext cx="2057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Latin America</a:t>
            </a:r>
            <a:endParaRPr lang="en-US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457200" y="1985691"/>
            <a:ext cx="1447800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rIns="27432"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Brazil Green Freight Initiatives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81000" y="3052491"/>
            <a:ext cx="1524000" cy="9144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rIns="27432" anchor="ctr"/>
          <a:lstStyle/>
          <a:p>
            <a:pPr marL="168275" indent="-168275" algn="ctr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Mexio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Transporte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Limpio</a:t>
            </a: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31"/>
          <p:cNvSpPr txBox="1">
            <a:spLocks noChangeArrowheads="1"/>
          </p:cNvSpPr>
          <p:nvPr/>
        </p:nvSpPr>
        <p:spPr bwMode="auto">
          <a:xfrm>
            <a:off x="609600" y="4043091"/>
            <a:ext cx="992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Other…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flipH="1" flipV="1">
            <a:off x="1768476" y="2747691"/>
            <a:ext cx="746124" cy="1245045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71"/>
          <p:cNvSpPr/>
          <p:nvPr/>
        </p:nvSpPr>
        <p:spPr>
          <a:xfrm>
            <a:off x="7086600" y="3598591"/>
            <a:ext cx="1676400" cy="762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rIns="27432"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Green Freight in India </a:t>
            </a:r>
            <a:r>
              <a:rPr lang="en-US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(planned)</a:t>
            </a:r>
            <a:endParaRPr lang="en-US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7086600" y="4512991"/>
            <a:ext cx="1676400" cy="762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rIns="27432"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Green Freight Asia Network (Private Sector)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2514600" y="3904978"/>
            <a:ext cx="1676400" cy="762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rIns="27432" anchor="ctr"/>
          <a:lstStyle/>
          <a:p>
            <a:pPr algn="ctr">
              <a:defRPr/>
            </a:pP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Guangdong GEF Green Trucks Project</a:t>
            </a:r>
          </a:p>
        </p:txBody>
      </p:sp>
      <p:sp>
        <p:nvSpPr>
          <p:cNvPr id="59" name="Rounded Rectangle 58"/>
          <p:cNvSpPr/>
          <p:nvPr/>
        </p:nvSpPr>
        <p:spPr bwMode="auto">
          <a:xfrm>
            <a:off x="2416174" y="2915966"/>
            <a:ext cx="860425" cy="762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rIns="27432" anchor="ctr"/>
          <a:lstStyle/>
          <a:p>
            <a:pPr algn="ctr">
              <a:defRPr/>
            </a:pP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Low Carbon Logistics Wuhan</a:t>
            </a:r>
          </a:p>
        </p:txBody>
      </p:sp>
      <p:cxnSp>
        <p:nvCxnSpPr>
          <p:cNvPr id="61" name="Straight Arrow Connector 60"/>
          <p:cNvCxnSpPr>
            <a:stCxn id="63" idx="0"/>
            <a:endCxn id="58" idx="2"/>
          </p:cNvCxnSpPr>
          <p:nvPr/>
        </p:nvCxnSpPr>
        <p:spPr bwMode="auto">
          <a:xfrm flipH="1" flipV="1">
            <a:off x="3352800" y="4666978"/>
            <a:ext cx="1139825" cy="138113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8" idx="0"/>
            <a:endCxn id="59" idx="2"/>
          </p:cNvCxnSpPr>
          <p:nvPr/>
        </p:nvCxnSpPr>
        <p:spPr bwMode="auto">
          <a:xfrm flipH="1" flipV="1">
            <a:off x="2846387" y="3677966"/>
            <a:ext cx="506413" cy="227012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 bwMode="auto">
          <a:xfrm>
            <a:off x="3654425" y="4805091"/>
            <a:ext cx="1676400" cy="762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rIns="27432" anchor="ctr"/>
          <a:lstStyle/>
          <a:p>
            <a:pPr algn="ctr">
              <a:defRPr/>
            </a:pP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Guangzhou Green Trucks Pilot Project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3352800" y="2922316"/>
            <a:ext cx="685800" cy="762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rIns="27432"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Study Tours to US and Europe</a:t>
            </a:r>
          </a:p>
        </p:txBody>
      </p:sp>
      <p:cxnSp>
        <p:nvCxnSpPr>
          <p:cNvPr id="67" name="Straight Arrow Connector 66"/>
          <p:cNvCxnSpPr>
            <a:stCxn id="58" idx="0"/>
            <a:endCxn id="65" idx="2"/>
          </p:cNvCxnSpPr>
          <p:nvPr/>
        </p:nvCxnSpPr>
        <p:spPr bwMode="auto">
          <a:xfrm flipV="1">
            <a:off x="3352800" y="3684316"/>
            <a:ext cx="342900" cy="220662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67"/>
          <p:cNvSpPr/>
          <p:nvPr/>
        </p:nvSpPr>
        <p:spPr bwMode="auto">
          <a:xfrm>
            <a:off x="4816475" y="3903391"/>
            <a:ext cx="1676400" cy="762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rIns="27432"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Green Freight China Program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design</a:t>
            </a:r>
          </a:p>
        </p:txBody>
      </p:sp>
      <p:sp>
        <p:nvSpPr>
          <p:cNvPr id="69" name="Rounded Rectangle 68"/>
          <p:cNvSpPr/>
          <p:nvPr/>
        </p:nvSpPr>
        <p:spPr bwMode="auto">
          <a:xfrm>
            <a:off x="4800600" y="995091"/>
            <a:ext cx="914400" cy="762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rIns="27432"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Govt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Steering Committee</a:t>
            </a:r>
          </a:p>
        </p:txBody>
      </p:sp>
      <p:cxnSp>
        <p:nvCxnSpPr>
          <p:cNvPr id="71" name="Straight Arrow Connector 70"/>
          <p:cNvCxnSpPr>
            <a:stCxn id="63" idx="0"/>
            <a:endCxn id="68" idx="2"/>
          </p:cNvCxnSpPr>
          <p:nvPr/>
        </p:nvCxnSpPr>
        <p:spPr bwMode="auto">
          <a:xfrm flipV="1">
            <a:off x="4492625" y="4665391"/>
            <a:ext cx="1162050" cy="13970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68" idx="0"/>
            <a:endCxn id="69" idx="2"/>
          </p:cNvCxnSpPr>
          <p:nvPr/>
        </p:nvCxnSpPr>
        <p:spPr bwMode="auto">
          <a:xfrm flipH="1" flipV="1">
            <a:off x="5257800" y="1757091"/>
            <a:ext cx="396875" cy="214630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 bwMode="auto">
          <a:xfrm>
            <a:off x="4133850" y="2915966"/>
            <a:ext cx="971550" cy="762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rIns="27432"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Guangdong International Green Freight Fair</a:t>
            </a:r>
          </a:p>
        </p:txBody>
      </p:sp>
      <p:cxnSp>
        <p:nvCxnSpPr>
          <p:cNvPr id="76" name="Straight Arrow Connector 75"/>
          <p:cNvCxnSpPr>
            <a:stCxn id="58" idx="0"/>
            <a:endCxn id="75" idx="2"/>
          </p:cNvCxnSpPr>
          <p:nvPr/>
        </p:nvCxnSpPr>
        <p:spPr bwMode="auto">
          <a:xfrm flipV="1">
            <a:off x="3352800" y="3677966"/>
            <a:ext cx="1266825" cy="227012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7"/>
          <p:cNvCxnSpPr>
            <a:cxnSpLocks noChangeShapeType="1"/>
            <a:stCxn id="68" idx="0"/>
            <a:endCxn id="75" idx="2"/>
          </p:cNvCxnSpPr>
          <p:nvPr/>
        </p:nvCxnSpPr>
        <p:spPr bwMode="auto">
          <a:xfrm flipH="1" flipV="1">
            <a:off x="4619625" y="3677966"/>
            <a:ext cx="1035050" cy="225425"/>
          </a:xfrm>
          <a:prstGeom prst="straightConnector1">
            <a:avLst/>
          </a:prstGeom>
          <a:noFill/>
          <a:ln w="25400" algn="ctr">
            <a:solidFill>
              <a:srgbClr val="002060"/>
            </a:solidFill>
            <a:round/>
            <a:headEnd/>
            <a:tailEnd type="triangle" w="med" len="med"/>
          </a:ln>
        </p:spPr>
      </p:cxnSp>
      <p:sp>
        <p:nvSpPr>
          <p:cNvPr id="78" name="TextBox 34"/>
          <p:cNvSpPr txBox="1">
            <a:spLocks noChangeArrowheads="1"/>
          </p:cNvSpPr>
          <p:nvPr/>
        </p:nvSpPr>
        <p:spPr bwMode="auto">
          <a:xfrm>
            <a:off x="2586038" y="5019403"/>
            <a:ext cx="9044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pitchFamily="34" charset="0"/>
                <a:cs typeface="Arial" pitchFamily="34" charset="0"/>
              </a:rPr>
              <a:t>Other…</a:t>
            </a:r>
          </a:p>
        </p:txBody>
      </p:sp>
      <p:sp>
        <p:nvSpPr>
          <p:cNvPr id="79" name="Rounded Rectangle 78"/>
          <p:cNvSpPr/>
          <p:nvPr/>
        </p:nvSpPr>
        <p:spPr bwMode="auto">
          <a:xfrm>
            <a:off x="5791200" y="995091"/>
            <a:ext cx="838200" cy="762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rIns="27432"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Green Freight China Seminars</a:t>
            </a:r>
          </a:p>
        </p:txBody>
      </p:sp>
      <p:cxnSp>
        <p:nvCxnSpPr>
          <p:cNvPr id="80" name="Straight Arrow Connector 77"/>
          <p:cNvCxnSpPr>
            <a:cxnSpLocks noChangeShapeType="1"/>
            <a:stCxn id="68" idx="0"/>
            <a:endCxn id="79" idx="2"/>
          </p:cNvCxnSpPr>
          <p:nvPr/>
        </p:nvCxnSpPr>
        <p:spPr bwMode="auto">
          <a:xfrm flipV="1">
            <a:off x="5654675" y="1757091"/>
            <a:ext cx="555625" cy="2146300"/>
          </a:xfrm>
          <a:prstGeom prst="straightConnector1">
            <a:avLst/>
          </a:prstGeom>
          <a:noFill/>
          <a:ln w="25400" algn="ctr">
            <a:solidFill>
              <a:srgbClr val="002060"/>
            </a:solidFill>
            <a:round/>
            <a:headEnd/>
            <a:tailEnd type="triangle" w="med" len="med"/>
          </a:ln>
        </p:spPr>
      </p:cxnSp>
      <p:sp>
        <p:nvSpPr>
          <p:cNvPr id="81" name="Rounded Rectangle 80"/>
          <p:cNvSpPr/>
          <p:nvPr/>
        </p:nvSpPr>
        <p:spPr bwMode="auto">
          <a:xfrm>
            <a:off x="4191000" y="995091"/>
            <a:ext cx="579438" cy="762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rIns="27432"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Expert Group</a:t>
            </a:r>
          </a:p>
        </p:txBody>
      </p:sp>
      <p:sp>
        <p:nvSpPr>
          <p:cNvPr id="82" name="TextBox 41"/>
          <p:cNvSpPr txBox="1">
            <a:spLocks noChangeArrowheads="1"/>
          </p:cNvSpPr>
          <p:nvPr/>
        </p:nvSpPr>
        <p:spPr bwMode="auto">
          <a:xfrm>
            <a:off x="2620963" y="899841"/>
            <a:ext cx="14335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China</a:t>
            </a:r>
          </a:p>
        </p:txBody>
      </p:sp>
      <p:sp>
        <p:nvSpPr>
          <p:cNvPr id="83" name="Rounded Rectangle 82"/>
          <p:cNvSpPr/>
          <p:nvPr/>
        </p:nvSpPr>
        <p:spPr bwMode="auto">
          <a:xfrm>
            <a:off x="3645041" y="1833291"/>
            <a:ext cx="866634" cy="86201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rIns="27432" anchor="ctr"/>
          <a:lstStyle/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Logistics Institutions and Policy Study</a:t>
            </a:r>
          </a:p>
        </p:txBody>
      </p:sp>
      <p:cxnSp>
        <p:nvCxnSpPr>
          <p:cNvPr id="84" name="Straight Arrow Connector 77"/>
          <p:cNvCxnSpPr>
            <a:cxnSpLocks noChangeShapeType="1"/>
            <a:stCxn id="68" idx="0"/>
            <a:endCxn id="81" idx="2"/>
          </p:cNvCxnSpPr>
          <p:nvPr/>
        </p:nvCxnSpPr>
        <p:spPr bwMode="auto">
          <a:xfrm flipH="1" flipV="1">
            <a:off x="4480719" y="1757091"/>
            <a:ext cx="1173956" cy="2146300"/>
          </a:xfrm>
          <a:prstGeom prst="straightConnector1">
            <a:avLst/>
          </a:prstGeom>
          <a:noFill/>
          <a:ln w="25400" algn="ctr">
            <a:solidFill>
              <a:srgbClr val="002060"/>
            </a:solidFill>
            <a:round/>
            <a:headEnd/>
            <a:tailEnd type="triangle" w="med" len="med"/>
          </a:ln>
        </p:spPr>
      </p:cxnSp>
      <p:sp>
        <p:nvSpPr>
          <p:cNvPr id="85" name="Rounded Rectangle 84"/>
          <p:cNvSpPr/>
          <p:nvPr/>
        </p:nvSpPr>
        <p:spPr bwMode="auto">
          <a:xfrm>
            <a:off x="2410152" y="1833291"/>
            <a:ext cx="1171248" cy="86201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rIns="27432" anchor="ctr"/>
          <a:lstStyle/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Green Transport Financing  Market Review</a:t>
            </a:r>
          </a:p>
        </p:txBody>
      </p:sp>
      <p:sp>
        <p:nvSpPr>
          <p:cNvPr id="87" name="Rounded Rectangle 86"/>
          <p:cNvSpPr/>
          <p:nvPr/>
        </p:nvSpPr>
        <p:spPr bwMode="auto">
          <a:xfrm>
            <a:off x="7086600" y="1307829"/>
            <a:ext cx="1670050" cy="98266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rIns="27432"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Green Freight at governmental 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Env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Sustainable Transport Forum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6200" y="4659894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Green: World Bank and partners, e.g., CAI Asia,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Yellow: CAI-Asia and other partners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Grey: other initiatives. </a:t>
            </a:r>
          </a:p>
        </p:txBody>
      </p:sp>
      <p:cxnSp>
        <p:nvCxnSpPr>
          <p:cNvPr id="90" name="Straight Arrow Connector 77"/>
          <p:cNvCxnSpPr>
            <a:cxnSpLocks noChangeShapeType="1"/>
          </p:cNvCxnSpPr>
          <p:nvPr/>
        </p:nvCxnSpPr>
        <p:spPr bwMode="auto">
          <a:xfrm flipV="1">
            <a:off x="6477000" y="3890691"/>
            <a:ext cx="533400" cy="469900"/>
          </a:xfrm>
          <a:prstGeom prst="straightConnector1">
            <a:avLst/>
          </a:prstGeom>
          <a:noFill/>
          <a:ln w="25400" algn="ctr">
            <a:solidFill>
              <a:srgbClr val="002060"/>
            </a:solidFill>
            <a:round/>
            <a:headEnd/>
            <a:tailEnd type="triangle" w="med" len="med"/>
          </a:ln>
        </p:spPr>
      </p:cxnSp>
      <p:cxnSp>
        <p:nvCxnSpPr>
          <p:cNvPr id="92" name="Straight Arrow Connector 91"/>
          <p:cNvCxnSpPr>
            <a:stCxn id="58" idx="3"/>
            <a:endCxn id="68" idx="1"/>
          </p:cNvCxnSpPr>
          <p:nvPr/>
        </p:nvCxnSpPr>
        <p:spPr bwMode="auto">
          <a:xfrm flipV="1">
            <a:off x="4191000" y="4284391"/>
            <a:ext cx="625475" cy="1587"/>
          </a:xfrm>
          <a:prstGeom prst="straightConnector1">
            <a:avLst/>
          </a:prstGeom>
          <a:ln w="254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77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  <p:bldP spid="50" grpId="0" animBg="1"/>
      <p:bldP spid="51" grpId="0" animBg="1"/>
      <p:bldP spid="52" grpId="0"/>
      <p:bldP spid="72" grpId="0" animBg="1"/>
      <p:bldP spid="73" grpId="0" animBg="1"/>
      <p:bldP spid="58" grpId="0" animBg="1"/>
      <p:bldP spid="59" grpId="0" animBg="1"/>
      <p:bldP spid="63" grpId="0" animBg="1"/>
      <p:bldP spid="65" grpId="0" animBg="1"/>
      <p:bldP spid="68" grpId="0" animBg="1"/>
      <p:bldP spid="69" grpId="0" animBg="1"/>
      <p:bldP spid="75" grpId="0" animBg="1"/>
      <p:bldP spid="78" grpId="0"/>
      <p:bldP spid="79" grpId="0" animBg="1"/>
      <p:bldP spid="81" grpId="0" animBg="1"/>
      <p:bldP spid="83" grpId="0" animBg="1"/>
      <p:bldP spid="85" grpId="0" animBg="1"/>
      <p:bldP spid="8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733" y="2511846"/>
            <a:ext cx="6556872" cy="801477"/>
          </a:xfrm>
        </p:spPr>
        <p:txBody>
          <a:bodyPr/>
          <a:lstStyle/>
          <a:p>
            <a:r>
              <a:rPr lang="en-US" sz="2000" dirty="0" smtClean="0"/>
              <a:t>Contact: Kfang@Worldbank.org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287AF8-5571-436A-92F5-47200968F943}" type="slidenum">
              <a:rPr lang="zh-CN" altLang="en-US" smtClean="0"/>
              <a:pPr>
                <a:defRPr/>
              </a:pPr>
              <a:t>35</a:t>
            </a:fld>
            <a:endParaRPr lang="en-US" altLang="zh-CN"/>
          </a:p>
        </p:txBody>
      </p:sp>
      <p:sp>
        <p:nvSpPr>
          <p:cNvPr id="5" name="Rectangle 4"/>
          <p:cNvSpPr/>
          <p:nvPr/>
        </p:nvSpPr>
        <p:spPr>
          <a:xfrm>
            <a:off x="1773716" y="3197214"/>
            <a:ext cx="676160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On-line story about Guangdong Green Freight Project：</a:t>
            </a:r>
            <a:endParaRPr lang="en-US" sz="1600" dirty="0"/>
          </a:p>
          <a:p>
            <a:r>
              <a:rPr lang="en-US" sz="1600" dirty="0">
                <a:hlinkClick r:id="rId2"/>
              </a:rPr>
              <a:t>http://www.worldbank.org/en/news/feature/2013/09/13/improving-fuel-efficiency-and-reducing-emissions-of-trucks-in-china</a:t>
            </a:r>
          </a:p>
          <a:p>
            <a:endParaRPr lang="en-US" sz="1600" dirty="0"/>
          </a:p>
          <a:p>
            <a:r>
              <a:rPr lang="en-US" sz="1600" dirty="0" smtClean="0"/>
              <a:t>Three Video Stories: </a:t>
            </a:r>
            <a:endParaRPr lang="en-US" sz="1600" dirty="0"/>
          </a:p>
          <a:p>
            <a:r>
              <a:rPr lang="en-US" sz="1600" dirty="0"/>
              <a:t>1. </a:t>
            </a:r>
            <a:r>
              <a:rPr lang="en-US" sz="1600" dirty="0">
                <a:hlinkClick r:id="rId3"/>
              </a:rPr>
              <a:t>http://www.worldbank.org/en/news/video/2013/09/13/china-making-trucks-greener</a:t>
            </a:r>
          </a:p>
          <a:p>
            <a:r>
              <a:rPr lang="en-US" sz="1600" dirty="0">
                <a:hlinkClick r:id="rId4"/>
              </a:rPr>
              <a:t>2. http://www.worldbank.org/en/news/video/2013/09/13/a-faster-and-cleaner-way-of-transporting-goods</a:t>
            </a:r>
          </a:p>
          <a:p>
            <a:r>
              <a:rPr lang="en-US" sz="1600" dirty="0"/>
              <a:t>3. </a:t>
            </a:r>
            <a:r>
              <a:rPr lang="en-US" sz="1600" dirty="0">
                <a:hlinkClick r:id="rId5"/>
              </a:rPr>
              <a:t>http://www.worldbank.org/en/news/video/2013/09/13/moving-china-freight-more-efficiently-than-ever</a:t>
            </a:r>
          </a:p>
        </p:txBody>
      </p:sp>
    </p:spTree>
    <p:extLst>
      <p:ext uri="{BB962C8B-B14F-4D97-AF65-F5344CB8AC3E}">
        <p14:creationId xmlns:p14="http://schemas.microsoft.com/office/powerpoint/2010/main" val="52414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A4B3469-03B7-41EC-838D-82F809013264}" type="slidenum">
              <a:rPr lang="zh-CN" altLang="en-US"/>
              <a:pPr>
                <a:defRPr/>
              </a:pPr>
              <a:t>4</a:t>
            </a:fld>
            <a:endParaRPr lang="en-US" altLang="zh-CN"/>
          </a:p>
        </p:txBody>
      </p:sp>
      <p:sp>
        <p:nvSpPr>
          <p:cNvPr id="7" name="灯片编号占位符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CD2C8DB5-BAE9-409E-897B-61A48AAD3B67}" type="slidenum">
              <a:rPr lang="zh-CN" altLang="en-US" sz="1200">
                <a:latin typeface="+mn-lt"/>
              </a:rPr>
              <a:pPr algn="r">
                <a:defRPr/>
              </a:pPr>
              <a:t>4</a:t>
            </a:fld>
            <a:endParaRPr lang="en-US" altLang="zh-CN" sz="1200">
              <a:latin typeface="+mn-lt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200"/>
              <a:t>Tightening Vehicle Emission Standards and Fuel Standards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6738" y="5129213"/>
            <a:ext cx="8001000" cy="1033462"/>
          </a:xfrm>
        </p:spPr>
        <p:txBody>
          <a:bodyPr lIns="91436" tIns="45718" rIns="91436" bIns="45718"/>
          <a:lstStyle/>
          <a:p>
            <a:pPr eaLnBrk="1" hangingPunct="1"/>
            <a:r>
              <a:rPr lang="en-US" altLang="zh-CN" sz="1500" smtClean="0">
                <a:cs typeface="Arial" charset="0"/>
              </a:rPr>
              <a:t>Over the past decade, fuel standards in China have been tightened as well but consistently lagged behind the fuel requirements corresponding to the vehicle emission standards. </a:t>
            </a:r>
            <a:endParaRPr lang="zh-CN" altLang="en-US" sz="1500" smtClean="0">
              <a:cs typeface="Arial" charset="0"/>
            </a:endParaRPr>
          </a:p>
        </p:txBody>
      </p:sp>
      <p:graphicFrame>
        <p:nvGraphicFramePr>
          <p:cNvPr id="11329" name="Group 65"/>
          <p:cNvGraphicFramePr>
            <a:graphicFrameLocks noGrp="1"/>
          </p:cNvGraphicFramePr>
          <p:nvPr/>
        </p:nvGraphicFramePr>
        <p:xfrm>
          <a:off x="655638" y="2268538"/>
          <a:ext cx="6600825" cy="2738120"/>
        </p:xfrm>
        <a:graphic>
          <a:graphicData uri="http://schemas.openxmlformats.org/drawingml/2006/table">
            <a:tbl>
              <a:tblPr/>
              <a:tblGrid>
                <a:gridCol w="701675"/>
                <a:gridCol w="1331912"/>
                <a:gridCol w="922338"/>
                <a:gridCol w="730250"/>
                <a:gridCol w="728662"/>
                <a:gridCol w="728663"/>
                <a:gridCol w="728662"/>
                <a:gridCol w="728663"/>
              </a:tblGrid>
              <a:tr h="2254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Tier</a:t>
                      </a:r>
                      <a:endParaRPr kumimoji="0" lang="en-US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158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Date</a:t>
                      </a:r>
                      <a:endParaRPr kumimoji="0" lang="en-US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158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Test</a:t>
                      </a:r>
                      <a:endParaRPr kumimoji="0" lang="en-US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158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CO</a:t>
                      </a:r>
                      <a:endParaRPr kumimoji="0" lang="en-US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158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HC</a:t>
                      </a:r>
                      <a:endParaRPr kumimoji="0" lang="en-US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158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NOx</a:t>
                      </a:r>
                      <a:endParaRPr kumimoji="0" lang="en-US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158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PM</a:t>
                      </a:r>
                      <a:endParaRPr kumimoji="0" lang="en-US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158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Smoke</a:t>
                      </a:r>
                      <a:endParaRPr kumimoji="0" lang="en-US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15868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China III</a:t>
                      </a:r>
                      <a:endParaRPr kumimoji="0" lang="en-US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Planned Jan 1, 2007/Actual July 1, 2008</a:t>
                      </a:r>
                      <a:endParaRPr kumimoji="0" lang="en-US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ESC</a:t>
                      </a: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 </a:t>
                      </a: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&amp;</a:t>
                      </a: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 </a:t>
                      </a: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ELR</a:t>
                      </a:r>
                      <a:endParaRPr kumimoji="0" lang="en-US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2.1</a:t>
                      </a:r>
                      <a:endParaRPr kumimoji="0" lang="en-US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0.66</a:t>
                      </a:r>
                      <a:endParaRPr kumimoji="0" lang="en-US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5</a:t>
                      </a:r>
                      <a:endParaRPr kumimoji="0" lang="en-US" altLang="zh-C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0.10</a:t>
                      </a: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0.13</a:t>
                      </a:r>
                      <a:endParaRPr kumimoji="0" lang="en-US" altLang="zh-C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0.8</a:t>
                      </a:r>
                      <a:endParaRPr kumimoji="0" lang="en-US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China IV</a:t>
                      </a:r>
                      <a:endParaRPr kumimoji="0" lang="en-US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Planned Jan 1, 2010/Updated planned July 1, 2013</a:t>
                      </a:r>
                      <a:endParaRPr kumimoji="0" lang="en-US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1.5</a:t>
                      </a:r>
                      <a:endParaRPr kumimoji="0" lang="en-US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0.46</a:t>
                      </a:r>
                      <a:endParaRPr kumimoji="0" lang="en-US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3.5</a:t>
                      </a:r>
                      <a:endParaRPr kumimoji="0" lang="en-US" altLang="zh-C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0.02</a:t>
                      </a:r>
                      <a:endParaRPr kumimoji="0" lang="en-US" altLang="zh-C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0.5</a:t>
                      </a:r>
                      <a:endParaRPr kumimoji="0" lang="en-US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China V</a:t>
                      </a:r>
                      <a:endParaRPr kumimoji="0" lang="en-US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Planned Jan 1, 2012/Will be postponed for sure, expected in 2015</a:t>
                      </a:r>
                      <a:endParaRPr kumimoji="0" lang="en-US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1.5</a:t>
                      </a:r>
                      <a:endParaRPr kumimoji="0" lang="en-US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0.46</a:t>
                      </a:r>
                      <a:endParaRPr kumimoji="0" lang="en-US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2</a:t>
                      </a:r>
                      <a:endParaRPr kumimoji="0" lang="en-US" altLang="zh-C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0.02</a:t>
                      </a:r>
                      <a:endParaRPr kumimoji="0" lang="en-US" altLang="zh-C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0.5</a:t>
                      </a:r>
                      <a:endParaRPr kumimoji="0" lang="en-US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China VI</a:t>
                      </a:r>
                      <a:endParaRPr kumimoji="0" lang="en-US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Under discussion</a:t>
                      </a:r>
                      <a:endParaRPr kumimoji="0" lang="en-US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WHSC</a:t>
                      </a:r>
                      <a:endParaRPr kumimoji="0" lang="en-US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2588" name="Text Box 259"/>
          <p:cNvSpPr txBox="1">
            <a:spLocks noChangeArrowheads="1"/>
          </p:cNvSpPr>
          <p:nvPr/>
        </p:nvSpPr>
        <p:spPr bwMode="auto">
          <a:xfrm>
            <a:off x="574675" y="1862138"/>
            <a:ext cx="6572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altLang="zh-CN" sz="1400"/>
              <a:t>China Emission Standards for Heavy-Duty Diesel Engines, g/kWh (smoke in m-1)</a:t>
            </a:r>
            <a:endParaRPr lang="zh-CN" altLang="en-US" sz="1400"/>
          </a:p>
        </p:txBody>
      </p:sp>
      <p:pic>
        <p:nvPicPr>
          <p:cNvPr id="22589" name="Picture 62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6888" y="5657850"/>
            <a:ext cx="4064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AABA3792-D235-4C2D-BEAF-503204BEE779}" type="slidenum">
              <a:rPr lang="zh-CN" altLang="en-US"/>
              <a:pPr>
                <a:defRPr/>
              </a:pPr>
              <a:t>5</a:t>
            </a:fld>
            <a:endParaRPr lang="en-US" altLang="zh-CN"/>
          </a:p>
        </p:txBody>
      </p:sp>
      <p:sp>
        <p:nvSpPr>
          <p:cNvPr id="7" name="灯片编号占位符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7691998-4DF8-489D-BA5E-66069314FE1C}" type="slidenum">
              <a:rPr lang="zh-CN" altLang="en-US" sz="1200">
                <a:latin typeface="+mn-lt"/>
              </a:rPr>
              <a:pPr algn="r">
                <a:defRPr/>
              </a:pPr>
              <a:t>5</a:t>
            </a:fld>
            <a:endParaRPr lang="en-US" altLang="zh-CN" sz="1200">
              <a:latin typeface="+mn-lt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200"/>
              <a:t>Managing In-use Vehicles is Critical</a:t>
            </a:r>
          </a:p>
        </p:txBody>
      </p:sp>
      <p:pic>
        <p:nvPicPr>
          <p:cNvPr id="24579" name="Picture 25"/>
          <p:cNvPicPr>
            <a:picLocks noChangeAspect="1" noChangeArrowheads="1"/>
          </p:cNvPicPr>
          <p:nvPr/>
        </p:nvPicPr>
        <p:blipFill>
          <a:blip r:embed="rId3"/>
          <a:srcRect b="8606"/>
          <a:stretch>
            <a:fillRect/>
          </a:stretch>
        </p:blipFill>
        <p:spPr bwMode="auto">
          <a:xfrm>
            <a:off x="574675" y="1870075"/>
            <a:ext cx="472757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574675" y="5473700"/>
            <a:ext cx="551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altLang="zh-CN" b="1"/>
              <a:t>China’s Automobile Fleet by Emission Standards</a:t>
            </a:r>
            <a:endParaRPr lang="zh-CN" altLang="en-US" b="1"/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604838" y="5840413"/>
            <a:ext cx="3257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900"/>
              <a:t>Source: 2012 China Vehicle Emission Control Annual Report</a:t>
            </a:r>
            <a:endParaRPr lang="zh-CN" altLang="en-US" sz="900"/>
          </a:p>
        </p:txBody>
      </p:sp>
      <p:pic>
        <p:nvPicPr>
          <p:cNvPr id="24582" name="Picture 8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6888" y="5657850"/>
            <a:ext cx="4064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200" dirty="0"/>
              <a:t>Efficient Freight Operations are Also Critical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z="2400" smtClean="0"/>
              <a:t>China</a:t>
            </a:r>
            <a:r>
              <a:rPr lang="en-US" altLang="zh-CN" sz="2400" smtClean="0">
                <a:latin typeface="Arial" charset="0"/>
              </a:rPr>
              <a:t>’</a:t>
            </a:r>
            <a:r>
              <a:rPr lang="en-US" altLang="zh-CN" sz="2400" smtClean="0"/>
              <a:t>s logistics cost accounts for 18.4% of total GDP in 2007 (8.99% in developed countries)</a:t>
            </a:r>
          </a:p>
          <a:p>
            <a:pPr eaLnBrk="1" hangingPunct="1"/>
            <a:r>
              <a:rPr lang="en-US" altLang="zh-CN" sz="2400" smtClean="0"/>
              <a:t>Deadhead rate is as high as 40% (10% in developed countries)</a:t>
            </a:r>
            <a:endParaRPr lang="zh-CN" altLang="en-US" sz="2400" smtClean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4478C81C-4550-4DD8-AC91-CEA447DCDC3A}" type="slidenum">
              <a:rPr lang="zh-CN" altLang="en-US"/>
              <a:pPr>
                <a:defRPr/>
              </a:pPr>
              <a:t>6</a:t>
            </a:fld>
            <a:endParaRPr lang="en-US" altLang="zh-CN"/>
          </a:p>
        </p:txBody>
      </p:sp>
      <p:sp>
        <p:nvSpPr>
          <p:cNvPr id="5" name="灯片编号占位符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2608E28-A133-4B6F-864C-1D4EE6BF6009}" type="slidenum">
              <a:rPr lang="zh-CN" altLang="en-US" sz="1200">
                <a:latin typeface="+mn-lt"/>
              </a:rPr>
              <a:pPr algn="r">
                <a:defRPr/>
              </a:pPr>
              <a:t>6</a:t>
            </a:fld>
            <a:endParaRPr lang="en-US" altLang="zh-CN" sz="1200">
              <a:latin typeface="+mn-lt"/>
            </a:endParaRPr>
          </a:p>
        </p:txBody>
      </p:sp>
      <p:pic>
        <p:nvPicPr>
          <p:cNvPr id="26628" name="Picture 4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6888" y="5657850"/>
            <a:ext cx="4064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2116BF6A-A843-49B9-9CD2-17305B2304AC}" type="slidenum">
              <a:rPr lang="zh-CN" altLang="en-US"/>
              <a:pPr>
                <a:defRPr/>
              </a:pPr>
              <a:t>7</a:t>
            </a:fld>
            <a:endParaRPr lang="en-US" altLang="zh-CN"/>
          </a:p>
        </p:txBody>
      </p:sp>
      <p:sp>
        <p:nvSpPr>
          <p:cNvPr id="5" name="灯片编号占位符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3E24F17-9312-476B-B0D4-78472A2D80B9}" type="slidenum">
              <a:rPr lang="zh-CN" altLang="en-US" sz="1200">
                <a:latin typeface="+mn-lt"/>
              </a:rPr>
              <a:pPr algn="r">
                <a:defRPr/>
              </a:pPr>
              <a:t>7</a:t>
            </a:fld>
            <a:endParaRPr lang="en-US" altLang="zh-CN" sz="1200">
              <a:latin typeface="+mn-lt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200" dirty="0"/>
              <a:t>Market Failure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6737" y="1752600"/>
            <a:ext cx="8182815" cy="4267200"/>
          </a:xfrm>
        </p:spPr>
        <p:txBody>
          <a:bodyPr lIns="91436" tIns="45718" rIns="91436" bIns="45718"/>
          <a:lstStyle/>
          <a:p>
            <a:pPr eaLnBrk="1" hangingPunct="1">
              <a:lnSpc>
                <a:spcPct val="80000"/>
              </a:lnSpc>
            </a:pPr>
            <a:r>
              <a:rPr lang="en-US" altLang="zh-CN" sz="2200" dirty="0" smtClean="0"/>
              <a:t>Cost-effective freight/logistics technology and management practices are already available.</a:t>
            </a:r>
          </a:p>
          <a:p>
            <a:pPr eaLnBrk="1" hangingPunct="1">
              <a:lnSpc>
                <a:spcPct val="80000"/>
              </a:lnSpc>
            </a:pPr>
            <a:endParaRPr lang="en-US" altLang="zh-CN" sz="22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zh-CN" sz="2200" dirty="0" smtClean="0"/>
              <a:t>But they are not widely deployed in developing countries, despite potential economic benefits from fuel saving.</a:t>
            </a:r>
          </a:p>
          <a:p>
            <a:pPr eaLnBrk="1" hangingPunct="1">
              <a:lnSpc>
                <a:spcPct val="80000"/>
              </a:lnSpc>
            </a:pPr>
            <a:endParaRPr lang="en-US" altLang="zh-CN" sz="22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zh-CN" sz="2200" dirty="0" smtClean="0"/>
              <a:t>According to China experience, the key problem is: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000" dirty="0" smtClean="0"/>
              <a:t>Lack of information and confidence on the performance, cost and reliability of fuel efficiency technologies/practices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000" dirty="0" smtClean="0"/>
              <a:t>Lack of comprehensive policy support</a:t>
            </a:r>
            <a:endParaRPr lang="zh-CN" altLang="en-US" sz="2200" dirty="0" smtClean="0"/>
          </a:p>
        </p:txBody>
      </p:sp>
      <p:pic>
        <p:nvPicPr>
          <p:cNvPr id="28676" name="Picture 5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6888" y="5657850"/>
            <a:ext cx="4064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200" dirty="0"/>
              <a:t>How to Address This Market Failure?</a:t>
            </a:r>
            <a:br>
              <a:rPr lang="en-US" altLang="zh-CN" sz="3200" dirty="0"/>
            </a:br>
            <a:r>
              <a:rPr lang="en-US" altLang="zh-CN" sz="3200" dirty="0" smtClean="0"/>
              <a:t>Lessons from US </a:t>
            </a:r>
            <a:r>
              <a:rPr lang="en-US" altLang="zh-CN" sz="3200" dirty="0"/>
              <a:t>EPA </a:t>
            </a:r>
            <a:r>
              <a:rPr lang="en-US" altLang="zh-CN" sz="3200" dirty="0" err="1" smtClean="0"/>
              <a:t>SmartWay</a:t>
            </a:r>
            <a:endParaRPr lang="en-US" altLang="zh-CN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0980F372-3F6D-4248-A9A5-895771E5B369}" type="slidenum">
              <a:rPr lang="zh-CN" altLang="en-US"/>
              <a:pPr>
                <a:defRPr/>
              </a:pPr>
              <a:t>8</a:t>
            </a:fld>
            <a:endParaRPr lang="en-US" altLang="zh-CN"/>
          </a:p>
        </p:txBody>
      </p:sp>
      <p:sp>
        <p:nvSpPr>
          <p:cNvPr id="5" name="灯片编号占位符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CEDE5D3-5C09-44CD-9450-1BE837C4C299}" type="slidenum">
              <a:rPr lang="zh-CN" altLang="en-US" sz="1200">
                <a:latin typeface="+mn-lt"/>
              </a:rPr>
              <a:pPr algn="r">
                <a:defRPr/>
              </a:pPr>
              <a:t>8</a:t>
            </a:fld>
            <a:endParaRPr lang="en-US" altLang="zh-CN" sz="1200">
              <a:latin typeface="+mn-lt"/>
            </a:endParaRPr>
          </a:p>
        </p:txBody>
      </p:sp>
      <p:pic>
        <p:nvPicPr>
          <p:cNvPr id="29699" name="Picture 3" descr="屏幕快照 2013-06-16 下午8.11.46.png"/>
          <p:cNvPicPr>
            <a:picLocks noChangeAspect="1"/>
          </p:cNvPicPr>
          <p:nvPr/>
        </p:nvPicPr>
        <p:blipFill>
          <a:blip r:embed="rId3"/>
          <a:srcRect l="10191" t="22311" r="1527" b="9341"/>
          <a:stretch>
            <a:fillRect/>
          </a:stretch>
        </p:blipFill>
        <p:spPr bwMode="auto">
          <a:xfrm>
            <a:off x="658813" y="2371185"/>
            <a:ext cx="6530881" cy="37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6888" y="5657850"/>
            <a:ext cx="4064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How to Address This Market Failure?</a:t>
            </a:r>
            <a:br>
              <a:rPr lang="en-US" altLang="zh-CN" sz="3200" dirty="0"/>
            </a:br>
            <a:r>
              <a:rPr lang="en-US" altLang="zh-CN" sz="3200" dirty="0"/>
              <a:t>Lessons from US EPA </a:t>
            </a:r>
            <a:r>
              <a:rPr lang="en-US" altLang="zh-CN" sz="3200" dirty="0" err="1"/>
              <a:t>SmartWay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752600"/>
            <a:ext cx="8577262" cy="4267200"/>
          </a:xfrm>
        </p:spPr>
        <p:txBody>
          <a:bodyPr/>
          <a:lstStyle/>
          <a:p>
            <a:r>
              <a:rPr lang="en-US" altLang="zh-CN" dirty="0" smtClean="0"/>
              <a:t>Environmental &amp; energy concerns</a:t>
            </a:r>
          </a:p>
          <a:p>
            <a:r>
              <a:rPr lang="en-US" altLang="zh-CN" dirty="0" smtClean="0"/>
              <a:t>Start from vehicle technology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A4687-AB64-43BA-B803-0EC1D1E92CF0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686175" y="2913337"/>
            <a:ext cx="5091112" cy="3331888"/>
            <a:chOff x="304800" y="1295400"/>
            <a:chExt cx="8534400" cy="5257800"/>
          </a:xfrm>
        </p:grpSpPr>
        <p:sp>
          <p:nvSpPr>
            <p:cNvPr id="6" name="Rounded Rectangle 5"/>
            <p:cNvSpPr/>
            <p:nvPr/>
          </p:nvSpPr>
          <p:spPr>
            <a:xfrm>
              <a:off x="304800" y="1295400"/>
              <a:ext cx="8534400" cy="5257800"/>
            </a:xfrm>
            <a:prstGeom prst="roundRect">
              <a:avLst/>
            </a:prstGeom>
            <a:solidFill>
              <a:srgbClr val="006600">
                <a:alpha val="56000"/>
              </a:srgb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268413" y="2667000"/>
              <a:ext cx="6530975" cy="3886200"/>
            </a:xfrm>
            <a:prstGeom prst="roundRect">
              <a:avLst/>
            </a:prstGeom>
            <a:solidFill>
              <a:srgbClr val="006600">
                <a:alpha val="55000"/>
              </a:srgb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812925" y="3962400"/>
              <a:ext cx="5426075" cy="2590800"/>
            </a:xfrm>
            <a:prstGeom prst="roundRect">
              <a:avLst/>
            </a:prstGeom>
            <a:solidFill>
              <a:srgbClr val="006600">
                <a:alpha val="73000"/>
              </a:srgb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400300" y="5257800"/>
              <a:ext cx="4267200" cy="1295400"/>
            </a:xfrm>
            <a:prstGeom prst="roundRect">
              <a:avLst/>
            </a:prstGeom>
            <a:solidFill>
              <a:srgbClr val="006600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48000" y="5221288"/>
              <a:ext cx="3635737" cy="6313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1. Technologies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05001" y="4002089"/>
              <a:ext cx="6110511" cy="6313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2. Behavior &amp; Maintenance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38402" y="2743199"/>
              <a:ext cx="4967604" cy="6313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3. Improved Logistics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09964" y="1447799"/>
              <a:ext cx="5942402" cy="6313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4. </a:t>
              </a:r>
              <a:r>
                <a:rPr lang="en-US" sz="2000" dirty="0" smtClean="0">
                  <a:solidFill>
                    <a:schemeClr val="bg1"/>
                  </a:solidFill>
                  <a:latin typeface="+mn-lt"/>
                </a:rPr>
                <a:t>Multi-Modal Integration</a:t>
              </a:r>
              <a:endParaRPr lang="en-US" sz="2000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30366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heme/theme1.xml><?xml version="1.0" encoding="utf-8"?>
<a:theme xmlns:a="http://schemas.openxmlformats.org/drawingml/2006/main" name="Profile">
  <a:themeElements>
    <a:clrScheme name="Profile 10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008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0073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0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0073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first WB.thmx</Template>
  <TotalTime>1227</TotalTime>
  <Words>1645</Words>
  <Application>Microsoft Office PowerPoint</Application>
  <PresentationFormat>On-screen Show (4:3)</PresentationFormat>
  <Paragraphs>352</Paragraphs>
  <Slides>35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Profile</vt:lpstr>
      <vt:lpstr>Voluntary Energy Efficiency Improvement in Road Freight </vt:lpstr>
      <vt:lpstr>Road Freight: Why Do We Care?</vt:lpstr>
      <vt:lpstr>Freight is Key Contributor to  Air Pollution &amp; GHG Emission in China</vt:lpstr>
      <vt:lpstr>Tightening Vehicle Emission Standards and Fuel Standards</vt:lpstr>
      <vt:lpstr>Managing In-use Vehicles is Critical</vt:lpstr>
      <vt:lpstr>Efficient Freight Operations are Also Critical</vt:lpstr>
      <vt:lpstr>Market Failure</vt:lpstr>
      <vt:lpstr>How to Address This Market Failure? Lessons from US EPA SmartWay</vt:lpstr>
      <vt:lpstr>How to Address This Market Failure? Lessons from US EPA SmartWay</vt:lpstr>
      <vt:lpstr>PowerPoint Presentation</vt:lpstr>
      <vt:lpstr>Guangdong Green Freight Demonstration Project (2011-2015)</vt:lpstr>
      <vt:lpstr>Key Features of the Project</vt:lpstr>
      <vt:lpstr>Partnership Framework</vt:lpstr>
      <vt:lpstr>Partnership Development</vt:lpstr>
      <vt:lpstr>Technology Demonstration</vt:lpstr>
      <vt:lpstr>Technology: Testing</vt:lpstr>
      <vt:lpstr>Technology: Truck Retrofitting</vt:lpstr>
      <vt:lpstr>Technology: Phase I Update</vt:lpstr>
      <vt:lpstr>Technology: Online Monitoring and Reporting System</vt:lpstr>
      <vt:lpstr>Innovative Financing Programs</vt:lpstr>
      <vt:lpstr>Proposed Innovative Financing Pilot</vt:lpstr>
      <vt:lpstr>Cash Flows for Trucking Companies (in Pink) Before and After</vt:lpstr>
      <vt:lpstr>A Multi-Win Scenario</vt:lpstr>
      <vt:lpstr>Large-scale Capacity Building</vt:lpstr>
      <vt:lpstr>Overseas Study Tours and Seminars</vt:lpstr>
      <vt:lpstr>Driver Training</vt:lpstr>
      <vt:lpstr>Marketing and branding </vt:lpstr>
      <vt:lpstr>Project Branding</vt:lpstr>
      <vt:lpstr>Monthly Reports and Project Website</vt:lpstr>
      <vt:lpstr>Broad Dissemination</vt:lpstr>
      <vt:lpstr>Green Freight Trade Fair</vt:lpstr>
      <vt:lpstr>Lessons Learnt</vt:lpstr>
      <vt:lpstr>Challenges Ahead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 (Hei) Zhao (CHIU)</dc:creator>
  <cp:lastModifiedBy>Ke Fang</cp:lastModifiedBy>
  <cp:revision>116</cp:revision>
  <dcterms:created xsi:type="dcterms:W3CDTF">2012-08-20T05:52:09Z</dcterms:created>
  <dcterms:modified xsi:type="dcterms:W3CDTF">2014-01-28T12:18:11Z</dcterms:modified>
</cp:coreProperties>
</file>