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404" r:id="rId3"/>
    <p:sldId id="405" r:id="rId4"/>
    <p:sldId id="406" r:id="rId5"/>
    <p:sldId id="410" r:id="rId6"/>
    <p:sldId id="408" r:id="rId7"/>
    <p:sldId id="413" r:id="rId8"/>
    <p:sldId id="414" r:id="rId9"/>
    <p:sldId id="415" r:id="rId10"/>
    <p:sldId id="416" r:id="rId11"/>
    <p:sldId id="418" r:id="rId12"/>
    <p:sldId id="419" r:id="rId13"/>
    <p:sldId id="417" r:id="rId14"/>
    <p:sldId id="420" r:id="rId15"/>
    <p:sldId id="421" r:id="rId16"/>
    <p:sldId id="422" r:id="rId17"/>
    <p:sldId id="272" r:id="rId18"/>
    <p:sldId id="273" r:id="rId19"/>
    <p:sldId id="275" r:id="rId20"/>
    <p:sldId id="440" r:id="rId21"/>
    <p:sldId id="427" r:id="rId22"/>
    <p:sldId id="428" r:id="rId23"/>
    <p:sldId id="429" r:id="rId24"/>
    <p:sldId id="430" r:id="rId25"/>
    <p:sldId id="431" r:id="rId26"/>
    <p:sldId id="441" r:id="rId27"/>
    <p:sldId id="285" r:id="rId28"/>
    <p:sldId id="426" r:id="rId29"/>
    <p:sldId id="438" r:id="rId30"/>
    <p:sldId id="439" r:id="rId31"/>
    <p:sldId id="425" r:id="rId32"/>
    <p:sldId id="432" r:id="rId33"/>
    <p:sldId id="433" r:id="rId34"/>
    <p:sldId id="434" r:id="rId35"/>
    <p:sldId id="435" r:id="rId36"/>
    <p:sldId id="436" r:id="rId37"/>
    <p:sldId id="437" r:id="rId38"/>
    <p:sldId id="442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6" y="-1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EFBB50-2B7F-47D3-8FEB-FBB061A9FEF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0C85F5B-4361-40D0-95BB-1E3D2BFD04CC}">
      <dgm:prSet phldrT="[Text]"/>
      <dgm:spPr/>
      <dgm:t>
        <a:bodyPr/>
        <a:lstStyle/>
        <a:p>
          <a:r>
            <a:rPr lang="en-US" dirty="0" smtClean="0"/>
            <a:t>Growing Congestion</a:t>
          </a:r>
          <a:endParaRPr lang="en-US" dirty="0"/>
        </a:p>
      </dgm:t>
    </dgm:pt>
    <dgm:pt modelId="{14787333-D870-4649-9A03-B51CA9E72EB5}" type="parTrans" cxnId="{98855F65-4FAB-47AC-976F-CC2CA6FC317D}">
      <dgm:prSet/>
      <dgm:spPr/>
      <dgm:t>
        <a:bodyPr/>
        <a:lstStyle/>
        <a:p>
          <a:endParaRPr lang="en-US"/>
        </a:p>
      </dgm:t>
    </dgm:pt>
    <dgm:pt modelId="{DD1583D0-EEC0-42B6-B60D-65EC6923A5B3}" type="sibTrans" cxnId="{98855F65-4FAB-47AC-976F-CC2CA6FC317D}">
      <dgm:prSet/>
      <dgm:spPr/>
      <dgm:t>
        <a:bodyPr/>
        <a:lstStyle/>
        <a:p>
          <a:endParaRPr lang="en-US"/>
        </a:p>
      </dgm:t>
    </dgm:pt>
    <dgm:pt modelId="{88F7222D-622F-4B9E-8580-876CF2E227F5}">
      <dgm:prSet phldrT="[Text]"/>
      <dgm:spPr/>
      <dgm:t>
        <a:bodyPr/>
        <a:lstStyle/>
        <a:p>
          <a:r>
            <a:rPr lang="en-US" dirty="0" smtClean="0"/>
            <a:t>Declining Road Safety</a:t>
          </a:r>
        </a:p>
      </dgm:t>
    </dgm:pt>
    <dgm:pt modelId="{550529F3-A537-4B5D-AC42-96A3D4EFA62C}" type="parTrans" cxnId="{8202E18B-519E-4E9E-BBA7-606BB00A4572}">
      <dgm:prSet/>
      <dgm:spPr/>
      <dgm:t>
        <a:bodyPr/>
        <a:lstStyle/>
        <a:p>
          <a:endParaRPr lang="en-US"/>
        </a:p>
      </dgm:t>
    </dgm:pt>
    <dgm:pt modelId="{FE1A305B-0B6F-497B-86A2-66F5169A6F68}" type="sibTrans" cxnId="{8202E18B-519E-4E9E-BBA7-606BB00A4572}">
      <dgm:prSet/>
      <dgm:spPr/>
      <dgm:t>
        <a:bodyPr/>
        <a:lstStyle/>
        <a:p>
          <a:endParaRPr lang="en-US"/>
        </a:p>
      </dgm:t>
    </dgm:pt>
    <dgm:pt modelId="{B945992C-FEB9-4BBA-8B84-3A6B09288174}">
      <dgm:prSet phldrT="[Text]"/>
      <dgm:spPr/>
      <dgm:t>
        <a:bodyPr/>
        <a:lstStyle/>
        <a:p>
          <a:r>
            <a:rPr lang="en-US" dirty="0" smtClean="0"/>
            <a:t>Rising Energy consumption</a:t>
          </a:r>
          <a:endParaRPr lang="en-US" dirty="0"/>
        </a:p>
      </dgm:t>
    </dgm:pt>
    <dgm:pt modelId="{BBC378A8-0B1A-4DF1-AB59-A3C2AFB0B4D5}" type="parTrans" cxnId="{F37EE8D5-9FEF-401E-AB28-16889E3F9A3E}">
      <dgm:prSet/>
      <dgm:spPr/>
      <dgm:t>
        <a:bodyPr/>
        <a:lstStyle/>
        <a:p>
          <a:endParaRPr lang="en-US"/>
        </a:p>
      </dgm:t>
    </dgm:pt>
    <dgm:pt modelId="{5078887F-9B2C-43DA-9F46-3773D29039AE}" type="sibTrans" cxnId="{F37EE8D5-9FEF-401E-AB28-16889E3F9A3E}">
      <dgm:prSet/>
      <dgm:spPr/>
      <dgm:t>
        <a:bodyPr/>
        <a:lstStyle/>
        <a:p>
          <a:endParaRPr lang="en-US"/>
        </a:p>
      </dgm:t>
    </dgm:pt>
    <dgm:pt modelId="{356379F9-77DE-4D77-992B-857164E2A847}">
      <dgm:prSet phldrT="[Text]"/>
      <dgm:spPr/>
      <dgm:t>
        <a:bodyPr/>
        <a:lstStyle/>
        <a:p>
          <a:r>
            <a:rPr lang="en-US" dirty="0" smtClean="0"/>
            <a:t>Increasing Urban Population</a:t>
          </a:r>
          <a:endParaRPr lang="en-US" dirty="0"/>
        </a:p>
      </dgm:t>
    </dgm:pt>
    <dgm:pt modelId="{89640C0B-294C-45CC-88D9-7C750E262D06}" type="parTrans" cxnId="{E59A6009-8D9F-4DAE-94F9-88F390FD82DE}">
      <dgm:prSet/>
      <dgm:spPr/>
      <dgm:t>
        <a:bodyPr/>
        <a:lstStyle/>
        <a:p>
          <a:endParaRPr lang="en-US"/>
        </a:p>
      </dgm:t>
    </dgm:pt>
    <dgm:pt modelId="{21E70F63-9552-4969-B54D-2FAC070D71D0}" type="sibTrans" cxnId="{E59A6009-8D9F-4DAE-94F9-88F390FD82DE}">
      <dgm:prSet/>
      <dgm:spPr/>
      <dgm:t>
        <a:bodyPr/>
        <a:lstStyle/>
        <a:p>
          <a:endParaRPr lang="en-US"/>
        </a:p>
      </dgm:t>
    </dgm:pt>
    <dgm:pt modelId="{04B76FA0-CBAC-465C-A9A1-C4B6516095D2}">
      <dgm:prSet phldrT="[Text]"/>
      <dgm:spPr/>
      <dgm:t>
        <a:bodyPr/>
        <a:lstStyle/>
        <a:p>
          <a:r>
            <a:rPr lang="en-US" dirty="0" smtClean="0"/>
            <a:t>Increasing Air Pollution &amp; CO2 emissions</a:t>
          </a:r>
          <a:endParaRPr lang="en-US" dirty="0"/>
        </a:p>
      </dgm:t>
    </dgm:pt>
    <dgm:pt modelId="{D4F87214-7CB7-45F6-9CBA-73CF1DA9F846}" type="parTrans" cxnId="{662C3495-50EE-4A25-BA04-7AEC2BC3A4AC}">
      <dgm:prSet/>
      <dgm:spPr/>
      <dgm:t>
        <a:bodyPr/>
        <a:lstStyle/>
        <a:p>
          <a:endParaRPr lang="en-US"/>
        </a:p>
      </dgm:t>
    </dgm:pt>
    <dgm:pt modelId="{3B21FA79-517E-44CB-9871-B083D3881631}" type="sibTrans" cxnId="{662C3495-50EE-4A25-BA04-7AEC2BC3A4AC}">
      <dgm:prSet/>
      <dgm:spPr/>
      <dgm:t>
        <a:bodyPr/>
        <a:lstStyle/>
        <a:p>
          <a:endParaRPr lang="en-US"/>
        </a:p>
      </dgm:t>
    </dgm:pt>
    <dgm:pt modelId="{BEB7C509-C11F-464B-9D16-329E55258981}">
      <dgm:prSet phldrT="[Text]"/>
      <dgm:spPr/>
      <dgm:t>
        <a:bodyPr/>
        <a:lstStyle/>
        <a:p>
          <a:r>
            <a:rPr lang="en-US" dirty="0" smtClean="0"/>
            <a:t>Adverse Health Effect</a:t>
          </a:r>
          <a:endParaRPr lang="en-US" dirty="0"/>
        </a:p>
      </dgm:t>
    </dgm:pt>
    <dgm:pt modelId="{0E6B14E3-52BC-4A87-9502-CB774C9A6B22}" type="parTrans" cxnId="{46344376-DB8E-4251-958F-18E7524649C0}">
      <dgm:prSet/>
      <dgm:spPr/>
      <dgm:t>
        <a:bodyPr/>
        <a:lstStyle/>
        <a:p>
          <a:endParaRPr lang="en-US"/>
        </a:p>
      </dgm:t>
    </dgm:pt>
    <dgm:pt modelId="{DC0FE1EE-FAD0-4024-B226-8A1DEF30D800}" type="sibTrans" cxnId="{46344376-DB8E-4251-958F-18E7524649C0}">
      <dgm:prSet/>
      <dgm:spPr/>
      <dgm:t>
        <a:bodyPr/>
        <a:lstStyle/>
        <a:p>
          <a:endParaRPr lang="en-US"/>
        </a:p>
      </dgm:t>
    </dgm:pt>
    <dgm:pt modelId="{290B7E35-5367-4665-A4BB-89542252B688}" type="pres">
      <dgm:prSet presAssocID="{E5EFBB50-2B7F-47D3-8FEB-FBB061A9FE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8EB6DD9-49B9-488A-9AF4-A6BD4C65CAC3}" type="pres">
      <dgm:prSet presAssocID="{E5EFBB50-2B7F-47D3-8FEB-FBB061A9FEF3}" presName="Name1" presStyleCnt="0"/>
      <dgm:spPr/>
    </dgm:pt>
    <dgm:pt modelId="{D5EF3348-31CB-4AB9-B728-A82FC57B07A7}" type="pres">
      <dgm:prSet presAssocID="{E5EFBB50-2B7F-47D3-8FEB-FBB061A9FEF3}" presName="cycle" presStyleCnt="0"/>
      <dgm:spPr/>
    </dgm:pt>
    <dgm:pt modelId="{9D4F12F9-6027-487C-8E30-C4398FB2E97C}" type="pres">
      <dgm:prSet presAssocID="{E5EFBB50-2B7F-47D3-8FEB-FBB061A9FEF3}" presName="srcNode" presStyleLbl="node1" presStyleIdx="0" presStyleCnt="6"/>
      <dgm:spPr/>
    </dgm:pt>
    <dgm:pt modelId="{DC80F373-B32B-4B2E-95F3-74B4AB2A7203}" type="pres">
      <dgm:prSet presAssocID="{E5EFBB50-2B7F-47D3-8FEB-FBB061A9FEF3}" presName="conn" presStyleLbl="parChTrans1D2" presStyleIdx="0" presStyleCnt="1"/>
      <dgm:spPr/>
      <dgm:t>
        <a:bodyPr/>
        <a:lstStyle/>
        <a:p>
          <a:endParaRPr lang="en-US"/>
        </a:p>
      </dgm:t>
    </dgm:pt>
    <dgm:pt modelId="{DFE2424B-3982-4E7D-8FE9-6734AE87D677}" type="pres">
      <dgm:prSet presAssocID="{E5EFBB50-2B7F-47D3-8FEB-FBB061A9FEF3}" presName="extraNode" presStyleLbl="node1" presStyleIdx="0" presStyleCnt="6"/>
      <dgm:spPr/>
    </dgm:pt>
    <dgm:pt modelId="{C0F97D64-8682-412A-9CA4-27EA70F93301}" type="pres">
      <dgm:prSet presAssocID="{E5EFBB50-2B7F-47D3-8FEB-FBB061A9FEF3}" presName="dstNode" presStyleLbl="node1" presStyleIdx="0" presStyleCnt="6"/>
      <dgm:spPr/>
    </dgm:pt>
    <dgm:pt modelId="{3C648583-B345-4A24-89F5-FF0FDD99132D}" type="pres">
      <dgm:prSet presAssocID="{356379F9-77DE-4D77-992B-857164E2A847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CB1B37-5320-4E46-991D-A90AD8CFF27B}" type="pres">
      <dgm:prSet presAssocID="{356379F9-77DE-4D77-992B-857164E2A847}" presName="accent_1" presStyleCnt="0"/>
      <dgm:spPr/>
    </dgm:pt>
    <dgm:pt modelId="{3E2694B9-2158-4B0A-98E6-7313C6ABEDB6}" type="pres">
      <dgm:prSet presAssocID="{356379F9-77DE-4D77-992B-857164E2A847}" presName="accentRepeatNode" presStyleLbl="solidFgAcc1" presStyleIdx="0" presStyleCnt="6"/>
      <dgm:spPr/>
    </dgm:pt>
    <dgm:pt modelId="{A57349FD-8FAC-4C88-BFC0-33D1B2A4A4BD}" type="pres">
      <dgm:prSet presAssocID="{00C85F5B-4361-40D0-95BB-1E3D2BFD04CC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EB6F5A-F8B4-4335-8DE8-168E8DEE299C}" type="pres">
      <dgm:prSet presAssocID="{00C85F5B-4361-40D0-95BB-1E3D2BFD04CC}" presName="accent_2" presStyleCnt="0"/>
      <dgm:spPr/>
    </dgm:pt>
    <dgm:pt modelId="{6BC0EA70-D75C-4839-9385-FB62A7E02187}" type="pres">
      <dgm:prSet presAssocID="{00C85F5B-4361-40D0-95BB-1E3D2BFD04CC}" presName="accentRepeatNode" presStyleLbl="solidFgAcc1" presStyleIdx="1" presStyleCnt="6"/>
      <dgm:spPr/>
    </dgm:pt>
    <dgm:pt modelId="{9360AFD9-63D4-4A30-A561-A48E44932C28}" type="pres">
      <dgm:prSet presAssocID="{B945992C-FEB9-4BBA-8B84-3A6B09288174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71A17D-6D95-47E7-9F5B-070EF25026B2}" type="pres">
      <dgm:prSet presAssocID="{B945992C-FEB9-4BBA-8B84-3A6B09288174}" presName="accent_3" presStyleCnt="0"/>
      <dgm:spPr/>
    </dgm:pt>
    <dgm:pt modelId="{91FE0AD1-CCF4-490C-9731-EBE0324E6FB4}" type="pres">
      <dgm:prSet presAssocID="{B945992C-FEB9-4BBA-8B84-3A6B09288174}" presName="accentRepeatNode" presStyleLbl="solidFgAcc1" presStyleIdx="2" presStyleCnt="6"/>
      <dgm:spPr/>
    </dgm:pt>
    <dgm:pt modelId="{ED094F29-229A-4313-B3CA-DDD4C36BDD8E}" type="pres">
      <dgm:prSet presAssocID="{04B76FA0-CBAC-465C-A9A1-C4B6516095D2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6E9C1A-EE06-4782-A3FF-3EB38C5170D8}" type="pres">
      <dgm:prSet presAssocID="{04B76FA0-CBAC-465C-A9A1-C4B6516095D2}" presName="accent_4" presStyleCnt="0"/>
      <dgm:spPr/>
    </dgm:pt>
    <dgm:pt modelId="{25D37EE7-696D-4BCA-84D1-02EC548AC7E9}" type="pres">
      <dgm:prSet presAssocID="{04B76FA0-CBAC-465C-A9A1-C4B6516095D2}" presName="accentRepeatNode" presStyleLbl="solidFgAcc1" presStyleIdx="3" presStyleCnt="6"/>
      <dgm:spPr/>
    </dgm:pt>
    <dgm:pt modelId="{A41D740D-1B05-466F-B725-6E27D403160C}" type="pres">
      <dgm:prSet presAssocID="{BEB7C509-C11F-464B-9D16-329E5525898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85EC45-85A8-4402-A327-C644B4A2A4B9}" type="pres">
      <dgm:prSet presAssocID="{BEB7C509-C11F-464B-9D16-329E55258981}" presName="accent_5" presStyleCnt="0"/>
      <dgm:spPr/>
    </dgm:pt>
    <dgm:pt modelId="{A85CED41-8B65-4E1F-9A01-679E4813BD4B}" type="pres">
      <dgm:prSet presAssocID="{BEB7C509-C11F-464B-9D16-329E55258981}" presName="accentRepeatNode" presStyleLbl="solidFgAcc1" presStyleIdx="4" presStyleCnt="6"/>
      <dgm:spPr/>
    </dgm:pt>
    <dgm:pt modelId="{E05FDB85-4EF2-4B4D-A6F4-BA536D4B2ECB}" type="pres">
      <dgm:prSet presAssocID="{88F7222D-622F-4B9E-8580-876CF2E227F5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DC7275-2A0A-4CFC-981A-B063E8D0062A}" type="pres">
      <dgm:prSet presAssocID="{88F7222D-622F-4B9E-8580-876CF2E227F5}" presName="accent_6" presStyleCnt="0"/>
      <dgm:spPr/>
    </dgm:pt>
    <dgm:pt modelId="{2F6D0A83-9C66-40BE-8C0F-FB71EE11DA3D}" type="pres">
      <dgm:prSet presAssocID="{88F7222D-622F-4B9E-8580-876CF2E227F5}" presName="accentRepeatNode" presStyleLbl="solidFgAcc1" presStyleIdx="5" presStyleCnt="6"/>
      <dgm:spPr/>
    </dgm:pt>
  </dgm:ptLst>
  <dgm:cxnLst>
    <dgm:cxn modelId="{D84D6B56-417A-40D2-918B-1FE45A32CE3F}" type="presOf" srcId="{BEB7C509-C11F-464B-9D16-329E55258981}" destId="{A41D740D-1B05-466F-B725-6E27D403160C}" srcOrd="0" destOrd="0" presId="urn:microsoft.com/office/officeart/2008/layout/VerticalCurvedList"/>
    <dgm:cxn modelId="{98855F65-4FAB-47AC-976F-CC2CA6FC317D}" srcId="{E5EFBB50-2B7F-47D3-8FEB-FBB061A9FEF3}" destId="{00C85F5B-4361-40D0-95BB-1E3D2BFD04CC}" srcOrd="1" destOrd="0" parTransId="{14787333-D870-4649-9A03-B51CA9E72EB5}" sibTransId="{DD1583D0-EEC0-42B6-B60D-65EC6923A5B3}"/>
    <dgm:cxn modelId="{D6B5FF7D-B6E6-40F8-9663-43F177B868A3}" type="presOf" srcId="{21E70F63-9552-4969-B54D-2FAC070D71D0}" destId="{DC80F373-B32B-4B2E-95F3-74B4AB2A7203}" srcOrd="0" destOrd="0" presId="urn:microsoft.com/office/officeart/2008/layout/VerticalCurvedList"/>
    <dgm:cxn modelId="{72F5ADEF-0B20-422D-A7D9-51B324B5FF24}" type="presOf" srcId="{B945992C-FEB9-4BBA-8B84-3A6B09288174}" destId="{9360AFD9-63D4-4A30-A561-A48E44932C28}" srcOrd="0" destOrd="0" presId="urn:microsoft.com/office/officeart/2008/layout/VerticalCurvedList"/>
    <dgm:cxn modelId="{662C3495-50EE-4A25-BA04-7AEC2BC3A4AC}" srcId="{E5EFBB50-2B7F-47D3-8FEB-FBB061A9FEF3}" destId="{04B76FA0-CBAC-465C-A9A1-C4B6516095D2}" srcOrd="3" destOrd="0" parTransId="{D4F87214-7CB7-45F6-9CBA-73CF1DA9F846}" sibTransId="{3B21FA79-517E-44CB-9871-B083D3881631}"/>
    <dgm:cxn modelId="{7A27242C-45A8-4682-8B82-E0B8505BD990}" type="presOf" srcId="{04B76FA0-CBAC-465C-A9A1-C4B6516095D2}" destId="{ED094F29-229A-4313-B3CA-DDD4C36BDD8E}" srcOrd="0" destOrd="0" presId="urn:microsoft.com/office/officeart/2008/layout/VerticalCurvedList"/>
    <dgm:cxn modelId="{17E945B0-2D72-4A95-BD8E-28DBCDDE6743}" type="presOf" srcId="{88F7222D-622F-4B9E-8580-876CF2E227F5}" destId="{E05FDB85-4EF2-4B4D-A6F4-BA536D4B2ECB}" srcOrd="0" destOrd="0" presId="urn:microsoft.com/office/officeart/2008/layout/VerticalCurvedList"/>
    <dgm:cxn modelId="{8EF6E745-A873-4E39-B626-772B0E7145B8}" type="presOf" srcId="{356379F9-77DE-4D77-992B-857164E2A847}" destId="{3C648583-B345-4A24-89F5-FF0FDD99132D}" srcOrd="0" destOrd="0" presId="urn:microsoft.com/office/officeart/2008/layout/VerticalCurvedList"/>
    <dgm:cxn modelId="{33EC0AE5-F8CD-41D4-8188-BFD63D4CE029}" type="presOf" srcId="{E5EFBB50-2B7F-47D3-8FEB-FBB061A9FEF3}" destId="{290B7E35-5367-4665-A4BB-89542252B688}" srcOrd="0" destOrd="0" presId="urn:microsoft.com/office/officeart/2008/layout/VerticalCurvedList"/>
    <dgm:cxn modelId="{2E41D524-F612-4969-A691-7C766B0A0165}" type="presOf" srcId="{00C85F5B-4361-40D0-95BB-1E3D2BFD04CC}" destId="{A57349FD-8FAC-4C88-BFC0-33D1B2A4A4BD}" srcOrd="0" destOrd="0" presId="urn:microsoft.com/office/officeart/2008/layout/VerticalCurvedList"/>
    <dgm:cxn modelId="{46344376-DB8E-4251-958F-18E7524649C0}" srcId="{E5EFBB50-2B7F-47D3-8FEB-FBB061A9FEF3}" destId="{BEB7C509-C11F-464B-9D16-329E55258981}" srcOrd="4" destOrd="0" parTransId="{0E6B14E3-52BC-4A87-9502-CB774C9A6B22}" sibTransId="{DC0FE1EE-FAD0-4024-B226-8A1DEF30D800}"/>
    <dgm:cxn modelId="{E59A6009-8D9F-4DAE-94F9-88F390FD82DE}" srcId="{E5EFBB50-2B7F-47D3-8FEB-FBB061A9FEF3}" destId="{356379F9-77DE-4D77-992B-857164E2A847}" srcOrd="0" destOrd="0" parTransId="{89640C0B-294C-45CC-88D9-7C750E262D06}" sibTransId="{21E70F63-9552-4969-B54D-2FAC070D71D0}"/>
    <dgm:cxn modelId="{F37EE8D5-9FEF-401E-AB28-16889E3F9A3E}" srcId="{E5EFBB50-2B7F-47D3-8FEB-FBB061A9FEF3}" destId="{B945992C-FEB9-4BBA-8B84-3A6B09288174}" srcOrd="2" destOrd="0" parTransId="{BBC378A8-0B1A-4DF1-AB59-A3C2AFB0B4D5}" sibTransId="{5078887F-9B2C-43DA-9F46-3773D29039AE}"/>
    <dgm:cxn modelId="{8202E18B-519E-4E9E-BBA7-606BB00A4572}" srcId="{E5EFBB50-2B7F-47D3-8FEB-FBB061A9FEF3}" destId="{88F7222D-622F-4B9E-8580-876CF2E227F5}" srcOrd="5" destOrd="0" parTransId="{550529F3-A537-4B5D-AC42-96A3D4EFA62C}" sibTransId="{FE1A305B-0B6F-497B-86A2-66F5169A6F68}"/>
    <dgm:cxn modelId="{75E0499E-A61B-46FC-9CFB-0AADF2D4BFEC}" type="presParOf" srcId="{290B7E35-5367-4665-A4BB-89542252B688}" destId="{38EB6DD9-49B9-488A-9AF4-A6BD4C65CAC3}" srcOrd="0" destOrd="0" presId="urn:microsoft.com/office/officeart/2008/layout/VerticalCurvedList"/>
    <dgm:cxn modelId="{B7C98A91-B001-48FB-8A99-7A67D938004C}" type="presParOf" srcId="{38EB6DD9-49B9-488A-9AF4-A6BD4C65CAC3}" destId="{D5EF3348-31CB-4AB9-B728-A82FC57B07A7}" srcOrd="0" destOrd="0" presId="urn:microsoft.com/office/officeart/2008/layout/VerticalCurvedList"/>
    <dgm:cxn modelId="{F8A5ACD1-E10C-4E5C-90B7-E748454A1955}" type="presParOf" srcId="{D5EF3348-31CB-4AB9-B728-A82FC57B07A7}" destId="{9D4F12F9-6027-487C-8E30-C4398FB2E97C}" srcOrd="0" destOrd="0" presId="urn:microsoft.com/office/officeart/2008/layout/VerticalCurvedList"/>
    <dgm:cxn modelId="{9DE253F8-A048-4559-87E4-786333F2E848}" type="presParOf" srcId="{D5EF3348-31CB-4AB9-B728-A82FC57B07A7}" destId="{DC80F373-B32B-4B2E-95F3-74B4AB2A7203}" srcOrd="1" destOrd="0" presId="urn:microsoft.com/office/officeart/2008/layout/VerticalCurvedList"/>
    <dgm:cxn modelId="{DD31019D-B83E-424F-A6CB-6338C3E43BF8}" type="presParOf" srcId="{D5EF3348-31CB-4AB9-B728-A82FC57B07A7}" destId="{DFE2424B-3982-4E7D-8FE9-6734AE87D677}" srcOrd="2" destOrd="0" presId="urn:microsoft.com/office/officeart/2008/layout/VerticalCurvedList"/>
    <dgm:cxn modelId="{6AE4426D-3CCF-4823-9593-45ADD34B8684}" type="presParOf" srcId="{D5EF3348-31CB-4AB9-B728-A82FC57B07A7}" destId="{C0F97D64-8682-412A-9CA4-27EA70F93301}" srcOrd="3" destOrd="0" presId="urn:microsoft.com/office/officeart/2008/layout/VerticalCurvedList"/>
    <dgm:cxn modelId="{3E1F829A-14DE-42EC-B3B4-5FC21AC30E04}" type="presParOf" srcId="{38EB6DD9-49B9-488A-9AF4-A6BD4C65CAC3}" destId="{3C648583-B345-4A24-89F5-FF0FDD99132D}" srcOrd="1" destOrd="0" presId="urn:microsoft.com/office/officeart/2008/layout/VerticalCurvedList"/>
    <dgm:cxn modelId="{9E3EB34C-949E-47A4-83B4-20810992E8D6}" type="presParOf" srcId="{38EB6DD9-49B9-488A-9AF4-A6BD4C65CAC3}" destId="{F4CB1B37-5320-4E46-991D-A90AD8CFF27B}" srcOrd="2" destOrd="0" presId="urn:microsoft.com/office/officeart/2008/layout/VerticalCurvedList"/>
    <dgm:cxn modelId="{8362E5A1-55E2-4BEF-8348-0799307E289D}" type="presParOf" srcId="{F4CB1B37-5320-4E46-991D-A90AD8CFF27B}" destId="{3E2694B9-2158-4B0A-98E6-7313C6ABEDB6}" srcOrd="0" destOrd="0" presId="urn:microsoft.com/office/officeart/2008/layout/VerticalCurvedList"/>
    <dgm:cxn modelId="{B49C6102-EBF4-4C21-8BC0-7A12FFAE5D86}" type="presParOf" srcId="{38EB6DD9-49B9-488A-9AF4-A6BD4C65CAC3}" destId="{A57349FD-8FAC-4C88-BFC0-33D1B2A4A4BD}" srcOrd="3" destOrd="0" presId="urn:microsoft.com/office/officeart/2008/layout/VerticalCurvedList"/>
    <dgm:cxn modelId="{622C9DD4-0DB0-4E15-81A9-763E530C76E1}" type="presParOf" srcId="{38EB6DD9-49B9-488A-9AF4-A6BD4C65CAC3}" destId="{CAEB6F5A-F8B4-4335-8DE8-168E8DEE299C}" srcOrd="4" destOrd="0" presId="urn:microsoft.com/office/officeart/2008/layout/VerticalCurvedList"/>
    <dgm:cxn modelId="{9CC61DC8-1D92-43CC-A8D1-82924E40D60C}" type="presParOf" srcId="{CAEB6F5A-F8B4-4335-8DE8-168E8DEE299C}" destId="{6BC0EA70-D75C-4839-9385-FB62A7E02187}" srcOrd="0" destOrd="0" presId="urn:microsoft.com/office/officeart/2008/layout/VerticalCurvedList"/>
    <dgm:cxn modelId="{609224E0-F474-4991-ADD7-4BA55DEC79E8}" type="presParOf" srcId="{38EB6DD9-49B9-488A-9AF4-A6BD4C65CAC3}" destId="{9360AFD9-63D4-4A30-A561-A48E44932C28}" srcOrd="5" destOrd="0" presId="urn:microsoft.com/office/officeart/2008/layout/VerticalCurvedList"/>
    <dgm:cxn modelId="{12FA2E50-36FA-4433-8E33-5C5854EC1F27}" type="presParOf" srcId="{38EB6DD9-49B9-488A-9AF4-A6BD4C65CAC3}" destId="{E671A17D-6D95-47E7-9F5B-070EF25026B2}" srcOrd="6" destOrd="0" presId="urn:microsoft.com/office/officeart/2008/layout/VerticalCurvedList"/>
    <dgm:cxn modelId="{29B89CD3-B560-4199-8D36-3CD25D93BB0F}" type="presParOf" srcId="{E671A17D-6D95-47E7-9F5B-070EF25026B2}" destId="{91FE0AD1-CCF4-490C-9731-EBE0324E6FB4}" srcOrd="0" destOrd="0" presId="urn:microsoft.com/office/officeart/2008/layout/VerticalCurvedList"/>
    <dgm:cxn modelId="{7A20F6E7-EE45-41B9-AAC7-CDA5E508E374}" type="presParOf" srcId="{38EB6DD9-49B9-488A-9AF4-A6BD4C65CAC3}" destId="{ED094F29-229A-4313-B3CA-DDD4C36BDD8E}" srcOrd="7" destOrd="0" presId="urn:microsoft.com/office/officeart/2008/layout/VerticalCurvedList"/>
    <dgm:cxn modelId="{8263ADB4-4987-4063-AD4A-1FCBD64E6340}" type="presParOf" srcId="{38EB6DD9-49B9-488A-9AF4-A6BD4C65CAC3}" destId="{476E9C1A-EE06-4782-A3FF-3EB38C5170D8}" srcOrd="8" destOrd="0" presId="urn:microsoft.com/office/officeart/2008/layout/VerticalCurvedList"/>
    <dgm:cxn modelId="{F7E081EE-0830-494C-AFFE-D5F5A9A4E032}" type="presParOf" srcId="{476E9C1A-EE06-4782-A3FF-3EB38C5170D8}" destId="{25D37EE7-696D-4BCA-84D1-02EC548AC7E9}" srcOrd="0" destOrd="0" presId="urn:microsoft.com/office/officeart/2008/layout/VerticalCurvedList"/>
    <dgm:cxn modelId="{CBC26629-096D-4663-A412-41E0C6C5A45B}" type="presParOf" srcId="{38EB6DD9-49B9-488A-9AF4-A6BD4C65CAC3}" destId="{A41D740D-1B05-466F-B725-6E27D403160C}" srcOrd="9" destOrd="0" presId="urn:microsoft.com/office/officeart/2008/layout/VerticalCurvedList"/>
    <dgm:cxn modelId="{1EA747C1-D890-4865-B9BD-D1D85D830759}" type="presParOf" srcId="{38EB6DD9-49B9-488A-9AF4-A6BD4C65CAC3}" destId="{7485EC45-85A8-4402-A327-C644B4A2A4B9}" srcOrd="10" destOrd="0" presId="urn:microsoft.com/office/officeart/2008/layout/VerticalCurvedList"/>
    <dgm:cxn modelId="{229D1E52-1291-4B9E-A02F-DB332ACF8D64}" type="presParOf" srcId="{7485EC45-85A8-4402-A327-C644B4A2A4B9}" destId="{A85CED41-8B65-4E1F-9A01-679E4813BD4B}" srcOrd="0" destOrd="0" presId="urn:microsoft.com/office/officeart/2008/layout/VerticalCurvedList"/>
    <dgm:cxn modelId="{B4D3FD95-9037-43FF-B2D5-B89A17938B72}" type="presParOf" srcId="{38EB6DD9-49B9-488A-9AF4-A6BD4C65CAC3}" destId="{E05FDB85-4EF2-4B4D-A6F4-BA536D4B2ECB}" srcOrd="11" destOrd="0" presId="urn:microsoft.com/office/officeart/2008/layout/VerticalCurvedList"/>
    <dgm:cxn modelId="{5D5F97B6-4F20-4939-9454-6F9A361656F2}" type="presParOf" srcId="{38EB6DD9-49B9-488A-9AF4-A6BD4C65CAC3}" destId="{15DC7275-2A0A-4CFC-981A-B063E8D0062A}" srcOrd="12" destOrd="0" presId="urn:microsoft.com/office/officeart/2008/layout/VerticalCurvedList"/>
    <dgm:cxn modelId="{476E2749-E625-4035-8264-5EA708113CAF}" type="presParOf" srcId="{15DC7275-2A0A-4CFC-981A-B063E8D0062A}" destId="{2F6D0A83-9C66-40BE-8C0F-FB71EE11DA3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5D49E8-7EAC-4E35-BB98-7425E3D8724F}" type="doc">
      <dgm:prSet loTypeId="urn:microsoft.com/office/officeart/2005/8/layout/default#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747299-EBCC-4A5F-8B9A-5295E502EB76}">
      <dgm:prSet/>
      <dgm:spPr/>
      <dgm:t>
        <a:bodyPr/>
        <a:lstStyle/>
        <a:p>
          <a:pPr rtl="0"/>
          <a:r>
            <a:rPr lang="en-US" dirty="0" smtClean="0"/>
            <a:t>Rampant increase in automobile ownership and usage</a:t>
          </a:r>
          <a:endParaRPr lang="en-GB" dirty="0"/>
        </a:p>
      </dgm:t>
    </dgm:pt>
    <dgm:pt modelId="{A30686D3-B352-4E0B-B697-D4D44171994C}" type="parTrans" cxnId="{7763362F-C073-4200-8568-452245960AF3}">
      <dgm:prSet/>
      <dgm:spPr/>
      <dgm:t>
        <a:bodyPr/>
        <a:lstStyle/>
        <a:p>
          <a:endParaRPr lang="en-GB"/>
        </a:p>
      </dgm:t>
    </dgm:pt>
    <dgm:pt modelId="{F045A5FF-DF24-4B01-8C19-06E8AD7BEFB1}" type="sibTrans" cxnId="{7763362F-C073-4200-8568-452245960AF3}">
      <dgm:prSet/>
      <dgm:spPr/>
      <dgm:t>
        <a:bodyPr/>
        <a:lstStyle/>
        <a:p>
          <a:endParaRPr lang="en-GB"/>
        </a:p>
      </dgm:t>
    </dgm:pt>
    <dgm:pt modelId="{752EA882-28CA-4AB9-A16E-55751F34E26F}">
      <dgm:prSet/>
      <dgm:spPr/>
      <dgm:t>
        <a:bodyPr/>
        <a:lstStyle/>
        <a:p>
          <a:pPr rtl="0"/>
          <a:r>
            <a:rPr lang="en-US" dirty="0" smtClean="0"/>
            <a:t>Incessant traffic jams</a:t>
          </a:r>
          <a:endParaRPr lang="en-GB" dirty="0"/>
        </a:p>
      </dgm:t>
    </dgm:pt>
    <dgm:pt modelId="{F4FB45F0-5CBE-4C5B-8174-4F9F7944F3D3}" type="parTrans" cxnId="{4C12B798-6F9B-4888-AD70-02101429AC26}">
      <dgm:prSet/>
      <dgm:spPr/>
      <dgm:t>
        <a:bodyPr/>
        <a:lstStyle/>
        <a:p>
          <a:endParaRPr lang="en-GB"/>
        </a:p>
      </dgm:t>
    </dgm:pt>
    <dgm:pt modelId="{172E1739-8E03-4D7B-9E11-6E1A14E79D23}" type="sibTrans" cxnId="{4C12B798-6F9B-4888-AD70-02101429AC26}">
      <dgm:prSet/>
      <dgm:spPr/>
      <dgm:t>
        <a:bodyPr/>
        <a:lstStyle/>
        <a:p>
          <a:endParaRPr lang="en-GB"/>
        </a:p>
      </dgm:t>
    </dgm:pt>
    <dgm:pt modelId="{190CC7EF-3D01-4FD0-AA6B-502329B42387}">
      <dgm:prSet/>
      <dgm:spPr/>
      <dgm:t>
        <a:bodyPr/>
        <a:lstStyle/>
        <a:p>
          <a:pPr rtl="0"/>
          <a:r>
            <a:rPr lang="en-US" dirty="0" smtClean="0"/>
            <a:t>Situation only getting worse</a:t>
          </a:r>
          <a:endParaRPr lang="en-GB" dirty="0"/>
        </a:p>
      </dgm:t>
    </dgm:pt>
    <dgm:pt modelId="{750DBA99-819B-4EC3-B474-BCF8C2C2D415}" type="parTrans" cxnId="{D6941D4B-E73F-43B3-8ED1-BF17761A00D3}">
      <dgm:prSet/>
      <dgm:spPr/>
      <dgm:t>
        <a:bodyPr/>
        <a:lstStyle/>
        <a:p>
          <a:endParaRPr lang="en-GB"/>
        </a:p>
      </dgm:t>
    </dgm:pt>
    <dgm:pt modelId="{0CFE4FC0-269D-446C-BACC-A11B7A4A77F0}" type="sibTrans" cxnId="{D6941D4B-E73F-43B3-8ED1-BF17761A00D3}">
      <dgm:prSet/>
      <dgm:spPr/>
      <dgm:t>
        <a:bodyPr/>
        <a:lstStyle/>
        <a:p>
          <a:endParaRPr lang="en-GB"/>
        </a:p>
      </dgm:t>
    </dgm:pt>
    <dgm:pt modelId="{813DB9B5-628E-4002-9065-596F4AB3F1F9}" type="pres">
      <dgm:prSet presAssocID="{B95D49E8-7EAC-4E35-BB98-7425E3D8724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41429AA-AA6E-45AD-910A-0BFA59B7E0F4}" type="pres">
      <dgm:prSet presAssocID="{DC747299-EBCC-4A5F-8B9A-5295E502EB7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08EB7DF-BEBE-461A-AA08-EEC848834BE5}" type="pres">
      <dgm:prSet presAssocID="{F045A5FF-DF24-4B01-8C19-06E8AD7BEFB1}" presName="sibTrans" presStyleCnt="0"/>
      <dgm:spPr/>
    </dgm:pt>
    <dgm:pt modelId="{061F0BBB-0359-4303-905B-AACC981B650B}" type="pres">
      <dgm:prSet presAssocID="{752EA882-28CA-4AB9-A16E-55751F34E26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ADBDBDA-D1FB-4ED0-92B1-BE571B4A9E39}" type="pres">
      <dgm:prSet presAssocID="{172E1739-8E03-4D7B-9E11-6E1A14E79D23}" presName="sibTrans" presStyleCnt="0"/>
      <dgm:spPr/>
    </dgm:pt>
    <dgm:pt modelId="{BC16822D-133F-4402-8FE2-9B3EA1F6C643}" type="pres">
      <dgm:prSet presAssocID="{190CC7EF-3D01-4FD0-AA6B-502329B4238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9D065C4-12E1-4471-B309-F90F4FE46CDA}" type="presOf" srcId="{DC747299-EBCC-4A5F-8B9A-5295E502EB76}" destId="{F41429AA-AA6E-45AD-910A-0BFA59B7E0F4}" srcOrd="0" destOrd="0" presId="urn:microsoft.com/office/officeart/2005/8/layout/default#2"/>
    <dgm:cxn modelId="{AB15E3F7-1706-4A2C-8248-8E965180E24E}" type="presOf" srcId="{752EA882-28CA-4AB9-A16E-55751F34E26F}" destId="{061F0BBB-0359-4303-905B-AACC981B650B}" srcOrd="0" destOrd="0" presId="urn:microsoft.com/office/officeart/2005/8/layout/default#2"/>
    <dgm:cxn modelId="{523A4F4B-0AD5-4C4A-A6AA-3DC1D760EC6F}" type="presOf" srcId="{B95D49E8-7EAC-4E35-BB98-7425E3D8724F}" destId="{813DB9B5-628E-4002-9065-596F4AB3F1F9}" srcOrd="0" destOrd="0" presId="urn:microsoft.com/office/officeart/2005/8/layout/default#2"/>
    <dgm:cxn modelId="{4C12B798-6F9B-4888-AD70-02101429AC26}" srcId="{B95D49E8-7EAC-4E35-BB98-7425E3D8724F}" destId="{752EA882-28CA-4AB9-A16E-55751F34E26F}" srcOrd="1" destOrd="0" parTransId="{F4FB45F0-5CBE-4C5B-8174-4F9F7944F3D3}" sibTransId="{172E1739-8E03-4D7B-9E11-6E1A14E79D23}"/>
    <dgm:cxn modelId="{7763362F-C073-4200-8568-452245960AF3}" srcId="{B95D49E8-7EAC-4E35-BB98-7425E3D8724F}" destId="{DC747299-EBCC-4A5F-8B9A-5295E502EB76}" srcOrd="0" destOrd="0" parTransId="{A30686D3-B352-4E0B-B697-D4D44171994C}" sibTransId="{F045A5FF-DF24-4B01-8C19-06E8AD7BEFB1}"/>
    <dgm:cxn modelId="{D6941D4B-E73F-43B3-8ED1-BF17761A00D3}" srcId="{B95D49E8-7EAC-4E35-BB98-7425E3D8724F}" destId="{190CC7EF-3D01-4FD0-AA6B-502329B42387}" srcOrd="2" destOrd="0" parTransId="{750DBA99-819B-4EC3-B474-BCF8C2C2D415}" sibTransId="{0CFE4FC0-269D-446C-BACC-A11B7A4A77F0}"/>
    <dgm:cxn modelId="{FA1D6DB8-84BF-467F-90E1-93F8A777FC61}" type="presOf" srcId="{190CC7EF-3D01-4FD0-AA6B-502329B42387}" destId="{BC16822D-133F-4402-8FE2-9B3EA1F6C643}" srcOrd="0" destOrd="0" presId="urn:microsoft.com/office/officeart/2005/8/layout/default#2"/>
    <dgm:cxn modelId="{18604094-BA6A-473C-A24E-B8641034D5B0}" type="presParOf" srcId="{813DB9B5-628E-4002-9065-596F4AB3F1F9}" destId="{F41429AA-AA6E-45AD-910A-0BFA59B7E0F4}" srcOrd="0" destOrd="0" presId="urn:microsoft.com/office/officeart/2005/8/layout/default#2"/>
    <dgm:cxn modelId="{15561583-2DC4-45A4-9F1D-801ED5E39EF8}" type="presParOf" srcId="{813DB9B5-628E-4002-9065-596F4AB3F1F9}" destId="{208EB7DF-BEBE-461A-AA08-EEC848834BE5}" srcOrd="1" destOrd="0" presId="urn:microsoft.com/office/officeart/2005/8/layout/default#2"/>
    <dgm:cxn modelId="{6CD6BD9D-5E60-43EA-B003-229559E5EB06}" type="presParOf" srcId="{813DB9B5-628E-4002-9065-596F4AB3F1F9}" destId="{061F0BBB-0359-4303-905B-AACC981B650B}" srcOrd="2" destOrd="0" presId="urn:microsoft.com/office/officeart/2005/8/layout/default#2"/>
    <dgm:cxn modelId="{D2D50175-6833-4656-A40B-238A851A972A}" type="presParOf" srcId="{813DB9B5-628E-4002-9065-596F4AB3F1F9}" destId="{7ADBDBDA-D1FB-4ED0-92B1-BE571B4A9E39}" srcOrd="3" destOrd="0" presId="urn:microsoft.com/office/officeart/2005/8/layout/default#2"/>
    <dgm:cxn modelId="{EAAEE551-31E3-4530-B254-9ABAB1C06032}" type="presParOf" srcId="{813DB9B5-628E-4002-9065-596F4AB3F1F9}" destId="{BC16822D-133F-4402-8FE2-9B3EA1F6C643}" srcOrd="4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0F373-B32B-4B2E-95F3-74B4AB2A7203}">
      <dsp:nvSpPr>
        <dsp:cNvPr id="0" name=""/>
        <dsp:cNvSpPr/>
      </dsp:nvSpPr>
      <dsp:spPr>
        <a:xfrm>
          <a:off x="-6268271" y="-958890"/>
          <a:ext cx="7461331" cy="7461331"/>
        </a:xfrm>
        <a:prstGeom prst="blockArc">
          <a:avLst>
            <a:gd name="adj1" fmla="val 18900000"/>
            <a:gd name="adj2" fmla="val 2700000"/>
            <a:gd name="adj3" fmla="val 289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648583-B345-4A24-89F5-FF0FDD99132D}">
      <dsp:nvSpPr>
        <dsp:cNvPr id="0" name=""/>
        <dsp:cNvSpPr/>
      </dsp:nvSpPr>
      <dsp:spPr>
        <a:xfrm>
          <a:off x="444202" y="291923"/>
          <a:ext cx="7336956" cy="5836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3252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Increasing Urban Population</a:t>
          </a:r>
          <a:endParaRPr lang="en-US" sz="2900" kern="1200" dirty="0"/>
        </a:p>
      </dsp:txBody>
      <dsp:txXfrm>
        <a:off x="444202" y="291923"/>
        <a:ext cx="7336956" cy="583624"/>
      </dsp:txXfrm>
    </dsp:sp>
    <dsp:sp modelId="{3E2694B9-2158-4B0A-98E6-7313C6ABEDB6}">
      <dsp:nvSpPr>
        <dsp:cNvPr id="0" name=""/>
        <dsp:cNvSpPr/>
      </dsp:nvSpPr>
      <dsp:spPr>
        <a:xfrm>
          <a:off x="79436" y="218970"/>
          <a:ext cx="729531" cy="7295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349FD-8FAC-4C88-BFC0-33D1B2A4A4BD}">
      <dsp:nvSpPr>
        <dsp:cNvPr id="0" name=""/>
        <dsp:cNvSpPr/>
      </dsp:nvSpPr>
      <dsp:spPr>
        <a:xfrm>
          <a:off x="924273" y="1167249"/>
          <a:ext cx="6856884" cy="58362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3252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Growing Congestion</a:t>
          </a:r>
          <a:endParaRPr lang="en-US" sz="2900" kern="1200" dirty="0"/>
        </a:p>
      </dsp:txBody>
      <dsp:txXfrm>
        <a:off x="924273" y="1167249"/>
        <a:ext cx="6856884" cy="583624"/>
      </dsp:txXfrm>
    </dsp:sp>
    <dsp:sp modelId="{6BC0EA70-D75C-4839-9385-FB62A7E02187}">
      <dsp:nvSpPr>
        <dsp:cNvPr id="0" name=""/>
        <dsp:cNvSpPr/>
      </dsp:nvSpPr>
      <dsp:spPr>
        <a:xfrm>
          <a:off x="559508" y="1094296"/>
          <a:ext cx="729531" cy="7295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60AFD9-63D4-4A30-A561-A48E44932C28}">
      <dsp:nvSpPr>
        <dsp:cNvPr id="0" name=""/>
        <dsp:cNvSpPr/>
      </dsp:nvSpPr>
      <dsp:spPr>
        <a:xfrm>
          <a:off x="1143798" y="2042576"/>
          <a:ext cx="6637360" cy="58362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3252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Rising Energy consumption</a:t>
          </a:r>
          <a:endParaRPr lang="en-US" sz="2900" kern="1200" dirty="0"/>
        </a:p>
      </dsp:txBody>
      <dsp:txXfrm>
        <a:off x="1143798" y="2042576"/>
        <a:ext cx="6637360" cy="583624"/>
      </dsp:txXfrm>
    </dsp:sp>
    <dsp:sp modelId="{91FE0AD1-CCF4-490C-9731-EBE0324E6FB4}">
      <dsp:nvSpPr>
        <dsp:cNvPr id="0" name=""/>
        <dsp:cNvSpPr/>
      </dsp:nvSpPr>
      <dsp:spPr>
        <a:xfrm>
          <a:off x="779032" y="1969623"/>
          <a:ext cx="729531" cy="7295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094F29-229A-4313-B3CA-DDD4C36BDD8E}">
      <dsp:nvSpPr>
        <dsp:cNvPr id="0" name=""/>
        <dsp:cNvSpPr/>
      </dsp:nvSpPr>
      <dsp:spPr>
        <a:xfrm>
          <a:off x="1143798" y="2917348"/>
          <a:ext cx="6637360" cy="58362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3252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Increasing Air Pollution &amp; CO2 emissions</a:t>
          </a:r>
          <a:endParaRPr lang="en-US" sz="2900" kern="1200" dirty="0"/>
        </a:p>
      </dsp:txBody>
      <dsp:txXfrm>
        <a:off x="1143798" y="2917348"/>
        <a:ext cx="6637360" cy="583624"/>
      </dsp:txXfrm>
    </dsp:sp>
    <dsp:sp modelId="{25D37EE7-696D-4BCA-84D1-02EC548AC7E9}">
      <dsp:nvSpPr>
        <dsp:cNvPr id="0" name=""/>
        <dsp:cNvSpPr/>
      </dsp:nvSpPr>
      <dsp:spPr>
        <a:xfrm>
          <a:off x="779032" y="2844395"/>
          <a:ext cx="729531" cy="7295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1D740D-1B05-466F-B725-6E27D403160C}">
      <dsp:nvSpPr>
        <dsp:cNvPr id="0" name=""/>
        <dsp:cNvSpPr/>
      </dsp:nvSpPr>
      <dsp:spPr>
        <a:xfrm>
          <a:off x="924273" y="3792675"/>
          <a:ext cx="6856884" cy="58362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3252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Adverse Health Effect</a:t>
          </a:r>
          <a:endParaRPr lang="en-US" sz="2900" kern="1200" dirty="0"/>
        </a:p>
      </dsp:txBody>
      <dsp:txXfrm>
        <a:off x="924273" y="3792675"/>
        <a:ext cx="6856884" cy="583624"/>
      </dsp:txXfrm>
    </dsp:sp>
    <dsp:sp modelId="{A85CED41-8B65-4E1F-9A01-679E4813BD4B}">
      <dsp:nvSpPr>
        <dsp:cNvPr id="0" name=""/>
        <dsp:cNvSpPr/>
      </dsp:nvSpPr>
      <dsp:spPr>
        <a:xfrm>
          <a:off x="559508" y="3719722"/>
          <a:ext cx="729531" cy="7295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5FDB85-4EF2-4B4D-A6F4-BA536D4B2ECB}">
      <dsp:nvSpPr>
        <dsp:cNvPr id="0" name=""/>
        <dsp:cNvSpPr/>
      </dsp:nvSpPr>
      <dsp:spPr>
        <a:xfrm>
          <a:off x="444202" y="4668001"/>
          <a:ext cx="7336956" cy="5836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3252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Declining Road Safety</a:t>
          </a:r>
        </a:p>
      </dsp:txBody>
      <dsp:txXfrm>
        <a:off x="444202" y="4668001"/>
        <a:ext cx="7336956" cy="583624"/>
      </dsp:txXfrm>
    </dsp:sp>
    <dsp:sp modelId="{2F6D0A83-9C66-40BE-8C0F-FB71EE11DA3D}">
      <dsp:nvSpPr>
        <dsp:cNvPr id="0" name=""/>
        <dsp:cNvSpPr/>
      </dsp:nvSpPr>
      <dsp:spPr>
        <a:xfrm>
          <a:off x="79436" y="4595048"/>
          <a:ext cx="729531" cy="7295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89DF5-739A-4694-BE3E-D35D6958B168}" type="datetimeFigureOut">
              <a:rPr lang="en-US" smtClean="0"/>
              <a:pPr/>
              <a:t>11/11/13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6FDB5-EA23-4BE8-AEFB-D2DAAB0E4E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87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D63379-7F8A-4B14-A2AB-E6F1B7F27CB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775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jeep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background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picture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burning</a:t>
            </a:r>
            <a:r>
              <a:rPr lang="de-DE" baseline="0" dirty="0" smtClean="0"/>
              <a:t>??? </a:t>
            </a:r>
            <a:r>
              <a:rPr lang="de-DE" baseline="0" dirty="0" err="1" smtClean="0"/>
              <a:t>Anyway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nice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slide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75FAF-09B2-4469-9AF0-E8132C627EA2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0816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81766">
              <a:defRPr/>
            </a:pPr>
            <a:r>
              <a:rPr lang="en-US" sz="1600" dirty="0"/>
              <a:t>It shows that cities with a high and increasing modal share of public transport, walking and cycling, </a:t>
            </a:r>
            <a:r>
              <a:rPr lang="en-GB" sz="1600" dirty="0"/>
              <a:t>saw a decrease in the consumption of energy for passenger transport per capita.</a:t>
            </a:r>
            <a:endParaRPr lang="en-US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D63379-7F8A-4B14-A2AB-E6F1B7F27CB7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312EF-CD17-4063-8EB5-604B5CFDE67C}" type="datetimeFigureOut">
              <a:rPr lang="en-IN" smtClean="0"/>
              <a:pPr/>
              <a:t>11/11/13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11F4-1651-4D27-85C2-2FDCE797592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045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312EF-CD17-4063-8EB5-604B5CFDE67C}" type="datetimeFigureOut">
              <a:rPr lang="en-IN" smtClean="0"/>
              <a:pPr/>
              <a:t>11/11/13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11F4-1651-4D27-85C2-2FDCE797592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999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312EF-CD17-4063-8EB5-604B5CFDE67C}" type="datetimeFigureOut">
              <a:rPr lang="en-IN" smtClean="0"/>
              <a:pPr/>
              <a:t>11/11/13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11F4-1651-4D27-85C2-2FDCE797592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960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312EF-CD17-4063-8EB5-604B5CFDE67C}" type="datetimeFigureOut">
              <a:rPr lang="en-IN" smtClean="0"/>
              <a:pPr/>
              <a:t>11/11/13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11F4-1651-4D27-85C2-2FDCE797592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9130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312EF-CD17-4063-8EB5-604B5CFDE67C}" type="datetimeFigureOut">
              <a:rPr lang="en-IN" smtClean="0"/>
              <a:pPr/>
              <a:t>11/11/13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11F4-1651-4D27-85C2-2FDCE797592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903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312EF-CD17-4063-8EB5-604B5CFDE67C}" type="datetimeFigureOut">
              <a:rPr lang="en-IN" smtClean="0"/>
              <a:pPr/>
              <a:t>11/11/13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11F4-1651-4D27-85C2-2FDCE797592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388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312EF-CD17-4063-8EB5-604B5CFDE67C}" type="datetimeFigureOut">
              <a:rPr lang="en-IN" smtClean="0"/>
              <a:pPr/>
              <a:t>11/11/13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11F4-1651-4D27-85C2-2FDCE797592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0183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312EF-CD17-4063-8EB5-604B5CFDE67C}" type="datetimeFigureOut">
              <a:rPr lang="en-IN" smtClean="0"/>
              <a:pPr/>
              <a:t>11/11/13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11F4-1651-4D27-85C2-2FDCE797592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7318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312EF-CD17-4063-8EB5-604B5CFDE67C}" type="datetimeFigureOut">
              <a:rPr lang="en-IN" smtClean="0"/>
              <a:pPr/>
              <a:t>11/11/13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11F4-1651-4D27-85C2-2FDCE797592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3768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312EF-CD17-4063-8EB5-604B5CFDE67C}" type="datetimeFigureOut">
              <a:rPr lang="en-IN" smtClean="0"/>
              <a:pPr/>
              <a:t>11/11/13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11F4-1651-4D27-85C2-2FDCE797592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6476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312EF-CD17-4063-8EB5-604B5CFDE67C}" type="datetimeFigureOut">
              <a:rPr lang="en-IN" smtClean="0"/>
              <a:pPr/>
              <a:t>11/11/13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11F4-1651-4D27-85C2-2FDCE797592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1492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312EF-CD17-4063-8EB5-604B5CFDE67C}" type="datetimeFigureOut">
              <a:rPr lang="en-IN" smtClean="0"/>
              <a:pPr/>
              <a:t>11/11/13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911F4-1651-4D27-85C2-2FDCE797592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312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1.jpeg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Microsoft_Excel_97_-_2004_Worksheet1.xls"/><Relationship Id="rId7" Type="http://schemas.openxmlformats.org/officeDocument/2006/relationships/image" Target="../media/image20.emf"/><Relationship Id="rId8" Type="http://schemas.openxmlformats.org/officeDocument/2006/relationships/image" Target="../media/image1.jpeg"/><Relationship Id="rId9" Type="http://schemas.openxmlformats.org/officeDocument/2006/relationships/image" Target="../media/image22.png"/><Relationship Id="rId10" Type="http://schemas.openxmlformats.org/officeDocument/2006/relationships/image" Target="../media/image2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wmf"/><Relationship Id="rId3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hyperlink" Target="http://carimg.sulekha.com/automotive-albums/default/original/delhi_traffic_congestion.jpg" TargetMode="Externa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wmf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7544" y="476672"/>
            <a:ext cx="4680520" cy="38884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>
              <a:defRPr sz="4400">
                <a:ln>
                  <a:noFill/>
                </a:ln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noProof="0" dirty="0" smtClean="0"/>
              <a:t>Ways to mitigate Transport Pollution</a:t>
            </a:r>
            <a:endParaRPr kumimoji="0" lang="en-US" sz="3600" b="0" i="0" u="none" strike="noStrike" kern="1200" cap="none" spc="-100" normalizeH="0" baseline="0" noProof="0" dirty="0">
              <a:ln>
                <a:noFill/>
              </a:ln>
              <a:solidFill>
                <a:srgbClr val="69676D">
                  <a:lumMod val="75000"/>
                </a:srgbClr>
              </a:solidFill>
              <a:effectLst/>
              <a:uLnTx/>
              <a:uFillTx/>
              <a:latin typeface="Cambria"/>
              <a:ea typeface="+mj-ea"/>
              <a:cs typeface="+mj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467544" y="4437112"/>
            <a:ext cx="4680520" cy="1944216"/>
          </a:xfrm>
          <a:prstGeom prst="rect">
            <a:avLst/>
          </a:prstGeom>
          <a:solidFill>
            <a:sysClr val="window" lastClr="FFFFFF">
              <a:lumMod val="50000"/>
            </a:sysClr>
          </a:solidFill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z="2800" dirty="0"/>
              <a:t>A S Bhal </a:t>
            </a:r>
            <a:endParaRPr lang="pt-BR" sz="2800" dirty="0" smtClean="0"/>
          </a:p>
          <a:p>
            <a:r>
              <a:rPr lang="pt-BR" sz="2800" dirty="0" smtClean="0"/>
              <a:t>Economic Advisor, </a:t>
            </a:r>
          </a:p>
          <a:p>
            <a:r>
              <a:rPr lang="pt-BR" sz="2800" dirty="0" smtClean="0"/>
              <a:t>Ministry of Urban Development, government of India</a:t>
            </a:r>
            <a:endParaRPr lang="de-DE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0730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8409112" cy="936104"/>
          </a:xfrm>
        </p:spPr>
        <p:txBody>
          <a:bodyPr/>
          <a:lstStyle/>
          <a:p>
            <a:pPr algn="l">
              <a:defRPr/>
            </a:pPr>
            <a:r>
              <a:rPr lang="en-US" sz="3600" spc="-100" dirty="0">
                <a:solidFill>
                  <a:schemeClr val="tx2"/>
                </a:solidFill>
              </a:rPr>
              <a:t>Rising Energy Consumption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30484"/>
            <a:ext cx="3391534" cy="56108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Global Scenario</a:t>
            </a:r>
          </a:p>
          <a:p>
            <a:r>
              <a:rPr lang="en-US" sz="2200" dirty="0" smtClean="0"/>
              <a:t>High Consumption of energy by the Transport Sector – 2377 </a:t>
            </a:r>
            <a:r>
              <a:rPr lang="en-US" sz="2200" dirty="0" err="1" smtClean="0"/>
              <a:t>Mtoe</a:t>
            </a:r>
            <a:r>
              <a:rPr lang="en-US" sz="2200" dirty="0" smtClean="0"/>
              <a:t>/ year (27.4%) only after building industry.</a:t>
            </a:r>
          </a:p>
          <a:p>
            <a:r>
              <a:rPr lang="en-US" sz="2200" dirty="0" smtClean="0"/>
              <a:t>Source – 97% from non renewable sources </a:t>
            </a:r>
          </a:p>
          <a:p>
            <a:pPr marL="0" indent="0">
              <a:buNone/>
            </a:pPr>
            <a:r>
              <a:rPr lang="en-US" sz="2400" b="1" dirty="0" smtClean="0"/>
              <a:t>India </a:t>
            </a:r>
          </a:p>
          <a:p>
            <a:r>
              <a:rPr lang="en-US" sz="2200" dirty="0" smtClean="0"/>
              <a:t>Energy Consumption by transport sector – 80 Million Tons of Oil Equivalent (</a:t>
            </a:r>
            <a:r>
              <a:rPr lang="en-US" sz="2200" dirty="0" err="1" smtClean="0"/>
              <a:t>Mtoe</a:t>
            </a:r>
            <a:r>
              <a:rPr lang="en-US" sz="2200" dirty="0" smtClean="0"/>
              <a:t>)/ year</a:t>
            </a:r>
          </a:p>
          <a:p>
            <a:r>
              <a:rPr lang="en-US" sz="2200" dirty="0" smtClean="0"/>
              <a:t>Growth in </a:t>
            </a:r>
            <a:r>
              <a:rPr lang="en-US" sz="2200" dirty="0"/>
              <a:t>transport energy consumption of 38% between 2010-2035 (especially due to larger car and truck fleets</a:t>
            </a:r>
            <a:r>
              <a:rPr lang="en-US" sz="2400" dirty="0" smtClean="0"/>
              <a:t>)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7" t="25391" r="26427" b="23828"/>
          <a:stretch>
            <a:fillRect/>
          </a:stretch>
        </p:blipFill>
        <p:spPr bwMode="auto">
          <a:xfrm>
            <a:off x="3851919" y="4198937"/>
            <a:ext cx="4551363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t="22880" r="2934" b="13443"/>
          <a:stretch/>
        </p:blipFill>
        <p:spPr bwMode="auto">
          <a:xfrm>
            <a:off x="3571046" y="1365312"/>
            <a:ext cx="4806723" cy="285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2"/>
          <p:cNvSpPr txBox="1"/>
          <p:nvPr/>
        </p:nvSpPr>
        <p:spPr>
          <a:xfrm>
            <a:off x="4139952" y="1130484"/>
            <a:ext cx="3412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The global </a:t>
            </a:r>
            <a:r>
              <a:rPr lang="de-DE" sz="1600" dirty="0" err="1" smtClean="0"/>
              <a:t>energy</a:t>
            </a:r>
            <a:r>
              <a:rPr lang="de-DE" sz="1600" dirty="0" smtClean="0"/>
              <a:t> </a:t>
            </a:r>
            <a:r>
              <a:rPr lang="de-DE" sz="1600" dirty="0" err="1" smtClean="0"/>
              <a:t>system</a:t>
            </a:r>
            <a:r>
              <a:rPr lang="de-DE" sz="1600" dirty="0" smtClean="0"/>
              <a:t> 2010, (</a:t>
            </a:r>
            <a:r>
              <a:rPr lang="de-DE" sz="1600" dirty="0" err="1" smtClean="0"/>
              <a:t>mtoe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7" name="Textfeld 5"/>
          <p:cNvSpPr txBox="1">
            <a:spLocks noChangeArrowheads="1"/>
          </p:cNvSpPr>
          <p:nvPr/>
        </p:nvSpPr>
        <p:spPr bwMode="auto">
          <a:xfrm>
            <a:off x="7380312" y="3717032"/>
            <a:ext cx="88838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z="700" dirty="0">
                <a:cs typeface="Arial" pitchFamily="34" charset="0"/>
              </a:rPr>
              <a:t>Source: IEA </a:t>
            </a:r>
            <a:r>
              <a:rPr lang="en-US" altLang="zh-CN" sz="700" dirty="0" smtClean="0">
                <a:cs typeface="Arial" pitchFamily="34" charset="0"/>
              </a:rPr>
              <a:t>2012</a:t>
            </a:r>
            <a:endParaRPr lang="en-US" altLang="zh-CN" sz="700" dirty="0">
              <a:cs typeface="Arial" pitchFamily="34" charset="0"/>
            </a:endParaRPr>
          </a:p>
        </p:txBody>
      </p:sp>
      <p:sp>
        <p:nvSpPr>
          <p:cNvPr id="8" name="Textfeld 2"/>
          <p:cNvSpPr txBox="1"/>
          <p:nvPr/>
        </p:nvSpPr>
        <p:spPr>
          <a:xfrm>
            <a:off x="4268266" y="4198937"/>
            <a:ext cx="3070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Indian energy system 2010, (mtoe)</a:t>
            </a:r>
            <a:endParaRPr lang="de-DE" sz="1600" dirty="0"/>
          </a:p>
        </p:txBody>
      </p:sp>
      <p:sp>
        <p:nvSpPr>
          <p:cNvPr id="9" name="Rectangle 6"/>
          <p:cNvSpPr/>
          <p:nvPr/>
        </p:nvSpPr>
        <p:spPr>
          <a:xfrm>
            <a:off x="8458200" y="-12238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3661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8337104" cy="864096"/>
          </a:xfrm>
        </p:spPr>
        <p:txBody>
          <a:bodyPr>
            <a:normAutofit/>
          </a:bodyPr>
          <a:lstStyle/>
          <a:p>
            <a:pPr algn="l"/>
            <a:r>
              <a:rPr lang="en-US" sz="3600" spc="-100" dirty="0">
                <a:solidFill>
                  <a:schemeClr val="tx2"/>
                </a:solidFill>
              </a:rPr>
              <a:t>Adverse Health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037" y="812688"/>
            <a:ext cx="4398964" cy="1940038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dirty="0" smtClean="0"/>
              <a:t>It has been estimated that 20 lakh </a:t>
            </a:r>
            <a:r>
              <a:rPr lang="en-US" dirty="0"/>
              <a:t>I</a:t>
            </a:r>
            <a:r>
              <a:rPr lang="en-US" dirty="0" smtClean="0"/>
              <a:t>ndians die annually due to air pollution. India is spending </a:t>
            </a:r>
            <a:r>
              <a:rPr lang="en-US" dirty="0" err="1" smtClean="0"/>
              <a:t>Rs</a:t>
            </a:r>
            <a:r>
              <a:rPr lang="en-US" dirty="0" smtClean="0"/>
              <a:t> 4,550 </a:t>
            </a:r>
            <a:r>
              <a:rPr lang="en-US" dirty="0" err="1" smtClean="0"/>
              <a:t>crore</a:t>
            </a:r>
            <a:r>
              <a:rPr lang="en-US" dirty="0" smtClean="0"/>
              <a:t> per year to treat health problems caused by  air pollution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21" y="376461"/>
            <a:ext cx="3564396" cy="2376264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037" y="3429000"/>
            <a:ext cx="8171979" cy="331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173037" y="2896741"/>
            <a:ext cx="83248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200"/>
              </a:lnSpc>
              <a:spcBef>
                <a:spcPct val="20000"/>
              </a:spcBef>
              <a:buClr>
                <a:srgbClr val="C80F0F"/>
              </a:buClr>
              <a:tabLst>
                <a:tab pos="2190750" algn="l"/>
              </a:tabLst>
              <a:defRPr/>
            </a:pPr>
            <a:r>
              <a:rPr lang="de-DE" sz="2200" dirty="0" smtClean="0"/>
              <a:t>Concentrations </a:t>
            </a:r>
            <a:r>
              <a:rPr lang="de-DE" sz="2200" dirty="0"/>
              <a:t>of health-harming air pollutants in developing cities far exceed those in developed cities</a:t>
            </a:r>
            <a:endParaRPr lang="en-GB" sz="2200" dirty="0"/>
          </a:p>
          <a:p>
            <a:pPr marL="285750" indent="-285750">
              <a:lnSpc>
                <a:spcPts val="2200"/>
              </a:lnSpc>
              <a:spcBef>
                <a:spcPct val="20000"/>
              </a:spcBef>
              <a:buClr>
                <a:srgbClr val="C80F0F"/>
              </a:buClr>
              <a:buFont typeface="Wingdings" pitchFamily="2" charset="2"/>
              <a:buChar char="§"/>
              <a:tabLst>
                <a:tab pos="2190750" algn="l"/>
              </a:tabLst>
              <a:defRPr/>
            </a:pPr>
            <a:endParaRPr lang="en-GB" sz="1600" b="0" kern="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6"/>
          <p:cNvSpPr/>
          <p:nvPr/>
        </p:nvSpPr>
        <p:spPr>
          <a:xfrm>
            <a:off x="8458200" y="-12238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49981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1005" y="980728"/>
            <a:ext cx="5010072" cy="302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prisma\Coffee Book\accident kunming, powell, 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985686"/>
            <a:ext cx="4479637" cy="3290454"/>
          </a:xfrm>
          <a:prstGeom prst="rect">
            <a:avLst/>
          </a:prstGeom>
          <a:noFill/>
        </p:spPr>
      </p:pic>
      <p:pic>
        <p:nvPicPr>
          <p:cNvPr id="8" name="Picture 3" descr="c:\prisma\Coffee Book\accident bangkok, 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03820"/>
            <a:ext cx="4456686" cy="3408218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9053" y="2989401"/>
            <a:ext cx="846274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</a:rPr>
              <a:t>Worldwide, 13 Lakhs </a:t>
            </a:r>
            <a:r>
              <a:rPr lang="en-US" sz="2000" dirty="0" smtClean="0">
                <a:solidFill>
                  <a:schemeClr val="tx1"/>
                </a:solidFill>
              </a:rPr>
              <a:t>road deaths </a:t>
            </a:r>
            <a:r>
              <a:rPr lang="en-US" sz="2000" b="0" dirty="0" smtClean="0">
                <a:solidFill>
                  <a:schemeClr val="tx1"/>
                </a:solidFill>
              </a:rPr>
              <a:t>per year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Costs of road crashes and injuries estimated to </a:t>
            </a:r>
            <a:r>
              <a:rPr lang="en-US" sz="2000" dirty="0" smtClean="0"/>
              <a:t>be </a:t>
            </a:r>
            <a:r>
              <a:rPr lang="en-US" sz="2000" dirty="0"/>
              <a:t>US$ 518 billion/year.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India, </a:t>
            </a: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r>
              <a:rPr lang="en-US" sz="2000" dirty="0"/>
              <a:t>5 Lakhs road deaths </a:t>
            </a:r>
            <a:r>
              <a:rPr lang="en-US" sz="2000" dirty="0" smtClean="0"/>
              <a:t> in 2011, growing at about 2.6% annually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0" dirty="0" err="1" smtClean="0">
                <a:solidFill>
                  <a:schemeClr val="tx1"/>
                </a:solidFill>
              </a:rPr>
              <a:t>MoRTH</a:t>
            </a:r>
            <a:r>
              <a:rPr lang="en-US" sz="2000" b="0" dirty="0" smtClean="0">
                <a:solidFill>
                  <a:schemeClr val="tx1"/>
                </a:solidFill>
              </a:rPr>
              <a:t> estimates 50% increase in accidents in 10 years in BAU scenario</a:t>
            </a:r>
          </a:p>
        </p:txBody>
      </p:sp>
      <p:sp>
        <p:nvSpPr>
          <p:cNvPr id="11" name="Rechteck 10"/>
          <p:cNvSpPr/>
          <p:nvPr/>
        </p:nvSpPr>
        <p:spPr>
          <a:xfrm>
            <a:off x="73890" y="116632"/>
            <a:ext cx="8374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Declining Road </a:t>
            </a:r>
            <a:r>
              <a:rPr lang="de-DE" sz="3600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Safety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28" y="4312840"/>
            <a:ext cx="4261244" cy="254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6"/>
          <p:cNvSpPr/>
          <p:nvPr/>
        </p:nvSpPr>
        <p:spPr>
          <a:xfrm>
            <a:off x="8458200" y="-12238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918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73890" y="116632"/>
            <a:ext cx="8374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Air Polution &amp; </a:t>
            </a:r>
            <a:r>
              <a:rPr lang="de-DE" sz="36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Carbon Emmision</a:t>
            </a:r>
            <a:endParaRPr lang="de-DE" sz="36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" y="872108"/>
            <a:ext cx="4381500" cy="26289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-61270" y="3617880"/>
            <a:ext cx="19303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Photo: HAP/Quirky </a:t>
            </a:r>
            <a:r>
              <a:rPr lang="en-US" sz="800" dirty="0">
                <a:solidFill>
                  <a:schemeClr val="bg1"/>
                </a:solidFill>
              </a:rPr>
              <a:t>China News / Rex Feat</a:t>
            </a:r>
            <a:endParaRPr lang="de-DE" sz="800" dirty="0">
              <a:solidFill>
                <a:schemeClr val="bg1"/>
              </a:solidFill>
            </a:endParaRPr>
          </a:p>
        </p:txBody>
      </p:sp>
      <p:graphicFrame>
        <p:nvGraphicFramePr>
          <p:cNvPr id="4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851466"/>
              </p:ext>
            </p:extLst>
          </p:nvPr>
        </p:nvGraphicFramePr>
        <p:xfrm>
          <a:off x="4383625" y="3903766"/>
          <a:ext cx="4076806" cy="2981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Hoja de cálculo" r:id="rId6" imgW="7237623" imgH="4459775" progId="Excel.Sheet.8">
                  <p:embed/>
                </p:oleObj>
              </mc:Choice>
              <mc:Fallback>
                <p:oleObj name="Hoja de cálculo" r:id="rId6" imgW="7237623" imgH="4459775" progId="Excel.Sheet.8">
                  <p:embed/>
                  <p:pic>
                    <p:nvPicPr>
                      <p:cNvPr id="0" name="Picture 8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3625" y="3903766"/>
                        <a:ext cx="4076806" cy="29816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/>
          <p:nvPr/>
        </p:nvSpPr>
        <p:spPr>
          <a:xfrm>
            <a:off x="8458200" y="-12238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55"/>
          <a:stretch/>
        </p:blipFill>
        <p:spPr bwMode="auto">
          <a:xfrm>
            <a:off x="4383626" y="873520"/>
            <a:ext cx="4047096" cy="305953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0" y="2753052"/>
            <a:ext cx="4383626" cy="2400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/>
              <a:t>Road transport is a major contributor to air pollution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/>
              <a:t>Transport is responsible for 13 % of GHG emissions and for 23% of energy related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As cities grow in size, transport emissions increase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Major types of air pollutants - Particulate matter, CO2, NOX </a:t>
            </a:r>
            <a:r>
              <a:rPr lang="en-GB" sz="1500" dirty="0" err="1"/>
              <a:t>etc</a:t>
            </a:r>
            <a:endParaRPr lang="en-GB" sz="15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500" dirty="0"/>
              <a:t>In developing cities, the most critical air pollutants are usually particulate matter and ozone</a:t>
            </a:r>
            <a:endParaRPr lang="de-DE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17" name="Bild 8" descr="5a_AQM_Tab3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" y="4869160"/>
            <a:ext cx="4309735" cy="1976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0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:\Users\CARLOS PARDO\Documents\W TEMPS\2009 BID guias Transporte Urbano\BID-fotos-doc\Step 6 Financial Regulation\tm_vs_cars_dec200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9" t="2141" r="-2805" b="38559"/>
          <a:stretch/>
        </p:blipFill>
        <p:spPr bwMode="auto">
          <a:xfrm>
            <a:off x="22966" y="-1"/>
            <a:ext cx="8725498" cy="683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3212976"/>
            <a:ext cx="8424936" cy="1008112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</a:rPr>
              <a:t>Answer – Sustainable Urban Transport!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8654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16" y="-3359"/>
            <a:ext cx="8229600" cy="840071"/>
          </a:xfrm>
        </p:spPr>
        <p:txBody>
          <a:bodyPr>
            <a:normAutofit/>
          </a:bodyPr>
          <a:lstStyle/>
          <a:p>
            <a:pPr algn="l"/>
            <a:r>
              <a:rPr lang="en-US" sz="3600" spc="-100" dirty="0">
                <a:solidFill>
                  <a:schemeClr val="tx2"/>
                </a:solidFill>
              </a:rPr>
              <a:t>Goals  of </a:t>
            </a:r>
            <a:r>
              <a:rPr lang="en-US" sz="3600" spc="-100" dirty="0" smtClean="0">
                <a:solidFill>
                  <a:schemeClr val="tx2"/>
                </a:solidFill>
              </a:rPr>
              <a:t>Sustainability</a:t>
            </a:r>
            <a:endParaRPr lang="en-US" sz="3600" spc="-1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4716016" cy="5760640"/>
          </a:xfrm>
        </p:spPr>
        <p:txBody>
          <a:bodyPr>
            <a:noAutofit/>
          </a:bodyPr>
          <a:lstStyle/>
          <a:p>
            <a:pPr algn="just"/>
            <a:r>
              <a:rPr lang="en-GB" sz="2000" b="1" dirty="0" smtClean="0"/>
              <a:t>Social</a:t>
            </a:r>
            <a:r>
              <a:rPr lang="en-GB" sz="2000" dirty="0"/>
              <a:t>: access </a:t>
            </a:r>
            <a:r>
              <a:rPr lang="en-GB" sz="2000" dirty="0" smtClean="0"/>
              <a:t>for all sections of society to </a:t>
            </a:r>
            <a:r>
              <a:rPr lang="en-GB" sz="2000" dirty="0"/>
              <a:t>all activities necessary to participate in social life has to be guaranteed as far as possible</a:t>
            </a:r>
          </a:p>
          <a:p>
            <a:pPr algn="just"/>
            <a:r>
              <a:rPr lang="en-GB" sz="2000" b="1" dirty="0"/>
              <a:t>Economic</a:t>
            </a:r>
            <a:r>
              <a:rPr lang="en-GB" sz="2000" dirty="0"/>
              <a:t>: mobility of persons and of goods has to be </a:t>
            </a:r>
            <a:r>
              <a:rPr lang="en-GB" sz="2000" dirty="0" smtClean="0"/>
              <a:t>provided without </a:t>
            </a:r>
            <a:r>
              <a:rPr lang="en-GB" sz="2000" dirty="0"/>
              <a:t>over-burdening the financial limitations of the public and private budgets</a:t>
            </a:r>
          </a:p>
          <a:p>
            <a:pPr algn="just"/>
            <a:r>
              <a:rPr lang="en-GB" sz="2000" b="1" dirty="0"/>
              <a:t>Environmental</a:t>
            </a:r>
            <a:r>
              <a:rPr lang="en-GB" sz="2000" dirty="0"/>
              <a:t>: rate of use of non-renewable resources should not exceed the rate at which renewable substitutes are developed</a:t>
            </a:r>
          </a:p>
          <a:p>
            <a:pPr algn="just"/>
            <a:endParaRPr lang="en-US" sz="2000" dirty="0"/>
          </a:p>
        </p:txBody>
      </p:sp>
      <p:pic>
        <p:nvPicPr>
          <p:cNvPr id="4" name="Picture 2" descr="C:\Users\Clarissa Fred\Desktop\4173689335_7cb689b5a7_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5" y="-27384"/>
            <a:ext cx="3025733" cy="242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iclovia4.jpg"/>
          <p:cNvPicPr>
            <a:picLocks noChangeAspect="1"/>
          </p:cNvPicPr>
          <p:nvPr/>
        </p:nvPicPr>
        <p:blipFill rotWithShape="1">
          <a:blip r:embed="rId3" cstate="print"/>
          <a:srcRect t="11091" b="34055"/>
          <a:stretch/>
        </p:blipFill>
        <p:spPr bwMode="auto">
          <a:xfrm>
            <a:off x="5466013" y="4350775"/>
            <a:ext cx="3000335" cy="250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84" descr="C:\Users\F.Strompen\Dropbox\GIZ TDM\Dateien Frederik\Pictures\3.107 bogota, transmilenio, 200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8" b="23379"/>
          <a:stretch/>
        </p:blipFill>
        <p:spPr bwMode="auto">
          <a:xfrm>
            <a:off x="5453313" y="2060848"/>
            <a:ext cx="3025733" cy="26694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858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0" descr="ASI_short - Factsheet.bmp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340767"/>
            <a:ext cx="7704856" cy="49788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0"/>
            <a:ext cx="8579296" cy="1052736"/>
          </a:xfrm>
        </p:spPr>
        <p:txBody>
          <a:bodyPr>
            <a:normAutofit/>
          </a:bodyPr>
          <a:lstStyle/>
          <a:p>
            <a:pPr algn="l"/>
            <a:r>
              <a:rPr lang="en-US" sz="3600" spc="-100" dirty="0">
                <a:solidFill>
                  <a:schemeClr val="tx2"/>
                </a:solidFill>
              </a:rPr>
              <a:t>Sustainable Approach</a:t>
            </a:r>
          </a:p>
        </p:txBody>
      </p:sp>
      <p:sp>
        <p:nvSpPr>
          <p:cNvPr id="7" name="Rectangle 6"/>
          <p:cNvSpPr/>
          <p:nvPr/>
        </p:nvSpPr>
        <p:spPr>
          <a:xfrm>
            <a:off x="539552" y="2204864"/>
            <a:ext cx="2520280" cy="4536504"/>
          </a:xfrm>
          <a:prstGeom prst="rect">
            <a:avLst/>
          </a:prstGeom>
          <a:solidFill>
            <a:srgbClr val="CC3300">
              <a:alpha val="16863"/>
            </a:srgbClr>
          </a:solidFill>
          <a:ln>
            <a:solidFill>
              <a:srgbClr val="C00000">
                <a:alpha val="2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Social Sustainability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31840" y="2204864"/>
            <a:ext cx="2520280" cy="4536504"/>
          </a:xfrm>
          <a:prstGeom prst="rect">
            <a:avLst/>
          </a:prstGeom>
          <a:solidFill>
            <a:srgbClr val="CC3300">
              <a:alpha val="16863"/>
            </a:srgbClr>
          </a:solidFill>
          <a:ln>
            <a:solidFill>
              <a:srgbClr val="C00000">
                <a:alpha val="2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Economic Sustainability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52120" y="2204864"/>
            <a:ext cx="2664296" cy="4536504"/>
          </a:xfrm>
          <a:prstGeom prst="rect">
            <a:avLst/>
          </a:prstGeom>
          <a:solidFill>
            <a:srgbClr val="CC3300">
              <a:alpha val="16863"/>
            </a:srgbClr>
          </a:solidFill>
          <a:ln>
            <a:solidFill>
              <a:srgbClr val="C00000">
                <a:alpha val="2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Environment Sustainability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7548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Rechteck 3"/>
          <p:cNvSpPr/>
          <p:nvPr/>
        </p:nvSpPr>
        <p:spPr>
          <a:xfrm>
            <a:off x="323528" y="1357142"/>
            <a:ext cx="9001000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de-DE" sz="2000" dirty="0" smtClean="0">
                <a:latin typeface="+mj-lt"/>
              </a:rPr>
              <a:t>A </a:t>
            </a:r>
            <a:r>
              <a:rPr lang="de-DE" sz="2000" dirty="0" err="1" smtClean="0">
                <a:latin typeface="+mj-lt"/>
              </a:rPr>
              <a:t>practical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 err="1" smtClean="0">
                <a:latin typeface="+mj-lt"/>
              </a:rPr>
              <a:t>example</a:t>
            </a:r>
            <a:r>
              <a:rPr lang="de-DE" sz="2000" dirty="0" smtClean="0">
                <a:latin typeface="+mj-lt"/>
              </a:rPr>
              <a:t>: The A-S-I </a:t>
            </a:r>
            <a:r>
              <a:rPr lang="de-DE" sz="2000" dirty="0" err="1" smtClean="0">
                <a:latin typeface="+mj-lt"/>
              </a:rPr>
              <a:t>approach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 err="1" smtClean="0">
                <a:latin typeface="+mj-lt"/>
              </a:rPr>
              <a:t>applied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 err="1" smtClean="0">
                <a:latin typeface="+mj-lt"/>
              </a:rPr>
              <a:t>to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 err="1" smtClean="0">
                <a:latin typeface="+mj-lt"/>
              </a:rPr>
              <a:t>shopping</a:t>
            </a:r>
            <a:endParaRPr lang="de-DE" sz="2000" dirty="0">
              <a:latin typeface="+mj-lt"/>
              <a:cs typeface="Arial" pitchFamily="34" charset="0"/>
            </a:endParaRPr>
          </a:p>
        </p:txBody>
      </p:sp>
      <p:pic>
        <p:nvPicPr>
          <p:cNvPr id="6" name="Grafik 10" descr="3-decision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7559922" cy="4290655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107504" y="44624"/>
            <a:ext cx="91450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3600" spc="-100" dirty="0">
                <a:solidFill>
                  <a:schemeClr val="tx2"/>
                </a:solidFill>
              </a:rPr>
              <a:t>Mitigation </a:t>
            </a:r>
            <a:r>
              <a:rPr lang="en-US" sz="3600" spc="-100" dirty="0" smtClean="0">
                <a:solidFill>
                  <a:schemeClr val="tx2"/>
                </a:solidFill>
              </a:rPr>
              <a:t>Options </a:t>
            </a:r>
            <a:r>
              <a:rPr lang="de-DE" sz="3600" spc="-100" dirty="0">
                <a:solidFill>
                  <a:schemeClr val="tx2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9639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Rechteck 3"/>
          <p:cNvSpPr/>
          <p:nvPr/>
        </p:nvSpPr>
        <p:spPr>
          <a:xfrm>
            <a:off x="323528" y="1357142"/>
            <a:ext cx="8136904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GB" sz="2000" dirty="0" smtClean="0">
                <a:latin typeface="+mj-lt"/>
              </a:rPr>
              <a:t>The </a:t>
            </a:r>
            <a:r>
              <a:rPr lang="en-GB" sz="2000" dirty="0">
                <a:latin typeface="+mj-lt"/>
              </a:rPr>
              <a:t>ASI approach </a:t>
            </a:r>
            <a:r>
              <a:rPr lang="en-GB" sz="2000" dirty="0" smtClean="0">
                <a:latin typeface="+mj-lt"/>
              </a:rPr>
              <a:t>does not only reduce emissions on a local and global level and improve energy efficiency</a:t>
            </a:r>
          </a:p>
          <a:p>
            <a:pPr marL="285750" indent="-285750">
              <a:lnSpc>
                <a:spcPct val="114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GB" sz="2000" dirty="0" smtClean="0">
                <a:latin typeface="+mj-lt"/>
              </a:rPr>
              <a:t>It also supports the vitalization </a:t>
            </a:r>
            <a:r>
              <a:rPr lang="en-GB" sz="2000" dirty="0">
                <a:latin typeface="+mj-lt"/>
              </a:rPr>
              <a:t>of public </a:t>
            </a:r>
            <a:r>
              <a:rPr lang="en-GB" sz="2000" dirty="0" smtClean="0">
                <a:latin typeface="+mj-lt"/>
              </a:rPr>
              <a:t>spaces, social cohesion and economic attractiveness of a city</a:t>
            </a:r>
            <a:r>
              <a:rPr lang="de-DE" sz="2000" dirty="0">
                <a:latin typeface="+mj-lt"/>
                <a:cs typeface="Arial" pitchFamily="34" charset="0"/>
              </a:rPr>
              <a:t>	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44624"/>
            <a:ext cx="810719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spc="-100" dirty="0">
                <a:solidFill>
                  <a:schemeClr val="tx2"/>
                </a:solidFill>
              </a:rPr>
              <a:t>Basic </a:t>
            </a:r>
            <a:r>
              <a:rPr lang="de-DE" sz="3600" spc="-100" dirty="0" smtClean="0">
                <a:solidFill>
                  <a:schemeClr val="tx2"/>
                </a:solidFill>
              </a:rPr>
              <a:t>Principles for Sustainable </a:t>
            </a:r>
            <a:r>
              <a:rPr lang="de-DE" sz="3600" spc="-100" dirty="0">
                <a:solidFill>
                  <a:schemeClr val="tx2"/>
                </a:solidFill>
              </a:rPr>
              <a:t/>
            </a:r>
            <a:br>
              <a:rPr lang="de-DE" sz="3600" spc="-100" dirty="0">
                <a:solidFill>
                  <a:schemeClr val="tx2"/>
                </a:solidFill>
              </a:rPr>
            </a:br>
            <a:r>
              <a:rPr lang="de-DE" sz="3600" spc="-100" dirty="0" smtClean="0">
                <a:solidFill>
                  <a:schemeClr val="tx2"/>
                </a:solidFill>
              </a:rPr>
              <a:t>Urban Transport</a:t>
            </a:r>
            <a:endParaRPr lang="de-DE" sz="3600" spc="-100" dirty="0">
              <a:solidFill>
                <a:schemeClr val="tx2"/>
              </a:solidFill>
            </a:endParaRPr>
          </a:p>
        </p:txBody>
      </p:sp>
      <p:pic>
        <p:nvPicPr>
          <p:cNvPr id="8" name="Grafik 12" descr="Co-benefits - factsheet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68960"/>
            <a:ext cx="6192688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639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07504" y="-27384"/>
            <a:ext cx="8712968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pc="-100" dirty="0">
                <a:solidFill>
                  <a:schemeClr val="tx2"/>
                </a:solidFill>
              </a:rPr>
              <a:t>Implementing A-S-I </a:t>
            </a:r>
            <a:r>
              <a:rPr lang="en-US" sz="3600" spc="-100" dirty="0" smtClean="0">
                <a:solidFill>
                  <a:schemeClr val="tx2"/>
                </a:solidFill>
              </a:rPr>
              <a:t>policies</a:t>
            </a:r>
            <a:endParaRPr lang="de-DE" sz="3600" spc="-100" dirty="0">
              <a:solidFill>
                <a:schemeClr val="tx2"/>
              </a:solidFill>
            </a:endParaRPr>
          </a:p>
        </p:txBody>
      </p:sp>
      <p:pic>
        <p:nvPicPr>
          <p:cNvPr id="8" name="Bild 1" descr="Zwischenablage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6624736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39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8409112" cy="1143000"/>
          </a:xfrm>
        </p:spPr>
        <p:txBody>
          <a:bodyPr>
            <a:normAutofit/>
          </a:bodyPr>
          <a:lstStyle/>
          <a:p>
            <a:pPr algn="l"/>
            <a:r>
              <a:rPr lang="en-US" sz="3600" spc="-100" dirty="0">
                <a:solidFill>
                  <a:schemeClr val="tx2"/>
                </a:solidFill>
              </a:rPr>
              <a:t>Traffic in Our Cities - Jakarta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5348"/>
            <a:ext cx="7859713" cy="5223930"/>
          </a:xfrm>
        </p:spPr>
      </p:pic>
      <p:sp>
        <p:nvSpPr>
          <p:cNvPr id="4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29570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460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spc="-100" dirty="0"/>
              <a:t>Travel Efficiency</a:t>
            </a:r>
          </a:p>
        </p:txBody>
      </p:sp>
      <p:sp>
        <p:nvSpPr>
          <p:cNvPr id="4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3421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936104"/>
          </a:xfrm>
        </p:spPr>
        <p:txBody>
          <a:bodyPr>
            <a:normAutofit/>
          </a:bodyPr>
          <a:lstStyle/>
          <a:p>
            <a:pPr algn="l"/>
            <a:r>
              <a:rPr lang="en-US" sz="3600" spc="-100" dirty="0">
                <a:solidFill>
                  <a:schemeClr val="tx2"/>
                </a:solidFill>
              </a:rPr>
              <a:t>Travel efficiency</a:t>
            </a:r>
            <a:endParaRPr lang="en-IN" sz="3600" spc="-1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1" y="908720"/>
            <a:ext cx="5976665" cy="5904656"/>
          </a:xfrm>
        </p:spPr>
        <p:txBody>
          <a:bodyPr>
            <a:noAutofit/>
          </a:bodyPr>
          <a:lstStyle/>
          <a:p>
            <a:pPr marL="0" indent="0">
              <a:spcBef>
                <a:spcPts val="700"/>
              </a:spcBef>
              <a:buClr>
                <a:srgbClr val="DD8047"/>
              </a:buClr>
              <a:buSzPct val="60000"/>
              <a:buNone/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Issues</a:t>
            </a:r>
          </a:p>
          <a:p>
            <a:r>
              <a:rPr lang="en-US" sz="1800" dirty="0"/>
              <a:t>Walk and Cycle facilities are generally missing</a:t>
            </a:r>
          </a:p>
          <a:p>
            <a:r>
              <a:rPr lang="en-US" sz="1800" dirty="0"/>
              <a:t>Public Transport is inadequate in quality and quantity</a:t>
            </a:r>
          </a:p>
          <a:p>
            <a:r>
              <a:rPr lang="en-US" sz="1800" dirty="0"/>
              <a:t>No effort to control transport demand</a:t>
            </a:r>
          </a:p>
          <a:p>
            <a:r>
              <a:rPr lang="en-US" sz="1800" dirty="0"/>
              <a:t>No Parking Policy</a:t>
            </a:r>
          </a:p>
          <a:p>
            <a:r>
              <a:rPr lang="en-US" sz="1800" dirty="0"/>
              <a:t>Accidents are increasing</a:t>
            </a:r>
          </a:p>
          <a:p>
            <a:r>
              <a:rPr lang="en-US" sz="1800" dirty="0"/>
              <a:t>Freight movement is not a part of urban transport </a:t>
            </a:r>
            <a:r>
              <a:rPr lang="en-US" sz="1800" dirty="0" smtClean="0"/>
              <a:t>planning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spcBef>
                <a:spcPts val="700"/>
              </a:spcBef>
              <a:buClr>
                <a:srgbClr val="DD8047"/>
              </a:buClr>
              <a:buSzPct val="60000"/>
              <a:buNone/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Mitigation Measures </a:t>
            </a:r>
          </a:p>
          <a:p>
            <a:pPr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Priority to Non Motorized Transport</a:t>
            </a:r>
          </a:p>
          <a:p>
            <a:pPr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Support Public Transport </a:t>
            </a:r>
          </a:p>
          <a:p>
            <a:pPr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Land use Transport Integration</a:t>
            </a:r>
          </a:p>
          <a:p>
            <a:r>
              <a:rPr lang="en-IN" sz="1800" dirty="0" smtClean="0"/>
              <a:t>Travel Demand Management Measures</a:t>
            </a:r>
          </a:p>
        </p:txBody>
      </p:sp>
      <p:pic>
        <p:nvPicPr>
          <p:cNvPr id="4" name="Picture 3" descr="downtown bogo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908720"/>
            <a:ext cx="2232814" cy="189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Clarissa Fred\Desktop\4173689335_7cb689b5a7_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023288"/>
            <a:ext cx="2232814" cy="173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iclovia4.jpg"/>
          <p:cNvPicPr>
            <a:picLocks noChangeAspect="1"/>
          </p:cNvPicPr>
          <p:nvPr/>
        </p:nvPicPr>
        <p:blipFill rotWithShape="1">
          <a:blip r:embed="rId4" cstate="print"/>
          <a:srcRect t="11091" b="34055"/>
          <a:stretch/>
        </p:blipFill>
        <p:spPr bwMode="auto">
          <a:xfrm>
            <a:off x="10044608" y="2636912"/>
            <a:ext cx="3000335" cy="250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84" descr="C:\Users\F.Strompen\Dropbox\GIZ TDM\Dateien Frederik\Pictures\3.107 bogota, transmilenio, 200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8" b="23379"/>
          <a:stretch/>
        </p:blipFill>
        <p:spPr bwMode="auto">
          <a:xfrm>
            <a:off x="6228184" y="4949100"/>
            <a:ext cx="2214483" cy="1908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676456" y="6418687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IN" dirty="0"/>
          </a:p>
        </p:txBody>
      </p:sp>
      <p:sp>
        <p:nvSpPr>
          <p:cNvPr id="10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46672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3735262" cy="5544616"/>
          </a:xfrm>
        </p:spPr>
        <p:txBody>
          <a:bodyPr>
            <a:normAutofit/>
          </a:bodyPr>
          <a:lstStyle/>
          <a:p>
            <a:r>
              <a:rPr lang="en-GB" sz="2000" dirty="0"/>
              <a:t>10 bicycles = 1 car parking space</a:t>
            </a:r>
          </a:p>
          <a:p>
            <a:r>
              <a:rPr lang="en-GB" sz="2000" dirty="0"/>
              <a:t>Bicycle tracks are very efficient - </a:t>
            </a:r>
            <a:r>
              <a:rPr lang="en-GB" sz="2000" dirty="0" smtClean="0"/>
              <a:t>5 </a:t>
            </a:r>
            <a:r>
              <a:rPr lang="en-GB" sz="2000" dirty="0"/>
              <a:t>times more people can move per hour on a bicycle track compared with a traffic lane</a:t>
            </a:r>
          </a:p>
          <a:p>
            <a:endParaRPr lang="en-US" sz="2000" dirty="0"/>
          </a:p>
        </p:txBody>
      </p:sp>
      <p:pic>
        <p:nvPicPr>
          <p:cNvPr id="5" name="Picture 5" descr="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4" y="0"/>
            <a:ext cx="45164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Strædet A"/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52865"/>
            <a:ext cx="3935236" cy="303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4624"/>
            <a:ext cx="8229600" cy="936104"/>
          </a:xfrm>
        </p:spPr>
        <p:txBody>
          <a:bodyPr>
            <a:normAutofit/>
          </a:bodyPr>
          <a:lstStyle/>
          <a:p>
            <a:pPr algn="l"/>
            <a:r>
              <a:rPr lang="en-US" sz="3600" spc="-100" dirty="0">
                <a:solidFill>
                  <a:schemeClr val="tx2"/>
                </a:solidFill>
              </a:rPr>
              <a:t>Non Motorized Transport</a:t>
            </a:r>
          </a:p>
        </p:txBody>
      </p:sp>
      <p:sp>
        <p:nvSpPr>
          <p:cNvPr id="6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7370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84" descr="C:\Users\F.Strompen\Dropbox\GIZ TDM\Dateien Frederik\Pictures\3.107 bogota, transmilenio, 20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4624"/>
            <a:ext cx="3889265" cy="580526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743747"/>
              </p:ext>
            </p:extLst>
          </p:nvPr>
        </p:nvGraphicFramePr>
        <p:xfrm>
          <a:off x="179513" y="4437112"/>
          <a:ext cx="8209744" cy="225019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385706"/>
                <a:gridCol w="792088"/>
                <a:gridCol w="864096"/>
                <a:gridCol w="864096"/>
                <a:gridCol w="817073"/>
                <a:gridCol w="1103612"/>
                <a:gridCol w="1383073"/>
              </a:tblGrid>
              <a:tr h="297523">
                <a:tc gridSpan="7"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To transport 10,000 people for one </a:t>
                      </a:r>
                      <a:r>
                        <a:rPr lang="en-US" sz="1800" b="1" dirty="0" smtClean="0"/>
                        <a:t>– kilometer (case of full occupancy)</a:t>
                      </a:r>
                      <a:endParaRPr lang="en-US" sz="2800" b="1" dirty="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3073">
                <a:tc>
                  <a:txBody>
                    <a:bodyPr/>
                    <a:lstStyle/>
                    <a:p>
                      <a:pPr marL="0" marR="0" indent="-2286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/>
                        <a:t>Parameters</a:t>
                      </a: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Car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Minibus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Regular Bus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Heavy Bus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Articulated Bus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Bi- articulated Bus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</a:tr>
              <a:tr h="311536">
                <a:tc>
                  <a:txBody>
                    <a:bodyPr/>
                    <a:lstStyle/>
                    <a:p>
                      <a:pPr marL="0" marR="0" indent="-2286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/>
                        <a:t>Persons per vehicle</a:t>
                      </a: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25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80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105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180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270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</a:tr>
              <a:tr h="311536">
                <a:tc>
                  <a:txBody>
                    <a:bodyPr/>
                    <a:lstStyle/>
                    <a:p>
                      <a:pPr marL="0" marR="0" indent="-2286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/>
                        <a:t>Vehicles needed</a:t>
                      </a: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2000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400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125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95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55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37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</a:tr>
              <a:tr h="339790">
                <a:tc>
                  <a:txBody>
                    <a:bodyPr/>
                    <a:lstStyle/>
                    <a:p>
                      <a:pPr marL="0" marR="0" indent="-2286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/>
                        <a:t>Area occupied (sq. mt)</a:t>
                      </a: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48,000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8,800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3,000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3,260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2,600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2,370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</a:tr>
              <a:tr h="348789">
                <a:tc>
                  <a:txBody>
                    <a:bodyPr/>
                    <a:lstStyle/>
                    <a:p>
                      <a:pPr marL="0" marR="0" indent="-2286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/>
                        <a:t>Fuel Consumption (liters)</a:t>
                      </a: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400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120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40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30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31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34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7098" marR="67098" marT="0" marB="0"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16" y="446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spc="-100" dirty="0">
                <a:solidFill>
                  <a:schemeClr val="tx2"/>
                </a:solidFill>
              </a:rPr>
              <a:t>Priority to Public Transport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79512" y="6642556"/>
            <a:ext cx="7162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1" u="none" strike="noStrike" cap="none" normalizeH="0" baseline="0" dirty="0" smtClean="0">
                <a:ln>
                  <a:noFill/>
                </a:ln>
                <a:solidFill>
                  <a:srgbClr val="464847"/>
                </a:solidFill>
                <a:effectLst/>
                <a:latin typeface="Trebuchet MS" pitchFamily="34" charset="0"/>
                <a:ea typeface="Times New Roman" pitchFamily="18" charset="0"/>
                <a:cs typeface="Arial-BoldMT"/>
              </a:rPr>
              <a:t>(Source: Transport and Environment Report, Department of Ecology and Environment, Govt. of Karnataka)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4903669"/>
              </p:ext>
            </p:extLst>
          </p:nvPr>
        </p:nvGraphicFramePr>
        <p:xfrm>
          <a:off x="179512" y="1093056"/>
          <a:ext cx="4176464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208823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Numbers across</a:t>
                      </a:r>
                      <a:r>
                        <a:rPr lang="en-US" baseline="0" dirty="0" smtClean="0"/>
                        <a:t> the world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More than 250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Monorail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37232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64" y="-27384"/>
            <a:ext cx="8686800" cy="936104"/>
          </a:xfrm>
        </p:spPr>
        <p:txBody>
          <a:bodyPr>
            <a:normAutofit/>
          </a:bodyPr>
          <a:lstStyle/>
          <a:p>
            <a:pPr algn="l"/>
            <a:r>
              <a:rPr lang="en-US" sz="3600" spc="-100" dirty="0">
                <a:solidFill>
                  <a:schemeClr val="tx2"/>
                </a:solidFill>
              </a:rPr>
              <a:t>Land Use Transport Integration</a:t>
            </a:r>
            <a:endParaRPr lang="en-IN" sz="3600" spc="-1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501008"/>
            <a:ext cx="5736103" cy="2852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000" b="1" dirty="0"/>
              <a:t>Transit Orient Development (TOD)</a:t>
            </a:r>
            <a:r>
              <a:rPr lang="en-IN" sz="2000" dirty="0"/>
              <a:t>  </a:t>
            </a:r>
          </a:p>
          <a:p>
            <a:r>
              <a:rPr lang="en-IN" sz="2000" dirty="0" smtClean="0"/>
              <a:t>compact</a:t>
            </a:r>
            <a:r>
              <a:rPr lang="en-IN" sz="2000" dirty="0"/>
              <a:t>, mixed use development near new or existing public transportation infrastructure. </a:t>
            </a:r>
          </a:p>
          <a:p>
            <a:r>
              <a:rPr lang="en-IN" sz="2000" dirty="0" smtClean="0"/>
              <a:t>Align </a:t>
            </a:r>
            <a:r>
              <a:rPr lang="en-IN" sz="2000" dirty="0"/>
              <a:t>density to availability of public </a:t>
            </a:r>
            <a:r>
              <a:rPr lang="en-IN" sz="2000" dirty="0" smtClean="0"/>
              <a:t>transport</a:t>
            </a:r>
          </a:p>
          <a:p>
            <a:r>
              <a:rPr lang="en-IN" sz="2000" dirty="0" smtClean="0"/>
              <a:t>Ensure </a:t>
            </a:r>
            <a:r>
              <a:rPr lang="en-IN" sz="2000" dirty="0"/>
              <a:t>availability of affordable housing in close proximity to mass rapid transit </a:t>
            </a:r>
            <a:r>
              <a:rPr lang="en-IN" sz="2000" dirty="0" smtClean="0"/>
              <a:t>nodes</a:t>
            </a:r>
          </a:p>
          <a:p>
            <a:pPr lvl="1"/>
            <a:endParaRPr lang="en-IN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6485274"/>
            <a:ext cx="846043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IN" sz="2000" b="1" i="1" dirty="0"/>
              <a:t>“Integrate land use and transport to create high density, </a:t>
            </a:r>
            <a:r>
              <a:rPr lang="en-IN" sz="2000" b="1" i="1" dirty="0" smtClean="0"/>
              <a:t>mixed-use”</a:t>
            </a:r>
            <a:endParaRPr lang="en-IN" sz="20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678" y="3501008"/>
            <a:ext cx="2497759" cy="297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512" y="980728"/>
            <a:ext cx="3312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dirty="0"/>
              <a:t>Need to integrate transportation investments with development plans; and how transport can further the vision of future of our cities. </a:t>
            </a:r>
            <a:endParaRPr lang="en-IN" sz="2000" dirty="0" smtClean="0"/>
          </a:p>
          <a:p>
            <a:endParaRPr lang="en-US" sz="20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830" y="908720"/>
            <a:ext cx="486834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91249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8229600" cy="768063"/>
          </a:xfrm>
        </p:spPr>
        <p:txBody>
          <a:bodyPr>
            <a:normAutofit/>
          </a:bodyPr>
          <a:lstStyle/>
          <a:p>
            <a:pPr algn="l"/>
            <a:r>
              <a:rPr lang="en-US" sz="3600" spc="-100" dirty="0">
                <a:solidFill>
                  <a:schemeClr val="tx2"/>
                </a:solidFill>
              </a:rPr>
              <a:t>TDM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4834880" cy="554461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Parking Management</a:t>
            </a:r>
          </a:p>
          <a:p>
            <a:r>
              <a:rPr lang="en-US" sz="2400" dirty="0" smtClean="0"/>
              <a:t>Congestion Management</a:t>
            </a:r>
          </a:p>
          <a:p>
            <a:r>
              <a:rPr lang="en-US" sz="2400" dirty="0" smtClean="0"/>
              <a:t>Speed reductions</a:t>
            </a:r>
          </a:p>
          <a:p>
            <a:r>
              <a:rPr lang="en-US" sz="2400" dirty="0" smtClean="0"/>
              <a:t>Road Pricing</a:t>
            </a:r>
          </a:p>
          <a:p>
            <a:r>
              <a:rPr lang="en-US" sz="2400" dirty="0" smtClean="0"/>
              <a:t>Priority for buses</a:t>
            </a:r>
          </a:p>
          <a:p>
            <a:r>
              <a:rPr lang="en-US" sz="2400" dirty="0" smtClean="0"/>
              <a:t>Park &amp; ride facilities</a:t>
            </a:r>
          </a:p>
          <a:p>
            <a:r>
              <a:rPr lang="en-US" sz="2400" dirty="0" smtClean="0"/>
              <a:t>Pedestrian only areas</a:t>
            </a:r>
          </a:p>
          <a:p>
            <a:r>
              <a:rPr lang="en-US" sz="2400" dirty="0" smtClean="0"/>
              <a:t>Public awareness</a:t>
            </a:r>
          </a:p>
          <a:p>
            <a:endParaRPr lang="en-US" sz="2400" dirty="0"/>
          </a:p>
        </p:txBody>
      </p:sp>
      <p:pic>
        <p:nvPicPr>
          <p:cNvPr id="4" name="Picture 3" descr="image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5851" y="764704"/>
            <a:ext cx="3004581" cy="606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0647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7" y="1097849"/>
            <a:ext cx="8626545" cy="5787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597" y="141277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spc="-100" dirty="0" smtClean="0"/>
              <a:t>Vehicle </a:t>
            </a:r>
            <a:r>
              <a:rPr lang="en-US" sz="3600" b="1" spc="-100" dirty="0"/>
              <a:t>Efficiency</a:t>
            </a:r>
          </a:p>
        </p:txBody>
      </p:sp>
      <p:sp>
        <p:nvSpPr>
          <p:cNvPr id="4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30681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7168" y="188640"/>
            <a:ext cx="8208912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3600" spc="-100" dirty="0">
                <a:solidFill>
                  <a:schemeClr val="tx2"/>
                </a:solidFill>
              </a:rPr>
              <a:t>Vehicle Efficiency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32898" y="980728"/>
            <a:ext cx="4584705" cy="5832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dirty="0" smtClean="0">
                <a:solidFill>
                  <a:schemeClr val="tx1"/>
                </a:solidFill>
              </a:rPr>
              <a:t>Major Issues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Increasing Sales of Cars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Rapidly </a:t>
            </a:r>
            <a:r>
              <a:rPr lang="en-US" sz="2000" dirty="0">
                <a:solidFill>
                  <a:schemeClr val="tx1"/>
                </a:solidFill>
              </a:rPr>
              <a:t>growing use of diesel (in 2000: 4 % of car sales, now 50%)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Quality of diesel in India does not meet the international </a:t>
            </a:r>
            <a:r>
              <a:rPr lang="en-US" sz="2000" dirty="0" smtClean="0">
                <a:solidFill>
                  <a:schemeClr val="tx1"/>
                </a:solidFill>
              </a:rPr>
              <a:t>standard</a:t>
            </a:r>
            <a:endParaRPr lang="en-US" sz="1600" dirty="0">
              <a:solidFill>
                <a:schemeClr val="tx1"/>
              </a:solidFill>
            </a:endParaRPr>
          </a:p>
          <a:p>
            <a:pPr algn="just"/>
            <a:r>
              <a:rPr lang="en-US" sz="2000" b="1" dirty="0">
                <a:solidFill>
                  <a:schemeClr val="tx1"/>
                </a:solidFill>
              </a:rPr>
              <a:t>Mitigation Measures</a:t>
            </a:r>
          </a:p>
          <a:p>
            <a:pPr marL="463550" indent="-463550"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BS (III) norms for fuels and vehicles implemented all over India</a:t>
            </a:r>
          </a:p>
          <a:p>
            <a:pPr marL="463550" indent="-463550"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BS(IV) norms for vehicles and fuels implemented in 12 cities</a:t>
            </a:r>
          </a:p>
          <a:p>
            <a:pPr marL="463550" indent="-463550"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Pollution under control certificate (PUC) for in-use vehicles </a:t>
            </a:r>
          </a:p>
          <a:p>
            <a:pPr marL="463550" indent="-463550"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Independent fuel testing laboratories for checking fuel adulteration</a:t>
            </a:r>
          </a:p>
          <a:p>
            <a:pPr marL="463550" indent="-463550"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Thrust on use of clean transportation fuel (CNG) in few cities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03" y="980728"/>
            <a:ext cx="3615244" cy="261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6571795" y="3596862"/>
            <a:ext cx="17526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900" dirty="0">
                <a:latin typeface="Calibri" pitchFamily="34" charset="0"/>
                <a:cs typeface="Arial" charset="0"/>
              </a:rPr>
              <a:t>Source: Based on SIAM data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02" y="3914787"/>
            <a:ext cx="3597075" cy="268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6563816" y="6583188"/>
            <a:ext cx="17526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900" dirty="0">
                <a:latin typeface="Calibri" pitchFamily="34" charset="0"/>
                <a:cs typeface="Arial" charset="0"/>
              </a:rPr>
              <a:t>Source: Based on market data</a:t>
            </a:r>
          </a:p>
        </p:txBody>
      </p:sp>
    </p:spTree>
    <p:extLst>
      <p:ext uri="{BB962C8B-B14F-4D97-AF65-F5344CB8AC3E}">
        <p14:creationId xmlns:p14="http://schemas.microsoft.com/office/powerpoint/2010/main" val="223260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Rechteck 3"/>
          <p:cNvSpPr/>
          <p:nvPr/>
        </p:nvSpPr>
        <p:spPr>
          <a:xfrm>
            <a:off x="107504" y="1052736"/>
            <a:ext cx="8323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" lvl="1">
              <a:spcBef>
                <a:spcPts val="600"/>
              </a:spcBef>
            </a:pPr>
            <a:r>
              <a:rPr lang="en-GB" dirty="0" smtClean="0"/>
              <a:t>Emission standards worldwide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07504" y="44624"/>
            <a:ext cx="8350696" cy="768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pc="-100" dirty="0">
                <a:solidFill>
                  <a:schemeClr val="tx2"/>
                </a:solidFill>
              </a:rPr>
              <a:t>Action </a:t>
            </a:r>
            <a:r>
              <a:rPr lang="en-US" sz="3600" spc="-100" dirty="0" smtClean="0">
                <a:solidFill>
                  <a:schemeClr val="tx2"/>
                </a:solidFill>
              </a:rPr>
              <a:t>Plan for Clean Air in Cities</a:t>
            </a:r>
            <a:endParaRPr lang="de-DE" sz="3600" spc="-100" dirty="0">
              <a:solidFill>
                <a:schemeClr val="tx2"/>
              </a:solidFill>
            </a:endParaRPr>
          </a:p>
        </p:txBody>
      </p:sp>
      <p:pic>
        <p:nvPicPr>
          <p:cNvPr id="8" name="Bild 38" descr="5a_AQM_Tab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477716"/>
            <a:ext cx="8323216" cy="504762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67544" y="2996952"/>
            <a:ext cx="7632848" cy="36004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2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07504" y="44624"/>
            <a:ext cx="8323217" cy="768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3600" spc="-100" dirty="0">
                <a:solidFill>
                  <a:schemeClr val="tx2"/>
                </a:solidFill>
              </a:rPr>
              <a:t>Mitigation options for Indian cities</a:t>
            </a:r>
            <a:r>
              <a:rPr lang="de-DE" sz="3600" spc="-100" dirty="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6" name="Rechteck 10"/>
          <p:cNvSpPr/>
          <p:nvPr/>
        </p:nvSpPr>
        <p:spPr>
          <a:xfrm>
            <a:off x="107504" y="1196752"/>
            <a:ext cx="835292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en-US" sz="2000" b="1" dirty="0" smtClean="0"/>
              <a:t>Improve Vehicle </a:t>
            </a:r>
            <a:r>
              <a:rPr lang="en-US" sz="2000" b="1" dirty="0"/>
              <a:t>Technologies: Measures can be clustered into three </a:t>
            </a:r>
            <a:r>
              <a:rPr lang="en-US" sz="2000" b="1" dirty="0" smtClean="0"/>
              <a:t>categories </a:t>
            </a:r>
            <a:endParaRPr lang="en-US" sz="2000" b="1" dirty="0"/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Improvement </a:t>
            </a:r>
            <a:r>
              <a:rPr lang="en-US" sz="2000" dirty="0"/>
              <a:t>of existing vehicles 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New </a:t>
            </a:r>
            <a:r>
              <a:rPr lang="en-US" sz="2000" dirty="0"/>
              <a:t>fuel concepts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Development </a:t>
            </a:r>
            <a:r>
              <a:rPr lang="en-US" sz="2000" dirty="0"/>
              <a:t>of new car </a:t>
            </a:r>
            <a:r>
              <a:rPr lang="en-US" sz="2000" dirty="0" smtClean="0"/>
              <a:t>concepts </a:t>
            </a:r>
            <a:endParaRPr lang="en-US" sz="2000" dirty="0"/>
          </a:p>
          <a:p>
            <a:pPr marL="742950" lvl="1" indent="-285750" fontAlgn="base">
              <a:spcBef>
                <a:spcPts val="600"/>
              </a:spcBef>
              <a:buFont typeface="Arial" pitchFamily="34" charset="0"/>
              <a:buChar char="•"/>
            </a:pPr>
            <a:endParaRPr lang="en-US" dirty="0" smtClean="0"/>
          </a:p>
          <a:p>
            <a:pPr marL="742950" lvl="1" indent="-285750" fontAlgn="base">
              <a:spcBef>
                <a:spcPts val="600"/>
              </a:spcBef>
              <a:buFont typeface="Arial" pitchFamily="34" charset="0"/>
              <a:buChar char="•"/>
            </a:pPr>
            <a:endParaRPr lang="en-GB" i="1" dirty="0" smtClean="0"/>
          </a:p>
        </p:txBody>
      </p:sp>
      <p:pic>
        <p:nvPicPr>
          <p:cNvPr id="8" name="Bild 221" descr="Figure14_car_new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10" y="3142094"/>
            <a:ext cx="6192688" cy="32392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hteck 2"/>
          <p:cNvSpPr/>
          <p:nvPr/>
        </p:nvSpPr>
        <p:spPr>
          <a:xfrm>
            <a:off x="6874369" y="5662989"/>
            <a:ext cx="19461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Technical options for improving the energy efficiency of </a:t>
            </a:r>
            <a:r>
              <a:rPr lang="en-US" sz="1200" dirty="0" smtClean="0"/>
              <a:t>LDVs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7214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spc="-100" dirty="0">
                <a:solidFill>
                  <a:schemeClr val="tx2"/>
                </a:solidFill>
              </a:rPr>
              <a:t>Traffic in Our Cities - Bangkok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7"/>
          <a:stretch/>
        </p:blipFill>
        <p:spPr>
          <a:xfrm>
            <a:off x="691356" y="1125538"/>
            <a:ext cx="7391400" cy="5130119"/>
          </a:xfrm>
        </p:spPr>
      </p:pic>
      <p:sp>
        <p:nvSpPr>
          <p:cNvPr id="5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73684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Rechteck 10"/>
          <p:cNvSpPr/>
          <p:nvPr/>
        </p:nvSpPr>
        <p:spPr>
          <a:xfrm>
            <a:off x="107504" y="1268760"/>
            <a:ext cx="835292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>
              <a:spcBef>
                <a:spcPts val="600"/>
              </a:spcBef>
            </a:pPr>
            <a:r>
              <a:rPr lang="en-US" i="1" dirty="0"/>
              <a:t>Sustainable transport </a:t>
            </a:r>
            <a:r>
              <a:rPr lang="en-US" i="1" dirty="0" smtClean="0"/>
              <a:t>instruments: Synergies between local air quality improvements and GHG mitigation</a:t>
            </a:r>
          </a:p>
          <a:p>
            <a:pPr lvl="1" fontAlgn="base">
              <a:spcBef>
                <a:spcPts val="600"/>
              </a:spcBef>
            </a:pPr>
            <a:endParaRPr lang="en-US" i="1" dirty="0"/>
          </a:p>
          <a:p>
            <a:pPr lvl="1" fontAlgn="base">
              <a:spcBef>
                <a:spcPts val="600"/>
              </a:spcBef>
            </a:pPr>
            <a:endParaRPr lang="en-US" i="1" dirty="0" smtClean="0"/>
          </a:p>
          <a:p>
            <a:pPr marL="742950" lvl="1" indent="-285750" fontAlgn="base">
              <a:spcBef>
                <a:spcPts val="600"/>
              </a:spcBef>
              <a:buFont typeface="Arial" pitchFamily="34" charset="0"/>
              <a:buChar char="•"/>
            </a:pPr>
            <a:endParaRPr lang="en-GB" i="1" dirty="0" smtClean="0"/>
          </a:p>
        </p:txBody>
      </p:sp>
      <p:pic>
        <p:nvPicPr>
          <p:cNvPr id="10" name="Bild 225" descr="5e_Tab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0" y="2122840"/>
            <a:ext cx="7128792" cy="445016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8546" y="116632"/>
            <a:ext cx="83285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spc="-100" dirty="0">
                <a:solidFill>
                  <a:schemeClr val="tx2"/>
                </a:solidFill>
              </a:rPr>
              <a:t>Link between local &amp; global Issues</a:t>
            </a:r>
          </a:p>
        </p:txBody>
      </p:sp>
    </p:spTree>
    <p:extLst>
      <p:ext uri="{BB962C8B-B14F-4D97-AF65-F5344CB8AC3E}">
        <p14:creationId xmlns:p14="http://schemas.microsoft.com/office/powerpoint/2010/main" val="208991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" y="452197"/>
            <a:ext cx="9171479" cy="605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0" y="256490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spc="-100" dirty="0">
                <a:solidFill>
                  <a:srgbClr val="FF0000"/>
                </a:solidFill>
              </a:rPr>
              <a:t>System Efficiency</a:t>
            </a:r>
          </a:p>
        </p:txBody>
      </p:sp>
    </p:spTree>
    <p:extLst>
      <p:ext uri="{BB962C8B-B14F-4D97-AF65-F5344CB8AC3E}">
        <p14:creationId xmlns:p14="http://schemas.microsoft.com/office/powerpoint/2010/main" val="4236464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8427720" cy="670560"/>
          </a:xfrm>
        </p:spPr>
        <p:txBody>
          <a:bodyPr>
            <a:normAutofit/>
          </a:bodyPr>
          <a:lstStyle/>
          <a:p>
            <a:pPr algn="l"/>
            <a:r>
              <a:rPr lang="en-US" sz="3600" spc="-100" dirty="0">
                <a:solidFill>
                  <a:schemeClr val="tx2"/>
                </a:solidFill>
              </a:rPr>
              <a:t>Options in Development of Cities</a:t>
            </a:r>
          </a:p>
        </p:txBody>
      </p:sp>
      <p:pic>
        <p:nvPicPr>
          <p:cNvPr id="61445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65286" t="46703"/>
          <a:stretch/>
        </p:blipFill>
        <p:spPr bwMode="auto">
          <a:xfrm>
            <a:off x="467544" y="1066919"/>
            <a:ext cx="1713864" cy="229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t="5197" r="29466" b="4920"/>
          <a:stretch/>
        </p:blipFill>
        <p:spPr bwMode="auto">
          <a:xfrm>
            <a:off x="4427984" y="1238569"/>
            <a:ext cx="3482339" cy="386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>
            <a:off x="4427984" y="1124744"/>
            <a:ext cx="0" cy="5733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9512" y="3525976"/>
            <a:ext cx="40324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000" dirty="0"/>
              <a:t>60% of the population of Barcelona is within 600m of a subway line (99kms of subway lines and 136 metro stations</a:t>
            </a:r>
            <a:r>
              <a:rPr lang="en-GB" sz="2000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000" dirty="0"/>
          </a:p>
        </p:txBody>
      </p:sp>
      <p:sp>
        <p:nvSpPr>
          <p:cNvPr id="5" name="Rectangle 4"/>
          <p:cNvSpPr/>
          <p:nvPr/>
        </p:nvSpPr>
        <p:spPr>
          <a:xfrm>
            <a:off x="4355976" y="4802376"/>
            <a:ext cx="38792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To provide the same accessibility </a:t>
            </a:r>
            <a:r>
              <a:rPr lang="en-GB" sz="2000" dirty="0" smtClean="0"/>
              <a:t>as Barcelona, Atlanta </a:t>
            </a:r>
            <a:r>
              <a:rPr lang="en-GB" sz="2000" dirty="0"/>
              <a:t>would have to build 3,400 km of metro line (compared to the current 74 km) and build 2,800 new railway stations.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12" y="823079"/>
            <a:ext cx="3888432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Compact </a:t>
            </a:r>
            <a:r>
              <a:rPr lang="en-US" sz="2000" dirty="0" smtClean="0"/>
              <a:t>City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99992" y="836712"/>
            <a:ext cx="3888432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Urban Sprawl</a:t>
            </a:r>
            <a:endParaRPr lang="en-US" dirty="0"/>
          </a:p>
        </p:txBody>
      </p:sp>
      <p:sp>
        <p:nvSpPr>
          <p:cNvPr id="10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63933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Content Placeholder 6" descr="delhi_traffic_congestio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93645" y="1533525"/>
            <a:ext cx="5919788" cy="3967163"/>
          </a:xfrm>
        </p:spPr>
      </p:pic>
      <p:sp>
        <p:nvSpPr>
          <p:cNvPr id="74756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502025" y="63563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D4CB42B-B288-4EEB-8991-93AB13ACB452}" type="slidenum">
              <a:rPr lang="en-GB"/>
              <a:pPr/>
              <a:t>33</a:t>
            </a:fld>
            <a:endParaRPr lang="en-GB"/>
          </a:p>
        </p:txBody>
      </p:sp>
      <p:graphicFrame>
        <p:nvGraphicFramePr>
          <p:cNvPr id="8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5209222"/>
              </p:ext>
            </p:extLst>
          </p:nvPr>
        </p:nvGraphicFramePr>
        <p:xfrm>
          <a:off x="352480" y="1235893"/>
          <a:ext cx="1872208" cy="4569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4758" name="TextBox 9"/>
          <p:cNvSpPr txBox="1">
            <a:spLocks noChangeArrowheads="1"/>
          </p:cNvSpPr>
          <p:nvPr/>
        </p:nvSpPr>
        <p:spPr bwMode="auto">
          <a:xfrm>
            <a:off x="2564605" y="5647849"/>
            <a:ext cx="59039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Road in New Delhi – Source: </a:t>
            </a:r>
            <a:r>
              <a:rPr lang="en-GB" sz="1200" dirty="0">
                <a:hlinkClick r:id="rId8"/>
              </a:rPr>
              <a:t>http://carimg.sulekha.com/automotive-albums/default/original/delhi_traffic_congestion.jpg</a:t>
            </a:r>
            <a:endParaRPr lang="en-GB" sz="1200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8427720" cy="670560"/>
          </a:xfrm>
        </p:spPr>
        <p:txBody>
          <a:bodyPr>
            <a:normAutofit/>
          </a:bodyPr>
          <a:lstStyle/>
          <a:p>
            <a:pPr algn="l"/>
            <a:r>
              <a:rPr lang="en-US" sz="3600" spc="-100" dirty="0">
                <a:solidFill>
                  <a:schemeClr val="tx2"/>
                </a:solidFill>
              </a:rPr>
              <a:t>Results of Urban Sprawl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772089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6"/>
          <p:cNvSpPr txBox="1">
            <a:spLocks noChangeArrowheads="1"/>
          </p:cNvSpPr>
          <p:nvPr/>
        </p:nvSpPr>
        <p:spPr bwMode="auto">
          <a:xfrm>
            <a:off x="230910" y="6536377"/>
            <a:ext cx="43887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CL" sz="1200" b="0" u="none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Source</a:t>
            </a:r>
            <a:r>
              <a:rPr lang="es-CL" sz="1200" b="0" u="non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 </a:t>
            </a:r>
            <a:r>
              <a:rPr lang="es-CL" sz="1200" b="0" u="none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Botma</a:t>
            </a:r>
            <a:r>
              <a:rPr lang="es-CL" sz="1200" b="0" u="non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&amp; </a:t>
            </a:r>
            <a:r>
              <a:rPr lang="es-CL" sz="1200" b="0" u="none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Papendrecht</a:t>
            </a:r>
            <a:r>
              <a:rPr lang="es-CL" sz="1200" b="0" u="non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TU </a:t>
            </a:r>
            <a:r>
              <a:rPr lang="es-CL" sz="1200" b="0" u="none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Delft</a:t>
            </a:r>
            <a:r>
              <a:rPr lang="es-CL" sz="1200" b="0" u="non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s-CL" sz="1200" b="0" u="none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1991 and </a:t>
            </a:r>
            <a:r>
              <a:rPr lang="es-CL" sz="1200" b="0" u="none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own</a:t>
            </a:r>
            <a:r>
              <a:rPr lang="es-CL" sz="1200" b="0" u="none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figures</a:t>
            </a:r>
            <a:endParaRPr lang="es-CL" sz="1200" b="0" u="none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650183" y="5541819"/>
            <a:ext cx="1031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sym typeface="Webdings"/>
              </a:rPr>
              <a:t>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817928" y="5582544"/>
            <a:ext cx="891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tx1"/>
                </a:solidFill>
              </a:rPr>
              <a:t>19 000</a:t>
            </a:r>
            <a:endParaRPr lang="de-DE" sz="1600" dirty="0">
              <a:solidFill>
                <a:schemeClr val="tx1"/>
              </a:solidFill>
            </a:endParaRPr>
          </a:p>
        </p:txBody>
      </p:sp>
      <p:grpSp>
        <p:nvGrpSpPr>
          <p:cNvPr id="3" name="Gruppieren 96"/>
          <p:cNvGrpSpPr/>
          <p:nvPr/>
        </p:nvGrpSpPr>
        <p:grpSpPr>
          <a:xfrm>
            <a:off x="-71795" y="1647825"/>
            <a:ext cx="900000" cy="4296937"/>
            <a:chOff x="247514" y="1647824"/>
            <a:chExt cx="900000" cy="429693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1147" y="1647824"/>
              <a:ext cx="717610" cy="580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Textfeld 25"/>
            <p:cNvSpPr txBox="1"/>
            <p:nvPr/>
          </p:nvSpPr>
          <p:spPr>
            <a:xfrm>
              <a:off x="252338" y="5606207"/>
              <a:ext cx="8811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2 000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259811" y="2230119"/>
              <a:ext cx="8736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 smtClean="0">
                  <a:solidFill>
                    <a:schemeClr val="bg1">
                      <a:lumMod val="50000"/>
                    </a:schemeClr>
                  </a:solidFill>
                </a:rPr>
                <a:t>Mixed Traffic</a:t>
              </a:r>
              <a:endParaRPr lang="de-DE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Rechteck 37"/>
            <p:cNvSpPr/>
            <p:nvPr/>
          </p:nvSpPr>
          <p:spPr bwMode="auto">
            <a:xfrm>
              <a:off x="247514" y="2701369"/>
              <a:ext cx="900000" cy="2880000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alpha val="65000"/>
                  </a:srgbClr>
                </a:gs>
                <a:gs pos="51000">
                  <a:srgbClr val="7030A0">
                    <a:alpha val="26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1" compatLnSpc="1">
              <a:prstTxWarp prst="textNoShape">
                <a:avLst/>
              </a:prstTxWarp>
              <a:normAutofit/>
            </a:bodyPr>
            <a:lstStyle/>
            <a:p>
              <a:pPr algn="r"/>
              <a:r>
                <a:rPr lang="de-DE" spc="-50" dirty="0" smtClean="0">
                  <a:solidFill>
                    <a:schemeClr val="bg1"/>
                  </a:solidFill>
                  <a:sym typeface="Webdings"/>
                </a:rPr>
                <a:t></a:t>
              </a:r>
              <a:endParaRPr kumimoji="0" lang="de-DE" sz="2200" b="1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" name="Gruppieren 124"/>
          <p:cNvGrpSpPr/>
          <p:nvPr/>
        </p:nvGrpSpPr>
        <p:grpSpPr>
          <a:xfrm>
            <a:off x="6672236" y="1428750"/>
            <a:ext cx="926128" cy="4501864"/>
            <a:chOff x="7029644" y="1419225"/>
            <a:chExt cx="926128" cy="4501864"/>
          </a:xfrm>
        </p:grpSpPr>
        <p:sp>
          <p:nvSpPr>
            <p:cNvPr id="8" name="Textfeld 7"/>
            <p:cNvSpPr txBox="1"/>
            <p:nvPr/>
          </p:nvSpPr>
          <p:spPr>
            <a:xfrm>
              <a:off x="7080921" y="5582535"/>
              <a:ext cx="8629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chemeClr val="tx1"/>
                  </a:solidFill>
                </a:rPr>
                <a:t>80 000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15175" y="1419225"/>
              <a:ext cx="790575" cy="874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feld 10"/>
            <p:cNvSpPr txBox="1"/>
            <p:nvPr/>
          </p:nvSpPr>
          <p:spPr>
            <a:xfrm>
              <a:off x="7029644" y="2307193"/>
              <a:ext cx="900000" cy="369332"/>
            </a:xfrm>
            <a:prstGeom prst="rect">
              <a:avLst/>
            </a:prstGeom>
            <a:noFill/>
          </p:spPr>
          <p:txBody>
            <a:bodyPr wrap="square" rtlCol="0" anchor="b" anchorCtr="1">
              <a:spAutoFit/>
            </a:bodyPr>
            <a:lstStyle/>
            <a:p>
              <a:r>
                <a:rPr lang="de-DE" sz="1100" dirty="0" smtClean="0">
                  <a:solidFill>
                    <a:schemeClr val="bg1">
                      <a:lumMod val="50000"/>
                    </a:schemeClr>
                  </a:solidFill>
                </a:rPr>
                <a:t>Heavy </a:t>
              </a:r>
              <a:r>
                <a:rPr lang="de-DE" sz="1100" dirty="0" err="1" smtClean="0">
                  <a:solidFill>
                    <a:schemeClr val="bg1">
                      <a:lumMod val="50000"/>
                    </a:schemeClr>
                  </a:solidFill>
                </a:rPr>
                <a:t>Rail</a:t>
              </a:r>
              <a:r>
                <a:rPr lang="de-DE" sz="1100" dirty="0" smtClean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</a:p>
            <a:p>
              <a:r>
                <a:rPr lang="de-DE" sz="700" dirty="0" smtClean="0">
                  <a:solidFill>
                    <a:schemeClr val="bg1">
                      <a:lumMod val="50000"/>
                    </a:schemeClr>
                  </a:solidFill>
                </a:rPr>
                <a:t>(e.g. Hong Kong)</a:t>
              </a:r>
              <a:endParaRPr lang="de-DE" sz="7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Rechteck 38"/>
            <p:cNvSpPr/>
            <p:nvPr/>
          </p:nvSpPr>
          <p:spPr bwMode="auto">
            <a:xfrm>
              <a:off x="7055772" y="2687796"/>
              <a:ext cx="900000" cy="2880000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alpha val="99000"/>
                  </a:srgbClr>
                </a:gs>
                <a:gs pos="56000">
                  <a:srgbClr val="00B050">
                    <a:alpha val="50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1116000" rIns="72000" bIns="45720" numCol="1" rtlCol="0" anchor="b" anchorCtr="1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de-DE" sz="1100" dirty="0" smtClean="0">
                  <a:solidFill>
                    <a:schemeClr val="bg1"/>
                  </a:solidFill>
                  <a:sym typeface="Webdings"/>
                </a:rPr>
                <a:t></a:t>
              </a:r>
              <a:endParaRPr lang="de-DE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uppieren 74"/>
          <p:cNvGrpSpPr/>
          <p:nvPr/>
        </p:nvGrpSpPr>
        <p:grpSpPr>
          <a:xfrm>
            <a:off x="7695315" y="1324557"/>
            <a:ext cx="948403" cy="4596532"/>
            <a:chOff x="8014622" y="1315032"/>
            <a:chExt cx="948403" cy="4596532"/>
          </a:xfrm>
        </p:grpSpPr>
        <p:sp>
          <p:nvSpPr>
            <p:cNvPr id="44" name="Rechteck 43"/>
            <p:cNvSpPr/>
            <p:nvPr/>
          </p:nvSpPr>
          <p:spPr bwMode="auto">
            <a:xfrm>
              <a:off x="8014622" y="2678906"/>
              <a:ext cx="900000" cy="2880000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50000">
                  <a:srgbClr val="92D050">
                    <a:alpha val="50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45720" rIns="72000" bIns="45720" numCol="1" rtlCol="0" anchor="b" anchorCtr="1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pPr algn="r"/>
              <a:r>
                <a:rPr lang="de-DE" sz="2000" dirty="0" smtClean="0">
                  <a:solidFill>
                    <a:schemeClr val="bg1"/>
                  </a:solidFill>
                  <a:sym typeface="Webdings"/>
                </a:rPr>
                <a:t></a:t>
              </a:r>
              <a:endParaRPr lang="de-DE" sz="20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8027035" y="5573010"/>
              <a:ext cx="9359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chemeClr val="tx1"/>
                  </a:solidFill>
                </a:rPr>
                <a:t>100 000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pic>
          <p:nvPicPr>
            <p:cNvPr id="106497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19605" y="1315032"/>
              <a:ext cx="873570" cy="866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5" name="Textfeld 54"/>
            <p:cNvSpPr txBox="1"/>
            <p:nvPr/>
          </p:nvSpPr>
          <p:spPr>
            <a:xfrm>
              <a:off x="8018973" y="2150245"/>
              <a:ext cx="8964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err="1" smtClean="0">
                  <a:solidFill>
                    <a:schemeClr val="bg1">
                      <a:lumMod val="50000"/>
                    </a:schemeClr>
                  </a:solidFill>
                </a:rPr>
                <a:t>Suburban</a:t>
              </a:r>
              <a:r>
                <a:rPr lang="de-DE" sz="1100" dirty="0" smtClean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e-DE" sz="1100" dirty="0" err="1" smtClean="0">
                  <a:solidFill>
                    <a:schemeClr val="bg1">
                      <a:lumMod val="50000"/>
                    </a:schemeClr>
                  </a:solidFill>
                </a:rPr>
                <a:t>Rail</a:t>
              </a:r>
              <a:endParaRPr lang="de-DE" sz="1100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de-DE" sz="800" dirty="0" smtClean="0">
                  <a:solidFill>
                    <a:schemeClr val="bg1">
                      <a:lumMod val="50000"/>
                    </a:schemeClr>
                  </a:solidFill>
                </a:rPr>
                <a:t>(e.g. Mumbai)</a:t>
              </a:r>
              <a:endParaRPr lang="de-DE" sz="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87" name="Rechteck 86"/>
          <p:cNvSpPr/>
          <p:nvPr/>
        </p:nvSpPr>
        <p:spPr bwMode="auto">
          <a:xfrm>
            <a:off x="3807091" y="2701646"/>
            <a:ext cx="900000" cy="2880000"/>
          </a:xfrm>
          <a:prstGeom prst="rect">
            <a:avLst/>
          </a:prstGeom>
          <a:gradFill flip="none" rotWithShape="1">
            <a:gsLst>
              <a:gs pos="0">
                <a:srgbClr val="FE8602"/>
              </a:gs>
              <a:gs pos="52000">
                <a:srgbClr val="FF9900">
                  <a:shade val="67500"/>
                  <a:satMod val="115000"/>
                  <a:alpha val="49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de-DE" sz="1800" kern="100" spc="-20" dirty="0" smtClean="0">
                <a:solidFill>
                  <a:schemeClr val="bg1"/>
                </a:solidFill>
                <a:sym typeface="Webdings"/>
              </a:rPr>
              <a:t></a:t>
            </a:r>
          </a:p>
          <a:p>
            <a:pPr algn="r"/>
            <a:r>
              <a:rPr lang="de-DE" sz="1800" kern="100" spc="-20" dirty="0" smtClean="0">
                <a:solidFill>
                  <a:schemeClr val="bg1"/>
                </a:solidFill>
                <a:sym typeface="Webdings"/>
              </a:rPr>
              <a:t></a:t>
            </a:r>
            <a:endParaRPr lang="de-DE" sz="1800" kern="100" spc="-20" dirty="0" smtClean="0"/>
          </a:p>
        </p:txBody>
      </p:sp>
      <p:grpSp>
        <p:nvGrpSpPr>
          <p:cNvPr id="6" name="Gruppieren 116"/>
          <p:cNvGrpSpPr/>
          <p:nvPr/>
        </p:nvGrpSpPr>
        <p:grpSpPr>
          <a:xfrm>
            <a:off x="1848593" y="1666874"/>
            <a:ext cx="923207" cy="4263736"/>
            <a:chOff x="2183862" y="1666874"/>
            <a:chExt cx="923207" cy="426373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6214" y="1666874"/>
              <a:ext cx="637961" cy="590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Textfeld 26"/>
            <p:cNvSpPr txBox="1"/>
            <p:nvPr/>
          </p:nvSpPr>
          <p:spPr>
            <a:xfrm>
              <a:off x="2206463" y="5592056"/>
              <a:ext cx="8891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14 000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36" name="Rechteck 35"/>
            <p:cNvSpPr/>
            <p:nvPr/>
          </p:nvSpPr>
          <p:spPr bwMode="auto">
            <a:xfrm>
              <a:off x="2207069" y="2701646"/>
              <a:ext cx="900000" cy="2880000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50000">
                  <a:srgbClr val="FFC000">
                    <a:alpha val="50000"/>
                  </a:srgbClr>
                </a:gs>
              </a:gsLst>
              <a:lin ang="16200000" scaled="1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1" compatLnSpc="1">
              <a:prstTxWarp prst="textNoShape">
                <a:avLst/>
              </a:prstTxWarp>
              <a:normAutofit/>
            </a:bodyPr>
            <a:lstStyle/>
            <a:p>
              <a:pPr algn="r"/>
              <a:r>
                <a:rPr lang="de-DE" sz="1800" kern="100" spc="-20" dirty="0" smtClean="0">
                  <a:solidFill>
                    <a:schemeClr val="bg1"/>
                  </a:solidFill>
                  <a:sym typeface="Webdings"/>
                </a:rPr>
                <a:t></a:t>
              </a:r>
            </a:p>
            <a:p>
              <a:pPr algn="r"/>
              <a:r>
                <a:rPr lang="de-DE" sz="1800" kern="100" spc="-20" dirty="0" smtClean="0">
                  <a:solidFill>
                    <a:schemeClr val="bg1"/>
                  </a:solidFill>
                  <a:sym typeface="Webdings"/>
                </a:rPr>
                <a:t></a:t>
              </a:r>
              <a:endParaRPr lang="de-DE" sz="1800" kern="100" spc="-20" dirty="0" smtClean="0"/>
            </a:p>
          </p:txBody>
        </p:sp>
        <p:sp>
          <p:nvSpPr>
            <p:cNvPr id="100" name="Textfeld 99"/>
            <p:cNvSpPr txBox="1"/>
            <p:nvPr/>
          </p:nvSpPr>
          <p:spPr>
            <a:xfrm>
              <a:off x="2183862" y="2314575"/>
              <a:ext cx="900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 err="1" smtClean="0">
                  <a:solidFill>
                    <a:schemeClr val="bg1">
                      <a:lumMod val="50000"/>
                    </a:schemeClr>
                  </a:solidFill>
                </a:rPr>
                <a:t>Cyclists</a:t>
              </a:r>
              <a:endParaRPr lang="de-DE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7" name="Gruppieren 120"/>
          <p:cNvGrpSpPr/>
          <p:nvPr/>
        </p:nvGrpSpPr>
        <p:grpSpPr>
          <a:xfrm>
            <a:off x="2842991" y="1485901"/>
            <a:ext cx="923927" cy="4444713"/>
            <a:chOff x="3162299" y="1485900"/>
            <a:chExt cx="923926" cy="4444713"/>
          </a:xfrm>
        </p:grpSpPr>
        <p:sp>
          <p:nvSpPr>
            <p:cNvPr id="21" name="Rechteck 20"/>
            <p:cNvSpPr/>
            <p:nvPr/>
          </p:nvSpPr>
          <p:spPr bwMode="auto">
            <a:xfrm>
              <a:off x="3165920" y="2697022"/>
              <a:ext cx="900000" cy="2880000"/>
            </a:xfrm>
            <a:prstGeom prst="rect">
              <a:avLst/>
            </a:prstGeom>
            <a:gradFill flip="none" rotWithShape="1">
              <a:gsLst>
                <a:gs pos="0">
                  <a:srgbClr val="009BD2"/>
                </a:gs>
                <a:gs pos="50000">
                  <a:srgbClr val="00B0F0">
                    <a:alpha val="50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1" compatLnSpc="1">
              <a:prstTxWarp prst="textNoShape">
                <a:avLst/>
              </a:prstTxWarp>
              <a:normAutofit/>
            </a:bodyPr>
            <a:lstStyle/>
            <a:p>
              <a:pPr algn="r"/>
              <a:r>
                <a:rPr lang="de-DE" sz="1800" kern="100" spc="-20" dirty="0" smtClean="0">
                  <a:solidFill>
                    <a:schemeClr val="bg1"/>
                  </a:solidFill>
                  <a:sym typeface="Webdings"/>
                </a:rPr>
                <a:t></a:t>
              </a:r>
            </a:p>
            <a:p>
              <a:pPr algn="r"/>
              <a:r>
                <a:rPr lang="de-DE" sz="1800" kern="100" spc="-20" dirty="0" smtClean="0">
                  <a:solidFill>
                    <a:schemeClr val="bg1"/>
                  </a:solidFill>
                  <a:sym typeface="Webdings"/>
                </a:rPr>
                <a:t></a:t>
              </a:r>
              <a:endParaRPr lang="de-DE" sz="1800" kern="100" spc="-20" dirty="0" smtClean="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3171742" y="5592059"/>
              <a:ext cx="9144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18 000</a:t>
              </a: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81350" y="1485900"/>
              <a:ext cx="842139" cy="76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1" name="Textfeld 100"/>
            <p:cNvSpPr txBox="1"/>
            <p:nvPr/>
          </p:nvSpPr>
          <p:spPr>
            <a:xfrm>
              <a:off x="3162299" y="2209800"/>
              <a:ext cx="92392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100" dirty="0" smtClean="0">
                  <a:solidFill>
                    <a:schemeClr val="bg1">
                      <a:lumMod val="50000"/>
                    </a:schemeClr>
                  </a:solidFill>
                </a:rPr>
                <a:t>BRT </a:t>
              </a:r>
            </a:p>
            <a:p>
              <a:pPr algn="ctr"/>
              <a:r>
                <a:rPr lang="de-DE" sz="1100" dirty="0" err="1" smtClean="0">
                  <a:solidFill>
                    <a:schemeClr val="bg1">
                      <a:lumMod val="50000"/>
                    </a:schemeClr>
                  </a:solidFill>
                </a:rPr>
                <a:t>single</a:t>
              </a:r>
              <a:r>
                <a:rPr lang="de-DE" sz="1100" dirty="0" smtClean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e-DE" sz="1100" dirty="0" err="1" smtClean="0">
                  <a:solidFill>
                    <a:schemeClr val="bg1">
                      <a:lumMod val="50000"/>
                    </a:schemeClr>
                  </a:solidFill>
                </a:rPr>
                <a:t>lane</a:t>
              </a:r>
              <a:endParaRPr lang="de-DE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03" name="Textfeld 102"/>
          <p:cNvSpPr txBox="1"/>
          <p:nvPr/>
        </p:nvSpPr>
        <p:spPr>
          <a:xfrm>
            <a:off x="4794984" y="5577621"/>
            <a:ext cx="867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grpSp>
        <p:nvGrpSpPr>
          <p:cNvPr id="13" name="Gruppieren 121"/>
          <p:cNvGrpSpPr/>
          <p:nvPr/>
        </p:nvGrpSpPr>
        <p:grpSpPr>
          <a:xfrm>
            <a:off x="3747867" y="1537412"/>
            <a:ext cx="990600" cy="1020992"/>
            <a:chOff x="4067175" y="1537412"/>
            <a:chExt cx="990600" cy="102099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82573" y="1537412"/>
              <a:ext cx="360877" cy="708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4" name="Textfeld 103"/>
            <p:cNvSpPr txBox="1"/>
            <p:nvPr/>
          </p:nvSpPr>
          <p:spPr>
            <a:xfrm>
              <a:off x="4067175" y="2296794"/>
              <a:ext cx="99060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100" dirty="0" err="1" smtClean="0">
                  <a:solidFill>
                    <a:schemeClr val="bg1">
                      <a:lumMod val="50000"/>
                    </a:schemeClr>
                  </a:solidFill>
                </a:rPr>
                <a:t>Pedestrians</a:t>
              </a:r>
              <a:endParaRPr lang="de-DE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4" name="Gruppieren 115"/>
          <p:cNvGrpSpPr/>
          <p:nvPr/>
        </p:nvGrpSpPr>
        <p:grpSpPr>
          <a:xfrm>
            <a:off x="899592" y="1495425"/>
            <a:ext cx="905991" cy="4444712"/>
            <a:chOff x="1246659" y="1495425"/>
            <a:chExt cx="905991" cy="4444712"/>
          </a:xfrm>
        </p:grpSpPr>
        <p:grpSp>
          <p:nvGrpSpPr>
            <p:cNvPr id="15" name="Gruppieren 98"/>
            <p:cNvGrpSpPr/>
            <p:nvPr/>
          </p:nvGrpSpPr>
          <p:grpSpPr>
            <a:xfrm>
              <a:off x="1246659" y="2230119"/>
              <a:ext cx="905991" cy="3710018"/>
              <a:chOff x="1246659" y="2230119"/>
              <a:chExt cx="905991" cy="3710018"/>
            </a:xfrm>
          </p:grpSpPr>
          <p:sp>
            <p:nvSpPr>
              <p:cNvPr id="24" name="Textfeld 23"/>
              <p:cNvSpPr txBox="1"/>
              <p:nvPr/>
            </p:nvSpPr>
            <p:spPr>
              <a:xfrm>
                <a:off x="1249924" y="5601583"/>
                <a:ext cx="90272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dirty="0" smtClean="0">
                    <a:solidFill>
                      <a:schemeClr val="tx1"/>
                    </a:solidFill>
                  </a:rPr>
                  <a:t>9 000</a:t>
                </a:r>
                <a:endParaRPr lang="de-DE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hteck 36"/>
              <p:cNvSpPr/>
              <p:nvPr/>
            </p:nvSpPr>
            <p:spPr bwMode="auto">
              <a:xfrm>
                <a:off x="1246659" y="2705098"/>
                <a:ext cx="900000" cy="2880000"/>
              </a:xfrm>
              <a:prstGeom prst="rect">
                <a:avLst/>
              </a:prstGeom>
              <a:gradFill flip="none" rotWithShape="1">
                <a:gsLst>
                  <a:gs pos="0">
                    <a:srgbClr val="0070C0">
                      <a:alpha val="50000"/>
                    </a:srgbClr>
                  </a:gs>
                  <a:gs pos="50000">
                    <a:srgbClr val="0070C0">
                      <a:alpha val="25000"/>
                    </a:srgbClr>
                  </a:gs>
                </a:gsLst>
                <a:lin ang="16200000" scaled="1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algn="r"/>
                <a:r>
                  <a:rPr lang="de-DE" sz="1800" kern="100" spc="-20" dirty="0" smtClean="0">
                    <a:solidFill>
                      <a:schemeClr val="bg1"/>
                    </a:solidFill>
                    <a:sym typeface="Webdings"/>
                  </a:rPr>
                  <a:t></a:t>
                </a:r>
                <a:endParaRPr kumimoji="0" lang="de-DE" sz="1800" b="1" i="0" u="none" strike="noStrike" kern="100" cap="none" spc="-20" normalizeH="0" dirty="0" smtClean="0">
                  <a:ln>
                    <a:noFill/>
                  </a:ln>
                  <a:solidFill>
                    <a:srgbClr val="9999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" name="Textfeld 97"/>
              <p:cNvSpPr txBox="1"/>
              <p:nvPr/>
            </p:nvSpPr>
            <p:spPr>
              <a:xfrm>
                <a:off x="1269462" y="2230119"/>
                <a:ext cx="84508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100" dirty="0" smtClean="0">
                    <a:solidFill>
                      <a:schemeClr val="bg1">
                        <a:lumMod val="50000"/>
                      </a:schemeClr>
                    </a:solidFill>
                  </a:rPr>
                  <a:t>Regular Bus</a:t>
                </a:r>
                <a:endParaRPr lang="de-DE" sz="11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106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76350" y="1495425"/>
              <a:ext cx="842139" cy="76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6" name="Gruppieren 60"/>
          <p:cNvGrpSpPr/>
          <p:nvPr/>
        </p:nvGrpSpPr>
        <p:grpSpPr>
          <a:xfrm>
            <a:off x="5710988" y="1390649"/>
            <a:ext cx="989629" cy="4544577"/>
            <a:chOff x="5068270" y="1390648"/>
            <a:chExt cx="989629" cy="4544577"/>
          </a:xfrm>
        </p:grpSpPr>
        <p:grpSp>
          <p:nvGrpSpPr>
            <p:cNvPr id="17" name="Gruppieren 122"/>
            <p:cNvGrpSpPr/>
            <p:nvPr/>
          </p:nvGrpSpPr>
          <p:grpSpPr>
            <a:xfrm>
              <a:off x="5072960" y="2236143"/>
              <a:ext cx="984939" cy="3699082"/>
              <a:chOff x="5072960" y="2236143"/>
              <a:chExt cx="984939" cy="3699082"/>
            </a:xfrm>
          </p:grpSpPr>
          <p:sp>
            <p:nvSpPr>
              <p:cNvPr id="67" name="Textfeld 66"/>
              <p:cNvSpPr txBox="1"/>
              <p:nvPr/>
            </p:nvSpPr>
            <p:spPr>
              <a:xfrm>
                <a:off x="5104765" y="5596671"/>
                <a:ext cx="8674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dirty="0" smtClean="0">
                    <a:solidFill>
                      <a:schemeClr val="tx1"/>
                    </a:solidFill>
                  </a:rPr>
                  <a:t>43 000</a:t>
                </a:r>
                <a:endParaRPr lang="de-DE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Rechteck 67"/>
              <p:cNvSpPr/>
              <p:nvPr/>
            </p:nvSpPr>
            <p:spPr>
              <a:xfrm>
                <a:off x="5072960" y="2236143"/>
                <a:ext cx="984939" cy="4443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1100" dirty="0" smtClean="0">
                    <a:solidFill>
                      <a:schemeClr val="bg1">
                        <a:lumMod val="50000"/>
                      </a:schemeClr>
                    </a:solidFill>
                  </a:rPr>
                  <a:t>BRT</a:t>
                </a:r>
                <a:r>
                  <a:rPr lang="de-DE" sz="1050" dirty="0" smtClean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</a:p>
              <a:p>
                <a:pPr algn="ctr"/>
                <a:r>
                  <a:rPr lang="de-DE" sz="1100" dirty="0" smtClean="0">
                    <a:solidFill>
                      <a:schemeClr val="bg1">
                        <a:lumMod val="50000"/>
                      </a:schemeClr>
                    </a:solidFill>
                  </a:rPr>
                  <a:t>double</a:t>
                </a:r>
                <a:r>
                  <a:rPr lang="de-DE" sz="1050" dirty="0" smtClean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de-DE" sz="1050" dirty="0" err="1" smtClean="0">
                    <a:solidFill>
                      <a:schemeClr val="bg1">
                        <a:lumMod val="50000"/>
                      </a:schemeClr>
                    </a:solidFill>
                  </a:rPr>
                  <a:t>lane</a:t>
                </a:r>
                <a:endParaRPr lang="de-DE" sz="10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63" name="Rechteck 62"/>
            <p:cNvSpPr/>
            <p:nvPr/>
          </p:nvSpPr>
          <p:spPr bwMode="auto">
            <a:xfrm>
              <a:off x="5091164" y="2697040"/>
              <a:ext cx="900000" cy="2880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>
                    <a:lumMod val="60000"/>
                    <a:lumOff val="40000"/>
                    <a:alpha val="5000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1" compatLnSpc="1">
              <a:prstTxWarp prst="textNoShape">
                <a:avLst/>
              </a:prstTxWarp>
              <a:normAutofit/>
            </a:bodyPr>
            <a:lstStyle/>
            <a:p>
              <a:pPr algn="r"/>
              <a:r>
                <a:rPr lang="de-DE" sz="1400" dirty="0" smtClean="0">
                  <a:solidFill>
                    <a:schemeClr val="bg1"/>
                  </a:solidFill>
                  <a:sym typeface="Webdings"/>
                </a:rPr>
                <a:t></a:t>
              </a:r>
            </a:p>
            <a:p>
              <a:pPr algn="r"/>
              <a:r>
                <a:rPr lang="de-DE" sz="1400" dirty="0" smtClean="0">
                  <a:solidFill>
                    <a:schemeClr val="bg1"/>
                  </a:solidFill>
                  <a:sym typeface="Webdings"/>
                </a:rPr>
                <a:t></a:t>
              </a:r>
              <a:endParaRPr lang="de-DE" sz="1400" kern="100" spc="-20" dirty="0" smtClean="0"/>
            </a:p>
          </p:txBody>
        </p:sp>
        <p:grpSp>
          <p:nvGrpSpPr>
            <p:cNvPr id="18" name="Gruppieren 56"/>
            <p:cNvGrpSpPr/>
            <p:nvPr/>
          </p:nvGrpSpPr>
          <p:grpSpPr>
            <a:xfrm>
              <a:off x="5068270" y="1390648"/>
              <a:ext cx="961056" cy="887405"/>
              <a:chOff x="5077794" y="1307037"/>
              <a:chExt cx="978943" cy="1018644"/>
            </a:xfrm>
          </p:grpSpPr>
          <p:pic>
            <p:nvPicPr>
              <p:cNvPr id="65" name="Grafik 64" descr="brt light rosa.pn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239525" y="1307037"/>
                <a:ext cx="817212" cy="853803"/>
              </a:xfrm>
              <a:prstGeom prst="rect">
                <a:avLst/>
              </a:prstGeom>
            </p:spPr>
          </p:pic>
          <p:pic>
            <p:nvPicPr>
              <p:cNvPr id="66" name="Grafik 65" descr="brt light rosa.png"/>
              <p:cNvPicPr>
                <a:picLocks noChangeAspect="1"/>
              </p:cNvPicPr>
              <p:nvPr/>
            </p:nvPicPr>
            <p:blipFill>
              <a:blip r:embed="rId8" cstate="print"/>
              <a:srcRect r="14605"/>
              <a:stretch>
                <a:fillRect/>
              </a:stretch>
            </p:blipFill>
            <p:spPr>
              <a:xfrm>
                <a:off x="5077794" y="1471878"/>
                <a:ext cx="697855" cy="853803"/>
              </a:xfrm>
              <a:prstGeom prst="rect">
                <a:avLst/>
              </a:prstGeom>
            </p:spPr>
          </p:pic>
        </p:grpSp>
      </p:grpSp>
      <p:grpSp>
        <p:nvGrpSpPr>
          <p:cNvPr id="19" name="Gruppieren 73"/>
          <p:cNvGrpSpPr/>
          <p:nvPr/>
        </p:nvGrpSpPr>
        <p:grpSpPr>
          <a:xfrm>
            <a:off x="4771856" y="1276350"/>
            <a:ext cx="900000" cy="4660672"/>
            <a:chOff x="5081639" y="1266825"/>
            <a:chExt cx="900000" cy="4660672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93170" y="1266825"/>
              <a:ext cx="793280" cy="1047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feld 8"/>
            <p:cNvSpPr txBox="1"/>
            <p:nvPr/>
          </p:nvSpPr>
          <p:spPr>
            <a:xfrm>
              <a:off x="5083587" y="2339406"/>
              <a:ext cx="8242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>
                  <a:solidFill>
                    <a:schemeClr val="bg1">
                      <a:lumMod val="50000"/>
                    </a:schemeClr>
                  </a:solidFill>
                </a:rPr>
                <a:t>Light</a:t>
              </a:r>
              <a:r>
                <a:rPr lang="de-DE" sz="1050" dirty="0" smtClean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e-DE" sz="1100" dirty="0" err="1" smtClean="0">
                  <a:solidFill>
                    <a:schemeClr val="bg1">
                      <a:lumMod val="50000"/>
                    </a:schemeClr>
                  </a:solidFill>
                </a:rPr>
                <a:t>Rail</a:t>
              </a:r>
              <a:endParaRPr lang="de-DE" sz="10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5" name="Rechteck 84"/>
            <p:cNvSpPr/>
            <p:nvPr/>
          </p:nvSpPr>
          <p:spPr bwMode="auto">
            <a:xfrm>
              <a:off x="5081639" y="2687515"/>
              <a:ext cx="900000" cy="2880000"/>
            </a:xfrm>
            <a:prstGeom prst="rect">
              <a:avLst/>
            </a:prstGeom>
            <a:gradFill flip="none" rotWithShape="1">
              <a:gsLst>
                <a:gs pos="0">
                  <a:srgbClr val="D4F0D7">
                    <a:shade val="30000"/>
                    <a:satMod val="115000"/>
                  </a:srgbClr>
                </a:gs>
                <a:gs pos="50000">
                  <a:srgbClr val="D4F0D7">
                    <a:shade val="67500"/>
                    <a:satMod val="115000"/>
                  </a:srgbClr>
                </a:gs>
                <a:gs pos="100000">
                  <a:srgbClr val="D4F0D7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108000" rIns="36000" bIns="45720" numCol="1" rtlCol="0" anchor="b" anchorCtr="1" compatLnSpc="1">
              <a:prstTxWarp prst="textNoShape">
                <a:avLst/>
              </a:prstTxWarp>
              <a:normAutofit/>
            </a:bodyPr>
            <a:lstStyle/>
            <a:p>
              <a:pPr algn="r"/>
              <a:r>
                <a:rPr lang="de-DE" sz="1800" kern="100" spc="-20" dirty="0" smtClean="0">
                  <a:solidFill>
                    <a:schemeClr val="bg1"/>
                  </a:solidFill>
                  <a:sym typeface="Webdings"/>
                </a:rPr>
                <a:t></a:t>
              </a:r>
            </a:p>
            <a:p>
              <a:pPr algn="r"/>
              <a:r>
                <a:rPr lang="de-DE" sz="1800" kern="100" spc="-20" dirty="0" smtClean="0">
                  <a:solidFill>
                    <a:schemeClr val="bg1"/>
                  </a:solidFill>
                  <a:sym typeface="Webdings"/>
                </a:rPr>
                <a:t></a:t>
              </a:r>
              <a:endParaRPr lang="de-DE" sz="1800" kern="100" spc="-20" dirty="0" smtClean="0"/>
            </a:p>
          </p:txBody>
        </p:sp>
        <p:sp>
          <p:nvSpPr>
            <p:cNvPr id="70" name="Rechteck 69"/>
            <p:cNvSpPr/>
            <p:nvPr/>
          </p:nvSpPr>
          <p:spPr>
            <a:xfrm>
              <a:off x="5099728" y="5588943"/>
              <a:ext cx="86292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de-DE" sz="1600" dirty="0" smtClean="0">
                  <a:solidFill>
                    <a:srgbClr val="000000"/>
                  </a:solidFill>
                </a:rPr>
                <a:t>20 000</a:t>
              </a:r>
              <a:endParaRPr lang="de-DE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3131840" y="5907994"/>
            <a:ext cx="5283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000" dirty="0" err="1" smtClean="0">
                <a:solidFill>
                  <a:schemeClr val="tx1"/>
                </a:solidFill>
              </a:rPr>
              <a:t>Pphpd</a:t>
            </a:r>
            <a:r>
              <a:rPr lang="es-CL" sz="2000" dirty="0" smtClean="0">
                <a:solidFill>
                  <a:schemeClr val="tx1"/>
                </a:solidFill>
              </a:rPr>
              <a:t> </a:t>
            </a:r>
            <a:r>
              <a:rPr lang="es-CL" sz="2000" dirty="0" err="1" smtClean="0">
                <a:solidFill>
                  <a:schemeClr val="tx1"/>
                </a:solidFill>
              </a:rPr>
              <a:t>on</a:t>
            </a:r>
            <a:r>
              <a:rPr lang="es-CL" sz="2000" dirty="0" smtClean="0">
                <a:solidFill>
                  <a:schemeClr val="tx1"/>
                </a:solidFill>
              </a:rPr>
              <a:t> 3.5m </a:t>
            </a:r>
            <a:r>
              <a:rPr lang="es-CL" sz="2000" dirty="0" err="1" smtClean="0">
                <a:solidFill>
                  <a:schemeClr val="tx1"/>
                </a:solidFill>
              </a:rPr>
              <a:t>wide</a:t>
            </a:r>
            <a:r>
              <a:rPr lang="es-CL" sz="2000" dirty="0" smtClean="0">
                <a:solidFill>
                  <a:schemeClr val="tx1"/>
                </a:solidFill>
              </a:rPr>
              <a:t> </a:t>
            </a:r>
            <a:r>
              <a:rPr lang="es-CL" sz="2000" dirty="0" err="1" smtClean="0">
                <a:solidFill>
                  <a:schemeClr val="tx1"/>
                </a:solidFill>
              </a:rPr>
              <a:t>lane</a:t>
            </a:r>
            <a:r>
              <a:rPr lang="es-CL" sz="2000" dirty="0" smtClean="0">
                <a:solidFill>
                  <a:schemeClr val="tx1"/>
                </a:solidFill>
              </a:rPr>
              <a:t>= </a:t>
            </a:r>
            <a:r>
              <a:rPr lang="es-CL" sz="2000" dirty="0" err="1" smtClean="0">
                <a:solidFill>
                  <a:schemeClr val="tx1"/>
                </a:solidFill>
              </a:rPr>
              <a:t>pax</a:t>
            </a:r>
            <a:r>
              <a:rPr lang="es-CL" sz="2000" dirty="0" smtClean="0">
                <a:solidFill>
                  <a:schemeClr val="tx1"/>
                </a:solidFill>
              </a:rPr>
              <a:t> / </a:t>
            </a:r>
            <a:r>
              <a:rPr lang="es-CL" sz="2000" dirty="0" err="1" smtClean="0">
                <a:solidFill>
                  <a:schemeClr val="tx1"/>
                </a:solidFill>
              </a:rPr>
              <a:t>hour</a:t>
            </a:r>
            <a:r>
              <a:rPr lang="es-CL" sz="2000" dirty="0" smtClean="0">
                <a:solidFill>
                  <a:schemeClr val="tx1"/>
                </a:solidFill>
              </a:rPr>
              <a:t> / </a:t>
            </a:r>
            <a:r>
              <a:rPr lang="es-CL" sz="2000" dirty="0" err="1" smtClean="0">
                <a:solidFill>
                  <a:schemeClr val="tx1"/>
                </a:solidFill>
              </a:rPr>
              <a:t>direction</a:t>
            </a:r>
            <a:endParaRPr lang="es-CO" sz="2000" dirty="0"/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41837" y="44624"/>
            <a:ext cx="8373367" cy="7060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Effect of Shift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29283" y="908720"/>
            <a:ext cx="4730018" cy="5063986"/>
          </a:xfrm>
          <a:prstGeom prst="rect">
            <a:avLst/>
          </a:prstGeom>
          <a:noFill/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59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4947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How far CO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565" y="1020154"/>
            <a:ext cx="8262851" cy="550519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1837" y="44624"/>
            <a:ext cx="8373367" cy="7060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Improve Energy &amp; Environment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838" y="1556792"/>
            <a:ext cx="1865866" cy="4415914"/>
          </a:xfrm>
          <a:prstGeom prst="rect">
            <a:avLst/>
          </a:prstGeom>
          <a:noFill/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32040" y="3645024"/>
            <a:ext cx="3240360" cy="2327682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79712" y="1988839"/>
            <a:ext cx="2952328" cy="4110303"/>
          </a:xfrm>
          <a:prstGeom prst="rect">
            <a:avLst/>
          </a:prstGeom>
          <a:noFill/>
          <a:ln w="5715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10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8436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569841" y="1422399"/>
          <a:ext cx="7738416" cy="5353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9472"/>
                <a:gridCol w="2579472"/>
                <a:gridCol w="2579472"/>
              </a:tblGrid>
              <a:tr h="1487292">
                <a:tc>
                  <a:txBody>
                    <a:bodyPr/>
                    <a:lstStyle/>
                    <a:p>
                      <a:endParaRPr lang="de-DE" sz="2300" dirty="0"/>
                    </a:p>
                  </a:txBody>
                  <a:tcPr marL="115691" marR="115691" marT="57846" marB="57846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Share (%) of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public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transport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walking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cycling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CO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baseline="0" dirty="0" err="1" smtClean="0">
                          <a:solidFill>
                            <a:schemeClr val="tx1"/>
                          </a:solidFill>
                        </a:rPr>
                        <a:t>emissions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(kg per </a:t>
                      </a:r>
                      <a:r>
                        <a:rPr lang="de-DE" sz="1800" baseline="0" dirty="0" err="1" smtClean="0">
                          <a:solidFill>
                            <a:schemeClr val="tx1"/>
                          </a:solidFill>
                        </a:rPr>
                        <a:t>capita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per </a:t>
                      </a:r>
                      <a:r>
                        <a:rPr lang="de-DE" sz="1800" baseline="0" dirty="0" err="1" smtClean="0">
                          <a:solidFill>
                            <a:schemeClr val="tx1"/>
                          </a:solidFill>
                        </a:rPr>
                        <a:t>year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rgbClr val="DDDDDD"/>
                    </a:solidFill>
                  </a:tcPr>
                </a:tc>
              </a:tr>
              <a:tr h="483228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Houston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5%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5690 kg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83228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Montreal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26%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1930 kg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83228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Madrid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49%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1050 kg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83228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London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50%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1050 kg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/>
                </a:tc>
              </a:tr>
              <a:tr h="483228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Paris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54%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950 kg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83228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Berlin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61%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774 kg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/>
                </a:tc>
              </a:tr>
              <a:tr h="483228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Tokyo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68%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818 kg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83228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Hongkong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89%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378 kg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115691" marR="115691" marT="57846" marB="57846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3" name="Rechteck 2"/>
          <p:cNvSpPr/>
          <p:nvPr/>
        </p:nvSpPr>
        <p:spPr>
          <a:xfrm>
            <a:off x="165101" y="696688"/>
            <a:ext cx="82501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BZ" sz="2000" dirty="0" smtClean="0">
                <a:solidFill>
                  <a:schemeClr val="tx1"/>
                </a:solidFill>
              </a:rPr>
              <a:t>CO</a:t>
            </a:r>
            <a:r>
              <a:rPr lang="en-BZ" sz="2000" baseline="-25000" dirty="0" smtClean="0">
                <a:solidFill>
                  <a:schemeClr val="tx1"/>
                </a:solidFill>
              </a:rPr>
              <a:t>2</a:t>
            </a:r>
            <a:r>
              <a:rPr lang="en-BZ" sz="2000" dirty="0" smtClean="0">
                <a:solidFill>
                  <a:schemeClr val="tx1"/>
                </a:solidFill>
              </a:rPr>
              <a:t> emissions from passenger transport vs. modal split: Selected cities, different lifestyles</a:t>
            </a:r>
          </a:p>
          <a:p>
            <a:pPr>
              <a:buClr>
                <a:srgbClr val="C00000"/>
              </a:buClr>
            </a:pPr>
            <a:endParaRPr lang="en-BZ" sz="2000" dirty="0" smtClean="0">
              <a:solidFill>
                <a:schemeClr val="tx1"/>
              </a:solidFill>
            </a:endParaRPr>
          </a:p>
        </p:txBody>
      </p:sp>
      <p:sp>
        <p:nvSpPr>
          <p:cNvPr id="6" name="TextBox 24"/>
          <p:cNvSpPr txBox="1"/>
          <p:nvPr/>
        </p:nvSpPr>
        <p:spPr>
          <a:xfrm>
            <a:off x="-13681" y="6581001"/>
            <a:ext cx="1163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</a:rPr>
              <a:t>Source: UITP  </a:t>
            </a:r>
            <a:endParaRPr lang="vi-VN" sz="1200" b="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1837" y="44624"/>
            <a:ext cx="8373367" cy="7060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Transport &amp; Environment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8114" y="6165304"/>
            <a:ext cx="7847090" cy="692696"/>
          </a:xfrm>
          <a:prstGeom prst="rect">
            <a:avLst/>
          </a:prstGeom>
          <a:noFill/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9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8527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4335"/>
            <a:ext cx="8529637" cy="404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60468" y="985441"/>
            <a:ext cx="5362483" cy="538560"/>
          </a:xfrm>
        </p:spPr>
        <p:txBody>
          <a:bodyPr/>
          <a:lstStyle/>
          <a:p>
            <a:r>
              <a:rPr lang="en-GB" sz="2200" b="1" kern="1200" dirty="0" smtClean="0">
                <a:latin typeface="Arial" charset="0"/>
                <a:ea typeface="+mn-ea"/>
                <a:cs typeface="+mn-cs"/>
              </a:rPr>
              <a:t>Energy consumption and transport </a:t>
            </a:r>
          </a:p>
        </p:txBody>
      </p:sp>
      <p:sp>
        <p:nvSpPr>
          <p:cNvPr id="4" name="Rectangle 63"/>
          <p:cNvSpPr>
            <a:spLocks noChangeArrowheads="1"/>
          </p:cNvSpPr>
          <p:nvPr/>
        </p:nvSpPr>
        <p:spPr bwMode="auto">
          <a:xfrm>
            <a:off x="479426" y="5212100"/>
            <a:ext cx="828198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GB" sz="1800" dirty="0" smtClean="0">
                <a:solidFill>
                  <a:schemeClr val="tx1"/>
                </a:solidFill>
              </a:rPr>
              <a:t>By using the ASI approach cities increased </a:t>
            </a:r>
            <a:r>
              <a:rPr lang="en-GB" sz="1800" dirty="0">
                <a:solidFill>
                  <a:schemeClr val="tx1"/>
                </a:solidFill>
              </a:rPr>
              <a:t>the modal share of walking, cycling and </a:t>
            </a:r>
            <a:r>
              <a:rPr lang="en-GB" sz="1800" dirty="0" smtClean="0">
                <a:solidFill>
                  <a:schemeClr val="tx1"/>
                </a:solidFill>
              </a:rPr>
              <a:t>PT  and saw </a:t>
            </a:r>
            <a:r>
              <a:rPr lang="en-GB" sz="1800" dirty="0">
                <a:solidFill>
                  <a:schemeClr val="tx1"/>
                </a:solidFill>
              </a:rPr>
              <a:t>a decrease in the consumption of energy for passenger transport per capita.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1265" y="6332371"/>
            <a:ext cx="1302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 smtClean="0">
                <a:solidFill>
                  <a:schemeClr val="tx1"/>
                </a:solidFill>
              </a:rPr>
              <a:t>Source: UITP</a:t>
            </a:r>
            <a:endParaRPr lang="en-GB" sz="1200" b="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7504" y="130622"/>
            <a:ext cx="785921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Breaking the Trend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9954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0892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spc="-100" dirty="0">
                <a:solidFill>
                  <a:schemeClr val="tx2"/>
                </a:solidFill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9900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8337104" cy="1143000"/>
          </a:xfrm>
        </p:spPr>
        <p:txBody>
          <a:bodyPr>
            <a:normAutofit/>
          </a:bodyPr>
          <a:lstStyle/>
          <a:p>
            <a:pPr algn="l"/>
            <a:r>
              <a:rPr lang="en-US" sz="3600" spc="-100" dirty="0">
                <a:solidFill>
                  <a:schemeClr val="tx2"/>
                </a:solidFill>
              </a:rPr>
              <a:t>Traffic in Our Cities – New York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05573"/>
            <a:ext cx="7859713" cy="5183480"/>
          </a:xfrm>
        </p:spPr>
      </p:pic>
      <p:sp>
        <p:nvSpPr>
          <p:cNvPr id="5" name="Rectangle 6"/>
          <p:cNvSpPr/>
          <p:nvPr/>
        </p:nvSpPr>
        <p:spPr>
          <a:xfrm>
            <a:off x="8458200" y="-12238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3976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spc="-100" dirty="0">
                <a:solidFill>
                  <a:schemeClr val="tx2"/>
                </a:solidFill>
              </a:rPr>
              <a:t>Traffic in Our Cities – New Delhi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7560840" cy="5072555"/>
          </a:xfrm>
        </p:spPr>
      </p:pic>
      <p:sp>
        <p:nvSpPr>
          <p:cNvPr id="4" name="Rectangle 6"/>
          <p:cNvSpPr/>
          <p:nvPr/>
        </p:nvSpPr>
        <p:spPr>
          <a:xfrm>
            <a:off x="8458200" y="-12238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0973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8409112" cy="1143000"/>
          </a:xfrm>
        </p:spPr>
        <p:txBody>
          <a:bodyPr>
            <a:normAutofit/>
          </a:bodyPr>
          <a:lstStyle/>
          <a:p>
            <a:pPr algn="l"/>
            <a:r>
              <a:rPr lang="en-US" sz="3600" spc="-100" dirty="0">
                <a:solidFill>
                  <a:schemeClr val="tx2"/>
                </a:solidFill>
              </a:rPr>
              <a:t>Traffic in Our Cities - China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90164"/>
            <a:ext cx="5616624" cy="5490794"/>
          </a:xfrm>
        </p:spPr>
      </p:pic>
      <p:sp>
        <p:nvSpPr>
          <p:cNvPr id="5" name="Rectangle 6"/>
          <p:cNvSpPr/>
          <p:nvPr/>
        </p:nvSpPr>
        <p:spPr>
          <a:xfrm>
            <a:off x="8458200" y="-12238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1138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8409112" cy="1143000"/>
          </a:xfrm>
        </p:spPr>
        <p:txBody>
          <a:bodyPr>
            <a:normAutofit/>
          </a:bodyPr>
          <a:lstStyle/>
          <a:p>
            <a:pPr algn="l"/>
            <a:r>
              <a:rPr lang="en-US" sz="3600" spc="-100" dirty="0" smtClean="0">
                <a:solidFill>
                  <a:schemeClr val="tx2"/>
                </a:solidFill>
              </a:rPr>
              <a:t>Key Challenges</a:t>
            </a:r>
            <a:endParaRPr lang="en-US" sz="3600" spc="-100" dirty="0">
              <a:solidFill>
                <a:schemeClr val="tx2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5583639"/>
              </p:ext>
            </p:extLst>
          </p:nvPr>
        </p:nvGraphicFramePr>
        <p:xfrm>
          <a:off x="457200" y="1125538"/>
          <a:ext cx="7859713" cy="554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6"/>
          <p:cNvSpPr/>
          <p:nvPr/>
        </p:nvSpPr>
        <p:spPr>
          <a:xfrm>
            <a:off x="8458200" y="-12238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3157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92479" y="1005682"/>
            <a:ext cx="4191489" cy="585231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b="1" dirty="0" smtClean="0"/>
              <a:t>World Statistics</a:t>
            </a:r>
          </a:p>
          <a:p>
            <a:r>
              <a:rPr lang="en-US" sz="2000" dirty="0" smtClean="0"/>
              <a:t>Total Global population 7.09 billion</a:t>
            </a:r>
          </a:p>
          <a:p>
            <a:r>
              <a:rPr lang="en-US" sz="2000" dirty="0" smtClean="0"/>
              <a:t>Urban Population – 3.4 billion</a:t>
            </a:r>
          </a:p>
          <a:p>
            <a:r>
              <a:rPr lang="en-US" sz="2000" dirty="0" smtClean="0"/>
              <a:t>The population has been growing at an average 1.1% </a:t>
            </a:r>
          </a:p>
          <a:p>
            <a:r>
              <a:rPr lang="en-US" sz="2000" dirty="0" smtClean="0"/>
              <a:t>Highest population in Asian Cities – 60%</a:t>
            </a:r>
          </a:p>
          <a:p>
            <a:r>
              <a:rPr lang="en-US" sz="2000" dirty="0" smtClean="0"/>
              <a:t>India &amp; China together account for 37% of the total population</a:t>
            </a:r>
          </a:p>
          <a:p>
            <a:pPr marL="114300" indent="0">
              <a:buNone/>
            </a:pPr>
            <a:r>
              <a:rPr lang="en-US" sz="2000" b="1" dirty="0" smtClean="0"/>
              <a:t>India Statistics</a:t>
            </a:r>
          </a:p>
          <a:p>
            <a:r>
              <a:rPr lang="en-US" sz="2000" dirty="0" smtClean="0"/>
              <a:t>In 2011 - the population of India is 1.2 billion</a:t>
            </a:r>
          </a:p>
          <a:p>
            <a:r>
              <a:rPr lang="en-US" sz="2000" dirty="0" smtClean="0"/>
              <a:t>31% of population lives in urban areas </a:t>
            </a:r>
          </a:p>
          <a:p>
            <a:r>
              <a:rPr lang="en-US" sz="2000" dirty="0" smtClean="0"/>
              <a:t>53 cities have over a million population and eight metropolis cities (over 5 million population)</a:t>
            </a:r>
          </a:p>
          <a:p>
            <a:endParaRPr lang="en-US" sz="2000" dirty="0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6342" r="16336" b="7136"/>
          <a:stretch/>
        </p:blipFill>
        <p:spPr bwMode="auto">
          <a:xfrm>
            <a:off x="4842184" y="704934"/>
            <a:ext cx="3546239" cy="279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rafik 5" descr="Fig_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861048"/>
            <a:ext cx="4008814" cy="27613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58200" y="-12238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16016" y="3429000"/>
            <a:ext cx="3742184" cy="527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/>
              <a:t>Increasing city populations: Urban and rural population by development regions (in millions)</a:t>
            </a:r>
            <a:endParaRPr lang="en-US" sz="1400" b="1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 rot="-5400000">
            <a:off x="6356277" y="4855466"/>
            <a:ext cx="461665" cy="374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" wrap="square">
            <a:spAutoFit/>
          </a:bodyPr>
          <a:lstStyle/>
          <a:p>
            <a:pPr defTabSz="912813"/>
            <a:r>
              <a:rPr lang="en-US" sz="900" b="0" dirty="0">
                <a:solidFill>
                  <a:schemeClr val="tx1"/>
                </a:solidFill>
                <a:cs typeface="Arial" pitchFamily="34" charset="0"/>
              </a:rPr>
              <a:t>Source: United Nations Population Division, World Urbanization Prospects, The </a:t>
            </a:r>
            <a:r>
              <a:rPr lang="en-US" sz="900" b="0" dirty="0" smtClean="0">
                <a:solidFill>
                  <a:schemeClr val="tx1"/>
                </a:solidFill>
                <a:cs typeface="Arial" pitchFamily="34" charset="0"/>
              </a:rPr>
              <a:t>2009 </a:t>
            </a:r>
            <a:r>
              <a:rPr lang="en-US" sz="900" b="0" dirty="0">
                <a:solidFill>
                  <a:schemeClr val="tx1"/>
                </a:solidFill>
                <a:cs typeface="Arial" pitchFamily="34" charset="0"/>
              </a:rPr>
              <a:t>Revision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8409112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600" spc="-100" dirty="0">
                <a:solidFill>
                  <a:schemeClr val="tx2"/>
                </a:solidFill>
              </a:rPr>
              <a:t>Increasing Urban Population</a:t>
            </a:r>
            <a:endParaRPr lang="en-IN" sz="3600" spc="-1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3880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prisma\Coffee Book\Stau in Bangkok.JPG"/>
          <p:cNvPicPr>
            <a:picLocks noChangeAspect="1" noChangeArrowheads="1"/>
          </p:cNvPicPr>
          <p:nvPr/>
        </p:nvPicPr>
        <p:blipFill rotWithShape="1">
          <a:blip r:embed="rId3" cstate="print"/>
          <a:srcRect t="16916"/>
          <a:stretch/>
        </p:blipFill>
        <p:spPr bwMode="auto">
          <a:xfrm>
            <a:off x="-17846" y="836712"/>
            <a:ext cx="4537987" cy="28470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2" descr="c:\prisma\Coffee Book\congestion, Bangkok MB.JPG"/>
          <p:cNvPicPr>
            <a:picLocks noChangeAspect="1" noChangeArrowheads="1"/>
          </p:cNvPicPr>
          <p:nvPr/>
        </p:nvPicPr>
        <p:blipFill rotWithShape="1">
          <a:blip r:embed="rId4" cstate="print"/>
          <a:srcRect r="14969"/>
          <a:stretch/>
        </p:blipFill>
        <p:spPr bwMode="auto">
          <a:xfrm>
            <a:off x="4498110" y="836712"/>
            <a:ext cx="3950432" cy="2847038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0" y="3205018"/>
            <a:ext cx="844854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0" dirty="0" smtClean="0">
                <a:solidFill>
                  <a:schemeClr val="tx1"/>
                </a:solidFill>
              </a:rPr>
              <a:t>In </a:t>
            </a:r>
            <a:r>
              <a:rPr lang="de-DE" sz="2000" b="0" dirty="0" err="1" smtClean="0">
                <a:solidFill>
                  <a:schemeClr val="tx1"/>
                </a:solidFill>
              </a:rPr>
              <a:t>most</a:t>
            </a:r>
            <a:r>
              <a:rPr lang="de-DE" sz="2000" b="0" dirty="0" smtClean="0">
                <a:solidFill>
                  <a:schemeClr val="tx1"/>
                </a:solidFill>
              </a:rPr>
              <a:t> </a:t>
            </a:r>
            <a:r>
              <a:rPr lang="de-DE" sz="2000" b="0" dirty="0" err="1" smtClean="0">
                <a:solidFill>
                  <a:schemeClr val="tx1"/>
                </a:solidFill>
              </a:rPr>
              <a:t>cities</a:t>
            </a:r>
            <a:r>
              <a:rPr lang="de-DE" sz="2000" b="0" dirty="0" smtClean="0">
                <a:solidFill>
                  <a:schemeClr val="tx1"/>
                </a:solidFill>
              </a:rPr>
              <a:t>, </a:t>
            </a:r>
            <a:r>
              <a:rPr lang="de-DE" sz="2000" dirty="0" err="1" smtClean="0">
                <a:solidFill>
                  <a:schemeClr val="tx1"/>
                </a:solidFill>
              </a:rPr>
              <a:t>mobility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b="0" dirty="0" err="1" smtClean="0">
                <a:solidFill>
                  <a:schemeClr val="tx1"/>
                </a:solidFill>
              </a:rPr>
              <a:t>is</a:t>
            </a:r>
            <a:r>
              <a:rPr lang="de-DE" sz="2000" b="0" dirty="0" smtClean="0">
                <a:solidFill>
                  <a:schemeClr val="tx1"/>
                </a:solidFill>
              </a:rPr>
              <a:t> </a:t>
            </a:r>
            <a:r>
              <a:rPr lang="de-DE" sz="2000" b="0" dirty="0" err="1" smtClean="0">
                <a:solidFill>
                  <a:schemeClr val="tx1"/>
                </a:solidFill>
              </a:rPr>
              <a:t>dominated</a:t>
            </a:r>
            <a:r>
              <a:rPr lang="de-DE" sz="2000" b="0" dirty="0" smtClean="0">
                <a:solidFill>
                  <a:schemeClr val="tx1"/>
                </a:solidFill>
              </a:rPr>
              <a:t> </a:t>
            </a:r>
            <a:r>
              <a:rPr lang="de-DE" sz="2000" b="0" dirty="0" err="1" smtClean="0">
                <a:solidFill>
                  <a:schemeClr val="tx1"/>
                </a:solidFill>
              </a:rPr>
              <a:t>by</a:t>
            </a:r>
            <a:r>
              <a:rPr lang="de-DE" sz="2000" b="0" dirty="0" smtClean="0">
                <a:solidFill>
                  <a:schemeClr val="tx1"/>
                </a:solidFill>
              </a:rPr>
              <a:t> </a:t>
            </a:r>
            <a:r>
              <a:rPr lang="de-DE" sz="2000" dirty="0" smtClean="0">
                <a:solidFill>
                  <a:schemeClr val="tx1"/>
                </a:solidFill>
              </a:rPr>
              <a:t>personal </a:t>
            </a:r>
            <a:r>
              <a:rPr lang="de-DE" sz="2000" dirty="0" err="1" smtClean="0">
                <a:solidFill>
                  <a:schemeClr val="tx1"/>
                </a:solidFill>
              </a:rPr>
              <a:t>motorized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transport</a:t>
            </a:r>
            <a:r>
              <a:rPr lang="de-DE" sz="2000" dirty="0" smtClean="0">
                <a:solidFill>
                  <a:schemeClr val="tx1"/>
                </a:solidFill>
              </a:rPr>
              <a:t>. </a:t>
            </a:r>
          </a:p>
          <a:p>
            <a:pPr algn="r"/>
            <a:r>
              <a:rPr lang="de-DE" sz="2000" b="0" dirty="0" err="1" smtClean="0">
                <a:solidFill>
                  <a:schemeClr val="tx1"/>
                </a:solidFill>
              </a:rPr>
              <a:t>Many</a:t>
            </a:r>
            <a:r>
              <a:rPr lang="de-DE" sz="2000" b="0" dirty="0" smtClean="0">
                <a:solidFill>
                  <a:schemeClr val="tx1"/>
                </a:solidFill>
              </a:rPr>
              <a:t> </a:t>
            </a:r>
            <a:r>
              <a:rPr lang="de-DE" sz="2000" b="0" dirty="0" err="1" smtClean="0">
                <a:solidFill>
                  <a:schemeClr val="tx1"/>
                </a:solidFill>
              </a:rPr>
              <a:t>people</a:t>
            </a:r>
            <a:r>
              <a:rPr lang="de-DE" sz="2000" b="0" dirty="0" smtClean="0">
                <a:solidFill>
                  <a:schemeClr val="tx1"/>
                </a:solidFill>
              </a:rPr>
              <a:t> </a:t>
            </a:r>
            <a:r>
              <a:rPr lang="de-DE" sz="2000" b="0" dirty="0" err="1" smtClean="0">
                <a:solidFill>
                  <a:schemeClr val="tx1"/>
                </a:solidFill>
              </a:rPr>
              <a:t>choose</a:t>
            </a:r>
            <a:r>
              <a:rPr lang="de-DE" sz="2000" b="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cars</a:t>
            </a:r>
            <a:r>
              <a:rPr lang="de-DE" sz="2000" b="0" dirty="0" smtClean="0">
                <a:solidFill>
                  <a:schemeClr val="tx1"/>
                </a:solidFill>
              </a:rPr>
              <a:t> </a:t>
            </a:r>
            <a:r>
              <a:rPr lang="de-DE" sz="2000" b="0" dirty="0" err="1" smtClean="0">
                <a:solidFill>
                  <a:schemeClr val="tx1"/>
                </a:solidFill>
              </a:rPr>
              <a:t>to</a:t>
            </a:r>
            <a:r>
              <a:rPr lang="de-DE" sz="2000" b="0" dirty="0" smtClean="0">
                <a:solidFill>
                  <a:schemeClr val="tx1"/>
                </a:solidFill>
              </a:rPr>
              <a:t> </a:t>
            </a:r>
            <a:r>
              <a:rPr lang="de-DE" sz="2000" b="0" dirty="0" err="1" smtClean="0">
                <a:solidFill>
                  <a:schemeClr val="tx1"/>
                </a:solidFill>
              </a:rPr>
              <a:t>move</a:t>
            </a:r>
            <a:r>
              <a:rPr lang="de-DE" sz="2000" b="0" dirty="0" smtClean="0">
                <a:solidFill>
                  <a:schemeClr val="tx1"/>
                </a:solidFill>
              </a:rPr>
              <a:t> </a:t>
            </a:r>
            <a:r>
              <a:rPr lang="de-DE" sz="2000" b="0" dirty="0" err="1" smtClean="0">
                <a:solidFill>
                  <a:schemeClr val="tx1"/>
                </a:solidFill>
              </a:rPr>
              <a:t>around</a:t>
            </a:r>
            <a:r>
              <a:rPr lang="de-DE" sz="2000" b="0" dirty="0" smtClean="0">
                <a:solidFill>
                  <a:schemeClr val="tx1"/>
                </a:solidFill>
              </a:rPr>
              <a:t>…</a:t>
            </a:r>
            <a:endParaRPr lang="de-DE" sz="2000" b="0" dirty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73890" y="46365"/>
            <a:ext cx="8374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Growing Congestion</a:t>
            </a:r>
            <a:endParaRPr lang="de-DE" sz="36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07950" y="3912904"/>
            <a:ext cx="4116320" cy="2945096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Already 1.2 billion cars on road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Some forecast see 4 billion cars by 2050</a:t>
            </a:r>
          </a:p>
          <a:p>
            <a:pPr>
              <a:spcAft>
                <a:spcPts val="600"/>
              </a:spcAft>
            </a:pPr>
            <a:r>
              <a:rPr lang="en-IN" dirty="0"/>
              <a:t>Average vehicle speed during peak hour </a:t>
            </a:r>
            <a:r>
              <a:rPr lang="en-IN" dirty="0" smtClean="0"/>
              <a:t>is </a:t>
            </a:r>
            <a:r>
              <a:rPr lang="en-IN" dirty="0"/>
              <a:t>as low as 10 </a:t>
            </a:r>
            <a:r>
              <a:rPr lang="en-IN" dirty="0" err="1" smtClean="0"/>
              <a:t>kmph</a:t>
            </a:r>
            <a:endParaRPr lang="en-IN" dirty="0" smtClean="0"/>
          </a:p>
          <a:p>
            <a:pPr>
              <a:spcAft>
                <a:spcPts val="600"/>
              </a:spcAft>
            </a:pPr>
            <a:r>
              <a:rPr lang="en-IN" dirty="0" smtClean="0"/>
              <a:t>With growing GDP, modal share of motorized modes increasing</a:t>
            </a:r>
            <a:endParaRPr lang="en-IN" dirty="0"/>
          </a:p>
          <a:p>
            <a:pPr>
              <a:spcAft>
                <a:spcPts val="600"/>
              </a:spcAft>
            </a:pPr>
            <a:endParaRPr lang="en-US" dirty="0" smtClean="0"/>
          </a:p>
          <a:p>
            <a:pPr>
              <a:spcAft>
                <a:spcPts val="600"/>
              </a:spcAft>
            </a:pPr>
            <a:endParaRPr lang="en-IN" sz="2000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t="4842"/>
          <a:stretch>
            <a:fillRect/>
          </a:stretch>
        </p:blipFill>
        <p:spPr bwMode="auto">
          <a:xfrm>
            <a:off x="4224270" y="3818079"/>
            <a:ext cx="4225575" cy="303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/>
          <p:nvPr/>
        </p:nvSpPr>
        <p:spPr>
          <a:xfrm>
            <a:off x="8458200" y="-12238"/>
            <a:ext cx="685800" cy="6858000"/>
          </a:xfrm>
          <a:prstGeom prst="rect">
            <a:avLst/>
          </a:prstGeom>
          <a:solidFill>
            <a:srgbClr val="69676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1" y="452197"/>
            <a:ext cx="740758" cy="720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9550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1834</Words>
  <Application>Microsoft Macintosh PowerPoint</Application>
  <PresentationFormat>On-screen Show (4:3)</PresentationFormat>
  <Paragraphs>326</Paragraphs>
  <Slides>38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Hoja de cálculo</vt:lpstr>
      <vt:lpstr>PowerPoint Presentation</vt:lpstr>
      <vt:lpstr>Traffic in Our Cities - Jakarta</vt:lpstr>
      <vt:lpstr>Traffic in Our Cities - Bangkok</vt:lpstr>
      <vt:lpstr>Traffic in Our Cities – New York</vt:lpstr>
      <vt:lpstr>Traffic in Our Cities – New Delhi</vt:lpstr>
      <vt:lpstr>Traffic in Our Cities - China</vt:lpstr>
      <vt:lpstr>Key Challenges</vt:lpstr>
      <vt:lpstr>Increasing Urban Population</vt:lpstr>
      <vt:lpstr>PowerPoint Presentation</vt:lpstr>
      <vt:lpstr>Rising Energy Consumption</vt:lpstr>
      <vt:lpstr>Adverse Health Effects</vt:lpstr>
      <vt:lpstr>PowerPoint Presentation</vt:lpstr>
      <vt:lpstr>PowerPoint Presentation</vt:lpstr>
      <vt:lpstr>Answer – Sustainable Urban Transport!</vt:lpstr>
      <vt:lpstr>Goals  of Sustainability</vt:lpstr>
      <vt:lpstr>Sustainable Approach</vt:lpstr>
      <vt:lpstr>PowerPoint Presentation</vt:lpstr>
      <vt:lpstr>PowerPoint Presentation</vt:lpstr>
      <vt:lpstr>PowerPoint Presentation</vt:lpstr>
      <vt:lpstr>Travel Efficiency</vt:lpstr>
      <vt:lpstr>Travel efficiency</vt:lpstr>
      <vt:lpstr>Non Motorized Transport</vt:lpstr>
      <vt:lpstr>Priority to Public Transport</vt:lpstr>
      <vt:lpstr>Land Use Transport Integration</vt:lpstr>
      <vt:lpstr>TDM Measures</vt:lpstr>
      <vt:lpstr>Vehicle Efficiency</vt:lpstr>
      <vt:lpstr>PowerPoint Presentation</vt:lpstr>
      <vt:lpstr>PowerPoint Presentation</vt:lpstr>
      <vt:lpstr>PowerPoint Presentation</vt:lpstr>
      <vt:lpstr>PowerPoint Presentation</vt:lpstr>
      <vt:lpstr>System Efficiency</vt:lpstr>
      <vt:lpstr>Options in Development of Cities</vt:lpstr>
      <vt:lpstr>Results of Urban Sprawl</vt:lpstr>
      <vt:lpstr>PowerPoint Presentation</vt:lpstr>
      <vt:lpstr>PowerPoint Presentation</vt:lpstr>
      <vt:lpstr>PowerPoint Presentation</vt:lpstr>
      <vt:lpstr>Energy consumption and transport </vt:lpstr>
      <vt:lpstr>Thank You!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Sugandha Pal</dc:creator>
  <cp:lastModifiedBy>Rachelle Lagman</cp:lastModifiedBy>
  <cp:revision>19</cp:revision>
  <dcterms:created xsi:type="dcterms:W3CDTF">2013-10-17T10:55:43Z</dcterms:created>
  <dcterms:modified xsi:type="dcterms:W3CDTF">2013-11-11T23:16:43Z</dcterms:modified>
</cp:coreProperties>
</file>