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875" r:id="rId2"/>
    <p:sldId id="876" r:id="rId3"/>
    <p:sldId id="877" r:id="rId4"/>
    <p:sldId id="878" r:id="rId5"/>
  </p:sldIdLst>
  <p:sldSz cx="9144000" cy="6858000" type="screen4x3"/>
  <p:notesSz cx="9283700" cy="6985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69696"/>
    <a:srgbClr val="777777"/>
    <a:srgbClr val="00CCFF"/>
    <a:srgbClr val="FFFF00"/>
    <a:srgbClr val="333333"/>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520" autoAdjust="0"/>
  </p:normalViewPr>
  <p:slideViewPr>
    <p:cSldViewPr>
      <p:cViewPr varScale="1">
        <p:scale>
          <a:sx n="65" d="100"/>
          <a:sy n="65" d="100"/>
        </p:scale>
        <p:origin x="-152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36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3641" cy="3487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57951" y="0"/>
            <a:ext cx="4023641" cy="348772"/>
          </a:xfrm>
          <a:prstGeom prst="rect">
            <a:avLst/>
          </a:prstGeom>
        </p:spPr>
        <p:txBody>
          <a:bodyPr vert="horz" lIns="91440" tIns="45720" rIns="91440" bIns="45720" rtlCol="0"/>
          <a:lstStyle>
            <a:lvl1pPr algn="r">
              <a:defRPr sz="1200"/>
            </a:lvl1pPr>
          </a:lstStyle>
          <a:p>
            <a:fld id="{1BB28FC5-7B68-430E-A9EB-3E839F10287A}" type="datetimeFigureOut">
              <a:rPr lang="en-US" smtClean="0"/>
              <a:pPr/>
              <a:t>2/4/2014</a:t>
            </a:fld>
            <a:endParaRPr lang="en-US"/>
          </a:p>
        </p:txBody>
      </p:sp>
      <p:sp>
        <p:nvSpPr>
          <p:cNvPr id="4" name="Footer Placeholder 3"/>
          <p:cNvSpPr>
            <a:spLocks noGrp="1"/>
          </p:cNvSpPr>
          <p:nvPr>
            <p:ph type="ftr" sz="quarter" idx="2"/>
          </p:nvPr>
        </p:nvSpPr>
        <p:spPr>
          <a:xfrm>
            <a:off x="2" y="6635034"/>
            <a:ext cx="4023641" cy="34877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57951" y="6635034"/>
            <a:ext cx="4023641" cy="348772"/>
          </a:xfrm>
          <a:prstGeom prst="rect">
            <a:avLst/>
          </a:prstGeom>
        </p:spPr>
        <p:txBody>
          <a:bodyPr vert="horz" lIns="91440" tIns="45720" rIns="91440" bIns="45720" rtlCol="0" anchor="b"/>
          <a:lstStyle>
            <a:lvl1pPr algn="r">
              <a:defRPr sz="1200"/>
            </a:lvl1pPr>
          </a:lstStyle>
          <a:p>
            <a:fld id="{9142E594-5E67-4DB0-B539-A63838DB92E0}" type="slidenum">
              <a:rPr lang="en-US" smtClean="0"/>
              <a:pPr/>
              <a:t>‹#›</a:t>
            </a:fld>
            <a:endParaRPr lang="en-US"/>
          </a:p>
        </p:txBody>
      </p:sp>
    </p:spTree>
    <p:extLst>
      <p:ext uri="{BB962C8B-B14F-4D97-AF65-F5344CB8AC3E}">
        <p14:creationId xmlns:p14="http://schemas.microsoft.com/office/powerpoint/2010/main" xmlns="" val="878188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3641" cy="348772"/>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257951" y="0"/>
            <a:ext cx="4023641" cy="348772"/>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0C67F7F8-A631-4D99-A081-9E2B973E43D9}" type="datetimeFigureOut">
              <a:rPr lang="en-US"/>
              <a:pPr>
                <a:defRPr/>
              </a:pPr>
              <a:t>2/4/2014</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8" tIns="46479" rIns="92958" bIns="46479" rtlCol="0" anchor="ctr"/>
          <a:lstStyle/>
          <a:p>
            <a:pPr lvl="0"/>
            <a:endParaRPr lang="en-US" noProof="0" smtClean="0"/>
          </a:p>
        </p:txBody>
      </p:sp>
      <p:sp>
        <p:nvSpPr>
          <p:cNvPr id="5" name="Notes Placeholder 4"/>
          <p:cNvSpPr>
            <a:spLocks noGrp="1"/>
          </p:cNvSpPr>
          <p:nvPr>
            <p:ph type="body" sz="quarter" idx="3"/>
          </p:nvPr>
        </p:nvSpPr>
        <p:spPr>
          <a:xfrm>
            <a:off x="928370" y="3318115"/>
            <a:ext cx="7426960" cy="3142534"/>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6635034"/>
            <a:ext cx="4023641" cy="348772"/>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257951" y="6635034"/>
            <a:ext cx="4023641" cy="348772"/>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D1E7B696-D95A-4DC9-8A1E-95F38402A3E5}" type="slidenum">
              <a:rPr lang="en-US"/>
              <a:pPr>
                <a:defRPr/>
              </a:pPr>
              <a:t>‹#›</a:t>
            </a:fld>
            <a:endParaRPr lang="en-US"/>
          </a:p>
        </p:txBody>
      </p:sp>
    </p:spTree>
    <p:extLst>
      <p:ext uri="{BB962C8B-B14F-4D97-AF65-F5344CB8AC3E}">
        <p14:creationId xmlns:p14="http://schemas.microsoft.com/office/powerpoint/2010/main" xmlns="" val="3442992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964C53-8861-42FD-B313-FEAE25A9F8EE}" type="slidenum">
              <a:rPr lang="en-US" altLang="en-US"/>
              <a:pPr/>
              <a:t>1</a:t>
            </a:fld>
            <a:endParaRPr lang="en-US" altLang="en-US"/>
          </a:p>
        </p:txBody>
      </p:sp>
      <p:sp>
        <p:nvSpPr>
          <p:cNvPr id="686082" name="Rectangle 2"/>
          <p:cNvSpPr>
            <a:spLocks noGrp="1" noRot="1" noChangeAspect="1" noChangeArrowheads="1" noTextEdit="1"/>
          </p:cNvSpPr>
          <p:nvPr>
            <p:ph type="sldImg"/>
          </p:nvPr>
        </p:nvSpPr>
        <p:spPr>
          <a:xfrm>
            <a:off x="2898775" y="523875"/>
            <a:ext cx="3494088" cy="2619375"/>
          </a:xfrm>
          <a:ln/>
        </p:spPr>
      </p:sp>
      <p:sp>
        <p:nvSpPr>
          <p:cNvPr id="686083" name="Rectangle 3"/>
          <p:cNvSpPr>
            <a:spLocks noGrp="1" noChangeArrowheads="1"/>
          </p:cNvSpPr>
          <p:nvPr>
            <p:ph type="body" idx="1"/>
          </p:nvPr>
        </p:nvSpPr>
        <p:spPr>
          <a:xfrm>
            <a:off x="1238389" y="3318114"/>
            <a:ext cx="6806923" cy="3142534"/>
          </a:xfrm>
          <a:noFill/>
          <a:ln/>
          <a:extLst>
            <a:ext uri="{91240B29-F687-4F45-9708-019B960494DF}">
              <a14:hiddenLine xmlns:a14="http://schemas.microsoft.com/office/drawing/2010/main" xmlns="" w="12700">
                <a:solidFill>
                  <a:schemeClr val="tx1"/>
                </a:solidFill>
                <a:miter lim="800000"/>
                <a:headEnd type="none" w="sm" len="sm"/>
                <a:tailEnd type="none" w="sm" len="sm"/>
              </a14:hiddenLine>
            </a:ext>
          </a:extLst>
        </p:spPr>
        <p:txBody>
          <a:bodyPr lIns="92961" tIns="46481" rIns="92961" bIns="46481"/>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spect="1" noTextEdit="1"/>
          </p:cNvSpPr>
          <p:nvPr>
            <p:ph type="sldImg"/>
          </p:nvPr>
        </p:nvSpPr>
        <p:spPr bwMode="auto">
          <a:xfrm>
            <a:off x="2895600" y="523875"/>
            <a:ext cx="3492500" cy="2619375"/>
          </a:xfrm>
          <a:noFill/>
          <a:ln>
            <a:solidFill>
              <a:srgbClr val="000000"/>
            </a:solidFill>
            <a:miter lim="800000"/>
            <a:headEnd/>
            <a:tailEnd/>
          </a:ln>
        </p:spPr>
      </p:sp>
      <p:sp>
        <p:nvSpPr>
          <p:cNvPr id="260099" name="Rectangle 3"/>
          <p:cNvSpPr>
            <a:spLocks noGrp="1"/>
          </p:cNvSpPr>
          <p:nvPr>
            <p:ph type="body" idx="1"/>
          </p:nvPr>
        </p:nvSpPr>
        <p:spPr bwMode="auto">
          <a:xfrm>
            <a:off x="1542362" y="3318114"/>
            <a:ext cx="6241178" cy="3143728"/>
          </a:xfrm>
          <a:noFill/>
        </p:spPr>
        <p:txBody>
          <a:bodyPr wrap="square" numCol="1" anchor="t" anchorCtr="0" compatLnSpc="1">
            <a:prstTxWarp prst="textNoShape">
              <a:avLst/>
            </a:prstTxWarp>
          </a:bodyPr>
          <a:lstStyle/>
          <a:p>
            <a:pPr>
              <a:lnSpc>
                <a:spcPct val="80000"/>
              </a:lnSpc>
            </a:pPr>
            <a:r>
              <a:rPr lang="en-US" sz="900" dirty="0" smtClean="0"/>
              <a:t>Since he first came into office in 2003, Governor Schwarzenegger has set ambitious goals for us.  We expect to reduce diesel PM by 85% from 2000 and 2020, with similar goals for goods movement.  Because of the tripling in freight traffic expected to occur over this time period, this equates to 95% control which we’re accomplishing through a combination of new engine standards by USEPA, cleaner fuels, retrofits, and hundreds of millions of dollars each year for incentive programs.</a:t>
            </a:r>
          </a:p>
          <a:p>
            <a:pPr>
              <a:lnSpc>
                <a:spcPct val="80000"/>
              </a:lnSpc>
            </a:pPr>
            <a:endParaRPr lang="en-US" sz="900" dirty="0" smtClean="0"/>
          </a:p>
          <a:p>
            <a:pPr>
              <a:lnSpc>
                <a:spcPct val="80000"/>
              </a:lnSpc>
            </a:pPr>
            <a:r>
              <a:rPr lang="en-US" sz="900" dirty="0" smtClean="0"/>
              <a:t>The Governor issued an Executive Order in 2005 calling for an 80% reduction in greenhouse gas emissions below 1990 levels by 2050.  This is the most ambitious target in the world, and is needed to limit global warming to 2ºC (if adopted by the rest of the developed countries), and prevent catastrophic sea level rise.  There is an initial step is to reduce California’s emission to 2000 levels by 2010.  And by 2020, the goal is to reduce to 1990 emission levels, about 30% below our current trends.</a:t>
            </a:r>
          </a:p>
          <a:p>
            <a:pPr>
              <a:lnSpc>
                <a:spcPct val="80000"/>
              </a:lnSpc>
            </a:pPr>
            <a:endParaRPr lang="en-US" sz="900" dirty="0" smtClean="0"/>
          </a:p>
          <a:p>
            <a:pPr>
              <a:lnSpc>
                <a:spcPct val="80000"/>
              </a:lnSpc>
              <a:buFontTx/>
              <a:buChar char="•"/>
            </a:pPr>
            <a:r>
              <a:rPr lang="en-US" sz="1000" dirty="0" smtClean="0"/>
              <a:t>Science tells us the time to act is now to avoid the more severe consequences of climate change.</a:t>
            </a:r>
          </a:p>
          <a:p>
            <a:pPr>
              <a:lnSpc>
                <a:spcPct val="80000"/>
              </a:lnSpc>
              <a:buFontTx/>
              <a:buChar char="•"/>
            </a:pPr>
            <a:r>
              <a:rPr lang="en-US" sz="1000" dirty="0" smtClean="0"/>
              <a:t>Governor Schwarzenegger’s Executive Order, released in June 2005, calls for an 80% reduction in GHG emissions below 1990 levels by 2050.  This is the most ambitious target in the world, and is needed to limit global warming to 2ºC (if adopted by the rest of the developed and developing countries).</a:t>
            </a:r>
          </a:p>
          <a:p>
            <a:pPr>
              <a:lnSpc>
                <a:spcPct val="80000"/>
              </a:lnSpc>
              <a:buFontTx/>
              <a:buChar char="•"/>
            </a:pPr>
            <a:r>
              <a:rPr lang="en-US" sz="1000" dirty="0" smtClean="0"/>
              <a:t>An initial step is to reduce California’s emission to 2000 levels by 2010.</a:t>
            </a:r>
          </a:p>
          <a:p>
            <a:pPr>
              <a:lnSpc>
                <a:spcPct val="80000"/>
              </a:lnSpc>
              <a:buFontTx/>
              <a:buChar char="•"/>
            </a:pPr>
            <a:r>
              <a:rPr lang="en-US" sz="1000" dirty="0" smtClean="0"/>
              <a:t>By 2020, the goal is to reduce to 1990 emission levels, about 30% below our current trends.</a:t>
            </a:r>
            <a:endParaRPr lang="en-US" sz="9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Rot="1" noChangeAspect="1" noTextEdit="1"/>
          </p:cNvSpPr>
          <p:nvPr>
            <p:ph type="sldImg"/>
          </p:nvPr>
        </p:nvSpPr>
        <p:spPr bwMode="auto">
          <a:xfrm>
            <a:off x="2895600" y="523875"/>
            <a:ext cx="3492500" cy="26193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2387" name="Rectangle 3"/>
          <p:cNvSpPr>
            <a:spLocks noGrp="1"/>
          </p:cNvSpPr>
          <p:nvPr>
            <p:ph type="body" idx="1"/>
          </p:nvPr>
        </p:nvSpPr>
        <p:spPr bwMode="auto">
          <a:xfrm>
            <a:off x="1542362" y="3318114"/>
            <a:ext cx="6241178" cy="314372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sz="900" smtClean="0"/>
              <a:t>For criteria pollutants as local emissions decrease, concentrations aloft and at the model boundaries are increasingly important in accurately predicting ground-level concentrations for the correct reasons.  </a:t>
            </a:r>
          </a:p>
          <a:p>
            <a:pPr>
              <a:lnSpc>
                <a:spcPct val="80000"/>
              </a:lnSpc>
            </a:pPr>
            <a:r>
              <a:rPr lang="en-US" sz="900" smtClean="0"/>
              <a:t>Climate change will affect local meteorology, which is the primary factor determining daily pollutant concentrations.  Because some pollutant emissions or resultant ambient concentrations impact both air quality and radiative processes (climate), it is important to understand the linkages between air quality, climate change, and meteorology so that emission control strategies are integrated, balanced, and effective.  </a:t>
            </a:r>
          </a:p>
          <a:p>
            <a:pPr>
              <a:lnSpc>
                <a:spcPct val="80000"/>
              </a:lnSpc>
            </a:pPr>
            <a:endParaRPr lang="en-US" smtClean="0"/>
          </a:p>
          <a:p>
            <a:pPr>
              <a:lnSpc>
                <a:spcPct val="80000"/>
              </a:lnSpc>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427 MMT of remaining emissions has already been reduced to account for the benefits of baseline GHG reduction programs, like the first phase of GHG standards for cars, adopted by ARB prior to passage of AB 32.</a:t>
            </a:r>
          </a:p>
          <a:p>
            <a:endParaRPr lang="en-US" smtClean="0"/>
          </a:p>
          <a:p>
            <a:endParaRPr lang="en-US"/>
          </a:p>
        </p:txBody>
      </p:sp>
      <p:sp>
        <p:nvSpPr>
          <p:cNvPr id="4" name="Slide Number Placeholder 3"/>
          <p:cNvSpPr>
            <a:spLocks noGrp="1"/>
          </p:cNvSpPr>
          <p:nvPr>
            <p:ph type="sldNum" sz="quarter" idx="10"/>
          </p:nvPr>
        </p:nvSpPr>
        <p:spPr/>
        <p:txBody>
          <a:bodyPr/>
          <a:lstStyle/>
          <a:p>
            <a:pPr>
              <a:defRPr/>
            </a:pPr>
            <a:fld id="{D1E7B696-D95A-4DC9-8A1E-95F38402A3E5}" type="slidenum">
              <a:rPr lang="en-US" smtClean="0"/>
              <a:pPr>
                <a:defRPr/>
              </a:pPr>
              <a:t>4</a:t>
            </a:fld>
            <a:endParaRPr lang="en-US"/>
          </a:p>
        </p:txBody>
      </p:sp>
    </p:spTree>
    <p:extLst>
      <p:ext uri="{BB962C8B-B14F-4D97-AF65-F5344CB8AC3E}">
        <p14:creationId xmlns:p14="http://schemas.microsoft.com/office/powerpoint/2010/main" xmlns="" val="3672115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C6C1BA-F38F-4DCC-9C63-EED79B974DED}" type="datetime1">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2DC35-97A1-4412-A78A-968F15659A97}" type="slidenum">
              <a:rPr lang="en-US"/>
              <a:pPr>
                <a:defRPr/>
              </a:pPr>
              <a:t>‹#›</a:t>
            </a:fld>
            <a:endParaRPr lang="en-US"/>
          </a:p>
        </p:txBody>
      </p:sp>
    </p:spTree>
    <p:extLst>
      <p:ext uri="{BB962C8B-B14F-4D97-AF65-F5344CB8AC3E}">
        <p14:creationId xmlns:p14="http://schemas.microsoft.com/office/powerpoint/2010/main" xmlns="" val="362263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2672F9-4357-4607-BC00-B8FE7D8FF4AC}" type="datetime1">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DDB364-A496-46C5-8783-4BD1CD607488}" type="slidenum">
              <a:rPr lang="en-US"/>
              <a:pPr>
                <a:defRPr/>
              </a:pPr>
              <a:t>‹#›</a:t>
            </a:fld>
            <a:endParaRPr lang="en-US"/>
          </a:p>
        </p:txBody>
      </p:sp>
    </p:spTree>
    <p:extLst>
      <p:ext uri="{BB962C8B-B14F-4D97-AF65-F5344CB8AC3E}">
        <p14:creationId xmlns:p14="http://schemas.microsoft.com/office/powerpoint/2010/main" xmlns="" val="291664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3F844B-9CDE-4566-8F95-74222251BB4F}" type="datetime1">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4402EF-8144-415C-9203-5C9503D8EBFB}" type="slidenum">
              <a:rPr lang="en-US"/>
              <a:pPr>
                <a:defRPr/>
              </a:pPr>
              <a:t>‹#›</a:t>
            </a:fld>
            <a:endParaRPr lang="en-US"/>
          </a:p>
        </p:txBody>
      </p:sp>
    </p:spTree>
    <p:extLst>
      <p:ext uri="{BB962C8B-B14F-4D97-AF65-F5344CB8AC3E}">
        <p14:creationId xmlns:p14="http://schemas.microsoft.com/office/powerpoint/2010/main" xmlns="" val="154366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84D81C-22ED-4995-A444-431760E2479E}" type="datetime1">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A5E06-DF79-419E-9B57-176C320C809C}" type="slidenum">
              <a:rPr lang="en-US"/>
              <a:pPr>
                <a:defRPr/>
              </a:pPr>
              <a:t>‹#›</a:t>
            </a:fld>
            <a:endParaRPr lang="en-US"/>
          </a:p>
        </p:txBody>
      </p:sp>
    </p:spTree>
    <p:extLst>
      <p:ext uri="{BB962C8B-B14F-4D97-AF65-F5344CB8AC3E}">
        <p14:creationId xmlns:p14="http://schemas.microsoft.com/office/powerpoint/2010/main" xmlns="" val="110420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784113-E15D-4423-A7CA-0F9B89AFA050}" type="datetime1">
              <a:rPr lang="en-US"/>
              <a:pPr>
                <a:defRPr/>
              </a:pPr>
              <a:t>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CEF0D2-7325-4305-8461-BCA4D9338AF4}" type="slidenum">
              <a:rPr lang="en-US"/>
              <a:pPr>
                <a:defRPr/>
              </a:pPr>
              <a:t>‹#›</a:t>
            </a:fld>
            <a:endParaRPr lang="en-US"/>
          </a:p>
        </p:txBody>
      </p:sp>
    </p:spTree>
    <p:extLst>
      <p:ext uri="{BB962C8B-B14F-4D97-AF65-F5344CB8AC3E}">
        <p14:creationId xmlns:p14="http://schemas.microsoft.com/office/powerpoint/2010/main" xmlns="" val="281612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1C546BD-95E3-4993-8AB7-FFE88752448A}" type="datetime1">
              <a:rPr lang="en-US"/>
              <a:pPr>
                <a:defRPr/>
              </a:pPr>
              <a:t>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6048FA-67C4-4702-BDFD-ECBD96BC8D4E}" type="slidenum">
              <a:rPr lang="en-US"/>
              <a:pPr>
                <a:defRPr/>
              </a:pPr>
              <a:t>‹#›</a:t>
            </a:fld>
            <a:endParaRPr lang="en-US"/>
          </a:p>
        </p:txBody>
      </p:sp>
    </p:spTree>
    <p:extLst>
      <p:ext uri="{BB962C8B-B14F-4D97-AF65-F5344CB8AC3E}">
        <p14:creationId xmlns:p14="http://schemas.microsoft.com/office/powerpoint/2010/main" xmlns="" val="3537032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6BF5FE-1668-4029-A6B2-C42F02163D1E}" type="datetime1">
              <a:rPr lang="en-US"/>
              <a:pPr>
                <a:defRPr/>
              </a:pPr>
              <a:t>2/4/2014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0A6AA5B-93AD-464F-B3F5-6ADF74A8513B}" type="slidenum">
              <a:rPr lang="en-US"/>
              <a:pPr>
                <a:defRPr/>
              </a:pPr>
              <a:t>‹#›</a:t>
            </a:fld>
            <a:endParaRPr lang="en-US"/>
          </a:p>
        </p:txBody>
      </p:sp>
    </p:spTree>
    <p:extLst>
      <p:ext uri="{BB962C8B-B14F-4D97-AF65-F5344CB8AC3E}">
        <p14:creationId xmlns:p14="http://schemas.microsoft.com/office/powerpoint/2010/main" xmlns="" val="2380312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F1BC89B-D673-47DA-B782-BD31A50AB600}" type="datetime1">
              <a:rPr lang="en-US"/>
              <a:pPr>
                <a:defRPr/>
              </a:pPr>
              <a:t>2/4/2014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4EF879-9510-4137-B151-1E4DFC330DE7}" type="slidenum">
              <a:rPr lang="en-US"/>
              <a:pPr>
                <a:defRPr/>
              </a:pPr>
              <a:t>‹#›</a:t>
            </a:fld>
            <a:endParaRPr lang="en-US"/>
          </a:p>
        </p:txBody>
      </p:sp>
    </p:spTree>
    <p:extLst>
      <p:ext uri="{BB962C8B-B14F-4D97-AF65-F5344CB8AC3E}">
        <p14:creationId xmlns:p14="http://schemas.microsoft.com/office/powerpoint/2010/main" xmlns="" val="293226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98BBDE-62B2-4792-BF66-2BD9824BA7C2}" type="datetime1">
              <a:rPr lang="en-US"/>
              <a:pPr>
                <a:defRPr/>
              </a:pPr>
              <a:t>2/4/2014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F0CCADD-69CA-4FBB-BFE4-9B1B058A44A9}" type="slidenum">
              <a:rPr lang="en-US"/>
              <a:pPr>
                <a:defRPr/>
              </a:pPr>
              <a:t>‹#›</a:t>
            </a:fld>
            <a:endParaRPr lang="en-US"/>
          </a:p>
        </p:txBody>
      </p:sp>
    </p:spTree>
    <p:extLst>
      <p:ext uri="{BB962C8B-B14F-4D97-AF65-F5344CB8AC3E}">
        <p14:creationId xmlns:p14="http://schemas.microsoft.com/office/powerpoint/2010/main" xmlns="" val="88960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4011EE-789B-40E5-AEC8-1D3813C6CA8F}" type="datetime1">
              <a:rPr lang="en-US"/>
              <a:pPr>
                <a:defRPr/>
              </a:pPr>
              <a:t>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C2B4E4-50B5-445D-A215-22B95E98AE48}" type="slidenum">
              <a:rPr lang="en-US"/>
              <a:pPr>
                <a:defRPr/>
              </a:pPr>
              <a:t>‹#›</a:t>
            </a:fld>
            <a:endParaRPr lang="en-US"/>
          </a:p>
        </p:txBody>
      </p:sp>
    </p:spTree>
    <p:extLst>
      <p:ext uri="{BB962C8B-B14F-4D97-AF65-F5344CB8AC3E}">
        <p14:creationId xmlns:p14="http://schemas.microsoft.com/office/powerpoint/2010/main" xmlns="" val="1934175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3F7434-B1A6-45EE-B9AB-AB4016AA7120}" type="datetime1">
              <a:rPr lang="en-US"/>
              <a:pPr>
                <a:defRPr/>
              </a:pPr>
              <a:t>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49B20B-F6D2-4B1D-B8DA-9C7DB9718F3F}" type="slidenum">
              <a:rPr lang="en-US"/>
              <a:pPr>
                <a:defRPr/>
              </a:pPr>
              <a:t>‹#›</a:t>
            </a:fld>
            <a:endParaRPr lang="en-US"/>
          </a:p>
        </p:txBody>
      </p:sp>
    </p:spTree>
    <p:extLst>
      <p:ext uri="{BB962C8B-B14F-4D97-AF65-F5344CB8AC3E}">
        <p14:creationId xmlns:p14="http://schemas.microsoft.com/office/powerpoint/2010/main" xmlns="" val="119684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0585C27-3C83-4AB9-BA8A-5041A5BE0742}" type="datetime1">
              <a:rPr lang="en-US"/>
              <a:pPr>
                <a:defRPr/>
              </a:pPr>
              <a:t>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5AA1011-1DDC-4F34-AC0A-0317ED4F90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5" charset="0"/>
        </a:defRPr>
      </a:lvl2pPr>
      <a:lvl3pPr algn="ctr" rtl="0" eaLnBrk="0" fontAlgn="base" hangingPunct="0">
        <a:spcBef>
          <a:spcPct val="0"/>
        </a:spcBef>
        <a:spcAft>
          <a:spcPct val="0"/>
        </a:spcAft>
        <a:defRPr sz="4400">
          <a:solidFill>
            <a:schemeClr val="tx1"/>
          </a:solidFill>
          <a:latin typeface="Calibri" pitchFamily="-65" charset="0"/>
        </a:defRPr>
      </a:lvl3pPr>
      <a:lvl4pPr algn="ctr" rtl="0" eaLnBrk="0" fontAlgn="base" hangingPunct="0">
        <a:spcBef>
          <a:spcPct val="0"/>
        </a:spcBef>
        <a:spcAft>
          <a:spcPct val="0"/>
        </a:spcAft>
        <a:defRPr sz="4400">
          <a:solidFill>
            <a:schemeClr val="tx1"/>
          </a:solidFill>
          <a:latin typeface="Calibri" pitchFamily="-65" charset="0"/>
        </a:defRPr>
      </a:lvl4pPr>
      <a:lvl5pPr algn="ctr" rtl="0" eaLnBrk="0" fontAlgn="base" hangingPunct="0">
        <a:spcBef>
          <a:spcPct val="0"/>
        </a:spcBef>
        <a:spcAft>
          <a:spcPct val="0"/>
        </a:spcAft>
        <a:defRPr sz="4400">
          <a:solidFill>
            <a:schemeClr val="tx1"/>
          </a:solidFill>
          <a:latin typeface="Calibri" pitchFamily="-65" charset="0"/>
        </a:defRPr>
      </a:lvl5pPr>
      <a:lvl6pPr marL="457200" algn="ctr" rtl="0" fontAlgn="base">
        <a:spcBef>
          <a:spcPct val="0"/>
        </a:spcBef>
        <a:spcAft>
          <a:spcPct val="0"/>
        </a:spcAft>
        <a:defRPr sz="4400">
          <a:solidFill>
            <a:schemeClr val="tx1"/>
          </a:solidFill>
          <a:latin typeface="Calibri" pitchFamily="-65" charset="0"/>
        </a:defRPr>
      </a:lvl6pPr>
      <a:lvl7pPr marL="914400" algn="ctr" rtl="0" fontAlgn="base">
        <a:spcBef>
          <a:spcPct val="0"/>
        </a:spcBef>
        <a:spcAft>
          <a:spcPct val="0"/>
        </a:spcAft>
        <a:defRPr sz="4400">
          <a:solidFill>
            <a:schemeClr val="tx1"/>
          </a:solidFill>
          <a:latin typeface="Calibri" pitchFamily="-65" charset="0"/>
        </a:defRPr>
      </a:lvl7pPr>
      <a:lvl8pPr marL="1371600" algn="ctr" rtl="0" fontAlgn="base">
        <a:spcBef>
          <a:spcPct val="0"/>
        </a:spcBef>
        <a:spcAft>
          <a:spcPct val="0"/>
        </a:spcAft>
        <a:defRPr sz="4400">
          <a:solidFill>
            <a:schemeClr val="tx1"/>
          </a:solidFill>
          <a:latin typeface="Calibri" pitchFamily="-65" charset="0"/>
        </a:defRPr>
      </a:lvl8pPr>
      <a:lvl9pPr marL="1828800" algn="ctr" rtl="0" fontAlgn="base">
        <a:spcBef>
          <a:spcPct val="0"/>
        </a:spcBef>
        <a:spcAft>
          <a:spcPct val="0"/>
        </a:spcAft>
        <a:defRPr sz="4400">
          <a:solidFill>
            <a:schemeClr val="tx1"/>
          </a:solidFill>
          <a:latin typeface="Calibri" pitchFamily="-65"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ctrTitle"/>
          </p:nvPr>
        </p:nvSpPr>
        <p:spPr>
          <a:xfrm>
            <a:off x="0" y="76200"/>
            <a:ext cx="9144000" cy="1752600"/>
          </a:xfrm>
        </p:spPr>
        <p:txBody>
          <a:bodyPr anchorCtr="1"/>
          <a:lstStyle/>
          <a:p>
            <a:r>
              <a:rPr lang="en-US" altLang="en-US" sz="5400" b="1" dirty="0" smtClean="0"/>
              <a:t>Issues and Concerns in California</a:t>
            </a:r>
            <a:endParaRPr lang="en-US" altLang="en-US" sz="5400" b="1" dirty="0"/>
          </a:p>
        </p:txBody>
      </p:sp>
      <p:sp>
        <p:nvSpPr>
          <p:cNvPr id="685059" name="Rectangle 3"/>
          <p:cNvSpPr>
            <a:spLocks noGrp="1" noChangeArrowheads="1"/>
          </p:cNvSpPr>
          <p:nvPr>
            <p:ph type="subTitle" idx="1"/>
          </p:nvPr>
        </p:nvSpPr>
        <p:spPr>
          <a:xfrm>
            <a:off x="381000" y="1981200"/>
            <a:ext cx="8305800" cy="2133600"/>
          </a:xfrm>
        </p:spPr>
        <p:txBody>
          <a:bodyPr>
            <a:normAutofit fontScale="62500" lnSpcReduction="20000"/>
          </a:bodyPr>
          <a:lstStyle/>
          <a:p>
            <a:endParaRPr lang="en-US" altLang="en-US" sz="3100" dirty="0" smtClean="0"/>
          </a:p>
          <a:p>
            <a:r>
              <a:rPr lang="en-US" altLang="en-US" sz="3100" dirty="0" smtClean="0"/>
              <a:t>Dr. Alan Lloyd, President Emeritus</a:t>
            </a:r>
            <a:endParaRPr lang="en-US" altLang="en-US" sz="3100" dirty="0"/>
          </a:p>
          <a:p>
            <a:r>
              <a:rPr lang="en-US" altLang="en-US" sz="3100" dirty="0"/>
              <a:t>International Council on Clean </a:t>
            </a:r>
            <a:r>
              <a:rPr lang="en-US" altLang="en-US" sz="3100" dirty="0" smtClean="0"/>
              <a:t>Transportation</a:t>
            </a:r>
          </a:p>
          <a:p>
            <a:r>
              <a:rPr lang="en-US" altLang="en-US" sz="3100"/>
              <a:t>alloyd@theicct.org</a:t>
            </a:r>
          </a:p>
          <a:p>
            <a:endParaRPr lang="en-US" altLang="en-US" sz="3100" dirty="0"/>
          </a:p>
          <a:p>
            <a:r>
              <a:rPr lang="en-US" altLang="en-US" sz="3100" dirty="0" smtClean="0"/>
              <a:t>Former Chair, California </a:t>
            </a:r>
            <a:r>
              <a:rPr lang="en-US" altLang="en-US" sz="3100" dirty="0"/>
              <a:t>Air Resources </a:t>
            </a:r>
            <a:r>
              <a:rPr lang="en-US" altLang="en-US" sz="3100" dirty="0" smtClean="0"/>
              <a:t>Board</a:t>
            </a:r>
          </a:p>
          <a:p>
            <a:r>
              <a:rPr lang="en-US" altLang="en-US" sz="3100" dirty="0" smtClean="0"/>
              <a:t>Former Secretary, California Environmental Protection Agency  </a:t>
            </a:r>
            <a:endParaRPr lang="en-US" altLang="en-US" sz="3100" dirty="0"/>
          </a:p>
        </p:txBody>
      </p:sp>
      <p:pic>
        <p:nvPicPr>
          <p:cNvPr id="685061" name="Picture 5" descr="losangeles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4191000"/>
            <a:ext cx="9144000" cy="2667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796797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idx="4294967295"/>
          </p:nvPr>
        </p:nvSpPr>
        <p:spPr>
          <a:xfrm>
            <a:off x="663575" y="457200"/>
            <a:ext cx="7772400" cy="838200"/>
          </a:xfrm>
        </p:spPr>
        <p:txBody>
          <a:bodyPr>
            <a:normAutofit/>
          </a:bodyPr>
          <a:lstStyle/>
          <a:p>
            <a:r>
              <a:rPr lang="en-US" sz="4800" dirty="0" smtClean="0"/>
              <a:t>Our current targets</a:t>
            </a:r>
          </a:p>
        </p:txBody>
      </p:sp>
      <p:sp>
        <p:nvSpPr>
          <p:cNvPr id="259075" name="Rectangle 3"/>
          <p:cNvSpPr>
            <a:spLocks noGrp="1" noChangeArrowheads="1"/>
          </p:cNvSpPr>
          <p:nvPr>
            <p:ph type="body" idx="4294967295"/>
          </p:nvPr>
        </p:nvSpPr>
        <p:spPr>
          <a:xfrm>
            <a:off x="488950" y="1371600"/>
            <a:ext cx="8197850" cy="5181600"/>
          </a:xfrm>
        </p:spPr>
        <p:txBody>
          <a:bodyPr>
            <a:normAutofit lnSpcReduction="10000"/>
          </a:bodyPr>
          <a:lstStyle/>
          <a:p>
            <a:pPr marL="0" indent="0" algn="ctr">
              <a:spcBef>
                <a:spcPct val="0"/>
              </a:spcBef>
              <a:buFontTx/>
              <a:buNone/>
            </a:pPr>
            <a:r>
              <a:rPr lang="en-US" sz="3200" b="1" dirty="0" smtClean="0">
                <a:solidFill>
                  <a:srgbClr val="969696"/>
                </a:solidFill>
              </a:rPr>
              <a:t>Air Quality</a:t>
            </a:r>
          </a:p>
          <a:p>
            <a:pPr marL="0" indent="0" algn="ctr">
              <a:spcBef>
                <a:spcPct val="0"/>
              </a:spcBef>
              <a:buFontTx/>
              <a:buNone/>
            </a:pPr>
            <a:r>
              <a:rPr lang="en-US" dirty="0" smtClean="0"/>
              <a:t>By 2020, attain annual PM2.5 of 12 </a:t>
            </a:r>
            <a:r>
              <a:rPr lang="en-US" dirty="0" smtClean="0">
                <a:cs typeface="Calibri" pitchFamily="34" charset="0"/>
              </a:rPr>
              <a:t>µ</a:t>
            </a:r>
            <a:r>
              <a:rPr lang="en-US" dirty="0" smtClean="0"/>
              <a:t>g/m</a:t>
            </a:r>
            <a:r>
              <a:rPr lang="en-US" baseline="30000" dirty="0" smtClean="0"/>
              <a:t>3</a:t>
            </a:r>
          </a:p>
          <a:p>
            <a:pPr marL="0" indent="0" algn="ctr">
              <a:spcBef>
                <a:spcPct val="0"/>
              </a:spcBef>
              <a:buFontTx/>
              <a:buNone/>
            </a:pPr>
            <a:r>
              <a:rPr lang="en-US" dirty="0" smtClean="0"/>
              <a:t>By 2023, attain 8-hour ozone of 80 ppb</a:t>
            </a:r>
          </a:p>
          <a:p>
            <a:pPr marL="0" indent="0" algn="ctr">
              <a:spcBef>
                <a:spcPct val="0"/>
              </a:spcBef>
              <a:buFontTx/>
              <a:buNone/>
            </a:pPr>
            <a:r>
              <a:rPr lang="en-US" dirty="0" smtClean="0"/>
              <a:t>By 2025, attain 24-hour PM2.5 of 35 </a:t>
            </a:r>
            <a:r>
              <a:rPr lang="en-US" dirty="0" smtClean="0">
                <a:cs typeface="Calibri" pitchFamily="34" charset="0"/>
              </a:rPr>
              <a:t>µ</a:t>
            </a:r>
            <a:r>
              <a:rPr lang="en-US" dirty="0" smtClean="0"/>
              <a:t>g/m</a:t>
            </a:r>
            <a:r>
              <a:rPr lang="en-US" baseline="30000" dirty="0" smtClean="0"/>
              <a:t>3</a:t>
            </a:r>
          </a:p>
          <a:p>
            <a:pPr marL="0" indent="0" algn="ctr">
              <a:spcBef>
                <a:spcPct val="0"/>
              </a:spcBef>
              <a:buFontTx/>
              <a:buNone/>
            </a:pPr>
            <a:r>
              <a:rPr lang="en-US" dirty="0" smtClean="0"/>
              <a:t>By 2032, attain 8-hour ozone of 75 ppb</a:t>
            </a:r>
            <a:endParaRPr lang="en-US" baseline="30000" dirty="0" smtClean="0"/>
          </a:p>
          <a:p>
            <a:pPr marL="0" indent="0" algn="ctr">
              <a:spcBef>
                <a:spcPct val="50000"/>
              </a:spcBef>
              <a:buFontTx/>
              <a:buNone/>
            </a:pPr>
            <a:r>
              <a:rPr lang="en-US" sz="3200" b="1" dirty="0" smtClean="0">
                <a:solidFill>
                  <a:srgbClr val="969696"/>
                </a:solidFill>
              </a:rPr>
              <a:t>Diesel and Freight Transport</a:t>
            </a:r>
          </a:p>
          <a:p>
            <a:pPr marL="0" indent="0" algn="ctr">
              <a:spcBef>
                <a:spcPct val="0"/>
              </a:spcBef>
              <a:buFontTx/>
              <a:buNone/>
            </a:pPr>
            <a:r>
              <a:rPr lang="en-US" dirty="0" smtClean="0"/>
              <a:t>By 2020, diesel PM risk 85% below 2000 levels</a:t>
            </a:r>
          </a:p>
          <a:p>
            <a:pPr marL="0" indent="0" algn="ctr">
              <a:spcBef>
                <a:spcPct val="50000"/>
              </a:spcBef>
              <a:buFontTx/>
              <a:buNone/>
            </a:pPr>
            <a:r>
              <a:rPr lang="en-US" sz="3200" b="1" dirty="0" smtClean="0">
                <a:solidFill>
                  <a:srgbClr val="969696"/>
                </a:solidFill>
              </a:rPr>
              <a:t>Greenhouse Gases</a:t>
            </a:r>
          </a:p>
          <a:p>
            <a:pPr marL="0" indent="0" algn="ctr">
              <a:spcBef>
                <a:spcPct val="0"/>
              </a:spcBef>
              <a:buFontTx/>
              <a:buNone/>
            </a:pPr>
            <a:r>
              <a:rPr lang="en-US" dirty="0" smtClean="0"/>
              <a:t>By 2020, reduce to 1990 levels (AB 32)</a:t>
            </a:r>
          </a:p>
          <a:p>
            <a:pPr marL="0" indent="0" algn="ctr">
              <a:spcBef>
                <a:spcPct val="0"/>
              </a:spcBef>
              <a:buFontTx/>
              <a:buNone/>
            </a:pPr>
            <a:r>
              <a:rPr lang="en-US" dirty="0" smtClean="0"/>
              <a:t>By 2050, 80% below 1990 levels</a:t>
            </a:r>
          </a:p>
        </p:txBody>
      </p:sp>
      <p:sp>
        <p:nvSpPr>
          <p:cNvPr id="7" name="Slide Number Placeholder 3"/>
          <p:cNvSpPr>
            <a:spLocks noGrp="1"/>
          </p:cNvSpPr>
          <p:nvPr>
            <p:ph type="sldNum" sz="quarter" idx="12"/>
          </p:nvPr>
        </p:nvSpPr>
        <p:spPr>
          <a:xfrm>
            <a:off x="6553200" y="6356350"/>
            <a:ext cx="2133600" cy="365125"/>
          </a:xfrm>
        </p:spPr>
        <p:txBody>
          <a:bodyPr/>
          <a:lstStyle/>
          <a:p>
            <a:pPr>
              <a:defRPr/>
            </a:pPr>
            <a:fld id="{512A5E06-DF79-419E-9B57-176C320C809C}" type="slidenum">
              <a:rPr lang="en-US" sz="1600" smtClean="0"/>
              <a:pPr>
                <a:defRPr/>
              </a:pPr>
              <a:t>2</a:t>
            </a:fld>
            <a:endParaRPr lang="en-US" sz="1600" dirty="0"/>
          </a:p>
        </p:txBody>
      </p:sp>
    </p:spTree>
    <p:extLst>
      <p:ext uri="{BB962C8B-B14F-4D97-AF65-F5344CB8AC3E}">
        <p14:creationId xmlns:p14="http://schemas.microsoft.com/office/powerpoint/2010/main" xmlns="" val="427438808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p:cNvSpPr>
          <p:nvPr>
            <p:ph type="title"/>
          </p:nvPr>
        </p:nvSpPr>
        <p:spPr>
          <a:xfrm>
            <a:off x="663575" y="228600"/>
            <a:ext cx="7772400" cy="838200"/>
          </a:xfrm>
        </p:spPr>
        <p:txBody>
          <a:bodyPr/>
          <a:lstStyle/>
          <a:p>
            <a:r>
              <a:rPr lang="en-US" sz="4800" dirty="0" smtClean="0"/>
              <a:t>Issues and concerns</a:t>
            </a:r>
          </a:p>
        </p:txBody>
      </p:sp>
      <p:sp>
        <p:nvSpPr>
          <p:cNvPr id="271363" name="Rectangle 3"/>
          <p:cNvSpPr>
            <a:spLocks noGrp="1"/>
          </p:cNvSpPr>
          <p:nvPr>
            <p:ph type="body" idx="1"/>
          </p:nvPr>
        </p:nvSpPr>
        <p:spPr>
          <a:xfrm>
            <a:off x="488950" y="1371600"/>
            <a:ext cx="8197850" cy="5181600"/>
          </a:xfrm>
        </p:spPr>
        <p:txBody>
          <a:bodyPr/>
          <a:lstStyle/>
          <a:p>
            <a:pPr algn="ctr">
              <a:lnSpc>
                <a:spcPct val="80000"/>
              </a:lnSpc>
              <a:spcBef>
                <a:spcPct val="0"/>
              </a:spcBef>
              <a:buFont typeface="Arial" charset="0"/>
              <a:buNone/>
            </a:pPr>
            <a:r>
              <a:rPr lang="en-US" b="1" dirty="0" smtClean="0">
                <a:solidFill>
                  <a:srgbClr val="969696"/>
                </a:solidFill>
              </a:rPr>
              <a:t>Meeting Air Quality Standards</a:t>
            </a:r>
          </a:p>
          <a:p>
            <a:pPr algn="ctr">
              <a:spcBef>
                <a:spcPct val="0"/>
              </a:spcBef>
              <a:buFont typeface="Arial" charset="0"/>
              <a:buNone/>
            </a:pPr>
            <a:r>
              <a:rPr lang="en-US" sz="2800" dirty="0" smtClean="0"/>
              <a:t>Los Angeles and San Joaquin Valley</a:t>
            </a:r>
          </a:p>
          <a:p>
            <a:pPr algn="ctr">
              <a:spcBef>
                <a:spcPct val="0"/>
              </a:spcBef>
              <a:buFont typeface="Arial" charset="0"/>
              <a:buNone/>
            </a:pPr>
            <a:r>
              <a:rPr lang="en-US" sz="2800" dirty="0" smtClean="0"/>
              <a:t>Role of PM transport from East Asia</a:t>
            </a:r>
          </a:p>
          <a:p>
            <a:pPr algn="ctr">
              <a:spcBef>
                <a:spcPct val="0"/>
              </a:spcBef>
              <a:buNone/>
            </a:pPr>
            <a:r>
              <a:rPr lang="en-US" sz="2800" dirty="0"/>
              <a:t>Role and source of high ozone aloft</a:t>
            </a:r>
          </a:p>
          <a:p>
            <a:pPr algn="ctr">
              <a:spcBef>
                <a:spcPct val="40000"/>
              </a:spcBef>
              <a:buFont typeface="Arial" charset="0"/>
              <a:buNone/>
            </a:pPr>
            <a:r>
              <a:rPr lang="en-US" b="1" dirty="0" smtClean="0">
                <a:solidFill>
                  <a:srgbClr val="969696"/>
                </a:solidFill>
              </a:rPr>
              <a:t>Meeting Greenhouse Gas Targets</a:t>
            </a:r>
          </a:p>
          <a:p>
            <a:pPr algn="ctr">
              <a:spcBef>
                <a:spcPct val="0"/>
              </a:spcBef>
              <a:buFont typeface="Arial" charset="0"/>
              <a:buNone/>
            </a:pPr>
            <a:r>
              <a:rPr lang="en-US" sz="2800" dirty="0" smtClean="0"/>
              <a:t>Transforming California to clean energy </a:t>
            </a:r>
          </a:p>
          <a:p>
            <a:pPr algn="ctr">
              <a:spcBef>
                <a:spcPct val="0"/>
              </a:spcBef>
              <a:buFont typeface="Arial" charset="0"/>
              <a:buNone/>
            </a:pPr>
            <a:r>
              <a:rPr lang="en-US" sz="2800" dirty="0" smtClean="0"/>
              <a:t>Controlling CH</a:t>
            </a:r>
            <a:r>
              <a:rPr lang="en-US" sz="2800" baseline="-25000" dirty="0" smtClean="0"/>
              <a:t>4</a:t>
            </a:r>
            <a:r>
              <a:rPr lang="en-US" sz="2800" dirty="0" smtClean="0"/>
              <a:t> and N</a:t>
            </a:r>
            <a:r>
              <a:rPr lang="en-US" sz="2800" baseline="-25000" dirty="0" smtClean="0"/>
              <a:t>2</a:t>
            </a:r>
            <a:r>
              <a:rPr lang="en-US" sz="2800" dirty="0" smtClean="0"/>
              <a:t>O emissions</a:t>
            </a:r>
          </a:p>
          <a:p>
            <a:pPr algn="ctr">
              <a:spcBef>
                <a:spcPct val="0"/>
              </a:spcBef>
              <a:buFont typeface="Arial" charset="0"/>
              <a:buNone/>
            </a:pPr>
            <a:r>
              <a:rPr lang="en-US" sz="2800" dirty="0" smtClean="0"/>
              <a:t>Role of brown carbon</a:t>
            </a:r>
          </a:p>
          <a:p>
            <a:pPr algn="ctr">
              <a:spcBef>
                <a:spcPct val="40000"/>
              </a:spcBef>
              <a:buFont typeface="Arial" charset="0"/>
              <a:buNone/>
            </a:pPr>
            <a:r>
              <a:rPr lang="en-US" b="1" dirty="0" smtClean="0">
                <a:solidFill>
                  <a:srgbClr val="969696"/>
                </a:solidFill>
              </a:rPr>
              <a:t>Integrating AQ/GHG Control Programs</a:t>
            </a:r>
          </a:p>
          <a:p>
            <a:pPr algn="ctr">
              <a:spcBef>
                <a:spcPct val="0"/>
              </a:spcBef>
              <a:buFont typeface="Arial" charset="0"/>
              <a:buNone/>
            </a:pPr>
            <a:r>
              <a:rPr lang="en-US" sz="2800" dirty="0" smtClean="0"/>
              <a:t>Impact of climate change on air quality</a:t>
            </a:r>
          </a:p>
          <a:p>
            <a:pPr algn="ctr">
              <a:spcBef>
                <a:spcPct val="0"/>
              </a:spcBef>
              <a:buFont typeface="Arial" charset="0"/>
              <a:buNone/>
            </a:pPr>
            <a:r>
              <a:rPr lang="en-US" sz="2800" dirty="0" smtClean="0"/>
              <a:t>Identify co-benefits and trade-offs</a:t>
            </a:r>
          </a:p>
        </p:txBody>
      </p:sp>
      <p:sp>
        <p:nvSpPr>
          <p:cNvPr id="4" name="Rectangle 3"/>
          <p:cNvSpPr>
            <a:spLocks noChangeArrowheads="1"/>
          </p:cNvSpPr>
          <p:nvPr/>
        </p:nvSpPr>
        <p:spPr bwMode="auto">
          <a:xfrm>
            <a:off x="8382000" y="6248400"/>
            <a:ext cx="29686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6" rIns="91430" bIns="45716">
            <a:spAutoFit/>
          </a:bodyPr>
          <a:lstStyle/>
          <a:p>
            <a:pPr eaLnBrk="0" hangingPunct="0"/>
            <a:fld id="{13C425C6-F720-437B-8DE3-18F949B89A56}" type="slidenum">
              <a:rPr lang="en-US" sz="1600">
                <a:latin typeface="Arial" charset="0"/>
              </a:rPr>
              <a:pPr eaLnBrk="0" hangingPunct="0"/>
              <a:t>3</a:t>
            </a:fld>
            <a:endParaRPr lang="en-US" sz="1600" dirty="0">
              <a:latin typeface="Arial" charset="0"/>
            </a:endParaRPr>
          </a:p>
        </p:txBody>
      </p:sp>
    </p:spTree>
    <p:extLst>
      <p:ext uri="{BB962C8B-B14F-4D97-AF65-F5344CB8AC3E}">
        <p14:creationId xmlns:p14="http://schemas.microsoft.com/office/powerpoint/2010/main" xmlns="" val="322471700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Assembly Bill 32 actions</a:t>
            </a:r>
            <a:endParaRPr lang="en-US" baseline="-25000" dirty="0"/>
          </a:p>
        </p:txBody>
      </p:sp>
      <p:pic>
        <p:nvPicPr>
          <p:cNvPr id="7" name="Content Placeholder 6"/>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53822" y="1600200"/>
            <a:ext cx="6236356" cy="4525963"/>
          </a:xfrm>
          <a:prstGeom prst="rect">
            <a:avLst/>
          </a:prstGeom>
          <a:noFill/>
        </p:spPr>
      </p:pic>
      <p:sp>
        <p:nvSpPr>
          <p:cNvPr id="5" name="Rectangle 3"/>
          <p:cNvSpPr>
            <a:spLocks noChangeArrowheads="1"/>
          </p:cNvSpPr>
          <p:nvPr/>
        </p:nvSpPr>
        <p:spPr bwMode="auto">
          <a:xfrm>
            <a:off x="8382000" y="6248400"/>
            <a:ext cx="29686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6" rIns="91430" bIns="45716">
            <a:spAutoFit/>
          </a:bodyPr>
          <a:lstStyle/>
          <a:p>
            <a:pPr eaLnBrk="0" hangingPunct="0"/>
            <a:fld id="{13C425C6-F720-437B-8DE3-18F949B89A56}" type="slidenum">
              <a:rPr lang="en-US" sz="1600">
                <a:latin typeface="Arial" charset="0"/>
              </a:rPr>
              <a:pPr eaLnBrk="0" hangingPunct="0"/>
              <a:t>4</a:t>
            </a:fld>
            <a:endParaRPr lang="en-US" sz="1600" dirty="0">
              <a:latin typeface="Arial" charset="0"/>
            </a:endParaRPr>
          </a:p>
        </p:txBody>
      </p:sp>
    </p:spTree>
    <p:extLst>
      <p:ext uri="{BB962C8B-B14F-4D97-AF65-F5344CB8AC3E}">
        <p14:creationId xmlns:p14="http://schemas.microsoft.com/office/powerpoint/2010/main" xmlns="" val="379571507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4529</TotalTime>
  <Words>613</Words>
  <Application>Microsoft Office PowerPoint</Application>
  <PresentationFormat>On-screen Show (4:3)</PresentationFormat>
  <Paragraphs>48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Issues and Concerns in California</vt:lpstr>
      <vt:lpstr>Our current targets</vt:lpstr>
      <vt:lpstr>Issues and concerns</vt:lpstr>
      <vt:lpstr>Assembly Bill 32 actions</vt:lpstr>
    </vt:vector>
  </TitlesOfParts>
  <Company>carb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Dolislager</dc:creator>
  <cp:lastModifiedBy>abc</cp:lastModifiedBy>
  <cp:revision>194</cp:revision>
  <cp:lastPrinted>2013-07-25T19:57:13Z</cp:lastPrinted>
  <dcterms:created xsi:type="dcterms:W3CDTF">2011-04-22T18:08:32Z</dcterms:created>
  <dcterms:modified xsi:type="dcterms:W3CDTF">2014-02-05T04:26:59Z</dcterms:modified>
</cp:coreProperties>
</file>