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875" r:id="rId3"/>
    <p:sldId id="453" r:id="rId4"/>
    <p:sldId id="556" r:id="rId5"/>
    <p:sldId id="625" r:id="rId6"/>
    <p:sldId id="626" r:id="rId7"/>
    <p:sldId id="763" r:id="rId8"/>
    <p:sldId id="755" r:id="rId9"/>
    <p:sldId id="754" r:id="rId10"/>
    <p:sldId id="554" r:id="rId11"/>
    <p:sldId id="878" r:id="rId12"/>
    <p:sldId id="630" r:id="rId13"/>
    <p:sldId id="762" r:id="rId14"/>
    <p:sldId id="628" r:id="rId15"/>
    <p:sldId id="631" r:id="rId16"/>
    <p:sldId id="555" r:id="rId17"/>
    <p:sldId id="876" r:id="rId18"/>
    <p:sldId id="877" r:id="rId19"/>
    <p:sldId id="537" r:id="rId20"/>
    <p:sldId id="726" r:id="rId21"/>
    <p:sldId id="729" r:id="rId22"/>
    <p:sldId id="746" r:id="rId23"/>
    <p:sldId id="784" r:id="rId24"/>
    <p:sldId id="458" r:id="rId25"/>
    <p:sldId id="644" r:id="rId26"/>
    <p:sldId id="639" r:id="rId27"/>
    <p:sldId id="641" r:id="rId28"/>
    <p:sldId id="564" r:id="rId29"/>
    <p:sldId id="572" r:id="rId30"/>
    <p:sldId id="758" r:id="rId31"/>
    <p:sldId id="617" r:id="rId32"/>
  </p:sldIdLst>
  <p:sldSz cx="9144000" cy="6858000" type="screen4x3"/>
  <p:notesSz cx="9283700" cy="6985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777777"/>
    <a:srgbClr val="00CCFF"/>
    <a:srgbClr val="FFFF00"/>
    <a:srgbClr val="3333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20" autoAdjust="0"/>
  </p:normalViewPr>
  <p:slideViewPr>
    <p:cSldViewPr>
      <p:cViewPr varScale="1">
        <p:scale>
          <a:sx n="97" d="100"/>
          <a:sy n="97" d="100"/>
        </p:scale>
        <p:origin x="-384" y="-120"/>
      </p:cViewPr>
      <p:guideLst>
        <p:guide orient="horz" pos="2160"/>
        <p:guide pos="2880"/>
      </p:guideLst>
    </p:cSldViewPr>
  </p:slideViewPr>
  <p:notesTextViewPr>
    <p:cViewPr>
      <p:scale>
        <a:sx n="1" d="1"/>
        <a:sy n="1" d="1"/>
      </p:scale>
      <p:origin x="0" y="0"/>
    </p:cViewPr>
  </p:notesTextViewPr>
  <p:sorterViewPr>
    <p:cViewPr>
      <p:scale>
        <a:sx n="100" d="100"/>
        <a:sy n="100" d="100"/>
      </p:scale>
      <p:origin x="0" y="136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3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4.6694805041261736E-2"/>
          <c:y val="9.027360216336594E-2"/>
          <c:w val="0.95330523933775135"/>
          <c:h val="0.81274317982979405"/>
        </c:manualLayout>
      </c:layout>
      <c:bar3DChart>
        <c:barDir val="col"/>
        <c:grouping val="clustered"/>
        <c:varyColors val="0"/>
        <c:ser>
          <c:idx val="0"/>
          <c:order val="0"/>
          <c:tx>
            <c:strRef>
              <c:f>Sheet3!$A$2</c:f>
              <c:strCache>
                <c:ptCount val="1"/>
                <c:pt idx="0">
                  <c:v>NOx</c:v>
                </c:pt>
              </c:strCache>
            </c:strRef>
          </c:tx>
          <c:spPr>
            <a:solidFill>
              <a:srgbClr val="00CCFF"/>
            </a:solidFill>
          </c:spPr>
          <c:invertIfNegative val="0"/>
          <c:cat>
            <c:strRef>
              <c:f>Sheet3!$B$1:$H$1</c:f>
              <c:strCache>
                <c:ptCount val="7"/>
                <c:pt idx="0">
                  <c:v>&lt;1990</c:v>
                </c:pt>
                <c:pt idx="1">
                  <c:v>1991</c:v>
                </c:pt>
                <c:pt idx="2">
                  <c:v>1994</c:v>
                </c:pt>
                <c:pt idx="3">
                  <c:v>1998</c:v>
                </c:pt>
                <c:pt idx="4">
                  <c:v>2004</c:v>
                </c:pt>
                <c:pt idx="5">
                  <c:v>2007</c:v>
                </c:pt>
                <c:pt idx="6">
                  <c:v>2010</c:v>
                </c:pt>
              </c:strCache>
            </c:strRef>
          </c:cat>
          <c:val>
            <c:numRef>
              <c:f>Sheet3!$B$2:$H$2</c:f>
              <c:numCache>
                <c:formatCode>General</c:formatCode>
                <c:ptCount val="7"/>
                <c:pt idx="0">
                  <c:v>6</c:v>
                </c:pt>
                <c:pt idx="1">
                  <c:v>5</c:v>
                </c:pt>
                <c:pt idx="2">
                  <c:v>5</c:v>
                </c:pt>
                <c:pt idx="3">
                  <c:v>4</c:v>
                </c:pt>
                <c:pt idx="4">
                  <c:v>2.2000000000000002</c:v>
                </c:pt>
                <c:pt idx="5">
                  <c:v>1.22</c:v>
                </c:pt>
                <c:pt idx="6">
                  <c:v>0.2</c:v>
                </c:pt>
              </c:numCache>
            </c:numRef>
          </c:val>
        </c:ser>
        <c:ser>
          <c:idx val="1"/>
          <c:order val="1"/>
          <c:tx>
            <c:strRef>
              <c:f>Sheet3!$A$3</c:f>
              <c:strCache>
                <c:ptCount val="1"/>
                <c:pt idx="0">
                  <c:v>PM*10</c:v>
                </c:pt>
              </c:strCache>
            </c:strRef>
          </c:tx>
          <c:spPr>
            <a:solidFill>
              <a:srgbClr val="FF0000"/>
            </a:solidFill>
          </c:spPr>
          <c:invertIfNegative val="0"/>
          <c:cat>
            <c:strRef>
              <c:f>Sheet3!$B$1:$H$1</c:f>
              <c:strCache>
                <c:ptCount val="7"/>
                <c:pt idx="0">
                  <c:v>&lt;1990</c:v>
                </c:pt>
                <c:pt idx="1">
                  <c:v>1991</c:v>
                </c:pt>
                <c:pt idx="2">
                  <c:v>1994</c:v>
                </c:pt>
                <c:pt idx="3">
                  <c:v>1998</c:v>
                </c:pt>
                <c:pt idx="4">
                  <c:v>2004</c:v>
                </c:pt>
                <c:pt idx="5">
                  <c:v>2007</c:v>
                </c:pt>
                <c:pt idx="6">
                  <c:v>2010</c:v>
                </c:pt>
              </c:strCache>
            </c:strRef>
          </c:cat>
          <c:val>
            <c:numRef>
              <c:f>Sheet3!$B$3:$H$3</c:f>
              <c:numCache>
                <c:formatCode>General</c:formatCode>
                <c:ptCount val="7"/>
                <c:pt idx="0">
                  <c:v>6</c:v>
                </c:pt>
                <c:pt idx="1">
                  <c:v>2.5</c:v>
                </c:pt>
                <c:pt idx="2">
                  <c:v>1</c:v>
                </c:pt>
                <c:pt idx="3">
                  <c:v>1</c:v>
                </c:pt>
                <c:pt idx="4">
                  <c:v>1</c:v>
                </c:pt>
                <c:pt idx="5">
                  <c:v>0.1</c:v>
                </c:pt>
                <c:pt idx="6">
                  <c:v>0.1</c:v>
                </c:pt>
              </c:numCache>
            </c:numRef>
          </c:val>
        </c:ser>
        <c:ser>
          <c:idx val="2"/>
          <c:order val="2"/>
          <c:tx>
            <c:strRef>
              <c:f>Sheet3!$A$4</c:f>
              <c:strCache>
                <c:ptCount val="1"/>
                <c:pt idx="0">
                  <c:v>NMHC</c:v>
                </c:pt>
              </c:strCache>
            </c:strRef>
          </c:tx>
          <c:spPr>
            <a:solidFill>
              <a:srgbClr val="FFFF00"/>
            </a:solidFill>
          </c:spPr>
          <c:invertIfNegative val="0"/>
          <c:cat>
            <c:strRef>
              <c:f>Sheet3!$B$1:$H$1</c:f>
              <c:strCache>
                <c:ptCount val="7"/>
                <c:pt idx="0">
                  <c:v>&lt;1990</c:v>
                </c:pt>
                <c:pt idx="1">
                  <c:v>1991</c:v>
                </c:pt>
                <c:pt idx="2">
                  <c:v>1994</c:v>
                </c:pt>
                <c:pt idx="3">
                  <c:v>1998</c:v>
                </c:pt>
                <c:pt idx="4">
                  <c:v>2004</c:v>
                </c:pt>
                <c:pt idx="5">
                  <c:v>2007</c:v>
                </c:pt>
                <c:pt idx="6">
                  <c:v>2010</c:v>
                </c:pt>
              </c:strCache>
            </c:strRef>
          </c:cat>
          <c:val>
            <c:numRef>
              <c:f>Sheet3!$B$4:$H$4</c:f>
              <c:numCache>
                <c:formatCode>General</c:formatCode>
                <c:ptCount val="7"/>
                <c:pt idx="0">
                  <c:v>1.2</c:v>
                </c:pt>
                <c:pt idx="1">
                  <c:v>1.2</c:v>
                </c:pt>
                <c:pt idx="2">
                  <c:v>1.2</c:v>
                </c:pt>
                <c:pt idx="3">
                  <c:v>1.2</c:v>
                </c:pt>
                <c:pt idx="4">
                  <c:v>0.2</c:v>
                </c:pt>
                <c:pt idx="5">
                  <c:v>0.14000000000000001</c:v>
                </c:pt>
                <c:pt idx="6">
                  <c:v>0.14000000000000001</c:v>
                </c:pt>
              </c:numCache>
            </c:numRef>
          </c:val>
        </c:ser>
        <c:dLbls>
          <c:showLegendKey val="0"/>
          <c:showVal val="0"/>
          <c:showCatName val="0"/>
          <c:showSerName val="0"/>
          <c:showPercent val="0"/>
          <c:showBubbleSize val="0"/>
        </c:dLbls>
        <c:gapWidth val="150"/>
        <c:shape val="box"/>
        <c:axId val="42864640"/>
        <c:axId val="42866560"/>
        <c:axId val="0"/>
      </c:bar3DChart>
      <c:catAx>
        <c:axId val="42864640"/>
        <c:scaling>
          <c:orientation val="minMax"/>
        </c:scaling>
        <c:delete val="0"/>
        <c:axPos val="b"/>
        <c:title>
          <c:tx>
            <c:rich>
              <a:bodyPr/>
              <a:lstStyle/>
              <a:p>
                <a:pPr>
                  <a:defRPr sz="1400" b="1"/>
                </a:pPr>
                <a:r>
                  <a:rPr lang="en-US" sz="1400" b="1" dirty="0" smtClean="0"/>
                  <a:t>Model Year</a:t>
                </a:r>
                <a:r>
                  <a:rPr lang="en-US" sz="1400" b="1" baseline="0" dirty="0" smtClean="0"/>
                  <a:t> </a:t>
                </a:r>
                <a:endParaRPr lang="en-US" sz="1400" b="1" dirty="0"/>
              </a:p>
            </c:rich>
          </c:tx>
          <c:layout>
            <c:manualLayout>
              <c:xMode val="edge"/>
              <c:yMode val="edge"/>
              <c:x val="0.44700850733996028"/>
              <c:y val="0.93560054409213045"/>
            </c:manualLayout>
          </c:layout>
          <c:overlay val="0"/>
        </c:title>
        <c:majorTickMark val="out"/>
        <c:minorTickMark val="none"/>
        <c:tickLblPos val="nextTo"/>
        <c:txPr>
          <a:bodyPr/>
          <a:lstStyle/>
          <a:p>
            <a:pPr>
              <a:defRPr sz="1300" b="1"/>
            </a:pPr>
            <a:endParaRPr lang="en-US"/>
          </a:p>
        </c:txPr>
        <c:crossAx val="42866560"/>
        <c:crosses val="autoZero"/>
        <c:auto val="1"/>
        <c:lblAlgn val="ctr"/>
        <c:lblOffset val="100"/>
        <c:noMultiLvlLbl val="0"/>
      </c:catAx>
      <c:valAx>
        <c:axId val="42866560"/>
        <c:scaling>
          <c:orientation val="minMax"/>
          <c:max val="7"/>
          <c:min val="0"/>
        </c:scaling>
        <c:delete val="0"/>
        <c:axPos val="l"/>
        <c:majorGridlines>
          <c:spPr>
            <a:ln w="3175">
              <a:solidFill>
                <a:schemeClr val="bg2">
                  <a:lumMod val="20000"/>
                  <a:lumOff val="80000"/>
                </a:schemeClr>
              </a:solidFill>
            </a:ln>
          </c:spPr>
        </c:majorGridlines>
        <c:title>
          <c:tx>
            <c:rich>
              <a:bodyPr rot="-5400000" vert="horz"/>
              <a:lstStyle/>
              <a:p>
                <a:pPr>
                  <a:defRPr sz="1400" b="1"/>
                </a:pPr>
                <a:r>
                  <a:rPr lang="en-US" sz="1400" b="1"/>
                  <a:t>Emission Standard</a:t>
                </a:r>
              </a:p>
              <a:p>
                <a:pPr>
                  <a:defRPr sz="1400" b="1"/>
                </a:pPr>
                <a:r>
                  <a:rPr lang="en-US" sz="1400" b="1"/>
                  <a:t>(g/bhp-hr)</a:t>
                </a:r>
              </a:p>
            </c:rich>
          </c:tx>
          <c:layout>
            <c:manualLayout>
              <c:xMode val="edge"/>
              <c:yMode val="edge"/>
              <c:x val="1.2831643845105875E-3"/>
              <c:y val="0.36854577268750499"/>
            </c:manualLayout>
          </c:layout>
          <c:overlay val="0"/>
        </c:title>
        <c:numFmt formatCode="General" sourceLinked="1"/>
        <c:majorTickMark val="out"/>
        <c:minorTickMark val="none"/>
        <c:tickLblPos val="nextTo"/>
        <c:txPr>
          <a:bodyPr/>
          <a:lstStyle/>
          <a:p>
            <a:pPr>
              <a:defRPr sz="1300" b="1"/>
            </a:pPr>
            <a:endParaRPr lang="en-US"/>
          </a:p>
        </c:txPr>
        <c:crossAx val="42864640"/>
        <c:crosses val="autoZero"/>
        <c:crossBetween val="between"/>
      </c:valAx>
      <c:spPr>
        <a:noFill/>
        <a:ln w="25400">
          <a:noFill/>
        </a:ln>
      </c:spPr>
    </c:plotArea>
    <c:legend>
      <c:legendPos val="t"/>
      <c:layout>
        <c:manualLayout>
          <c:xMode val="edge"/>
          <c:yMode val="edge"/>
          <c:x val="0.7692360767603954"/>
          <c:y val="5.0447717478207407E-2"/>
          <c:w val="0.18804368409988412"/>
          <c:h val="0.2603649334806066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3641" cy="348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57951" y="0"/>
            <a:ext cx="4023641" cy="348772"/>
          </a:xfrm>
          <a:prstGeom prst="rect">
            <a:avLst/>
          </a:prstGeom>
        </p:spPr>
        <p:txBody>
          <a:bodyPr vert="horz" lIns="91440" tIns="45720" rIns="91440" bIns="45720" rtlCol="0"/>
          <a:lstStyle>
            <a:lvl1pPr algn="r">
              <a:defRPr sz="1200"/>
            </a:lvl1pPr>
          </a:lstStyle>
          <a:p>
            <a:fld id="{1BB28FC5-7B68-430E-A9EB-3E839F10287A}" type="datetimeFigureOut">
              <a:rPr lang="en-US" smtClean="0"/>
              <a:t>1/31/2014</a:t>
            </a:fld>
            <a:endParaRPr lang="en-US"/>
          </a:p>
        </p:txBody>
      </p:sp>
      <p:sp>
        <p:nvSpPr>
          <p:cNvPr id="4" name="Footer Placeholder 3"/>
          <p:cNvSpPr>
            <a:spLocks noGrp="1"/>
          </p:cNvSpPr>
          <p:nvPr>
            <p:ph type="ftr" sz="quarter" idx="2"/>
          </p:nvPr>
        </p:nvSpPr>
        <p:spPr>
          <a:xfrm>
            <a:off x="2" y="6635034"/>
            <a:ext cx="4023641" cy="34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57951" y="6635034"/>
            <a:ext cx="4023641" cy="348772"/>
          </a:xfrm>
          <a:prstGeom prst="rect">
            <a:avLst/>
          </a:prstGeom>
        </p:spPr>
        <p:txBody>
          <a:bodyPr vert="horz" lIns="91440" tIns="45720" rIns="91440" bIns="45720" rtlCol="0" anchor="b"/>
          <a:lstStyle>
            <a:lvl1pPr algn="r">
              <a:defRPr sz="1200"/>
            </a:lvl1pPr>
          </a:lstStyle>
          <a:p>
            <a:fld id="{9142E594-5E67-4DB0-B539-A63838DB92E0}" type="slidenum">
              <a:rPr lang="en-US" smtClean="0"/>
              <a:t>‹#›</a:t>
            </a:fld>
            <a:endParaRPr lang="en-US"/>
          </a:p>
        </p:txBody>
      </p:sp>
    </p:spTree>
    <p:extLst>
      <p:ext uri="{BB962C8B-B14F-4D97-AF65-F5344CB8AC3E}">
        <p14:creationId xmlns:p14="http://schemas.microsoft.com/office/powerpoint/2010/main" val="87818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3641" cy="348772"/>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57951" y="0"/>
            <a:ext cx="4023641" cy="348772"/>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0C67F7F8-A631-4D99-A081-9E2B973E43D9}" type="datetimeFigureOut">
              <a:rPr lang="en-US"/>
              <a:pPr>
                <a:defRPr/>
              </a:pPr>
              <a:t>1/31/2014</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928370" y="3318115"/>
            <a:ext cx="7426960" cy="3142534"/>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6635034"/>
            <a:ext cx="4023641" cy="348772"/>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57951" y="6635034"/>
            <a:ext cx="4023641" cy="348772"/>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D1E7B696-D95A-4DC9-8A1E-95F38402A3E5}" type="slidenum">
              <a:rPr lang="en-US"/>
              <a:pPr>
                <a:defRPr/>
              </a:pPr>
              <a:t>‹#›</a:t>
            </a:fld>
            <a:endParaRPr lang="en-US"/>
          </a:p>
        </p:txBody>
      </p:sp>
    </p:spTree>
    <p:extLst>
      <p:ext uri="{BB962C8B-B14F-4D97-AF65-F5344CB8AC3E}">
        <p14:creationId xmlns:p14="http://schemas.microsoft.com/office/powerpoint/2010/main" val="3442992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64C53-8861-42FD-B313-FEAE25A9F8EE}" type="slidenum">
              <a:rPr lang="en-US" altLang="en-US"/>
              <a:pPr/>
              <a:t>1</a:t>
            </a:fld>
            <a:endParaRPr lang="en-US" altLang="en-US"/>
          </a:p>
        </p:txBody>
      </p:sp>
      <p:sp>
        <p:nvSpPr>
          <p:cNvPr id="686082" name="Rectangle 2"/>
          <p:cNvSpPr>
            <a:spLocks noGrp="1" noRot="1" noChangeAspect="1" noChangeArrowheads="1" noTextEdit="1"/>
          </p:cNvSpPr>
          <p:nvPr>
            <p:ph type="sldImg"/>
          </p:nvPr>
        </p:nvSpPr>
        <p:spPr>
          <a:xfrm>
            <a:off x="2898775" y="523875"/>
            <a:ext cx="3494088" cy="2619375"/>
          </a:xfrm>
          <a:ln/>
        </p:spPr>
      </p:sp>
      <p:sp>
        <p:nvSpPr>
          <p:cNvPr id="686083" name="Rectangle 3"/>
          <p:cNvSpPr>
            <a:spLocks noGrp="1" noChangeArrowheads="1"/>
          </p:cNvSpPr>
          <p:nvPr>
            <p:ph type="body" idx="1"/>
          </p:nvPr>
        </p:nvSpPr>
        <p:spPr>
          <a:xfrm>
            <a:off x="1238389" y="3318114"/>
            <a:ext cx="6806923" cy="3142534"/>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961" tIns="46481" rIns="92961" bIns="46481"/>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Arie</a:t>
            </a:r>
            <a:r>
              <a:rPr lang="en-US" dirty="0" smtClean="0"/>
              <a:t> </a:t>
            </a:r>
            <a:r>
              <a:rPr lang="en-US" dirty="0" err="1" smtClean="0"/>
              <a:t>Haagen-Smit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1E7B696-D95A-4DC9-8A1E-95F38402A3E5}" type="slidenum">
              <a:rPr lang="en-US" smtClean="0"/>
              <a:pPr>
                <a:defRPr/>
              </a:pPr>
              <a:t>10</a:t>
            </a:fld>
            <a:endParaRPr lang="en-US"/>
          </a:p>
        </p:txBody>
      </p:sp>
    </p:spTree>
    <p:extLst>
      <p:ext uri="{BB962C8B-B14F-4D97-AF65-F5344CB8AC3E}">
        <p14:creationId xmlns:p14="http://schemas.microsoft.com/office/powerpoint/2010/main" val="354978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C056ED-43A7-4563-92D9-320E61EE8F44}" type="slidenum">
              <a:rPr lang="en-US" altLang="en-US"/>
              <a:pPr/>
              <a:t>11</a:t>
            </a:fld>
            <a:endParaRPr lang="en-US" altLang="en-US"/>
          </a:p>
        </p:txBody>
      </p:sp>
      <p:sp>
        <p:nvSpPr>
          <p:cNvPr id="424962" name="Rectangle 2"/>
          <p:cNvSpPr>
            <a:spLocks noGrp="1" noRot="1" noChangeAspect="1" noChangeArrowheads="1" noTextEdit="1"/>
          </p:cNvSpPr>
          <p:nvPr>
            <p:ph type="sldImg"/>
          </p:nvPr>
        </p:nvSpPr>
        <p:spPr>
          <a:xfrm>
            <a:off x="2898775" y="520700"/>
            <a:ext cx="3481388" cy="2609850"/>
          </a:xfrm>
          <a:ln/>
        </p:spPr>
      </p:sp>
      <p:sp>
        <p:nvSpPr>
          <p:cNvPr id="424963" name="Rectangle 3"/>
          <p:cNvSpPr>
            <a:spLocks noChangeArrowheads="1"/>
          </p:cNvSpPr>
          <p:nvPr/>
        </p:nvSpPr>
        <p:spPr bwMode="auto">
          <a:xfrm>
            <a:off x="1134674" y="3263305"/>
            <a:ext cx="6911199" cy="356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30" tIns="44865" rIns="89730" bIns="44865"/>
          <a:lstStyle>
            <a:lvl1pPr marL="169863" defTabSz="193675">
              <a:defRPr>
                <a:solidFill>
                  <a:schemeClr val="tx1"/>
                </a:solidFill>
                <a:latin typeface="Arial" pitchFamily="34" charset="0"/>
              </a:defRPr>
            </a:lvl1pPr>
            <a:lvl2pPr marL="396875" indent="-1588" defTabSz="193675">
              <a:defRPr>
                <a:solidFill>
                  <a:schemeClr val="tx1"/>
                </a:solidFill>
                <a:latin typeface="Arial" pitchFamily="34" charset="0"/>
              </a:defRPr>
            </a:lvl2pPr>
            <a:lvl3pPr marL="566738" indent="330200" defTabSz="193675">
              <a:defRPr>
                <a:solidFill>
                  <a:schemeClr val="tx1"/>
                </a:solidFill>
                <a:latin typeface="Arial" pitchFamily="34" charset="0"/>
              </a:defRPr>
            </a:lvl3pPr>
            <a:lvl4pPr marL="1346200" defTabSz="193675">
              <a:defRPr>
                <a:solidFill>
                  <a:schemeClr val="tx1"/>
                </a:solidFill>
                <a:latin typeface="Arial" pitchFamily="34" charset="0"/>
              </a:defRPr>
            </a:lvl4pPr>
            <a:lvl5pPr marL="1793875" defTabSz="193675">
              <a:defRPr>
                <a:solidFill>
                  <a:schemeClr val="tx1"/>
                </a:solidFill>
                <a:latin typeface="Arial" pitchFamily="34" charset="0"/>
              </a:defRPr>
            </a:lvl5pPr>
            <a:lvl6pPr marL="2251075" defTabSz="193675" fontAlgn="base">
              <a:spcBef>
                <a:spcPct val="0"/>
              </a:spcBef>
              <a:spcAft>
                <a:spcPct val="0"/>
              </a:spcAft>
              <a:defRPr>
                <a:solidFill>
                  <a:schemeClr val="tx1"/>
                </a:solidFill>
                <a:latin typeface="Arial" pitchFamily="34" charset="0"/>
              </a:defRPr>
            </a:lvl6pPr>
            <a:lvl7pPr marL="2708275" defTabSz="193675" fontAlgn="base">
              <a:spcBef>
                <a:spcPct val="0"/>
              </a:spcBef>
              <a:spcAft>
                <a:spcPct val="0"/>
              </a:spcAft>
              <a:defRPr>
                <a:solidFill>
                  <a:schemeClr val="tx1"/>
                </a:solidFill>
                <a:latin typeface="Arial" pitchFamily="34" charset="0"/>
              </a:defRPr>
            </a:lvl7pPr>
            <a:lvl8pPr marL="3165475" defTabSz="193675" fontAlgn="base">
              <a:spcBef>
                <a:spcPct val="0"/>
              </a:spcBef>
              <a:spcAft>
                <a:spcPct val="0"/>
              </a:spcAft>
              <a:defRPr>
                <a:solidFill>
                  <a:schemeClr val="tx1"/>
                </a:solidFill>
                <a:latin typeface="Arial" pitchFamily="34" charset="0"/>
              </a:defRPr>
            </a:lvl8pPr>
            <a:lvl9pPr marL="3622675" defTabSz="193675" fontAlgn="base">
              <a:spcBef>
                <a:spcPct val="0"/>
              </a:spcBef>
              <a:spcAft>
                <a:spcPct val="0"/>
              </a:spcAft>
              <a:defRPr>
                <a:solidFill>
                  <a:schemeClr val="tx1"/>
                </a:solidFill>
                <a:latin typeface="Arial" pitchFamily="34" charset="0"/>
              </a:defRPr>
            </a:lvl9pPr>
          </a:lstStyle>
          <a:p>
            <a:pPr eaLnBrk="0" hangingPunct="0"/>
            <a:r>
              <a:rPr lang="en-US" altLang="en-US" sz="1200"/>
              <a:t>This slide shows the relative contribution of known air toxics to overall cancer risk.</a:t>
            </a:r>
          </a:p>
          <a:p>
            <a:pPr eaLnBrk="0" hangingPunct="0"/>
            <a:endParaRPr lang="en-US" altLang="en-US" sz="1200"/>
          </a:p>
          <a:p>
            <a:pPr eaLnBrk="0" hangingPunct="0"/>
            <a:r>
              <a:rPr lang="en-US" altLang="en-US" sz="1200"/>
              <a:t>The diesel PM estimate is based on distributions of time-activity patterns to estimate population-weighted personal exposure, while the other pollutants are based strictly on measured outdoor levels.  If we included indoor sources, formaldehyde and perchloroethylene would increase relative to the others.</a:t>
            </a:r>
          </a:p>
          <a:p>
            <a:pPr eaLnBrk="0" hangingPunct="0"/>
            <a:endParaRPr lang="en-US" altLang="en-US" sz="1200"/>
          </a:p>
          <a:p>
            <a:pPr eaLnBrk="0" hangingPunct="0"/>
            <a:r>
              <a:rPr lang="en-US" altLang="en-US" sz="1200"/>
              <a:t>We measure another 30 air toxics, but the risk levels are much lower.  Dioxins are not included, but appear to be similar to 1,3-butadiene and benzene in terms of cancer cases.</a:t>
            </a:r>
          </a:p>
          <a:p>
            <a:pPr eaLnBrk="0" hangingPunct="0"/>
            <a:endParaRPr lang="en-US" altLang="en-US" sz="1200"/>
          </a:p>
          <a:p>
            <a:pPr eaLnBrk="0" hangingPunct="0"/>
            <a:r>
              <a:rPr lang="en-US" altLang="en-US" sz="1200"/>
              <a:t>90% of the risk appears to be due to mobile sources, and we have focused our control program this decade on diesel PM.</a:t>
            </a:r>
          </a:p>
        </p:txBody>
      </p:sp>
      <p:sp>
        <p:nvSpPr>
          <p:cNvPr id="424964" name="Rectangle 4"/>
          <p:cNvSpPr>
            <a:spLocks noGrp="1" noChangeArrowheads="1"/>
          </p:cNvSpPr>
          <p:nvPr>
            <p:ph type="body" idx="1"/>
          </p:nvPr>
        </p:nvSpPr>
        <p:spPr/>
        <p:txBody>
          <a:bodyPr/>
          <a:lstStyle/>
          <a:p>
            <a:r>
              <a:rPr lang="en-US" altLang="en-US"/>
              <a:t>Of the known cancer-causing air pollutants in California, the mobile source-related air toxics of diesel PM, 1,3-butadiene and benzene account for 90% of the total risk.</a:t>
            </a:r>
          </a:p>
          <a:p>
            <a:endParaRPr lang="en-US" altLang="en-US"/>
          </a:p>
          <a:p>
            <a:r>
              <a:rPr lang="en-US" altLang="en-US"/>
              <a:t>NOTES:</a:t>
            </a:r>
          </a:p>
          <a:p>
            <a:r>
              <a:rPr lang="en-US" altLang="en-US"/>
              <a:t>California has a network of 20 monitoring stations for air toxics that represent average population exposures. We don’t have a routine diesel PM measurement, but rather infer from a peer-reviewed methodology based on a strong correlation with total NOx measurements.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p:spPr>
      </p:sp>
      <p:sp>
        <p:nvSpPr>
          <p:cNvPr id="262147" name="Rectangle 3"/>
          <p:cNvSpPr>
            <a:spLocks noGrp="1"/>
          </p:cNvSpPr>
          <p:nvPr>
            <p:ph type="body" idx="1"/>
          </p:nvPr>
        </p:nvSpPr>
        <p:spPr bwMode="auto">
          <a:xfrm>
            <a:off x="1542361" y="3318114"/>
            <a:ext cx="6241178" cy="3143728"/>
          </a:xfrm>
          <a:noFill/>
        </p:spPr>
        <p:txBody>
          <a:bodyPr wrap="square" numCol="1" anchor="t" anchorCtr="0" compatLnSpc="1">
            <a:prstTxWarp prst="textNoShape">
              <a:avLst/>
            </a:prstTxWarp>
          </a:bodyPr>
          <a:lstStyle/>
          <a:p>
            <a:r>
              <a:rPr lang="en-US" dirty="0" smtClean="0"/>
              <a:t>Using HEI and USEPA-sponsored research, we estimated a range for the number of premature deaths associated with PM and ozone, as shown in the far right column.  Because of its much higher concentration-response relationship, long-term exposure to PM2.5 appears to be responsible for up to 90% of these deaths, and has become the focus of our control efforts.</a:t>
            </a:r>
          </a:p>
          <a:p>
            <a:endParaRPr lang="en-US" dirty="0" smtClean="0"/>
          </a:p>
          <a:p>
            <a:r>
              <a:rPr lang="en-US" dirty="0" smtClean="0"/>
              <a:t>Factor of two uncertainty</a:t>
            </a:r>
          </a:p>
          <a:p>
            <a:r>
              <a:rPr lang="en-US" dirty="0" smtClean="0"/>
              <a:t>===============</a:t>
            </a:r>
          </a:p>
          <a:p>
            <a:r>
              <a:rPr lang="en-US" dirty="0" smtClean="0"/>
              <a:t>PM2.5 – 7,300 to 11,000 using 2006-08 data</a:t>
            </a:r>
          </a:p>
          <a:p>
            <a:endParaRPr lang="en-US" dirty="0" smtClean="0"/>
          </a:p>
          <a:p>
            <a:r>
              <a:rPr lang="en-US" dirty="0" smtClean="0"/>
              <a:t>And these are not people dying a few days earlier – the USEPA has calculated an average of 14 lost life years.</a:t>
            </a:r>
          </a:p>
          <a:p>
            <a:endParaRPr lang="en-US" dirty="0" smtClean="0"/>
          </a:p>
          <a:p>
            <a:r>
              <a:rPr lang="en-US" dirty="0" smtClean="0"/>
              <a:t>Ozone numbers are mortality associated with difference between 2004-2006 ambient levels and state standard of 70 ppb.  These estimates are unpublished, but they’re the latest we have.  </a:t>
            </a:r>
          </a:p>
          <a:p>
            <a:endParaRPr lang="en-US" dirty="0" smtClean="0"/>
          </a:p>
          <a:p>
            <a:r>
              <a:rPr lang="en-US" dirty="0" smtClean="0"/>
              <a:t>we roll back to 70 ppb for ozone and 5.8 µg/m3 or PM2.5. The CR functions are central estimates.</a:t>
            </a:r>
          </a:p>
          <a:p>
            <a:endParaRPr lang="en-US" dirty="0" smtClean="0"/>
          </a:p>
          <a:p>
            <a:r>
              <a:rPr lang="en-US" dirty="0" smtClean="0"/>
              <a:t>You list a TAC number of 400. I am sending you a chart with TAC trends that include DPM and other TACS. When you present the data, you may want to consider that the DPM is a subset of PM2.5 so they cannot be added together.</a:t>
            </a:r>
          </a:p>
          <a:p>
            <a:endParaRPr lang="en-US" dirty="0" smtClean="0"/>
          </a:p>
          <a:p>
            <a:r>
              <a:rPr lang="en-US" dirty="0" smtClean="0"/>
              <a:t>I would take out the sentence on EPA’s estimate of 14 years of life lost. I am not sure I believe it.  </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p:spPr>
      </p:sp>
      <p:sp>
        <p:nvSpPr>
          <p:cNvPr id="260099" name="Rectangle 3"/>
          <p:cNvSpPr>
            <a:spLocks noGrp="1"/>
          </p:cNvSpPr>
          <p:nvPr>
            <p:ph type="body" idx="1"/>
          </p:nvPr>
        </p:nvSpPr>
        <p:spPr bwMode="auto">
          <a:xfrm>
            <a:off x="1542362" y="3318114"/>
            <a:ext cx="6241178" cy="3143728"/>
          </a:xfrm>
          <a:noFill/>
        </p:spPr>
        <p:txBody>
          <a:bodyPr wrap="square" numCol="1" anchor="t" anchorCtr="0" compatLnSpc="1">
            <a:prstTxWarp prst="textNoShape">
              <a:avLst/>
            </a:prstTxWarp>
          </a:bodyPr>
          <a:lstStyle/>
          <a:p>
            <a:pPr>
              <a:lnSpc>
                <a:spcPct val="80000"/>
              </a:lnSpc>
            </a:pPr>
            <a:r>
              <a:rPr lang="en-US" sz="900" dirty="0" smtClean="0"/>
              <a:t>Since he first came into office in 2003, Governor Schwarzenegger has set ambitious goals for us.  We expect to reduce diesel PM by 85% from 2000 and 2020, with similar goals for goods movement.  Because of the tripling in freight traffic expected to occur over this time period, this equates to 95% control which we’re accomplishing through a combination of new engine standards by USEPA, cleaner fuels, retrofits, and hundreds of millions of dollars each year for incentive programs.</a:t>
            </a:r>
          </a:p>
          <a:p>
            <a:pPr>
              <a:lnSpc>
                <a:spcPct val="80000"/>
              </a:lnSpc>
            </a:pPr>
            <a:endParaRPr lang="en-US" sz="900" dirty="0" smtClean="0"/>
          </a:p>
          <a:p>
            <a:pPr>
              <a:lnSpc>
                <a:spcPct val="80000"/>
              </a:lnSpc>
            </a:pPr>
            <a:r>
              <a:rPr lang="en-US" sz="900" dirty="0" smtClean="0"/>
              <a:t>The Governor issued an Executive Order in 2005 calling for an 80% reduction in greenhouse gas emissions below 1990 levels by 2050.  This is the most ambitious target in the world, and is needed to limit global warming to 2ºC (if adopted by the rest of the developed countries), and prevent catastrophic sea level rise.  There is an initial step is to reduce California’s emission to 2000 levels by 2010.  And by 2020, the goal is to reduce to 1990 emission levels, about 30% below our current trends.</a:t>
            </a:r>
          </a:p>
          <a:p>
            <a:pPr>
              <a:lnSpc>
                <a:spcPct val="80000"/>
              </a:lnSpc>
            </a:pPr>
            <a:endParaRPr lang="en-US" sz="900" dirty="0" smtClean="0"/>
          </a:p>
          <a:p>
            <a:pPr>
              <a:lnSpc>
                <a:spcPct val="80000"/>
              </a:lnSpc>
              <a:buFontTx/>
              <a:buChar char="•"/>
            </a:pPr>
            <a:r>
              <a:rPr lang="en-US" sz="1000" dirty="0" smtClean="0"/>
              <a:t>Science tells us the time to act is now to avoid the more severe consequences of climate change.</a:t>
            </a:r>
          </a:p>
          <a:p>
            <a:pPr>
              <a:lnSpc>
                <a:spcPct val="80000"/>
              </a:lnSpc>
              <a:buFontTx/>
              <a:buChar char="•"/>
            </a:pPr>
            <a:r>
              <a:rPr lang="en-US" sz="1000" dirty="0" smtClean="0"/>
              <a:t>Governor Schwarzenegger’s Executive Order, released in June 2005, calls for an 80% reduction in GHG emissions below 1990 levels by 2050.  This is the most ambitious target in the world, and is needed to limit global warming to 2ºC (if adopted by the rest of the developed and developing countries).</a:t>
            </a:r>
          </a:p>
          <a:p>
            <a:pPr>
              <a:lnSpc>
                <a:spcPct val="80000"/>
              </a:lnSpc>
              <a:buFontTx/>
              <a:buChar char="•"/>
            </a:pPr>
            <a:r>
              <a:rPr lang="en-US" sz="1000" dirty="0" smtClean="0"/>
              <a:t>An initial step is to reduce California’s emission to 2000 levels by 2010.</a:t>
            </a:r>
          </a:p>
          <a:p>
            <a:pPr>
              <a:lnSpc>
                <a:spcPct val="80000"/>
              </a:lnSpc>
              <a:buFontTx/>
              <a:buChar char="•"/>
            </a:pPr>
            <a:r>
              <a:rPr lang="en-US" sz="1000" dirty="0" smtClean="0"/>
              <a:t>By 2020, the goal is to reduce to 1990 emission levels, about 30% below our current trends.</a:t>
            </a:r>
            <a:endParaRPr lang="en-US" sz="9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33FEE-308B-43CB-BC0A-8DC7F1FEA6B7}" type="slidenum">
              <a:rPr lang="en-US" smtClean="0"/>
              <a:t>14</a:t>
            </a:fld>
            <a:endParaRPr lang="en-US" dirty="0"/>
          </a:p>
        </p:txBody>
      </p:sp>
    </p:spTree>
    <p:extLst>
      <p:ext uri="{BB962C8B-B14F-4D97-AF65-F5344CB8AC3E}">
        <p14:creationId xmlns:p14="http://schemas.microsoft.com/office/powerpoint/2010/main" val="281733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51B853A-A471-47E9-8050-4A645861F5E6}" type="slidenum">
              <a:rPr lang="en-US" altLang="en-US"/>
              <a:pPr/>
              <a:t>15</a:t>
            </a:fld>
            <a:endParaRPr lang="en-US" altLang="en-US"/>
          </a:p>
        </p:txBody>
      </p:sp>
      <p:sp>
        <p:nvSpPr>
          <p:cNvPr id="1458178" name="Rectangle 7"/>
          <p:cNvSpPr txBox="1">
            <a:spLocks noGrp="1" noChangeArrowheads="1"/>
          </p:cNvSpPr>
          <p:nvPr/>
        </p:nvSpPr>
        <p:spPr bwMode="auto">
          <a:xfrm>
            <a:off x="5259924" y="6635513"/>
            <a:ext cx="4023778" cy="3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96FE1B1D-3659-4DAE-B289-DDDE78890910}" type="slidenum">
              <a:rPr lang="en-US" altLang="en-US">
                <a:latin typeface="Times New Roman" pitchFamily="18" charset="0"/>
              </a:rPr>
              <a:pPr algn="r" eaLnBrk="0" hangingPunct="0"/>
              <a:t>15</a:t>
            </a:fld>
            <a:endParaRPr lang="en-US" altLang="en-US">
              <a:latin typeface="Times New Roman" pitchFamily="18" charset="0"/>
            </a:endParaRPr>
          </a:p>
        </p:txBody>
      </p:sp>
      <p:sp>
        <p:nvSpPr>
          <p:cNvPr id="1458179" name="Rectangle 7"/>
          <p:cNvSpPr txBox="1">
            <a:spLocks noGrp="1" noChangeArrowheads="1"/>
          </p:cNvSpPr>
          <p:nvPr/>
        </p:nvSpPr>
        <p:spPr bwMode="auto">
          <a:xfrm>
            <a:off x="5259925" y="6635512"/>
            <a:ext cx="4021676" cy="34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3" rIns="93144" bIns="46573"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a:fld id="{64E41251-26F5-4B5A-A2D9-31855138BBAF}" type="slidenum">
              <a:rPr lang="en-US" altLang="en-US">
                <a:latin typeface="Arial" pitchFamily="34" charset="0"/>
              </a:rPr>
              <a:pPr algn="r"/>
              <a:t>15</a:t>
            </a:fld>
            <a:endParaRPr lang="en-US" altLang="en-US">
              <a:latin typeface="Arial" pitchFamily="34" charset="0"/>
            </a:endParaRPr>
          </a:p>
        </p:txBody>
      </p:sp>
      <p:sp>
        <p:nvSpPr>
          <p:cNvPr id="1458180" name="Rectangle 2"/>
          <p:cNvSpPr>
            <a:spLocks noGrp="1" noRot="1" noChangeAspect="1" noChangeArrowheads="1" noTextEdit="1"/>
          </p:cNvSpPr>
          <p:nvPr>
            <p:ph type="sldImg"/>
          </p:nvPr>
        </p:nvSpPr>
        <p:spPr>
          <a:xfrm>
            <a:off x="2895600" y="523875"/>
            <a:ext cx="3494088" cy="2619375"/>
          </a:xfrm>
          <a:ln/>
        </p:spPr>
      </p:sp>
      <p:sp>
        <p:nvSpPr>
          <p:cNvPr id="1458181" name="Rectangle 3"/>
          <p:cNvSpPr>
            <a:spLocks noGrp="1" noChangeArrowheads="1"/>
          </p:cNvSpPr>
          <p:nvPr>
            <p:ph type="body" idx="1"/>
          </p:nvPr>
        </p:nvSpPr>
        <p:spPr>
          <a:xfrm>
            <a:off x="1238248" y="3318354"/>
            <a:ext cx="7036355" cy="3380377"/>
          </a:xfrm>
        </p:spPr>
        <p:txBody>
          <a:bodyPr lIns="93144" tIns="46573" rIns="93144" bIns="46573"/>
          <a:lstStyle/>
          <a:p>
            <a:r>
              <a:rPr lang="en-US" altLang="en-US" dirty="0"/>
              <a:t>To reduce emissions, the Air Resources Board and local air districts adopted an aggressive strategy of air pollution controls.  The Air Resources Board has led the way in pursuing controls which push the technological envelope and encourage innovation.</a:t>
            </a:r>
          </a:p>
          <a:p>
            <a:endParaRPr lang="en-US" altLang="en-US" dirty="0"/>
          </a:p>
          <a:p>
            <a:r>
              <a:rPr lang="en-US" altLang="en-US" dirty="0"/>
              <a:t>Key mobile source controls include cleaner engines; after treatment systems such as 3-way catalysts for automobiles and diesel particulate traps for large trucks; cleaner gasoline and diesel fuel; and alternative fuels.</a:t>
            </a:r>
          </a:p>
          <a:p>
            <a:endParaRPr lang="en-US" altLang="en-US" dirty="0"/>
          </a:p>
          <a:p>
            <a:r>
              <a:rPr lang="en-US" altLang="en-US" dirty="0"/>
              <a:t>Adopted mobile source emissions standards represent a reduction of over 99 percent for new gasoline vehicles, and 98 percent for new diesel vehicles, relative to their pre-control levels.</a:t>
            </a:r>
          </a:p>
          <a:p>
            <a:endParaRPr lang="en-US" altLang="en-US" dirty="0"/>
          </a:p>
          <a:p>
            <a:r>
              <a:rPr lang="en-US" altLang="en-US" dirty="0"/>
              <a:t>Industrial source control measures include low NO</a:t>
            </a:r>
            <a:r>
              <a:rPr lang="en-US" altLang="en-US" baseline="-25000" dirty="0"/>
              <a:t>X</a:t>
            </a:r>
            <a:r>
              <a:rPr lang="en-US" altLang="en-US" dirty="0"/>
              <a:t> burners, selective catalytic reduction, and cleaner fuels such as compressed natural gas.  These have resulted in an 80 to 90 percent reduction in oxides of nitrogen.</a:t>
            </a:r>
          </a:p>
          <a:p>
            <a:endParaRPr lang="en-US" altLang="en-US" dirty="0"/>
          </a:p>
          <a:p>
            <a:r>
              <a:rPr lang="en-US" altLang="en-US" dirty="0"/>
              <a:t>Other control measures on smaller sources include vapor recovery systems in cars and gas pumps, and low-VOC consumer products.  Together these controls have achieved around a 75 percent reduction in reactive organic gases.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pPr>
            <a:r>
              <a:rPr lang="en-US" b="0" dirty="0" smtClean="0"/>
              <a:t>1991 and 1994 standards met by: </a:t>
            </a:r>
            <a:r>
              <a:rPr lang="en-US" dirty="0"/>
              <a:t>Injection Timing Retard, Increased Inj. Pressure, Reduced Intake Manifold Temperature</a:t>
            </a:r>
          </a:p>
          <a:p>
            <a:pPr eaLnBrk="0" fontAlgn="base" hangingPunct="0">
              <a:spcBef>
                <a:spcPct val="0"/>
              </a:spcBef>
              <a:spcAft>
                <a:spcPct val="0"/>
              </a:spcAft>
            </a:pPr>
            <a:r>
              <a:rPr lang="en-US" dirty="0"/>
              <a:t>1998 standard met by: Adv.  in  Combustion Chamber Design, Electronic Controls, Charge Air Cooling</a:t>
            </a:r>
          </a:p>
          <a:p>
            <a:pPr eaLnBrk="0" fontAlgn="base" hangingPunct="0">
              <a:spcBef>
                <a:spcPct val="0"/>
              </a:spcBef>
              <a:spcAft>
                <a:spcPct val="0"/>
              </a:spcAft>
            </a:pPr>
            <a:r>
              <a:rPr lang="en-US" dirty="0"/>
              <a:t>2004 standard met by: cooled EGR, VGT, common rail fuel injection</a:t>
            </a:r>
          </a:p>
          <a:p>
            <a:pPr eaLnBrk="0" fontAlgn="base" hangingPunct="0">
              <a:spcBef>
                <a:spcPct val="0"/>
              </a:spcBef>
              <a:spcAft>
                <a:spcPct val="0"/>
              </a:spcAft>
            </a:pPr>
            <a:r>
              <a:rPr lang="en-US" dirty="0"/>
              <a:t>2007 standard met by DPF</a:t>
            </a:r>
          </a:p>
          <a:p>
            <a:pPr eaLnBrk="0" fontAlgn="base" hangingPunct="0">
              <a:spcBef>
                <a:spcPct val="0"/>
              </a:spcBef>
              <a:spcAft>
                <a:spcPct val="0"/>
              </a:spcAft>
            </a:pPr>
            <a:r>
              <a:rPr lang="en-US" dirty="0"/>
              <a:t>2010 standard met by SCR</a:t>
            </a:r>
          </a:p>
          <a:p>
            <a:endParaRPr lang="en-US" dirty="0"/>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17</a:t>
            </a:fld>
            <a:endParaRPr lang="en-US" dirty="0"/>
          </a:p>
        </p:txBody>
      </p:sp>
    </p:spTree>
    <p:extLst>
      <p:ext uri="{BB962C8B-B14F-4D97-AF65-F5344CB8AC3E}">
        <p14:creationId xmlns:p14="http://schemas.microsoft.com/office/powerpoint/2010/main" val="2670396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6" name="Rectangle 3"/>
          <p:cNvSpPr>
            <a:spLocks noGrp="1" noChangeArrowheads="1"/>
          </p:cNvSpPr>
          <p:nvPr>
            <p:ph type="body" idx="1"/>
          </p:nvPr>
        </p:nvSpPr>
        <p:spPr bwMode="auto">
          <a:xfrm>
            <a:off x="1299718" y="3318114"/>
            <a:ext cx="6785541" cy="3142534"/>
          </a:xfrm>
          <a:noFill/>
        </p:spPr>
        <p:txBody>
          <a:bodyPr wrap="square" lIns="93601" tIns="46800" rIns="93601" bIns="46800" numCol="1" anchor="t" anchorCtr="0" compatLnSpc="1">
            <a:prstTxWarp prst="textNoShape">
              <a:avLst/>
            </a:prstTxWarp>
          </a:bodyPr>
          <a:lstStyle/>
          <a:p>
            <a:pPr eaLnBrk="1" hangingPunct="1">
              <a:spcBef>
                <a:spcPct val="0"/>
              </a:spcBef>
            </a:pPr>
            <a:r>
              <a:rPr lang="en-US" dirty="0" smtClean="0">
                <a:latin typeface="Arial" charset="0"/>
                <a:cs typeface="Arial" charset="0"/>
              </a:rPr>
              <a:t>Over the last 40 years, as shown in this graph from Tom </a:t>
            </a:r>
            <a:r>
              <a:rPr lang="en-US" dirty="0" err="1" smtClean="0">
                <a:latin typeface="Arial" charset="0"/>
                <a:cs typeface="Arial" charset="0"/>
              </a:rPr>
              <a:t>Kirchstetter</a:t>
            </a:r>
            <a:r>
              <a:rPr lang="en-US" dirty="0" smtClean="0">
                <a:latin typeface="Arial" charset="0"/>
                <a:cs typeface="Arial" charset="0"/>
              </a:rPr>
              <a:t> of Lawrence Berkeley National Laboratory, there has been a large decrease in observed black carbon levels in California, even though distillate fuel oil consumption went up by a factor of four.  Diesel fuel consumption went up even more, by a factor of six.  This reduction is due to CARB and USEPA regulations and enforcement programs.</a:t>
            </a:r>
            <a:endParaRPr lang="es-CL"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5260062" y="6635035"/>
            <a:ext cx="4023639" cy="34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5" tIns="46426" rIns="92855" bIns="46426" anchor="b"/>
          <a:lstStyle>
            <a:lvl1pPr defTabSz="930275" eaLnBrk="0" hangingPunct="0">
              <a:defRPr>
                <a:solidFill>
                  <a:schemeClr val="tx1"/>
                </a:solidFill>
                <a:latin typeface="Calibri" pitchFamily="34" charset="0"/>
                <a:cs typeface="Arial" charset="0"/>
              </a:defRPr>
            </a:lvl1pPr>
            <a:lvl2pPr marL="739775" indent="-284163" defTabSz="930275" eaLnBrk="0" hangingPunct="0">
              <a:defRPr>
                <a:solidFill>
                  <a:schemeClr val="tx1"/>
                </a:solidFill>
                <a:latin typeface="Calibri" pitchFamily="34" charset="0"/>
                <a:cs typeface="Arial" charset="0"/>
              </a:defRPr>
            </a:lvl2pPr>
            <a:lvl3pPr marL="1139825" indent="-228600" defTabSz="930275" eaLnBrk="0" hangingPunct="0">
              <a:defRPr>
                <a:solidFill>
                  <a:schemeClr val="tx1"/>
                </a:solidFill>
                <a:latin typeface="Calibri" pitchFamily="34" charset="0"/>
                <a:cs typeface="Arial" charset="0"/>
              </a:defRPr>
            </a:lvl3pPr>
            <a:lvl4pPr marL="1597025" indent="-228600" defTabSz="930275" eaLnBrk="0" hangingPunct="0">
              <a:defRPr>
                <a:solidFill>
                  <a:schemeClr val="tx1"/>
                </a:solidFill>
                <a:latin typeface="Calibri" pitchFamily="34" charset="0"/>
                <a:cs typeface="Arial" charset="0"/>
              </a:defRPr>
            </a:lvl4pPr>
            <a:lvl5pPr marL="2051050" indent="-227013" defTabSz="930275" eaLnBrk="0" hangingPunct="0">
              <a:defRPr>
                <a:solidFill>
                  <a:schemeClr val="tx1"/>
                </a:solidFill>
                <a:latin typeface="Calibri" pitchFamily="34" charset="0"/>
                <a:cs typeface="Arial" charset="0"/>
              </a:defRPr>
            </a:lvl5pPr>
            <a:lvl6pPr marL="2508250" indent="-227013" defTabSz="930275" eaLnBrk="0" fontAlgn="base" hangingPunct="0">
              <a:spcBef>
                <a:spcPct val="0"/>
              </a:spcBef>
              <a:spcAft>
                <a:spcPct val="0"/>
              </a:spcAft>
              <a:defRPr>
                <a:solidFill>
                  <a:schemeClr val="tx1"/>
                </a:solidFill>
                <a:latin typeface="Calibri" pitchFamily="34" charset="0"/>
                <a:cs typeface="Arial" charset="0"/>
              </a:defRPr>
            </a:lvl6pPr>
            <a:lvl7pPr marL="2965450" indent="-227013" defTabSz="930275" eaLnBrk="0" fontAlgn="base" hangingPunct="0">
              <a:spcBef>
                <a:spcPct val="0"/>
              </a:spcBef>
              <a:spcAft>
                <a:spcPct val="0"/>
              </a:spcAft>
              <a:defRPr>
                <a:solidFill>
                  <a:schemeClr val="tx1"/>
                </a:solidFill>
                <a:latin typeface="Calibri" pitchFamily="34" charset="0"/>
                <a:cs typeface="Arial" charset="0"/>
              </a:defRPr>
            </a:lvl7pPr>
            <a:lvl8pPr marL="3422650" indent="-227013" defTabSz="930275" eaLnBrk="0" fontAlgn="base" hangingPunct="0">
              <a:spcBef>
                <a:spcPct val="0"/>
              </a:spcBef>
              <a:spcAft>
                <a:spcPct val="0"/>
              </a:spcAft>
              <a:defRPr>
                <a:solidFill>
                  <a:schemeClr val="tx1"/>
                </a:solidFill>
                <a:latin typeface="Calibri" pitchFamily="34" charset="0"/>
                <a:cs typeface="Arial" charset="0"/>
              </a:defRPr>
            </a:lvl8pPr>
            <a:lvl9pPr marL="3879850" indent="-227013" defTabSz="930275" eaLnBrk="0" fontAlgn="base" hangingPunct="0">
              <a:spcBef>
                <a:spcPct val="0"/>
              </a:spcBef>
              <a:spcAft>
                <a:spcPct val="0"/>
              </a:spcAft>
              <a:defRPr>
                <a:solidFill>
                  <a:schemeClr val="tx1"/>
                </a:solidFill>
                <a:latin typeface="Calibri" pitchFamily="34" charset="0"/>
                <a:cs typeface="Arial" charset="0"/>
              </a:defRPr>
            </a:lvl9pPr>
          </a:lstStyle>
          <a:p>
            <a:pPr algn="r"/>
            <a:fld id="{B0169CB4-8C6B-4D59-8F05-082EFDD3767A}" type="slidenum">
              <a:rPr lang="en-US" sz="1200">
                <a:latin typeface="Times New Roman" pitchFamily="18" charset="0"/>
              </a:rPr>
              <a:pPr algn="r"/>
              <a:t>23</a:t>
            </a:fld>
            <a:endParaRPr lang="en-US" sz="1200">
              <a:latin typeface="Times New Roman" pitchFamily="18" charset="0"/>
            </a:endParaRPr>
          </a:p>
        </p:txBody>
      </p:sp>
      <p:sp>
        <p:nvSpPr>
          <p:cNvPr id="215043" name="Rectangle 2"/>
          <p:cNvSpPr>
            <a:spLocks noGrp="1" noRot="1" noChangeAspect="1" noChangeArrowheads="1" noTextEdit="1"/>
          </p:cNvSpPr>
          <p:nvPr>
            <p:ph type="sldImg"/>
          </p:nvPr>
        </p:nvSpPr>
        <p:spPr bwMode="auto">
          <a:xfrm>
            <a:off x="2843213" y="514350"/>
            <a:ext cx="3489325" cy="2617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xfrm>
            <a:off x="1238533" y="3318115"/>
            <a:ext cx="6806640" cy="31425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55" tIns="46426" rIns="92855" bIns="46426" numCol="1" anchor="t" anchorCtr="0" compatLnSpc="1">
            <a:prstTxWarp prst="textNoShape">
              <a:avLst/>
            </a:prstTxWarp>
          </a:bodyPr>
          <a:lstStyle/>
          <a:p>
            <a:r>
              <a:rPr lang="en-US" dirty="0" smtClean="0"/>
              <a:t>Levels of other pollutants have diminished considerably as well.  Since 1968, the peak level of carbon monoxide has shrunk by 87 percent, nitrogen dioxide by 83 percent, and sulfur dioxide by 90 percent.</a:t>
            </a:r>
          </a:p>
          <a:p>
            <a:endParaRPr lang="en-US" dirty="0" smtClean="0"/>
          </a:p>
          <a:p>
            <a:r>
              <a:rPr lang="en-US" dirty="0" smtClean="0"/>
              <a:t>Pollutant levels have fallen in spite of California’s rapid growth.  In the same time period, California’s population almost doubled, the number of vehicles on the road increased by 170 percent, and the number of vehicle miles traveled almost tripled.</a:t>
            </a:r>
          </a:p>
          <a:p>
            <a:endParaRPr lang="en-US" dirty="0" smtClean="0"/>
          </a:p>
          <a:p>
            <a:r>
              <a:rPr lang="en-US" dirty="0" smtClean="0"/>
              <a:t>Today, lead, as a regional pollutant from gasoline, is a problem of the past.  The entire state meets the health-based standards for lead, as well as nitrogen and sulfur dioxides.  Fifty-six of the state’s fifty-eight counties meet the carbon monoxide standards. The South Coast has not seen a Stage 1 smog alert in over three years and ozone peaks are down over 50 percent.  Annual average PM10 concentrations have declined over 20 percent and the statewide cancer risk from air toxics is down by 50 percent.  Let’s look more closely at trends for several of the pollutants that still pose a challenge.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900" dirty="0" smtClean="0"/>
              <a:t>We are responsible for coordinating the efforts of federal, state, and local authorities to meet ambient air quality standards, while minimizing the impacts on the economy.</a:t>
            </a:r>
          </a:p>
          <a:p>
            <a:pPr>
              <a:lnSpc>
                <a:spcPct val="80000"/>
              </a:lnSpc>
            </a:pPr>
            <a:r>
              <a:rPr lang="en-US" sz="900" dirty="0" smtClean="0"/>
              <a:t>We have the ability to set mobile source emission standards more stringent than the U.S. Environmental Protection Agency, except in the areas of shipping and construction.  Other states, like many in the Northeast U.S., have taken advantage of their option to adopt our standards.  We also set regulations for consumer products, paints, and solvents, and have oversight over other area and stationary sources – which are primarily a local responsibility.  Californians support and want air pollution control - 65% put environmental protection over economic growth (although we think California has accomplished both), and this has created a supportive Legislature.  California has 4,000 air quality professionals at the State and local levels.  Since the beginning of California’s fiscal crisis, CARB’s funding dropped in half and we lost 15% of our staff.  Now we are funded completely by fees on cars and industry, which is a more stable source than income tax revenue.  We receive up to $166 M per year in incentive funds from fees on vehicle registration and new tire sales.  This goes to diesel engine retrofits, car </a:t>
            </a:r>
            <a:r>
              <a:rPr lang="en-US" sz="900" dirty="0" err="1" smtClean="0"/>
              <a:t>scrappage</a:t>
            </a:r>
            <a:r>
              <a:rPr lang="en-US" sz="900" dirty="0" smtClean="0"/>
              <a:t>, and agricultural, port, and locomotive projects.  The recently passed Proposition 1B goes to clean-up of California’s ports.</a:t>
            </a:r>
          </a:p>
          <a:p>
            <a:pPr>
              <a:lnSpc>
                <a:spcPct val="80000"/>
              </a:lnSpc>
            </a:pPr>
            <a:endParaRPr lang="en-US" sz="900" dirty="0" smtClean="0"/>
          </a:p>
          <a:p>
            <a:pPr>
              <a:lnSpc>
                <a:spcPct val="80000"/>
              </a:lnSpc>
            </a:pPr>
            <a:r>
              <a:rPr lang="en-US" sz="900" dirty="0" smtClean="0"/>
              <a:t>H&amp;SC Part 2. Sec. 39003:  The State Air Resources Board is the state agency charged with coordinating efforts to attain and maintain ambient air quality standards, to conduct research into the causes of and solution to air pollution, and to systematically attack the serious problem caused by motor vehicles, which is the major source of air pollution in many areas of the state.</a:t>
            </a:r>
          </a:p>
          <a:p>
            <a:pPr>
              <a:lnSpc>
                <a:spcPct val="80000"/>
              </a:lnSpc>
            </a:pPr>
            <a:endParaRPr lang="en-US" sz="900" dirty="0" smtClean="0"/>
          </a:p>
          <a:p>
            <a:pPr>
              <a:lnSpc>
                <a:spcPct val="80000"/>
              </a:lnSpc>
            </a:pPr>
            <a:r>
              <a:rPr lang="en-US" sz="900" dirty="0" smtClean="0"/>
              <a:t>AB32 and Governor’s Executive Orders directed CARB to address the role of, and impacts on, California regarding climate change:  </a:t>
            </a:r>
          </a:p>
          <a:p>
            <a:pPr lvl="1" eaLnBrk="1" hangingPunct="1">
              <a:lnSpc>
                <a:spcPct val="80000"/>
              </a:lnSpc>
            </a:pPr>
            <a:r>
              <a:rPr lang="en-US" sz="900" dirty="0" smtClean="0"/>
              <a:t>Executive Order # S-03-05, 06/01/05, establishing greenhouse gas emission reduction targets.</a:t>
            </a:r>
          </a:p>
          <a:p>
            <a:pPr lvl="1" eaLnBrk="1" hangingPunct="1">
              <a:lnSpc>
                <a:spcPct val="80000"/>
              </a:lnSpc>
            </a:pPr>
            <a:r>
              <a:rPr lang="en-US" sz="900" dirty="0" smtClean="0"/>
              <a:t>Executive Order # S-06-06, 01/25/06, biofuels and bioenergy from renewable resources.</a:t>
            </a:r>
          </a:p>
          <a:p>
            <a:pPr lvl="1" eaLnBrk="1" hangingPunct="1">
              <a:lnSpc>
                <a:spcPct val="80000"/>
              </a:lnSpc>
            </a:pPr>
            <a:r>
              <a:rPr lang="en-US" sz="900" dirty="0" smtClean="0"/>
              <a:t>Executive Order # S-20-06, 10/18/06, on responsibilities and roles of state agencies in climate change.</a:t>
            </a:r>
          </a:p>
          <a:p>
            <a:pPr lvl="1" eaLnBrk="1" hangingPunct="1">
              <a:lnSpc>
                <a:spcPct val="80000"/>
              </a:lnSpc>
            </a:pPr>
            <a:r>
              <a:rPr lang="en-US" sz="900" dirty="0" smtClean="0"/>
              <a:t>Executive Order # S-01-07, 01/18/07, Low Carbon Fuel Standard.</a:t>
            </a:r>
          </a:p>
          <a:p>
            <a:pPr lvl="1" eaLnBrk="1" hangingPunct="1">
              <a:lnSpc>
                <a:spcPct val="80000"/>
              </a:lnSpc>
            </a:pPr>
            <a:r>
              <a:rPr lang="en-US" sz="900" dirty="0" smtClean="0"/>
              <a:t>Executive Order # S-13-08, 11/14/08, Directing State Agencies to Plan for Sea Level Rise and Climate Impacts. </a:t>
            </a:r>
          </a:p>
          <a:p>
            <a:pPr lvl="1" eaLnBrk="1" hangingPunct="1">
              <a:lnSpc>
                <a:spcPct val="80000"/>
              </a:lnSpc>
            </a:pPr>
            <a:endParaRPr lang="en-US" sz="900" dirty="0" smtClean="0"/>
          </a:p>
          <a:p>
            <a:pPr lvl="0" eaLnBrk="1" hangingPunct="1">
              <a:lnSpc>
                <a:spcPct val="80000"/>
              </a:lnSpc>
            </a:pPr>
            <a:r>
              <a:rPr lang="en-US" sz="900" dirty="0" smtClean="0"/>
              <a:t>In PPIC’s 13th annual survey on the environment (July 2013), 65 percent of Californians say the government should act right away to cut GHG</a:t>
            </a:r>
            <a:r>
              <a:rPr lang="en-US" sz="900" baseline="0" dirty="0" smtClean="0"/>
              <a:t> e</a:t>
            </a:r>
            <a:r>
              <a:rPr lang="en-US" sz="900" dirty="0" smtClean="0"/>
              <a:t>missions—up 9 points since 2012. Less than a third (30%) say the state should wait for the economy to improve. Among likely voters, 59 percent say the state should act now, up 13 points since last year</a:t>
            </a:r>
          </a:p>
          <a:p>
            <a:pPr lvl="0" eaLnBrk="1" hangingPunct="1">
              <a:lnSpc>
                <a:spcPct val="80000"/>
              </a:lnSpc>
            </a:pPr>
            <a:endParaRPr lang="en-US" sz="900" dirty="0" smtClean="0"/>
          </a:p>
          <a:p>
            <a:pPr lvl="0" eaLnBrk="1" hangingPunct="1">
              <a:lnSpc>
                <a:spcPct val="80000"/>
              </a:lnSpc>
            </a:pPr>
            <a:r>
              <a:rPr lang="en-US" sz="900" dirty="0" smtClean="0"/>
              <a:t>A majority of Californians say air pollution is a big problem (28%) or somewhat of a problem (34%) in the region where they live. Adults living in the Inland Empire (44%), Los Angeles (40%), and Central Valley (31%) are much more likely to say it is a big problem than those living in the San Francisco Bay Area (16%) and Orange/San Diego (14%). Latinos (41%) and blacks (40%) are much more likely to express this view than Asians (23%) and whites (20%). About half of Californians say air pollution in their region is a very serious (22%) or somewhat serious (30%) threat to their health or the health of their immediate families. Residents are divided when asked if they think air pollution is a more serious health threat in lower-income areas of their region (48% yes, 46% no). </a:t>
            </a:r>
          </a:p>
          <a:p>
            <a:pPr lvl="1" eaLnBrk="1" hangingPunct="1">
              <a:lnSpc>
                <a:spcPct val="80000"/>
              </a:lnSpc>
            </a:pPr>
            <a:endParaRPr lang="en-US" sz="900" dirty="0" smtClean="0"/>
          </a:p>
          <a:p>
            <a:pPr lvl="1" eaLnBrk="1" hangingPunct="1">
              <a:lnSpc>
                <a:spcPct val="80000"/>
              </a:lnSpc>
            </a:pPr>
            <a:endParaRPr lang="en-US" sz="900" dirty="0" smtClean="0"/>
          </a:p>
          <a:p>
            <a:pPr>
              <a:lnSpc>
                <a:spcPct val="80000"/>
              </a:lnSpc>
            </a:pPr>
            <a:endParaRPr lang="en-US" sz="900" dirty="0" smtClean="0"/>
          </a:p>
          <a:p>
            <a:pPr>
              <a:lnSpc>
                <a:spcPct val="80000"/>
              </a:lnSpc>
            </a:pPr>
            <a:endParaRPr lang="en-US" sz="9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D7FB581D-8003-4984-A402-08787178FF0D}" type="slidenum">
              <a:rPr lang="en-US" smtClean="0">
                <a:latin typeface="Arial" charset="0"/>
                <a:cs typeface="Arial" charset="0"/>
              </a:rPr>
              <a:pPr defTabSz="963613" fontAlgn="base">
                <a:spcBef>
                  <a:spcPct val="0"/>
                </a:spcBef>
                <a:spcAft>
                  <a:spcPct val="0"/>
                </a:spcAft>
              </a:pPr>
              <a:t>24</a:t>
            </a:fld>
            <a:endParaRPr lang="en-US" smtClean="0">
              <a:latin typeface="Arial" charset="0"/>
              <a:cs typeface="Arial" charset="0"/>
            </a:endParaRPr>
          </a:p>
        </p:txBody>
      </p:sp>
      <p:sp>
        <p:nvSpPr>
          <p:cNvPr id="174082" name="Rectangle 2"/>
          <p:cNvSpPr>
            <a:spLocks noGrp="1" noRot="1" noChangeAspect="1" noChangeArrowheads="1" noTextEdit="1"/>
          </p:cNvSpPr>
          <p:nvPr>
            <p:ph type="sldImg"/>
          </p:nvPr>
        </p:nvSpPr>
        <p:spPr bwMode="auto">
          <a:xfrm>
            <a:off x="2900363" y="528638"/>
            <a:ext cx="3489325" cy="2616200"/>
          </a:xfrm>
          <a:noFill/>
          <a:ln>
            <a:solidFill>
              <a:srgbClr val="000000"/>
            </a:solidFill>
            <a:miter lim="800000"/>
            <a:headEnd/>
            <a:tailEnd/>
          </a:ln>
        </p:spPr>
      </p:sp>
      <p:sp>
        <p:nvSpPr>
          <p:cNvPr id="174083" name="Rectangle 3"/>
          <p:cNvSpPr>
            <a:spLocks noGrp="1" noChangeArrowheads="1"/>
          </p:cNvSpPr>
          <p:nvPr>
            <p:ph type="body" idx="1"/>
          </p:nvPr>
        </p:nvSpPr>
        <p:spPr bwMode="auto">
          <a:xfrm>
            <a:off x="1238531" y="3320503"/>
            <a:ext cx="6806640" cy="3142534"/>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a:p>
            <a:pPr eaLnBrk="1" hangingPunct="1">
              <a:spcBef>
                <a:spcPct val="0"/>
              </a:spcBef>
            </a:pPr>
            <a:endParaRPr lang="en-US" smtClean="0">
              <a:latin typeface="Arial" charset="0"/>
            </a:endParaRPr>
          </a:p>
          <a:p>
            <a:pPr eaLnBrk="1" hangingPunct="1">
              <a:spcBef>
                <a:spcPct val="0"/>
              </a:spcBef>
            </a:pPr>
            <a:endParaRPr lang="en-US" sz="1600" smtClean="0">
              <a:latin typeface="Arial" charset="0"/>
            </a:endParaRPr>
          </a:p>
          <a:p>
            <a:pPr eaLnBrk="1" hangingPunct="1">
              <a:spcBef>
                <a:spcPct val="0"/>
              </a:spcBef>
            </a:pPr>
            <a:endParaRPr lang="en-US" sz="16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D72EC7-1C5E-4F38-B69F-8F71F5036805}" type="slidenum">
              <a:rPr lang="en-US" altLang="en-US"/>
              <a:pPr/>
              <a:t>25</a:t>
            </a:fld>
            <a:endParaRPr lang="en-US" altLang="en-US"/>
          </a:p>
        </p:txBody>
      </p:sp>
      <p:sp>
        <p:nvSpPr>
          <p:cNvPr id="1235970" name="Rectangle 7"/>
          <p:cNvSpPr txBox="1">
            <a:spLocks noGrp="1" noChangeArrowheads="1"/>
          </p:cNvSpPr>
          <p:nvPr/>
        </p:nvSpPr>
        <p:spPr bwMode="auto">
          <a:xfrm>
            <a:off x="5259924" y="6635513"/>
            <a:ext cx="4023778" cy="3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6E3343F7-CDB5-4AE4-8359-F78CF0173C6F}" type="slidenum">
              <a:rPr lang="en-US" altLang="en-US">
                <a:latin typeface="Times New Roman" pitchFamily="18" charset="0"/>
              </a:rPr>
              <a:pPr algn="r" eaLnBrk="0" hangingPunct="0"/>
              <a:t>25</a:t>
            </a:fld>
            <a:endParaRPr lang="en-US" altLang="en-US">
              <a:latin typeface="Times New Roman" pitchFamily="18" charset="0"/>
            </a:endParaRPr>
          </a:p>
        </p:txBody>
      </p:sp>
      <p:sp>
        <p:nvSpPr>
          <p:cNvPr id="1235971" name="Rectangle 2"/>
          <p:cNvSpPr>
            <a:spLocks noGrp="1" noRot="1" noChangeAspect="1" noChangeArrowheads="1" noTextEdit="1"/>
          </p:cNvSpPr>
          <p:nvPr>
            <p:ph type="sldImg"/>
          </p:nvPr>
        </p:nvSpPr>
        <p:spPr>
          <a:ln/>
        </p:spPr>
      </p:sp>
      <p:sp>
        <p:nvSpPr>
          <p:cNvPr id="1235972" name="Rectangle 3"/>
          <p:cNvSpPr>
            <a:spLocks noGrp="1" noChangeArrowheads="1"/>
          </p:cNvSpPr>
          <p:nvPr>
            <p:ph type="body" idx="1"/>
          </p:nvPr>
        </p:nvSpPr>
        <p:spPr>
          <a:xfrm>
            <a:off x="929212" y="3318353"/>
            <a:ext cx="7425279" cy="3143011"/>
          </a:xfrm>
        </p:spPr>
        <p:txBody>
          <a:bodyPr lIns="93078" tIns="46538" rIns="93078" bIns="46538"/>
          <a:lstStyle/>
          <a:p>
            <a:pPr>
              <a:lnSpc>
                <a:spcPct val="98000"/>
              </a:lnSpc>
              <a:spcBef>
                <a:spcPts val="450"/>
              </a:spcBef>
            </a:pPr>
            <a:r>
              <a:rPr lang="en-GB" altLang="en-US" sz="1200" dirty="0"/>
              <a:t>The improvements in California's air quality over the last four decades have come at a modest cost to society.</a:t>
            </a:r>
          </a:p>
          <a:p>
            <a:pPr>
              <a:lnSpc>
                <a:spcPct val="97000"/>
              </a:lnSpc>
              <a:spcBef>
                <a:spcPts val="450"/>
              </a:spcBef>
            </a:pPr>
            <a:endParaRPr lang="en-GB" altLang="en-US" sz="1200" dirty="0"/>
          </a:p>
          <a:p>
            <a:pPr>
              <a:lnSpc>
                <a:spcPct val="97000"/>
              </a:lnSpc>
              <a:spcBef>
                <a:spcPts val="450"/>
              </a:spcBef>
            </a:pPr>
            <a:r>
              <a:rPr lang="en-GB" altLang="en-US" sz="1200" dirty="0"/>
              <a:t>The total cost of air pollution controls is estimated to be 10 billion dollars, a small share of California’s </a:t>
            </a:r>
            <a:r>
              <a:rPr lang="en-GB" altLang="en-US" sz="1200" dirty="0" smtClean="0"/>
              <a:t>2 </a:t>
            </a:r>
            <a:r>
              <a:rPr lang="en-GB" altLang="en-US" sz="1200" dirty="0"/>
              <a:t>trillion dollar economy.  At the same time, </a:t>
            </a:r>
            <a:r>
              <a:rPr lang="en-US" altLang="en-US" sz="1200" dirty="0"/>
              <a:t>the air pollution control industry in California generates around 6.2 billion dollars and employs 32,000 people, so much of the money spent on control stays in the state. A recent study by EBI concluded that the air pollution control industry in California generated $6.2 billion in revenues and employed 32,000 people in 2001.  </a:t>
            </a:r>
            <a:r>
              <a:rPr lang="en-US" altLang="en-US" sz="1200" i="1" dirty="0"/>
              <a:t>The U.S. figures are $27 billion in revenues and employment of 178,000 people.</a:t>
            </a:r>
          </a:p>
          <a:p>
            <a:pPr>
              <a:lnSpc>
                <a:spcPct val="97000"/>
              </a:lnSpc>
              <a:spcBef>
                <a:spcPts val="450"/>
              </a:spcBef>
            </a:pPr>
            <a:endParaRPr lang="en-US" altLang="en-US" sz="1200" dirty="0"/>
          </a:p>
          <a:p>
            <a:pPr>
              <a:lnSpc>
                <a:spcPct val="97000"/>
              </a:lnSpc>
              <a:spcBef>
                <a:spcPts val="450"/>
              </a:spcBef>
            </a:pPr>
            <a:endParaRPr lang="en-GB" altLang="en-US" sz="1200" dirty="0"/>
          </a:p>
          <a:p>
            <a:pPr>
              <a:lnSpc>
                <a:spcPct val="97000"/>
              </a:lnSpc>
              <a:spcBef>
                <a:spcPts val="450"/>
              </a:spcBef>
            </a:pPr>
            <a:r>
              <a:rPr lang="en-GB" altLang="en-US" sz="1200" dirty="0"/>
              <a:t>The benefits of controls include thousands fewer premature deaths and hospitalizations each year, and millions fewer lost school and work days.</a:t>
            </a:r>
          </a:p>
          <a:p>
            <a:pPr>
              <a:lnSpc>
                <a:spcPct val="97000"/>
              </a:lnSpc>
              <a:spcBef>
                <a:spcPts val="450"/>
              </a:spcBef>
            </a:pPr>
            <a:endParaRPr lang="en-GB" altLang="en-US" sz="1200" dirty="0"/>
          </a:p>
          <a:p>
            <a:pPr>
              <a:lnSpc>
                <a:spcPct val="97000"/>
              </a:lnSpc>
              <a:spcBef>
                <a:spcPts val="450"/>
              </a:spcBef>
            </a:pPr>
            <a:r>
              <a:rPr lang="en-GB" altLang="en-US" sz="1200" dirty="0"/>
              <a:t>The value of these benefits is approximately four dollars for every dollar spent on control.  California’s air pollution control strategies are cost-effective.</a:t>
            </a:r>
          </a:p>
          <a:p>
            <a:pPr>
              <a:lnSpc>
                <a:spcPct val="97000"/>
              </a:lnSpc>
              <a:spcBef>
                <a:spcPts val="450"/>
              </a:spcBef>
            </a:pPr>
            <a:endParaRPr lang="en-GB" altLang="en-US" sz="1200" dirty="0"/>
          </a:p>
          <a:p>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Globally, short-lived climate pollutants (SLCPs) represent nearly 28 percent of the total climate pollutant emissions.  In California, their contribution is about 17 percent.  SLCPs have atmospheric lifetimes ranging from a few days to a few decades, but during these shorter lifetimes they are very potent.  Because they are more quickly cleared from the atmosphere, reducing their emissions results in immediate climate and air quality benefits.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Note:  100-year GWPs</a:t>
            </a:r>
            <a:r>
              <a:rPr lang="en-US" baseline="0" dirty="0" smtClean="0">
                <a:latin typeface="Arial" pitchFamily="34" charset="0"/>
                <a:cs typeface="Arial" pitchFamily="34" charset="0"/>
              </a:rPr>
              <a:t> with g</a:t>
            </a:r>
            <a:r>
              <a:rPr lang="en-US" dirty="0" smtClean="0">
                <a:latin typeface="Arial" pitchFamily="34" charset="0"/>
                <a:cs typeface="Arial" pitchFamily="34" charset="0"/>
              </a:rPr>
              <a:t>lobal GHG data from World Research Institute (WRI) web site.  100-year GWP year for black carbon is from Bond et al study that is also cited in the recent IPCC-AR5 report.</a:t>
            </a:r>
          </a:p>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Rectangle 3"/>
          <p:cNvSpPr>
            <a:spLocks noGrp="1"/>
          </p:cNvSpPr>
          <p:nvPr>
            <p:ph type="body" idx="1"/>
          </p:nvPr>
        </p:nvSpPr>
        <p:spPr bwMode="auto">
          <a:xfrm>
            <a:off x="1542361"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Despite larger house and more appliance, California and New york have been able to hold household energy use constant at pre-OPEC oil embargo levels.  This equate to $110 savings per capita (ASK DANA TO CHECK)</a:t>
            </a:r>
          </a:p>
          <a:p>
            <a:endParaRPr lang="en-US" smtClean="0"/>
          </a:p>
          <a:p>
            <a:r>
              <a:rPr lang="en-US" smtClean="0"/>
              <a:t>-------------</a:t>
            </a:r>
          </a:p>
          <a:p>
            <a:r>
              <a:rPr lang="en-US" smtClean="0"/>
              <a:t>PROGRAMS</a:t>
            </a:r>
          </a:p>
          <a:p>
            <a:r>
              <a:rPr lang="en-US" smtClean="0"/>
              <a:t>Cool roofs</a:t>
            </a:r>
          </a:p>
          <a:p>
            <a:r>
              <a:rPr lang="en-US" smtClean="0"/>
              <a:t>Standby losses</a:t>
            </a:r>
          </a:p>
          <a:p>
            <a:r>
              <a:rPr lang="en-US" smtClean="0"/>
              <a:t>Pigments that reflect invisible near-infrared radiation</a:t>
            </a:r>
          </a:p>
          <a:p>
            <a:r>
              <a:rPr lang="en-US" smtClean="0"/>
              <a:t>“Fleet” Average for Lighting Efficiency</a:t>
            </a:r>
          </a:p>
          <a:p>
            <a:r>
              <a:rPr lang="en-US" smtClean="0"/>
              <a:t>Air conditioning system standards for U.S. split into regions based on type of weather</a:t>
            </a:r>
          </a:p>
          <a:p>
            <a:r>
              <a:rPr lang="en-US" smtClean="0"/>
              <a:t>White roofs on existing buildings</a:t>
            </a:r>
          </a:p>
          <a:p>
            <a:r>
              <a:rPr lang="en-US" smtClean="0"/>
              <a:t>Benchmarking of Commercial Buildings – fine tuning of energy management systems</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427 MMT of remaining emissions has already been reduced to account for the benefits of baseline GHG reduction programs, like the first phase of GHG standards for cars, adopted by ARB prior to passage of AB 32.</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D1E7B696-D95A-4DC9-8A1E-95F38402A3E5}" type="slidenum">
              <a:rPr lang="en-US" smtClean="0"/>
              <a:pPr>
                <a:defRPr/>
              </a:pPr>
              <a:t>28</a:t>
            </a:fld>
            <a:endParaRPr lang="en-US"/>
          </a:p>
        </p:txBody>
      </p:sp>
    </p:spTree>
    <p:extLst>
      <p:ext uri="{BB962C8B-B14F-4D97-AF65-F5344CB8AC3E}">
        <p14:creationId xmlns:p14="http://schemas.microsoft.com/office/powerpoint/2010/main" val="3672115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33FEE-308B-43CB-BC0A-8DC7F1FEA6B7}" type="slidenum">
              <a:rPr lang="en-US" smtClean="0"/>
              <a:t>29</a:t>
            </a:fld>
            <a:endParaRPr lang="en-US" dirty="0"/>
          </a:p>
        </p:txBody>
      </p:sp>
    </p:spTree>
    <p:extLst>
      <p:ext uri="{BB962C8B-B14F-4D97-AF65-F5344CB8AC3E}">
        <p14:creationId xmlns:p14="http://schemas.microsoft.com/office/powerpoint/2010/main" val="2817338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a:t>
            </a:r>
          </a:p>
          <a:p>
            <a:endParaRPr lang="en-US" dirty="0" smtClean="0"/>
          </a:p>
          <a:p>
            <a:r>
              <a:rPr lang="en-US" dirty="0" smtClean="0"/>
              <a:t>On-road controls have greatest benefits</a:t>
            </a:r>
          </a:p>
          <a:p>
            <a:endParaRPr lang="en-US" dirty="0"/>
          </a:p>
        </p:txBody>
      </p:sp>
      <p:sp>
        <p:nvSpPr>
          <p:cNvPr id="4" name="Slide Number Placeholder 3"/>
          <p:cNvSpPr>
            <a:spLocks noGrp="1"/>
          </p:cNvSpPr>
          <p:nvPr>
            <p:ph type="sldNum" sz="quarter" idx="10"/>
          </p:nvPr>
        </p:nvSpPr>
        <p:spPr/>
        <p:txBody>
          <a:bodyPr/>
          <a:lstStyle/>
          <a:p>
            <a:fld id="{C6A33FEE-308B-43CB-BC0A-8DC7F1FEA6B7}" type="slidenum">
              <a:rPr lang="en-US" smtClean="0"/>
              <a:t>30</a:t>
            </a:fld>
            <a:endParaRPr lang="en-US" dirty="0"/>
          </a:p>
        </p:txBody>
      </p:sp>
    </p:spTree>
    <p:extLst>
      <p:ext uri="{BB962C8B-B14F-4D97-AF65-F5344CB8AC3E}">
        <p14:creationId xmlns:p14="http://schemas.microsoft.com/office/powerpoint/2010/main" val="281733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900" dirty="0" smtClean="0"/>
              <a:t>We are responsible for coordinating the efforts of federal, state, and local authorities to meet ambient air quality standards, while minimizing the impacts on the economy.</a:t>
            </a:r>
          </a:p>
          <a:p>
            <a:pPr>
              <a:lnSpc>
                <a:spcPct val="80000"/>
              </a:lnSpc>
            </a:pPr>
            <a:r>
              <a:rPr lang="en-US" sz="900" dirty="0" smtClean="0"/>
              <a:t>We have the ability to set mobile source emission standards more stringent than the U.S. Environmental Protection Agency, except in the areas of shipping and construction.  Other states, like many in the Northeast U.S., have taken advantage of their option to adopt our standards.  We also set regulations for consumer products, paints, and solvents, and have oversight over other area and stationary sources – which are primarily a local responsibility.  Californians support and want air pollution control - 65% put environmental protection over economic growth (although we think California has accomplished both), and this has created a supportive Legislature.  California has 4,000 air quality professionals at the State and local levels.  Since the beginning of California’s fiscal crisis, CARB’s funding dropped in half and we lost 15% of our staff.  Now we are funded completely by fees on cars and industry, which is a more stable source than income tax revenue.  We receive up to $166 M per year in incentive funds from fees on vehicle registration and new tire sales.  This goes to diesel engine retrofits, car </a:t>
            </a:r>
            <a:r>
              <a:rPr lang="en-US" sz="900" dirty="0" err="1" smtClean="0"/>
              <a:t>scrappage</a:t>
            </a:r>
            <a:r>
              <a:rPr lang="en-US" sz="900" dirty="0" smtClean="0"/>
              <a:t>, and agricultural, port, and locomotive projects.  The recently passed Proposition 1B goes to clean-up of California’s ports.</a:t>
            </a:r>
          </a:p>
          <a:p>
            <a:pPr>
              <a:lnSpc>
                <a:spcPct val="80000"/>
              </a:lnSpc>
            </a:pPr>
            <a:endParaRPr lang="en-US" sz="900" dirty="0" smtClean="0"/>
          </a:p>
          <a:p>
            <a:pPr>
              <a:lnSpc>
                <a:spcPct val="80000"/>
              </a:lnSpc>
            </a:pPr>
            <a:r>
              <a:rPr lang="en-US" sz="900" dirty="0" smtClean="0"/>
              <a:t>H&amp;SC Part 2. Sec. 39003:  The State Air Resources Board is the state agency charged with coordinating efforts to attain and maintain ambient air quality standards, to conduct research into the causes of and solution to air pollution, and to systematically attack the serious problem caused by motor vehicles, which is the major source of air pollution in many areas of the state.</a:t>
            </a:r>
          </a:p>
          <a:p>
            <a:pPr>
              <a:lnSpc>
                <a:spcPct val="80000"/>
              </a:lnSpc>
            </a:pPr>
            <a:endParaRPr lang="en-US" sz="900" dirty="0" smtClean="0"/>
          </a:p>
          <a:p>
            <a:pPr>
              <a:lnSpc>
                <a:spcPct val="80000"/>
              </a:lnSpc>
            </a:pPr>
            <a:r>
              <a:rPr lang="en-US" sz="900" dirty="0" smtClean="0"/>
              <a:t>AB32 and Governor’s Executive Orders directed CARB to address the role of, and impacts on, California regarding climate change:  </a:t>
            </a:r>
          </a:p>
          <a:p>
            <a:pPr lvl="1" eaLnBrk="1" hangingPunct="1">
              <a:lnSpc>
                <a:spcPct val="80000"/>
              </a:lnSpc>
            </a:pPr>
            <a:r>
              <a:rPr lang="en-US" sz="900" dirty="0" smtClean="0"/>
              <a:t>Executive Order # S-03-05, 06/01/05, establishing greenhouse gas emission reduction targets.</a:t>
            </a:r>
          </a:p>
          <a:p>
            <a:pPr lvl="1" eaLnBrk="1" hangingPunct="1">
              <a:lnSpc>
                <a:spcPct val="80000"/>
              </a:lnSpc>
            </a:pPr>
            <a:r>
              <a:rPr lang="en-US" sz="900" dirty="0" smtClean="0"/>
              <a:t>Executive Order # S-06-06, 01/25/06, biofuels and bioenergy from renewable resources.</a:t>
            </a:r>
          </a:p>
          <a:p>
            <a:pPr lvl="1" eaLnBrk="1" hangingPunct="1">
              <a:lnSpc>
                <a:spcPct val="80000"/>
              </a:lnSpc>
            </a:pPr>
            <a:r>
              <a:rPr lang="en-US" sz="900" dirty="0" smtClean="0"/>
              <a:t>Executive Order # S-20-06, 10/18/06, on responsibilities and roles of state agencies in climate change.</a:t>
            </a:r>
          </a:p>
          <a:p>
            <a:pPr lvl="1" eaLnBrk="1" hangingPunct="1">
              <a:lnSpc>
                <a:spcPct val="80000"/>
              </a:lnSpc>
            </a:pPr>
            <a:r>
              <a:rPr lang="en-US" sz="900" dirty="0" smtClean="0"/>
              <a:t>Executive Order # S-01-07, 01/18/07, Low Carbon Fuel Standard.</a:t>
            </a:r>
          </a:p>
          <a:p>
            <a:pPr lvl="1" eaLnBrk="1" hangingPunct="1">
              <a:lnSpc>
                <a:spcPct val="80000"/>
              </a:lnSpc>
            </a:pPr>
            <a:r>
              <a:rPr lang="en-US" sz="900" dirty="0" smtClean="0"/>
              <a:t>Executive Order # S-13-08, 11/14/08, Directing State Agencies to Plan for Sea Level Rise and Climate Impacts. </a:t>
            </a:r>
          </a:p>
          <a:p>
            <a:pPr lvl="1" eaLnBrk="1" hangingPunct="1">
              <a:lnSpc>
                <a:spcPct val="80000"/>
              </a:lnSpc>
            </a:pPr>
            <a:endParaRPr lang="en-US" sz="900" dirty="0" smtClean="0"/>
          </a:p>
          <a:p>
            <a:pPr lvl="0" eaLnBrk="1" hangingPunct="1">
              <a:lnSpc>
                <a:spcPct val="80000"/>
              </a:lnSpc>
            </a:pPr>
            <a:r>
              <a:rPr lang="en-US" sz="900" dirty="0" smtClean="0"/>
              <a:t>In PPIC’s 13th annual survey on the environment (July 2013), 65 percent of Californians say the government should act right away to cut GHG</a:t>
            </a:r>
            <a:r>
              <a:rPr lang="en-US" sz="900" baseline="0" dirty="0" smtClean="0"/>
              <a:t> e</a:t>
            </a:r>
            <a:r>
              <a:rPr lang="en-US" sz="900" dirty="0" smtClean="0"/>
              <a:t>missions—up 9 points since 2012. Less than a third (30%) say the state should wait for the economy to improve. Among likely voters, 59 percent say the state should act now, up 13 points since last year</a:t>
            </a:r>
          </a:p>
          <a:p>
            <a:pPr lvl="0" eaLnBrk="1" hangingPunct="1">
              <a:lnSpc>
                <a:spcPct val="80000"/>
              </a:lnSpc>
            </a:pPr>
            <a:endParaRPr lang="en-US" sz="900" dirty="0" smtClean="0"/>
          </a:p>
          <a:p>
            <a:pPr lvl="0" eaLnBrk="1" hangingPunct="1">
              <a:lnSpc>
                <a:spcPct val="80000"/>
              </a:lnSpc>
            </a:pPr>
            <a:r>
              <a:rPr lang="en-US" sz="900" dirty="0" smtClean="0"/>
              <a:t>A majority of Californians say air pollution is a big problem (28%) or somewhat of a problem (34%) in the region where they live. Adults living in the Inland Empire (44%), Los Angeles (40%), and Central Valley (31%) are much more likely to say it is a big problem than those living in the San Francisco Bay Area (16%) and Orange/San Diego (14%). Latinos (41%) and blacks (40%) are much more likely to express this view than Asians (23%) and whites (20%). About half of Californians say air pollution in their region is a very serious (22%) or somewhat serious (30%) threat to their health or the health of their immediate families. Residents are divided when asked if they think air pollution is a more serious health threat in lower-income areas of their region (48% yes, 46% no). </a:t>
            </a:r>
          </a:p>
          <a:p>
            <a:pPr lvl="1" eaLnBrk="1" hangingPunct="1">
              <a:lnSpc>
                <a:spcPct val="80000"/>
              </a:lnSpc>
            </a:pPr>
            <a:endParaRPr lang="en-US" sz="900" dirty="0" smtClean="0"/>
          </a:p>
          <a:p>
            <a:pPr lvl="1" eaLnBrk="1" hangingPunct="1">
              <a:lnSpc>
                <a:spcPct val="80000"/>
              </a:lnSpc>
            </a:pPr>
            <a:endParaRPr lang="en-US" sz="900" dirty="0" smtClean="0"/>
          </a:p>
          <a:p>
            <a:pPr>
              <a:lnSpc>
                <a:spcPct val="80000"/>
              </a:lnSpc>
            </a:pPr>
            <a:endParaRPr lang="en-US" sz="900" dirty="0" smtClean="0"/>
          </a:p>
          <a:p>
            <a:pPr>
              <a:lnSpc>
                <a:spcPct val="80000"/>
              </a:lnSpc>
            </a:pPr>
            <a:endParaRPr lang="en-US" sz="9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Our technology research and development demonstrates that reduced emissions are feasible, but the use of performance-based standards allows industry to come up with more cost-effective approaches.</a:t>
            </a:r>
          </a:p>
          <a:p>
            <a:endParaRPr lang="en-US" smtClean="0"/>
          </a:p>
          <a:p>
            <a:r>
              <a:rPr lang="en-US" smtClean="0"/>
              <a:t>Enforcement and monitoring programs are also an important key.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000" dirty="0" smtClean="0"/>
              <a:t>Our Governing Board is required to have an MD and engineer as members, and our first and last two chairmen were respected atmospheric scientists.  Except for the chairman, our Board only works once per month and relies on us for technical input.  Most of our dedicated work force are engineers and scientists, and about 20% of our employees have Ph.D.’s and Master’s degrees.  We also have several partnerships with universities (UCLA, UCD) on mobile source research.  We conduct our own vehicle testing programs and fund extramural research at a level of $10 million in a good year, about $5 million currently, and take advantage of the strong academic community in California and other states.  We also fund a technology demonstration and commercialization program.  CARB has funded the development of state-of-the-art emission, air quality, and macroeconomic models.  Our technology research demonstrates that reduced emissions are feasible, but the use of performance-based standards allows industry to come up with more cost-effective approaches.  Our world-class enforcement and monitoring programs ensure that the emission standards are met.  We have a requirement that the scientific underpinnings of all our regulations undergo scientific peer review.  This is normally done by the University of California.  Underlying this science-based approach is the willingness to move ahead in the face of some uncertainties.</a:t>
            </a:r>
          </a:p>
          <a:p>
            <a:pPr>
              <a:lnSpc>
                <a:spcPct val="90000"/>
              </a:lnSpc>
            </a:pPr>
            <a:endParaRPr lang="en-US" sz="1000" dirty="0" smtClean="0"/>
          </a:p>
          <a:p>
            <a:pPr>
              <a:lnSpc>
                <a:spcPct val="90000"/>
              </a:lnSpc>
            </a:pPr>
            <a:r>
              <a:rPr lang="en-US" sz="1000" dirty="0" smtClean="0"/>
              <a:t>The H&amp;SC directs ARB’s major activities toward protecting public health and welfare from the adverse impacts of air pollution.  Of particular note is the mandate to conduct research to promote a fuller understanding of the nature and causes of adverse air quality impacts and through a science-based approach to assure that subsequent emission controls will accomplish their objectives in a timely and cost-effective manner. </a:t>
            </a:r>
            <a:r>
              <a:rPr lang="en-US" sz="1000" baseline="0" dirty="0" smtClean="0"/>
              <a:t> We have a </a:t>
            </a:r>
            <a:r>
              <a:rPr lang="en-US" sz="1000" dirty="0" smtClean="0"/>
              <a:t>long tradition of air pollution research to ensure that environmental decision-makers have the best possible scientific information for making their decisions regarding the specific regulations and actions needed to protect public health and welfare from the effects of air pollution.  </a:t>
            </a:r>
          </a:p>
          <a:p>
            <a:pPr>
              <a:lnSpc>
                <a:spcPct val="90000"/>
              </a:lnSpc>
            </a:pPr>
            <a:endParaRPr lang="en-US" sz="1000" dirty="0" smtClean="0"/>
          </a:p>
          <a:p>
            <a:pPr>
              <a:lnSpc>
                <a:spcPct val="90000"/>
              </a:lnSpc>
            </a:pPr>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xfrm>
            <a:off x="2895600" y="523875"/>
            <a:ext cx="349250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bwMode="auto">
          <a:xfrm>
            <a:off x="1542362" y="3318114"/>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you can see from these numbers, transportation plays a major role in California’s air quality problems and greenhouse gas emissions. Although we’ve attained air quality standards for lead, SO</a:t>
            </a:r>
            <a:r>
              <a:rPr lang="en-US" baseline="-25000" smtClean="0"/>
              <a:t>2</a:t>
            </a:r>
            <a:r>
              <a:rPr lang="en-US" smtClean="0"/>
              <a:t>, sulfates, and NO</a:t>
            </a:r>
            <a:r>
              <a:rPr lang="en-US" baseline="-25000" smtClean="0"/>
              <a:t>2</a:t>
            </a:r>
            <a:r>
              <a:rPr lang="en-US" smtClean="0"/>
              <a:t>, and cut peak ozone and particle levels by at least 75%, there are still many days of unacceptable ozone and PM across most of the State.  In fact, over 90% of Californians continue to breathe unhealthy air at times.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F82EBD6-E531-4628-ACCA-5FE01C3A6C85}" type="slidenum">
              <a:rPr lang="en-US" altLang="en-US"/>
              <a:pPr/>
              <a:t>7</a:t>
            </a:fld>
            <a:endParaRPr lang="en-US" altLang="en-US"/>
          </a:p>
        </p:txBody>
      </p:sp>
      <p:sp>
        <p:nvSpPr>
          <p:cNvPr id="19459" name="Rectangle 3"/>
          <p:cNvSpPr>
            <a:spLocks noGrp="1" noRot="1" noChangeAspect="1" noChangeArrowheads="1" noTextEdit="1"/>
          </p:cNvSpPr>
          <p:nvPr>
            <p:ph type="sldImg"/>
          </p:nvPr>
        </p:nvSpPr>
        <p:spPr>
          <a:xfrm>
            <a:off x="2741613" y="171450"/>
            <a:ext cx="3479800" cy="2609850"/>
          </a:xfrm>
          <a:ln cap="flat"/>
        </p:spPr>
      </p:sp>
      <p:sp>
        <p:nvSpPr>
          <p:cNvPr id="19460" name="Rectangle 4"/>
          <p:cNvSpPr>
            <a:spLocks noGrp="1" noChangeArrowheads="1"/>
          </p:cNvSpPr>
          <p:nvPr>
            <p:ph type="body" idx="1"/>
          </p:nvPr>
        </p:nvSpPr>
        <p:spPr/>
        <p:txBody>
          <a:bodyPr/>
          <a:lstStyle/>
          <a:p>
            <a:r>
              <a:rPr lang="en-US" dirty="0" smtClean="0"/>
              <a:t>Photograph of the Pasadena Freeway, 1950s.</a:t>
            </a:r>
          </a:p>
          <a:p>
            <a:r>
              <a:rPr lang="en-US" dirty="0" smtClean="0"/>
              <a:t>SOURCE: EPA</a:t>
            </a: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4173D-1E87-4F84-9443-FFCB4A5D99EF}" type="slidenum">
              <a:rPr lang="en-US" altLang="en-US"/>
              <a:pPr/>
              <a:t>8</a:t>
            </a:fld>
            <a:endParaRPr lang="en-US" altLang="en-US"/>
          </a:p>
        </p:txBody>
      </p:sp>
      <p:sp>
        <p:nvSpPr>
          <p:cNvPr id="788482" name="Rectangle 2"/>
          <p:cNvSpPr>
            <a:spLocks noGrp="1" noRot="1" noChangeAspect="1" noChangeArrowheads="1" noTextEdit="1"/>
          </p:cNvSpPr>
          <p:nvPr>
            <p:ph type="sldImg"/>
          </p:nvPr>
        </p:nvSpPr>
        <p:spPr>
          <a:xfrm>
            <a:off x="2744788" y="173038"/>
            <a:ext cx="3478212" cy="2608262"/>
          </a:xfrm>
          <a:ln w="12699" cap="flat">
            <a:solidFill>
              <a:schemeClr val="tx1"/>
            </a:solidFill>
          </a:ln>
        </p:spPr>
      </p:sp>
      <p:sp>
        <p:nvSpPr>
          <p:cNvPr id="788483" name="Rectangle 3"/>
          <p:cNvSpPr>
            <a:spLocks noGrp="1" noChangeArrowheads="1"/>
          </p:cNvSpPr>
          <p:nvPr>
            <p:ph type="body" idx="1"/>
          </p:nvPr>
        </p:nvSpPr>
        <p:spPr>
          <a:xfrm>
            <a:off x="1031991" y="2977703"/>
            <a:ext cx="7013321" cy="3257198"/>
          </a:xfrm>
          <a:noFill/>
        </p:spPr>
        <p:txBody>
          <a:bodyPr lIns="89586" tIns="44793" rIns="89586" bIns="44793"/>
          <a:lstStyle/>
          <a:p>
            <a:r>
              <a:rPr lang="en-US" altLang="en-US"/>
              <a:t>The air is much cleaner than when it was at it’s worst in the post-World War II period.  In the mid-1960s, total oxidant (ozone plus NO</a:t>
            </a:r>
            <a:r>
              <a:rPr lang="en-US" altLang="en-US" baseline="-25000"/>
              <a:t>2</a:t>
            </a:r>
            <a:r>
              <a:rPr lang="en-US" altLang="en-US"/>
              <a:t>) levels approached 800 ppb in Los Angeles.  24-hour-average PM10 concentrations exceeded 1800 </a:t>
            </a:r>
            <a:r>
              <a:rPr lang="en-US" altLang="en-US">
                <a:sym typeface="Symbol" pitchFamily="18" charset="2"/>
              </a:rPr>
              <a:t></a:t>
            </a:r>
            <a:r>
              <a:rPr lang="en-US" altLang="en-US"/>
              <a:t>g/m</a:t>
            </a:r>
            <a:r>
              <a:rPr lang="en-US" altLang="en-US" baseline="30000"/>
              <a:t>3</a:t>
            </a:r>
            <a:r>
              <a:rPr lang="en-US" altLang="en-US"/>
              <a:t> in desert areas and 600 </a:t>
            </a:r>
            <a:r>
              <a:rPr lang="en-US" altLang="en-US">
                <a:sym typeface="Symbol" pitchFamily="18" charset="2"/>
              </a:rPr>
              <a:t></a:t>
            </a:r>
            <a:r>
              <a:rPr lang="en-US" altLang="en-US"/>
              <a:t>g/m</a:t>
            </a:r>
            <a:r>
              <a:rPr lang="en-US" altLang="en-US" baseline="30000"/>
              <a:t>3 </a:t>
            </a:r>
            <a:r>
              <a:rPr lang="en-US" altLang="en-US"/>
              <a:t>in Los Angeles.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1A35F0-D319-43BA-B25A-B67C963BFFFA}" type="slidenum">
              <a:rPr lang="en-US" altLang="en-US"/>
              <a:pPr/>
              <a:t>9</a:t>
            </a:fld>
            <a:endParaRPr lang="en-US" altLang="en-US"/>
          </a:p>
        </p:txBody>
      </p:sp>
      <p:sp>
        <p:nvSpPr>
          <p:cNvPr id="1223682" name="Rectangle 7"/>
          <p:cNvSpPr txBox="1">
            <a:spLocks noGrp="1" noChangeArrowheads="1"/>
          </p:cNvSpPr>
          <p:nvPr/>
        </p:nvSpPr>
        <p:spPr bwMode="auto">
          <a:xfrm>
            <a:off x="5259924" y="6635513"/>
            <a:ext cx="4023778" cy="3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8" tIns="46538" rIns="93078" bIns="46538" anchor="b"/>
          <a:lstStyle>
            <a:lvl1pPr defTabSz="931863">
              <a:defRPr sz="1200">
                <a:solidFill>
                  <a:schemeClr val="tx1"/>
                </a:solidFill>
                <a:latin typeface="75 Helvetica Bold" charset="0"/>
              </a:defRPr>
            </a:lvl1pPr>
            <a:lvl2pPr marL="741363" indent="-284163" defTabSz="931863">
              <a:defRPr sz="1200">
                <a:solidFill>
                  <a:schemeClr val="tx1"/>
                </a:solidFill>
                <a:latin typeface="75 Helvetica Bold" charset="0"/>
              </a:defRPr>
            </a:lvl2pPr>
            <a:lvl3pPr marL="1143000" indent="-230188" defTabSz="931863">
              <a:defRPr sz="1200">
                <a:solidFill>
                  <a:schemeClr val="tx1"/>
                </a:solidFill>
                <a:latin typeface="75 Helvetica Bold" charset="0"/>
              </a:defRPr>
            </a:lvl3pPr>
            <a:lvl4pPr marL="1600200" indent="-228600" defTabSz="931863">
              <a:defRPr sz="1200">
                <a:solidFill>
                  <a:schemeClr val="tx1"/>
                </a:solidFill>
                <a:latin typeface="75 Helvetica Bold" charset="0"/>
              </a:defRPr>
            </a:lvl4pPr>
            <a:lvl5pPr marL="2055813" indent="-227013" defTabSz="931863">
              <a:defRPr sz="1200">
                <a:solidFill>
                  <a:schemeClr val="tx1"/>
                </a:solidFill>
                <a:latin typeface="75 Helvetica Bold" charset="0"/>
              </a:defRPr>
            </a:lvl5pPr>
            <a:lvl6pPr marL="2513013" indent="-227013" defTabSz="931863" fontAlgn="base">
              <a:spcBef>
                <a:spcPct val="0"/>
              </a:spcBef>
              <a:spcAft>
                <a:spcPct val="0"/>
              </a:spcAft>
              <a:defRPr sz="1200">
                <a:solidFill>
                  <a:schemeClr val="tx1"/>
                </a:solidFill>
                <a:latin typeface="75 Helvetica Bold" charset="0"/>
              </a:defRPr>
            </a:lvl6pPr>
            <a:lvl7pPr marL="2970213" indent="-227013" defTabSz="931863" fontAlgn="base">
              <a:spcBef>
                <a:spcPct val="0"/>
              </a:spcBef>
              <a:spcAft>
                <a:spcPct val="0"/>
              </a:spcAft>
              <a:defRPr sz="1200">
                <a:solidFill>
                  <a:schemeClr val="tx1"/>
                </a:solidFill>
                <a:latin typeface="75 Helvetica Bold" charset="0"/>
              </a:defRPr>
            </a:lvl7pPr>
            <a:lvl8pPr marL="3427413" indent="-227013" defTabSz="931863" fontAlgn="base">
              <a:spcBef>
                <a:spcPct val="0"/>
              </a:spcBef>
              <a:spcAft>
                <a:spcPct val="0"/>
              </a:spcAft>
              <a:defRPr sz="1200">
                <a:solidFill>
                  <a:schemeClr val="tx1"/>
                </a:solidFill>
                <a:latin typeface="75 Helvetica Bold" charset="0"/>
              </a:defRPr>
            </a:lvl8pPr>
            <a:lvl9pPr marL="3884613" indent="-227013" defTabSz="931863" fontAlgn="base">
              <a:spcBef>
                <a:spcPct val="0"/>
              </a:spcBef>
              <a:spcAft>
                <a:spcPct val="0"/>
              </a:spcAft>
              <a:defRPr sz="1200">
                <a:solidFill>
                  <a:schemeClr val="tx1"/>
                </a:solidFill>
                <a:latin typeface="75 Helvetica Bold" charset="0"/>
              </a:defRPr>
            </a:lvl9pPr>
          </a:lstStyle>
          <a:p>
            <a:pPr algn="r" eaLnBrk="0" hangingPunct="0"/>
            <a:fld id="{BF66FC0D-0C76-429C-A1F5-61CF06C06361}" type="slidenum">
              <a:rPr lang="en-US" altLang="en-US">
                <a:latin typeface="Times New Roman" pitchFamily="18" charset="0"/>
              </a:rPr>
              <a:pPr algn="r" eaLnBrk="0" hangingPunct="0"/>
              <a:t>9</a:t>
            </a:fld>
            <a:endParaRPr lang="en-US" altLang="en-US">
              <a:latin typeface="Times New Roman" pitchFamily="18" charset="0"/>
            </a:endParaRPr>
          </a:p>
        </p:txBody>
      </p:sp>
      <p:sp>
        <p:nvSpPr>
          <p:cNvPr id="1223683" name="Rectangle 2"/>
          <p:cNvSpPr>
            <a:spLocks noGrp="1" noRot="1" noChangeAspect="1" noChangeArrowheads="1" noTextEdit="1"/>
          </p:cNvSpPr>
          <p:nvPr>
            <p:ph type="sldImg"/>
          </p:nvPr>
        </p:nvSpPr>
        <p:spPr>
          <a:ln/>
        </p:spPr>
      </p:sp>
      <p:sp>
        <p:nvSpPr>
          <p:cNvPr id="1223684" name="Rectangle 3"/>
          <p:cNvSpPr>
            <a:spLocks noGrp="1" noChangeArrowheads="1"/>
          </p:cNvSpPr>
          <p:nvPr>
            <p:ph type="body" idx="1"/>
          </p:nvPr>
        </p:nvSpPr>
        <p:spPr>
          <a:xfrm>
            <a:off x="929212" y="3318353"/>
            <a:ext cx="7425279" cy="3143011"/>
          </a:xfrm>
        </p:spPr>
        <p:txBody>
          <a:bodyPr lIns="93078" tIns="46538" rIns="93078" bIns="46538"/>
          <a:lstStyle/>
          <a:p>
            <a:r>
              <a:rPr lang="en-US" altLang="en-US" dirty="0"/>
              <a:t>[CLICK TO START VIDEO]</a:t>
            </a:r>
          </a:p>
          <a:p>
            <a:r>
              <a:rPr lang="en-US" altLang="en-US" dirty="0"/>
              <a:t>In 1968, the air quality in California was filthy by today’s standards.</a:t>
            </a:r>
          </a:p>
          <a:p>
            <a:endParaRPr lang="en-US" altLang="en-US" dirty="0"/>
          </a:p>
          <a:p>
            <a:r>
              <a:rPr lang="en-US" altLang="en-US" dirty="0"/>
              <a:t>The most visible aspect of air pollution was the brownish haze of smog that cloaked California cities, particularly in the South Coast, throughout much of the year.  The smog was thick with irritating substances like ozone, formaldehyde and </a:t>
            </a:r>
            <a:r>
              <a:rPr lang="en-US" altLang="en-US" dirty="0" err="1"/>
              <a:t>peroxyacetyl</a:t>
            </a:r>
            <a:r>
              <a:rPr lang="en-US" altLang="en-US" dirty="0"/>
              <a:t> nitrate or PAN, which made breathing difficult and made eyes water.</a:t>
            </a:r>
          </a:p>
          <a:p>
            <a:endParaRPr lang="en-US" altLang="en-US" dirty="0"/>
          </a:p>
          <a:p>
            <a:r>
              <a:rPr lang="en-US" altLang="en-US" dirty="0">
                <a:solidFill>
                  <a:srgbClr val="000000"/>
                </a:solidFill>
              </a:rPr>
              <a:t>Most Californians breathed high levels of lead, nitrogen dioxide, sulfur dioxide, carbon monoxide, particulate matter and air toxics – pollutants that are harmful to human health.  </a:t>
            </a:r>
          </a:p>
          <a:p>
            <a:endParaRPr lang="en-US" altLang="en-US" dirty="0">
              <a:solidFill>
                <a:srgbClr val="000000"/>
              </a:solidFill>
            </a:endParaRPr>
          </a:p>
          <a:p>
            <a:r>
              <a:rPr lang="en-US" altLang="en-US" dirty="0">
                <a:solidFill>
                  <a:srgbClr val="000000"/>
                </a:solidFill>
              </a:rPr>
              <a:t>Toxic emissions from industry, incinerators and consumer products poured into the air with few restrictions</a:t>
            </a:r>
            <a:r>
              <a:rPr lang="en-US" altLang="en-US" dirty="0" smtClean="0">
                <a:solidFill>
                  <a:srgbClr val="000000"/>
                </a:solidFill>
              </a:rPr>
              <a:t>.</a:t>
            </a:r>
          </a:p>
          <a:p>
            <a:endParaRPr lang="en-US" altLang="en-US"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air is much cleaner than when it was at it’s worst in the post-World War II period.  In the mid-1960s, total oxidant (ozone plus NO</a:t>
            </a:r>
            <a:r>
              <a:rPr lang="en-US" altLang="en-US" baseline="-25000" dirty="0" smtClean="0"/>
              <a:t>2</a:t>
            </a:r>
            <a:r>
              <a:rPr lang="en-US" altLang="en-US" dirty="0" smtClean="0"/>
              <a:t>) levels approached 800 ppb in Los Angeles.  24-hour-average PM10 concentrations exceeded 1800 </a:t>
            </a:r>
            <a:r>
              <a:rPr lang="en-US" altLang="en-US" dirty="0" smtClean="0">
                <a:sym typeface="Symbol" pitchFamily="18" charset="2"/>
              </a:rPr>
              <a:t></a:t>
            </a:r>
            <a:r>
              <a:rPr lang="en-US" altLang="en-US" dirty="0" smtClean="0"/>
              <a:t>g/m</a:t>
            </a:r>
            <a:r>
              <a:rPr lang="en-US" altLang="en-US" baseline="30000" dirty="0" smtClean="0"/>
              <a:t>3</a:t>
            </a:r>
            <a:r>
              <a:rPr lang="en-US" altLang="en-US" dirty="0" smtClean="0"/>
              <a:t> in desert areas and 600 </a:t>
            </a:r>
            <a:r>
              <a:rPr lang="en-US" altLang="en-US" dirty="0" smtClean="0">
                <a:sym typeface="Symbol" pitchFamily="18" charset="2"/>
              </a:rPr>
              <a:t></a:t>
            </a:r>
            <a:r>
              <a:rPr lang="en-US" altLang="en-US" dirty="0" smtClean="0"/>
              <a:t>g/m</a:t>
            </a:r>
            <a:r>
              <a:rPr lang="en-US" altLang="en-US" baseline="30000" dirty="0" smtClean="0"/>
              <a:t>3 </a:t>
            </a:r>
            <a:r>
              <a:rPr lang="en-US" altLang="en-US" dirty="0" smtClean="0"/>
              <a:t>in Los Angeles. </a:t>
            </a:r>
          </a:p>
          <a:p>
            <a:r>
              <a:rPr lang="en-US" altLang="en-US" dirty="0" smtClean="0">
                <a:solidFill>
                  <a:srgbClr val="000000"/>
                </a:solidFill>
              </a:rPr>
              <a:t>In 1980, most Californians breathed unhealthy levels of lead, nitrogen dioxide, sulfur dioxide, carbon monoxide, ozone, particulate matter, and/or air toxics.  </a:t>
            </a:r>
          </a:p>
          <a:p>
            <a:endParaRPr lang="en-US" altLang="en-US" dirty="0" smtClean="0">
              <a:solidFill>
                <a:srgbClr val="000000"/>
              </a:solidFill>
            </a:endParaRPr>
          </a:p>
          <a:p>
            <a:r>
              <a:rPr lang="en-US" altLang="en-US" dirty="0" smtClean="0">
                <a:solidFill>
                  <a:srgbClr val="000000"/>
                </a:solidFill>
              </a:rPr>
              <a:t>In the South Coast, there were over 100 days of Stage 1 health alerts when all residents were urged to restrict their activity outdoors.  Peak ozone levels reached 49 parts per hundred million -- our air quality standard is 9 </a:t>
            </a:r>
            <a:r>
              <a:rPr lang="en-US" altLang="en-US" dirty="0" err="1" smtClean="0">
                <a:solidFill>
                  <a:srgbClr val="000000"/>
                </a:solidFill>
              </a:rPr>
              <a:t>pphm</a:t>
            </a:r>
            <a:r>
              <a:rPr lang="en-US" altLang="en-US" dirty="0" smtClean="0">
                <a:solidFill>
                  <a:srgbClr val="000000"/>
                </a:solidFill>
              </a:rPr>
              <a:t>.  </a:t>
            </a:r>
          </a:p>
          <a:p>
            <a:endParaRPr lang="en-US" altLang="en-US" dirty="0" smtClean="0">
              <a:solidFill>
                <a:srgbClr val="000000"/>
              </a:solidFill>
            </a:endParaRPr>
          </a:p>
          <a:p>
            <a:endParaRPr lang="en-US" altLang="en-US" dirty="0" smtClean="0">
              <a:solidFill>
                <a:srgbClr val="000000"/>
              </a:solidFill>
            </a:endParaRPr>
          </a:p>
          <a:p>
            <a:endParaRPr lang="en-US" altLang="en-US" dirty="0" smtClean="0">
              <a:solidFill>
                <a:srgbClr val="000000"/>
              </a:solidFill>
            </a:endParaRPr>
          </a:p>
          <a:p>
            <a:endParaRPr lang="en-US" altLang="en-US" dirty="0">
              <a:solidFill>
                <a:srgbClr val="000000"/>
              </a:solidFill>
            </a:endParaRPr>
          </a:p>
          <a:p>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6C1BA-F38F-4DCC-9C63-EED79B974DED}" type="datetime1">
              <a:rPr lang="en-US"/>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2DC35-97A1-4412-A78A-968F15659A97}" type="slidenum">
              <a:rPr lang="en-US"/>
              <a:pPr>
                <a:defRPr/>
              </a:pPr>
              <a:t>‹#›</a:t>
            </a:fld>
            <a:endParaRPr lang="en-US"/>
          </a:p>
        </p:txBody>
      </p:sp>
    </p:spTree>
    <p:extLst>
      <p:ext uri="{BB962C8B-B14F-4D97-AF65-F5344CB8AC3E}">
        <p14:creationId xmlns:p14="http://schemas.microsoft.com/office/powerpoint/2010/main" val="362263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2672F9-4357-4607-BC00-B8FE7D8FF4AC}" type="datetime1">
              <a:rPr lang="en-US"/>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DB364-A496-46C5-8783-4BD1CD607488}" type="slidenum">
              <a:rPr lang="en-US"/>
              <a:pPr>
                <a:defRPr/>
              </a:pPr>
              <a:t>‹#›</a:t>
            </a:fld>
            <a:endParaRPr lang="en-US"/>
          </a:p>
        </p:txBody>
      </p:sp>
    </p:spTree>
    <p:extLst>
      <p:ext uri="{BB962C8B-B14F-4D97-AF65-F5344CB8AC3E}">
        <p14:creationId xmlns:p14="http://schemas.microsoft.com/office/powerpoint/2010/main" val="29166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3F844B-9CDE-4566-8F95-74222251BB4F}" type="datetime1">
              <a:rPr lang="en-US"/>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402EF-8144-415C-9203-5C9503D8EBFB}" type="slidenum">
              <a:rPr lang="en-US"/>
              <a:pPr>
                <a:defRPr/>
              </a:pPr>
              <a:t>‹#›</a:t>
            </a:fld>
            <a:endParaRPr lang="en-US"/>
          </a:p>
        </p:txBody>
      </p:sp>
    </p:spTree>
    <p:extLst>
      <p:ext uri="{BB962C8B-B14F-4D97-AF65-F5344CB8AC3E}">
        <p14:creationId xmlns:p14="http://schemas.microsoft.com/office/powerpoint/2010/main" val="154366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3C082295-8056-4638-B93E-AB75D4ABCD93}" type="datetime1">
              <a:rPr lang="en-US" altLang="en-US"/>
              <a:pPr/>
              <a:t>1/31/2014</a:t>
            </a:fld>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189261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fld id="{F80B8B88-81CE-4091-946B-7EFC299F6DB5}" type="datetime1">
              <a:rPr lang="en-US"/>
              <a:pPr>
                <a:defRPr/>
              </a:pPr>
              <a:t>1/31/2014</a:t>
            </a:fld>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4DE716C-3112-4762-89AC-1BBD90DD187C}" type="slidenum">
              <a:rPr lang="en-US"/>
              <a:pPr>
                <a:defRPr/>
              </a:pPr>
              <a:t>‹#›</a:t>
            </a:fld>
            <a:endParaRPr lang="en-US"/>
          </a:p>
        </p:txBody>
      </p:sp>
    </p:spTree>
    <p:extLst>
      <p:ext uri="{BB962C8B-B14F-4D97-AF65-F5344CB8AC3E}">
        <p14:creationId xmlns:p14="http://schemas.microsoft.com/office/powerpoint/2010/main" val="68861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99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389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86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57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07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1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84D81C-22ED-4995-A444-431760E2479E}" type="datetime1">
              <a:rPr lang="en-US"/>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A5E06-DF79-419E-9B57-176C320C809C}" type="slidenum">
              <a:rPr lang="en-US"/>
              <a:pPr>
                <a:defRPr/>
              </a:pPr>
              <a:t>‹#›</a:t>
            </a:fld>
            <a:endParaRPr lang="en-US"/>
          </a:p>
        </p:txBody>
      </p:sp>
    </p:spTree>
    <p:extLst>
      <p:ext uri="{BB962C8B-B14F-4D97-AF65-F5344CB8AC3E}">
        <p14:creationId xmlns:p14="http://schemas.microsoft.com/office/powerpoint/2010/main" val="1104203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54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3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97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1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F453E-AD59-49BE-86CE-C7407245871E}" type="datetimeFigureOut">
              <a:rPr lang="en-US" smtClean="0">
                <a:solidFill>
                  <a:prstClr val="black">
                    <a:tint val="75000"/>
                  </a:prstClr>
                </a:solidFill>
              </a:rPr>
              <a:pPr/>
              <a:t>1/31/2014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815CCD-D443-4C94-A1C9-8A3C0BD1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3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4524BF0-9C15-4577-9338-35D1FF9D35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206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784113-E15D-4423-A7CA-0F9B89AFA050}" type="datetime1">
              <a:rPr lang="en-US"/>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EF0D2-7325-4305-8461-BCA4D9338AF4}" type="slidenum">
              <a:rPr lang="en-US"/>
              <a:pPr>
                <a:defRPr/>
              </a:pPr>
              <a:t>‹#›</a:t>
            </a:fld>
            <a:endParaRPr lang="en-US"/>
          </a:p>
        </p:txBody>
      </p:sp>
    </p:spTree>
    <p:extLst>
      <p:ext uri="{BB962C8B-B14F-4D97-AF65-F5344CB8AC3E}">
        <p14:creationId xmlns:p14="http://schemas.microsoft.com/office/powerpoint/2010/main" val="281612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C546BD-95E3-4993-8AB7-FFE88752448A}" type="datetime1">
              <a:rPr lang="en-US"/>
              <a:pPr>
                <a:defRPr/>
              </a:pPr>
              <a:t>1/31/2014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048FA-67C4-4702-BDFD-ECBD96BC8D4E}" type="slidenum">
              <a:rPr lang="en-US"/>
              <a:pPr>
                <a:defRPr/>
              </a:pPr>
              <a:t>‹#›</a:t>
            </a:fld>
            <a:endParaRPr lang="en-US"/>
          </a:p>
        </p:txBody>
      </p:sp>
    </p:spTree>
    <p:extLst>
      <p:ext uri="{BB962C8B-B14F-4D97-AF65-F5344CB8AC3E}">
        <p14:creationId xmlns:p14="http://schemas.microsoft.com/office/powerpoint/2010/main" val="353703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6BF5FE-1668-4029-A6B2-C42F02163D1E}" type="datetime1">
              <a:rPr lang="en-US"/>
              <a:pPr>
                <a:defRPr/>
              </a:pPr>
              <a:t>1/31/2014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A6AA5B-93AD-464F-B3F5-6ADF74A8513B}" type="slidenum">
              <a:rPr lang="en-US"/>
              <a:pPr>
                <a:defRPr/>
              </a:pPr>
              <a:t>‹#›</a:t>
            </a:fld>
            <a:endParaRPr lang="en-US"/>
          </a:p>
        </p:txBody>
      </p:sp>
    </p:spTree>
    <p:extLst>
      <p:ext uri="{BB962C8B-B14F-4D97-AF65-F5344CB8AC3E}">
        <p14:creationId xmlns:p14="http://schemas.microsoft.com/office/powerpoint/2010/main" val="238031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1BC89B-D673-47DA-B782-BD31A50AB600}" type="datetime1">
              <a:rPr lang="en-US"/>
              <a:pPr>
                <a:defRPr/>
              </a:pPr>
              <a:t>1/31/2014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4EF879-9510-4137-B151-1E4DFC330DE7}" type="slidenum">
              <a:rPr lang="en-US"/>
              <a:pPr>
                <a:defRPr/>
              </a:pPr>
              <a:t>‹#›</a:t>
            </a:fld>
            <a:endParaRPr lang="en-US"/>
          </a:p>
        </p:txBody>
      </p:sp>
    </p:spTree>
    <p:extLst>
      <p:ext uri="{BB962C8B-B14F-4D97-AF65-F5344CB8AC3E}">
        <p14:creationId xmlns:p14="http://schemas.microsoft.com/office/powerpoint/2010/main" val="29322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98BBDE-62B2-4792-BF66-2BD9824BA7C2}" type="datetime1">
              <a:rPr lang="en-US"/>
              <a:pPr>
                <a:defRPr/>
              </a:pPr>
              <a:t>1/31/2014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0CCADD-69CA-4FBB-BFE4-9B1B058A44A9}" type="slidenum">
              <a:rPr lang="en-US"/>
              <a:pPr>
                <a:defRPr/>
              </a:pPr>
              <a:t>‹#›</a:t>
            </a:fld>
            <a:endParaRPr lang="en-US"/>
          </a:p>
        </p:txBody>
      </p:sp>
    </p:spTree>
    <p:extLst>
      <p:ext uri="{BB962C8B-B14F-4D97-AF65-F5344CB8AC3E}">
        <p14:creationId xmlns:p14="http://schemas.microsoft.com/office/powerpoint/2010/main" val="88960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4011EE-789B-40E5-AEC8-1D3813C6CA8F}" type="datetime1">
              <a:rPr lang="en-US"/>
              <a:pPr>
                <a:defRPr/>
              </a:pPr>
              <a:t>1/31/2014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C2B4E4-50B5-445D-A215-22B95E98AE48}" type="slidenum">
              <a:rPr lang="en-US"/>
              <a:pPr>
                <a:defRPr/>
              </a:pPr>
              <a:t>‹#›</a:t>
            </a:fld>
            <a:endParaRPr lang="en-US"/>
          </a:p>
        </p:txBody>
      </p:sp>
    </p:spTree>
    <p:extLst>
      <p:ext uri="{BB962C8B-B14F-4D97-AF65-F5344CB8AC3E}">
        <p14:creationId xmlns:p14="http://schemas.microsoft.com/office/powerpoint/2010/main" val="193417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3F7434-B1A6-45EE-B9AB-AB4016AA7120}" type="datetime1">
              <a:rPr lang="en-US"/>
              <a:pPr>
                <a:defRPr/>
              </a:pPr>
              <a:t>1/31/2014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49B20B-F6D2-4B1D-B8DA-9C7DB9718F3F}" type="slidenum">
              <a:rPr lang="en-US"/>
              <a:pPr>
                <a:defRPr/>
              </a:pPr>
              <a:t>‹#›</a:t>
            </a:fld>
            <a:endParaRPr lang="en-US"/>
          </a:p>
        </p:txBody>
      </p:sp>
    </p:spTree>
    <p:extLst>
      <p:ext uri="{BB962C8B-B14F-4D97-AF65-F5344CB8AC3E}">
        <p14:creationId xmlns:p14="http://schemas.microsoft.com/office/powerpoint/2010/main" val="119684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585C27-3C83-4AB9-BA8A-5041A5BE0742}" type="datetime1">
              <a:rPr lang="en-US"/>
              <a:pPr>
                <a:defRPr/>
              </a:pPr>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AA1011-1DDC-4F34-AC0A-0317ED4F90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65" charset="0"/>
        </a:defRPr>
      </a:lvl2pPr>
      <a:lvl3pPr algn="ctr" rtl="0" eaLnBrk="0" fontAlgn="base" hangingPunct="0">
        <a:spcBef>
          <a:spcPct val="0"/>
        </a:spcBef>
        <a:spcAft>
          <a:spcPct val="0"/>
        </a:spcAft>
        <a:defRPr sz="4400">
          <a:solidFill>
            <a:schemeClr val="tx1"/>
          </a:solidFill>
          <a:latin typeface="Calibri" pitchFamily="-65" charset="0"/>
        </a:defRPr>
      </a:lvl3pPr>
      <a:lvl4pPr algn="ctr" rtl="0" eaLnBrk="0" fontAlgn="base" hangingPunct="0">
        <a:spcBef>
          <a:spcPct val="0"/>
        </a:spcBef>
        <a:spcAft>
          <a:spcPct val="0"/>
        </a:spcAft>
        <a:defRPr sz="4400">
          <a:solidFill>
            <a:schemeClr val="tx1"/>
          </a:solidFill>
          <a:latin typeface="Calibri" pitchFamily="-65" charset="0"/>
        </a:defRPr>
      </a:lvl4pPr>
      <a:lvl5pPr algn="ctr" rtl="0" eaLnBrk="0" fontAlgn="base" hangingPunct="0">
        <a:spcBef>
          <a:spcPct val="0"/>
        </a:spcBef>
        <a:spcAft>
          <a:spcPct val="0"/>
        </a:spcAft>
        <a:defRPr sz="4400">
          <a:solidFill>
            <a:schemeClr val="tx1"/>
          </a:solidFill>
          <a:latin typeface="Calibri" pitchFamily="-65" charset="0"/>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6FF453E-AD59-49BE-86CE-C7407245871E}" type="datetimeFigureOut">
              <a:rPr lang="en-US" smtClean="0">
                <a:solidFill>
                  <a:prstClr val="black">
                    <a:tint val="75000"/>
                  </a:prstClr>
                </a:solidFill>
                <a:latin typeface="Calibri"/>
                <a:cs typeface="+mn-cs"/>
              </a:rPr>
              <a:pPr fontAlgn="auto">
                <a:spcBef>
                  <a:spcPts val="0"/>
                </a:spcBef>
                <a:spcAft>
                  <a:spcPts val="0"/>
                </a:spcAft>
              </a:pPr>
              <a:t>1/31/2014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815CCD-D443-4C94-A1C9-8A3C0BD1B423}"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32691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eg"/><Relationship Id="rId18" Type="http://schemas.openxmlformats.org/officeDocument/2006/relationships/hyperlink" Target="http://images.google.com/imgres?imgurl=http://www.fromweedeaterstotugboats.com/mac-truck.JPG&amp;imgrefurl=http://www.fromweedeaterstotugboats.com/&amp;h=226&amp;w=381&amp;sz=57&amp;tbnid=kekXhycU2_F5iM:&amp;tbnh=70&amp;tbnw=119&amp;hl=en&amp;start=5&amp;prev=/images?q=commercial+truck+us+diesel&amp;svnum=10&amp;hl=en&amp;lr=&amp;rls=SUNA,SUNA:2006-17,SUNA:en" TargetMode="External"/><Relationship Id="rId3" Type="http://schemas.openxmlformats.org/officeDocument/2006/relationships/notesSlide" Target="../notesSlides/notesSlide20.xml"/><Relationship Id="rId21" Type="http://schemas.openxmlformats.org/officeDocument/2006/relationships/image" Target="../media/image29.jpeg"/><Relationship Id="rId7" Type="http://schemas.openxmlformats.org/officeDocument/2006/relationships/image" Target="../media/image19.png"/><Relationship Id="rId12" Type="http://schemas.openxmlformats.org/officeDocument/2006/relationships/hyperlink" Target="http://images.google.com/imgres?imgurl=http://www.spartech.com/images/transform-fridge-unit.jpg&amp;imgrefurl=http://www.spartech.com/product_transformations/transportation.html&amp;h=140&amp;w=221&amp;sz=8&amp;tbnid=SE6wZfkZVOJW0M:&amp;tbnh=64&amp;tbnw=102&amp;hl=en&amp;start=10&amp;prev=/images?q=Transportation+refrigeration+unit&amp;svnum=10&amp;hl=en&amp;lr=&amp;rls=SUNA,SUNA:2006-17,SUNA:en" TargetMode="External"/><Relationship Id="rId17" Type="http://schemas.openxmlformats.org/officeDocument/2006/relationships/image" Target="../media/image27.jpeg"/><Relationship Id="rId2" Type="http://schemas.openxmlformats.org/officeDocument/2006/relationships/slideLayout" Target="../slideLayouts/slideLayout13.xml"/><Relationship Id="rId16" Type="http://schemas.openxmlformats.org/officeDocument/2006/relationships/hyperlink" Target="http://images.google.com/imgres?imgurl=http://www.ucsusa.org/assets/images/trucks_and_buses/busmog.gif&amp;imgrefurl=http://www.ucsusa.org/clean_vehicles/big_rig_cleanup/california-leads-the-way-diesel-pollution-and-public-health.html&amp;h=148&amp;w=216&amp;sz=18&amp;tbnid=A2c0CAllbRlQEM:&amp;tbnh=69&amp;tbnw=101&amp;hl=en&amp;start=10&amp;prev=/images?q=school+bus+california&amp;svnum=10&amp;hl=en&amp;lr=&amp;rls=SUNA,SUNA:2006-17,SUNA:en" TargetMode="External"/><Relationship Id="rId20" Type="http://schemas.openxmlformats.org/officeDocument/2006/relationships/hyperlink" Target="http://www.streetcarmike.com/losangelestransit/metro_nabi7421_disneyland_02222004_900x675.jpg" TargetMode="Externa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6.jpeg"/><Relationship Id="rId10" Type="http://schemas.openxmlformats.org/officeDocument/2006/relationships/image" Target="../media/image23.jpeg"/><Relationship Id="rId19" Type="http://schemas.openxmlformats.org/officeDocument/2006/relationships/image" Target="../media/image28.jpeg"/><Relationship Id="rId4" Type="http://schemas.openxmlformats.org/officeDocument/2006/relationships/hyperlink" Target="http://images.google.com/imgres?imgurl=http://www.skipperscentraltire.com/images/trucks_otr.gif&amp;imgrefurl=http://www.skipperscentraltire.com/&amp;h=271&amp;w=344&amp;sz=44&amp;tbnid=iR3yA6NcKHjzOM:&amp;tbnh=91&amp;tbnw=116&amp;hl=en&amp;start=28&amp;prev=/images?q=off-road+mobile&amp;start=20&amp;svnum=10&amp;hl=en&amp;lr=&amp;rls=SUNA,SUNA:2006-17,SUNA:en&amp;sa=N" TargetMode="External"/><Relationship Id="rId9" Type="http://schemas.openxmlformats.org/officeDocument/2006/relationships/image" Target="../media/image22.jpeg"/><Relationship Id="rId14" Type="http://schemas.openxmlformats.org/officeDocument/2006/relationships/hyperlink" Target="http://images.google.com/imgres?imgurl=http://www.usedsandblastandaircompressors.com/images/PI2254.jpg&amp;imgrefurl=http://www.usedsandblastandaircompressors.com/index6.html&amp;h=480&amp;w=640&amp;sz=52&amp;tbnid=Au9d3uTioTUZ5M:&amp;tbnh=101&amp;tbnw=135&amp;hl=en&amp;start=24&amp;prev=/images?q=portable+diesel+engine&amp;start=20&amp;svnum=10&amp;hl=en&amp;lr=&amp;rls=SUNA,SUNA:2006-17,SUNA:en&amp;sa=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file:///C:\Users\bcroes\Documents\Committees,%20etc\Conferences\2010%2004-15%20UC%20Riverside%20BCOE%2020th%20Anniversary%20Lecture%20Series\ani-1.wmv" TargetMode="Externa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ctrTitle"/>
          </p:nvPr>
        </p:nvSpPr>
        <p:spPr>
          <a:xfrm>
            <a:off x="0" y="76200"/>
            <a:ext cx="9144000" cy="1752600"/>
          </a:xfrm>
        </p:spPr>
        <p:txBody>
          <a:bodyPr anchorCtr="1"/>
          <a:lstStyle/>
          <a:p>
            <a:r>
              <a:rPr lang="en-US" altLang="en-US" sz="5400" b="1" dirty="0" smtClean="0"/>
              <a:t>What Was Done in California and How?</a:t>
            </a:r>
            <a:endParaRPr lang="en-US" altLang="en-US" sz="5400" b="1" dirty="0"/>
          </a:p>
        </p:txBody>
      </p:sp>
      <p:sp>
        <p:nvSpPr>
          <p:cNvPr id="685059" name="Rectangle 3"/>
          <p:cNvSpPr>
            <a:spLocks noGrp="1" noChangeArrowheads="1"/>
          </p:cNvSpPr>
          <p:nvPr>
            <p:ph type="subTitle" idx="1"/>
          </p:nvPr>
        </p:nvSpPr>
        <p:spPr>
          <a:xfrm>
            <a:off x="381000" y="1981200"/>
            <a:ext cx="8305800" cy="2133600"/>
          </a:xfrm>
        </p:spPr>
        <p:txBody>
          <a:bodyPr>
            <a:normAutofit fontScale="62500" lnSpcReduction="20000"/>
          </a:bodyPr>
          <a:lstStyle/>
          <a:p>
            <a:endParaRPr lang="en-US" altLang="en-US" sz="3100" dirty="0" smtClean="0"/>
          </a:p>
          <a:p>
            <a:r>
              <a:rPr lang="en-US" altLang="en-US" sz="3100" dirty="0" smtClean="0"/>
              <a:t>Dr. Alan Lloyd, President Emeritus</a:t>
            </a:r>
            <a:endParaRPr lang="en-US" altLang="en-US" sz="3100" dirty="0"/>
          </a:p>
          <a:p>
            <a:r>
              <a:rPr lang="en-US" altLang="en-US" sz="3100" dirty="0"/>
              <a:t>International Council on Clean </a:t>
            </a:r>
            <a:r>
              <a:rPr lang="en-US" altLang="en-US" sz="3100" dirty="0" smtClean="0"/>
              <a:t>Transportation</a:t>
            </a:r>
          </a:p>
          <a:p>
            <a:r>
              <a:rPr lang="en-US" altLang="en-US" sz="3100" dirty="0"/>
              <a:t>alloyd@theicct.org</a:t>
            </a:r>
          </a:p>
          <a:p>
            <a:endParaRPr lang="en-US" altLang="en-US" sz="3100" dirty="0"/>
          </a:p>
          <a:p>
            <a:r>
              <a:rPr lang="en-US" altLang="en-US" sz="3100" dirty="0" smtClean="0"/>
              <a:t>Former Chair, California </a:t>
            </a:r>
            <a:r>
              <a:rPr lang="en-US" altLang="en-US" sz="3100" dirty="0"/>
              <a:t>Air Resources </a:t>
            </a:r>
            <a:r>
              <a:rPr lang="en-US" altLang="en-US" sz="3100" dirty="0" smtClean="0"/>
              <a:t>Board</a:t>
            </a:r>
          </a:p>
          <a:p>
            <a:r>
              <a:rPr lang="en-US" altLang="en-US" sz="3100" smtClean="0"/>
              <a:t>Former </a:t>
            </a:r>
            <a:r>
              <a:rPr lang="en-US" altLang="en-US" sz="3100" dirty="0" smtClean="0"/>
              <a:t>Secretary, California Environmental Protection Agency  </a:t>
            </a:r>
            <a:endParaRPr lang="en-US" altLang="en-US" sz="3100" dirty="0"/>
          </a:p>
        </p:txBody>
      </p:sp>
      <p:pic>
        <p:nvPicPr>
          <p:cNvPr id="685061" name="Picture 5" descr="losangel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7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C:\Users\bcroes\Documents\Committees, etc\Presentation Template\ariehs-de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32" y="228600"/>
            <a:ext cx="8276167"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7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52400" y="304800"/>
            <a:ext cx="8839199" cy="1295400"/>
          </a:xfrm>
        </p:spPr>
        <p:txBody>
          <a:bodyPr>
            <a:normAutofit fontScale="90000"/>
          </a:bodyPr>
          <a:lstStyle/>
          <a:p>
            <a:r>
              <a:rPr lang="en-US" altLang="en-US" sz="4800" dirty="0"/>
              <a:t>Cancer </a:t>
            </a:r>
            <a:r>
              <a:rPr lang="en-US" altLang="en-US" sz="4800" dirty="0" smtClean="0"/>
              <a:t>risks </a:t>
            </a:r>
            <a:r>
              <a:rPr lang="en-US" altLang="en-US" sz="4800" dirty="0"/>
              <a:t>from </a:t>
            </a:r>
            <a:r>
              <a:rPr lang="en-US" altLang="en-US" sz="4800" dirty="0" smtClean="0"/>
              <a:t>airborne toxics</a:t>
            </a:r>
            <a:r>
              <a:rPr lang="en-US" altLang="en-US" sz="4800" dirty="0"/>
              <a:t>*</a:t>
            </a:r>
            <a:br>
              <a:rPr lang="en-US" altLang="en-US" sz="4800" dirty="0"/>
            </a:br>
            <a:r>
              <a:rPr lang="en-US" altLang="en-US" sz="4000" dirty="0"/>
              <a:t> </a:t>
            </a:r>
            <a:r>
              <a:rPr lang="en-US" altLang="en-US" sz="3600" dirty="0"/>
              <a:t>(90% of risk from traffic pollutants)</a:t>
            </a:r>
            <a:endParaRPr lang="en-US" altLang="en-US" sz="4800" dirty="0"/>
          </a:p>
        </p:txBody>
      </p:sp>
      <p:sp>
        <p:nvSpPr>
          <p:cNvPr id="423939" name="Freeform 3"/>
          <p:cNvSpPr>
            <a:spLocks/>
          </p:cNvSpPr>
          <p:nvPr/>
        </p:nvSpPr>
        <p:spPr bwMode="auto">
          <a:xfrm>
            <a:off x="742950" y="5794375"/>
            <a:ext cx="7778750" cy="528638"/>
          </a:xfrm>
          <a:custGeom>
            <a:avLst/>
            <a:gdLst>
              <a:gd name="T0" fmla="*/ 0 w 4900"/>
              <a:gd name="T1" fmla="*/ 333 h 333"/>
              <a:gd name="T2" fmla="*/ 279 w 4900"/>
              <a:gd name="T3" fmla="*/ 0 h 333"/>
              <a:gd name="T4" fmla="*/ 4900 w 4900"/>
              <a:gd name="T5" fmla="*/ 0 h 333"/>
              <a:gd name="T6" fmla="*/ 4621 w 4900"/>
              <a:gd name="T7" fmla="*/ 333 h 333"/>
              <a:gd name="T8" fmla="*/ 0 w 4900"/>
              <a:gd name="T9" fmla="*/ 333 h 333"/>
            </a:gdLst>
            <a:ahLst/>
            <a:cxnLst>
              <a:cxn ang="0">
                <a:pos x="T0" y="T1"/>
              </a:cxn>
              <a:cxn ang="0">
                <a:pos x="T2" y="T3"/>
              </a:cxn>
              <a:cxn ang="0">
                <a:pos x="T4" y="T5"/>
              </a:cxn>
              <a:cxn ang="0">
                <a:pos x="T6" y="T7"/>
              </a:cxn>
              <a:cxn ang="0">
                <a:pos x="T8" y="T9"/>
              </a:cxn>
            </a:cxnLst>
            <a:rect l="0" t="0" r="r" b="b"/>
            <a:pathLst>
              <a:path w="4900" h="333">
                <a:moveTo>
                  <a:pt x="0" y="333"/>
                </a:moveTo>
                <a:lnTo>
                  <a:pt x="279" y="0"/>
                </a:lnTo>
                <a:lnTo>
                  <a:pt x="4900" y="0"/>
                </a:lnTo>
                <a:lnTo>
                  <a:pt x="4621" y="333"/>
                </a:lnTo>
                <a:lnTo>
                  <a:pt x="0" y="3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940" name="Freeform 4"/>
          <p:cNvSpPr>
            <a:spLocks/>
          </p:cNvSpPr>
          <p:nvPr/>
        </p:nvSpPr>
        <p:spPr bwMode="auto">
          <a:xfrm>
            <a:off x="742950" y="2128838"/>
            <a:ext cx="442913" cy="4194175"/>
          </a:xfrm>
          <a:custGeom>
            <a:avLst/>
            <a:gdLst>
              <a:gd name="T0" fmla="*/ 0 w 279"/>
              <a:gd name="T1" fmla="*/ 2642 h 2642"/>
              <a:gd name="T2" fmla="*/ 0 w 279"/>
              <a:gd name="T3" fmla="*/ 334 h 2642"/>
              <a:gd name="T4" fmla="*/ 279 w 279"/>
              <a:gd name="T5" fmla="*/ 0 h 2642"/>
              <a:gd name="T6" fmla="*/ 279 w 279"/>
              <a:gd name="T7" fmla="*/ 2309 h 2642"/>
              <a:gd name="T8" fmla="*/ 0 w 279"/>
              <a:gd name="T9" fmla="*/ 2642 h 2642"/>
            </a:gdLst>
            <a:ahLst/>
            <a:cxnLst>
              <a:cxn ang="0">
                <a:pos x="T0" y="T1"/>
              </a:cxn>
              <a:cxn ang="0">
                <a:pos x="T2" y="T3"/>
              </a:cxn>
              <a:cxn ang="0">
                <a:pos x="T4" y="T5"/>
              </a:cxn>
              <a:cxn ang="0">
                <a:pos x="T6" y="T7"/>
              </a:cxn>
              <a:cxn ang="0">
                <a:pos x="T8" y="T9"/>
              </a:cxn>
            </a:cxnLst>
            <a:rect l="0" t="0" r="r" b="b"/>
            <a:pathLst>
              <a:path w="279" h="2642">
                <a:moveTo>
                  <a:pt x="0" y="2642"/>
                </a:moveTo>
                <a:lnTo>
                  <a:pt x="0" y="334"/>
                </a:lnTo>
                <a:lnTo>
                  <a:pt x="279" y="0"/>
                </a:lnTo>
                <a:lnTo>
                  <a:pt x="279" y="2309"/>
                </a:lnTo>
                <a:lnTo>
                  <a:pt x="0" y="26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941" name="Rectangle 5"/>
          <p:cNvSpPr>
            <a:spLocks noChangeArrowheads="1"/>
          </p:cNvSpPr>
          <p:nvPr/>
        </p:nvSpPr>
        <p:spPr bwMode="auto">
          <a:xfrm>
            <a:off x="1185863" y="2128838"/>
            <a:ext cx="7335837"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3942" name="Freeform 6"/>
          <p:cNvSpPr>
            <a:spLocks/>
          </p:cNvSpPr>
          <p:nvPr/>
        </p:nvSpPr>
        <p:spPr bwMode="auto">
          <a:xfrm>
            <a:off x="742950" y="5794375"/>
            <a:ext cx="7778750" cy="528638"/>
          </a:xfrm>
          <a:custGeom>
            <a:avLst/>
            <a:gdLst>
              <a:gd name="T0" fmla="*/ 4900 w 4900"/>
              <a:gd name="T1" fmla="*/ 0 h 333"/>
              <a:gd name="T2" fmla="*/ 4621 w 4900"/>
              <a:gd name="T3" fmla="*/ 333 h 333"/>
              <a:gd name="T4" fmla="*/ 0 w 4900"/>
              <a:gd name="T5" fmla="*/ 333 h 333"/>
              <a:gd name="T6" fmla="*/ 279 w 4900"/>
              <a:gd name="T7" fmla="*/ 0 h 333"/>
              <a:gd name="T8" fmla="*/ 4900 w 4900"/>
              <a:gd name="T9" fmla="*/ 0 h 333"/>
            </a:gdLst>
            <a:ahLst/>
            <a:cxnLst>
              <a:cxn ang="0">
                <a:pos x="T0" y="T1"/>
              </a:cxn>
              <a:cxn ang="0">
                <a:pos x="T2" y="T3"/>
              </a:cxn>
              <a:cxn ang="0">
                <a:pos x="T4" y="T5"/>
              </a:cxn>
              <a:cxn ang="0">
                <a:pos x="T6" y="T7"/>
              </a:cxn>
              <a:cxn ang="0">
                <a:pos x="T8" y="T9"/>
              </a:cxn>
            </a:cxnLst>
            <a:rect l="0" t="0" r="r" b="b"/>
            <a:pathLst>
              <a:path w="4900" h="333">
                <a:moveTo>
                  <a:pt x="4900" y="0"/>
                </a:moveTo>
                <a:lnTo>
                  <a:pt x="4621" y="333"/>
                </a:lnTo>
                <a:lnTo>
                  <a:pt x="0" y="333"/>
                </a:lnTo>
                <a:lnTo>
                  <a:pt x="279" y="0"/>
                </a:lnTo>
                <a:lnTo>
                  <a:pt x="4900" y="0"/>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943" name="Freeform 7"/>
          <p:cNvSpPr>
            <a:spLocks/>
          </p:cNvSpPr>
          <p:nvPr/>
        </p:nvSpPr>
        <p:spPr bwMode="auto">
          <a:xfrm>
            <a:off x="742950" y="2128838"/>
            <a:ext cx="442913" cy="4194175"/>
          </a:xfrm>
          <a:custGeom>
            <a:avLst/>
            <a:gdLst>
              <a:gd name="T0" fmla="*/ 0 w 279"/>
              <a:gd name="T1" fmla="*/ 2642 h 2642"/>
              <a:gd name="T2" fmla="*/ 0 w 279"/>
              <a:gd name="T3" fmla="*/ 334 h 2642"/>
              <a:gd name="T4" fmla="*/ 279 w 279"/>
              <a:gd name="T5" fmla="*/ 0 h 2642"/>
              <a:gd name="T6" fmla="*/ 279 w 279"/>
              <a:gd name="T7" fmla="*/ 2309 h 2642"/>
              <a:gd name="T8" fmla="*/ 0 w 279"/>
              <a:gd name="T9" fmla="*/ 2642 h 2642"/>
            </a:gdLst>
            <a:ahLst/>
            <a:cxnLst>
              <a:cxn ang="0">
                <a:pos x="T0" y="T1"/>
              </a:cxn>
              <a:cxn ang="0">
                <a:pos x="T2" y="T3"/>
              </a:cxn>
              <a:cxn ang="0">
                <a:pos x="T4" y="T5"/>
              </a:cxn>
              <a:cxn ang="0">
                <a:pos x="T6" y="T7"/>
              </a:cxn>
              <a:cxn ang="0">
                <a:pos x="T8" y="T9"/>
              </a:cxn>
            </a:cxnLst>
            <a:rect l="0" t="0" r="r" b="b"/>
            <a:pathLst>
              <a:path w="279" h="2642">
                <a:moveTo>
                  <a:pt x="0" y="2642"/>
                </a:moveTo>
                <a:lnTo>
                  <a:pt x="0" y="334"/>
                </a:lnTo>
                <a:lnTo>
                  <a:pt x="279" y="0"/>
                </a:lnTo>
                <a:lnTo>
                  <a:pt x="279" y="2309"/>
                </a:lnTo>
                <a:lnTo>
                  <a:pt x="0" y="26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944" name="Rectangle 8"/>
          <p:cNvSpPr>
            <a:spLocks noChangeArrowheads="1"/>
          </p:cNvSpPr>
          <p:nvPr/>
        </p:nvSpPr>
        <p:spPr bwMode="auto">
          <a:xfrm>
            <a:off x="1185863" y="2128838"/>
            <a:ext cx="7335837"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3945" name="Freeform 9"/>
          <p:cNvSpPr>
            <a:spLocks/>
          </p:cNvSpPr>
          <p:nvPr/>
        </p:nvSpPr>
        <p:spPr bwMode="auto">
          <a:xfrm>
            <a:off x="1858963" y="2438400"/>
            <a:ext cx="442912" cy="3884613"/>
          </a:xfrm>
          <a:custGeom>
            <a:avLst/>
            <a:gdLst>
              <a:gd name="T0" fmla="*/ 0 w 279"/>
              <a:gd name="T1" fmla="*/ 2447 h 2447"/>
              <a:gd name="T2" fmla="*/ 0 w 279"/>
              <a:gd name="T3" fmla="*/ 341 h 2447"/>
              <a:gd name="T4" fmla="*/ 279 w 279"/>
              <a:gd name="T5" fmla="*/ 0 h 2447"/>
              <a:gd name="T6" fmla="*/ 279 w 279"/>
              <a:gd name="T7" fmla="*/ 2114 h 2447"/>
              <a:gd name="T8" fmla="*/ 0 w 279"/>
              <a:gd name="T9" fmla="*/ 2447 h 2447"/>
            </a:gdLst>
            <a:ahLst/>
            <a:cxnLst>
              <a:cxn ang="0">
                <a:pos x="T0" y="T1"/>
              </a:cxn>
              <a:cxn ang="0">
                <a:pos x="T2" y="T3"/>
              </a:cxn>
              <a:cxn ang="0">
                <a:pos x="T4" y="T5"/>
              </a:cxn>
              <a:cxn ang="0">
                <a:pos x="T6" y="T7"/>
              </a:cxn>
              <a:cxn ang="0">
                <a:pos x="T8" y="T9"/>
              </a:cxn>
            </a:cxnLst>
            <a:rect l="0" t="0" r="r" b="b"/>
            <a:pathLst>
              <a:path w="279" h="2447">
                <a:moveTo>
                  <a:pt x="0" y="2447"/>
                </a:moveTo>
                <a:lnTo>
                  <a:pt x="0" y="341"/>
                </a:lnTo>
                <a:lnTo>
                  <a:pt x="279" y="0"/>
                </a:lnTo>
                <a:lnTo>
                  <a:pt x="279" y="2114"/>
                </a:lnTo>
                <a:lnTo>
                  <a:pt x="0" y="2447"/>
                </a:lnTo>
                <a:close/>
              </a:path>
            </a:pathLst>
          </a:custGeom>
          <a:solidFill>
            <a:srgbClr val="FF0000"/>
          </a:solidFill>
          <a:ln w="11176">
            <a:solidFill>
              <a:srgbClr val="000000"/>
            </a:solidFill>
            <a:prstDash val="solid"/>
            <a:round/>
            <a:headEnd/>
            <a:tailEnd/>
          </a:ln>
        </p:spPr>
        <p:txBody>
          <a:bodyPr/>
          <a:lstStyle/>
          <a:p>
            <a:endParaRPr lang="en-US"/>
          </a:p>
        </p:txBody>
      </p:sp>
      <p:sp>
        <p:nvSpPr>
          <p:cNvPr id="423946" name="Rectangle 10"/>
          <p:cNvSpPr>
            <a:spLocks noChangeArrowheads="1"/>
          </p:cNvSpPr>
          <p:nvPr/>
        </p:nvSpPr>
        <p:spPr bwMode="auto">
          <a:xfrm>
            <a:off x="1219200" y="2979738"/>
            <a:ext cx="639763" cy="3343275"/>
          </a:xfrm>
          <a:prstGeom prst="rect">
            <a:avLst/>
          </a:prstGeom>
          <a:solidFill>
            <a:srgbClr val="FF0000"/>
          </a:solidFill>
          <a:ln w="11176">
            <a:solidFill>
              <a:srgbClr val="000000"/>
            </a:solidFill>
            <a:miter lim="800000"/>
            <a:headEnd/>
            <a:tailEnd/>
          </a:ln>
        </p:spPr>
        <p:txBody>
          <a:bodyPr/>
          <a:lstStyle/>
          <a:p>
            <a:endParaRPr lang="en-US"/>
          </a:p>
        </p:txBody>
      </p:sp>
      <p:sp>
        <p:nvSpPr>
          <p:cNvPr id="423947" name="Freeform 11"/>
          <p:cNvSpPr>
            <a:spLocks/>
          </p:cNvSpPr>
          <p:nvPr/>
        </p:nvSpPr>
        <p:spPr bwMode="auto">
          <a:xfrm>
            <a:off x="1219200" y="2438400"/>
            <a:ext cx="1082675" cy="541338"/>
          </a:xfrm>
          <a:custGeom>
            <a:avLst/>
            <a:gdLst>
              <a:gd name="T0" fmla="*/ 403 w 682"/>
              <a:gd name="T1" fmla="*/ 341 h 341"/>
              <a:gd name="T2" fmla="*/ 682 w 682"/>
              <a:gd name="T3" fmla="*/ 0 h 341"/>
              <a:gd name="T4" fmla="*/ 278 w 682"/>
              <a:gd name="T5" fmla="*/ 0 h 341"/>
              <a:gd name="T6" fmla="*/ 0 w 682"/>
              <a:gd name="T7" fmla="*/ 341 h 341"/>
              <a:gd name="T8" fmla="*/ 403 w 682"/>
              <a:gd name="T9" fmla="*/ 341 h 341"/>
            </a:gdLst>
            <a:ahLst/>
            <a:cxnLst>
              <a:cxn ang="0">
                <a:pos x="T0" y="T1"/>
              </a:cxn>
              <a:cxn ang="0">
                <a:pos x="T2" y="T3"/>
              </a:cxn>
              <a:cxn ang="0">
                <a:pos x="T4" y="T5"/>
              </a:cxn>
              <a:cxn ang="0">
                <a:pos x="T6" y="T7"/>
              </a:cxn>
              <a:cxn ang="0">
                <a:pos x="T8" y="T9"/>
              </a:cxn>
            </a:cxnLst>
            <a:rect l="0" t="0" r="r" b="b"/>
            <a:pathLst>
              <a:path w="682" h="341">
                <a:moveTo>
                  <a:pt x="403" y="341"/>
                </a:moveTo>
                <a:lnTo>
                  <a:pt x="682" y="0"/>
                </a:lnTo>
                <a:lnTo>
                  <a:pt x="278" y="0"/>
                </a:lnTo>
                <a:lnTo>
                  <a:pt x="0" y="341"/>
                </a:lnTo>
                <a:lnTo>
                  <a:pt x="403" y="341"/>
                </a:lnTo>
                <a:close/>
              </a:path>
            </a:pathLst>
          </a:custGeom>
          <a:solidFill>
            <a:srgbClr val="FF0000"/>
          </a:solidFill>
          <a:ln w="11176">
            <a:solidFill>
              <a:srgbClr val="000000"/>
            </a:solidFill>
            <a:prstDash val="solid"/>
            <a:round/>
            <a:headEnd/>
            <a:tailEnd/>
          </a:ln>
        </p:spPr>
        <p:txBody>
          <a:bodyPr/>
          <a:lstStyle/>
          <a:p>
            <a:endParaRPr lang="en-US"/>
          </a:p>
        </p:txBody>
      </p:sp>
      <p:sp>
        <p:nvSpPr>
          <p:cNvPr id="423948" name="Freeform 12"/>
          <p:cNvSpPr>
            <a:spLocks/>
          </p:cNvSpPr>
          <p:nvPr/>
        </p:nvSpPr>
        <p:spPr bwMode="auto">
          <a:xfrm>
            <a:off x="2506663" y="5181600"/>
            <a:ext cx="441325" cy="1136650"/>
          </a:xfrm>
          <a:custGeom>
            <a:avLst/>
            <a:gdLst>
              <a:gd name="T0" fmla="*/ 0 w 278"/>
              <a:gd name="T1" fmla="*/ 716 h 716"/>
              <a:gd name="T2" fmla="*/ 0 w 278"/>
              <a:gd name="T3" fmla="*/ 341 h 716"/>
              <a:gd name="T4" fmla="*/ 278 w 278"/>
              <a:gd name="T5" fmla="*/ 0 h 716"/>
              <a:gd name="T6" fmla="*/ 278 w 278"/>
              <a:gd name="T7" fmla="*/ 383 h 716"/>
              <a:gd name="T8" fmla="*/ 0 w 278"/>
              <a:gd name="T9" fmla="*/ 716 h 716"/>
            </a:gdLst>
            <a:ahLst/>
            <a:cxnLst>
              <a:cxn ang="0">
                <a:pos x="T0" y="T1"/>
              </a:cxn>
              <a:cxn ang="0">
                <a:pos x="T2" y="T3"/>
              </a:cxn>
              <a:cxn ang="0">
                <a:pos x="T4" y="T5"/>
              </a:cxn>
              <a:cxn ang="0">
                <a:pos x="T6" y="T7"/>
              </a:cxn>
              <a:cxn ang="0">
                <a:pos x="T8" y="T9"/>
              </a:cxn>
            </a:cxnLst>
            <a:rect l="0" t="0" r="r" b="b"/>
            <a:pathLst>
              <a:path w="278" h="716">
                <a:moveTo>
                  <a:pt x="0" y="716"/>
                </a:moveTo>
                <a:lnTo>
                  <a:pt x="0" y="341"/>
                </a:lnTo>
                <a:lnTo>
                  <a:pt x="278" y="0"/>
                </a:lnTo>
                <a:lnTo>
                  <a:pt x="278" y="383"/>
                </a:lnTo>
                <a:lnTo>
                  <a:pt x="0" y="716"/>
                </a:lnTo>
                <a:close/>
              </a:path>
            </a:pathLst>
          </a:custGeom>
          <a:solidFill>
            <a:srgbClr val="1A1A66"/>
          </a:solidFill>
          <a:ln w="11113">
            <a:solidFill>
              <a:srgbClr val="000000"/>
            </a:solidFill>
            <a:prstDash val="solid"/>
            <a:round/>
            <a:headEnd/>
            <a:tailEnd/>
          </a:ln>
        </p:spPr>
        <p:txBody>
          <a:bodyPr/>
          <a:lstStyle/>
          <a:p>
            <a:endParaRPr lang="en-US"/>
          </a:p>
        </p:txBody>
      </p:sp>
      <p:sp>
        <p:nvSpPr>
          <p:cNvPr id="423949" name="Rectangle 13"/>
          <p:cNvSpPr>
            <a:spLocks noChangeArrowheads="1"/>
          </p:cNvSpPr>
          <p:nvPr/>
        </p:nvSpPr>
        <p:spPr bwMode="auto">
          <a:xfrm>
            <a:off x="1858963" y="5727700"/>
            <a:ext cx="641350" cy="595313"/>
          </a:xfrm>
          <a:prstGeom prst="rect">
            <a:avLst/>
          </a:prstGeom>
          <a:solidFill>
            <a:srgbClr val="3333CC"/>
          </a:solidFill>
          <a:ln w="11176">
            <a:solidFill>
              <a:srgbClr val="000000"/>
            </a:solidFill>
            <a:miter lim="800000"/>
            <a:headEnd/>
            <a:tailEnd/>
          </a:ln>
        </p:spPr>
        <p:txBody>
          <a:bodyPr/>
          <a:lstStyle/>
          <a:p>
            <a:endParaRPr lang="en-US"/>
          </a:p>
        </p:txBody>
      </p:sp>
      <p:sp>
        <p:nvSpPr>
          <p:cNvPr id="423950" name="Freeform 14"/>
          <p:cNvSpPr>
            <a:spLocks/>
          </p:cNvSpPr>
          <p:nvPr/>
        </p:nvSpPr>
        <p:spPr bwMode="auto">
          <a:xfrm>
            <a:off x="1858963" y="5186363"/>
            <a:ext cx="1082675" cy="541337"/>
          </a:xfrm>
          <a:custGeom>
            <a:avLst/>
            <a:gdLst>
              <a:gd name="T0" fmla="*/ 404 w 682"/>
              <a:gd name="T1" fmla="*/ 341 h 341"/>
              <a:gd name="T2" fmla="*/ 682 w 682"/>
              <a:gd name="T3" fmla="*/ 0 h 341"/>
              <a:gd name="T4" fmla="*/ 279 w 682"/>
              <a:gd name="T5" fmla="*/ 0 h 341"/>
              <a:gd name="T6" fmla="*/ 0 w 682"/>
              <a:gd name="T7" fmla="*/ 341 h 341"/>
              <a:gd name="T8" fmla="*/ 404 w 682"/>
              <a:gd name="T9" fmla="*/ 341 h 341"/>
            </a:gdLst>
            <a:ahLst/>
            <a:cxnLst>
              <a:cxn ang="0">
                <a:pos x="T0" y="T1"/>
              </a:cxn>
              <a:cxn ang="0">
                <a:pos x="T2" y="T3"/>
              </a:cxn>
              <a:cxn ang="0">
                <a:pos x="T4" y="T5"/>
              </a:cxn>
              <a:cxn ang="0">
                <a:pos x="T6" y="T7"/>
              </a:cxn>
              <a:cxn ang="0">
                <a:pos x="T8" y="T9"/>
              </a:cxn>
            </a:cxnLst>
            <a:rect l="0" t="0" r="r" b="b"/>
            <a:pathLst>
              <a:path w="682" h="341">
                <a:moveTo>
                  <a:pt x="404" y="341"/>
                </a:moveTo>
                <a:lnTo>
                  <a:pt x="682" y="0"/>
                </a:lnTo>
                <a:lnTo>
                  <a:pt x="279" y="0"/>
                </a:lnTo>
                <a:lnTo>
                  <a:pt x="0" y="341"/>
                </a:lnTo>
                <a:lnTo>
                  <a:pt x="404" y="341"/>
                </a:lnTo>
                <a:close/>
              </a:path>
            </a:pathLst>
          </a:custGeom>
          <a:solidFill>
            <a:srgbClr val="262699"/>
          </a:solidFill>
          <a:ln w="11113">
            <a:solidFill>
              <a:srgbClr val="000000"/>
            </a:solidFill>
            <a:prstDash val="solid"/>
            <a:round/>
            <a:headEnd/>
            <a:tailEnd/>
          </a:ln>
        </p:spPr>
        <p:txBody>
          <a:bodyPr/>
          <a:lstStyle/>
          <a:p>
            <a:endParaRPr lang="en-US"/>
          </a:p>
        </p:txBody>
      </p:sp>
      <p:sp>
        <p:nvSpPr>
          <p:cNvPr id="423951" name="Freeform 15"/>
          <p:cNvSpPr>
            <a:spLocks/>
          </p:cNvSpPr>
          <p:nvPr/>
        </p:nvSpPr>
        <p:spPr bwMode="auto">
          <a:xfrm>
            <a:off x="3130550" y="5253038"/>
            <a:ext cx="452438" cy="1069975"/>
          </a:xfrm>
          <a:custGeom>
            <a:avLst/>
            <a:gdLst>
              <a:gd name="T0" fmla="*/ 0 w 285"/>
              <a:gd name="T1" fmla="*/ 674 h 674"/>
              <a:gd name="T2" fmla="*/ 0 w 285"/>
              <a:gd name="T3" fmla="*/ 341 h 674"/>
              <a:gd name="T4" fmla="*/ 285 w 285"/>
              <a:gd name="T5" fmla="*/ 0 h 674"/>
              <a:gd name="T6" fmla="*/ 285 w 285"/>
              <a:gd name="T7" fmla="*/ 341 h 674"/>
              <a:gd name="T8" fmla="*/ 0 w 285"/>
              <a:gd name="T9" fmla="*/ 674 h 674"/>
            </a:gdLst>
            <a:ahLst/>
            <a:cxnLst>
              <a:cxn ang="0">
                <a:pos x="T0" y="T1"/>
              </a:cxn>
              <a:cxn ang="0">
                <a:pos x="T2" y="T3"/>
              </a:cxn>
              <a:cxn ang="0">
                <a:pos x="T4" y="T5"/>
              </a:cxn>
              <a:cxn ang="0">
                <a:pos x="T6" y="T7"/>
              </a:cxn>
              <a:cxn ang="0">
                <a:pos x="T8" y="T9"/>
              </a:cxn>
            </a:cxnLst>
            <a:rect l="0" t="0" r="r" b="b"/>
            <a:pathLst>
              <a:path w="285" h="674">
                <a:moveTo>
                  <a:pt x="0" y="674"/>
                </a:moveTo>
                <a:lnTo>
                  <a:pt x="0" y="341"/>
                </a:lnTo>
                <a:lnTo>
                  <a:pt x="285" y="0"/>
                </a:lnTo>
                <a:lnTo>
                  <a:pt x="285" y="341"/>
                </a:lnTo>
                <a:lnTo>
                  <a:pt x="0" y="674"/>
                </a:lnTo>
                <a:close/>
              </a:path>
            </a:pathLst>
          </a:custGeom>
          <a:solidFill>
            <a:srgbClr val="666680"/>
          </a:solidFill>
          <a:ln w="11113">
            <a:solidFill>
              <a:srgbClr val="000000"/>
            </a:solidFill>
            <a:prstDash val="solid"/>
            <a:round/>
            <a:headEnd/>
            <a:tailEnd/>
          </a:ln>
        </p:spPr>
        <p:txBody>
          <a:bodyPr/>
          <a:lstStyle/>
          <a:p>
            <a:endParaRPr lang="en-US"/>
          </a:p>
        </p:txBody>
      </p:sp>
      <p:sp>
        <p:nvSpPr>
          <p:cNvPr id="423952" name="Rectangle 16"/>
          <p:cNvSpPr>
            <a:spLocks noChangeArrowheads="1"/>
          </p:cNvSpPr>
          <p:nvPr/>
        </p:nvSpPr>
        <p:spPr bwMode="auto">
          <a:xfrm>
            <a:off x="2500313" y="5794375"/>
            <a:ext cx="630237" cy="528638"/>
          </a:xfrm>
          <a:prstGeom prst="rect">
            <a:avLst/>
          </a:prstGeom>
          <a:solidFill>
            <a:srgbClr val="CCCCFF"/>
          </a:solidFill>
          <a:ln w="11176">
            <a:solidFill>
              <a:srgbClr val="000000"/>
            </a:solidFill>
            <a:miter lim="800000"/>
            <a:headEnd/>
            <a:tailEnd/>
          </a:ln>
        </p:spPr>
        <p:txBody>
          <a:bodyPr/>
          <a:lstStyle/>
          <a:p>
            <a:endParaRPr lang="en-US"/>
          </a:p>
        </p:txBody>
      </p:sp>
      <p:sp>
        <p:nvSpPr>
          <p:cNvPr id="423953" name="Freeform 17"/>
          <p:cNvSpPr>
            <a:spLocks/>
          </p:cNvSpPr>
          <p:nvPr/>
        </p:nvSpPr>
        <p:spPr bwMode="auto">
          <a:xfrm>
            <a:off x="2500313" y="5253038"/>
            <a:ext cx="1082675" cy="541337"/>
          </a:xfrm>
          <a:custGeom>
            <a:avLst/>
            <a:gdLst>
              <a:gd name="T0" fmla="*/ 397 w 682"/>
              <a:gd name="T1" fmla="*/ 341 h 341"/>
              <a:gd name="T2" fmla="*/ 682 w 682"/>
              <a:gd name="T3" fmla="*/ 0 h 341"/>
              <a:gd name="T4" fmla="*/ 278 w 682"/>
              <a:gd name="T5" fmla="*/ 0 h 341"/>
              <a:gd name="T6" fmla="*/ 0 w 682"/>
              <a:gd name="T7" fmla="*/ 341 h 341"/>
              <a:gd name="T8" fmla="*/ 397 w 682"/>
              <a:gd name="T9" fmla="*/ 341 h 341"/>
            </a:gdLst>
            <a:ahLst/>
            <a:cxnLst>
              <a:cxn ang="0">
                <a:pos x="T0" y="T1"/>
              </a:cxn>
              <a:cxn ang="0">
                <a:pos x="T2" y="T3"/>
              </a:cxn>
              <a:cxn ang="0">
                <a:pos x="T4" y="T5"/>
              </a:cxn>
              <a:cxn ang="0">
                <a:pos x="T6" y="T7"/>
              </a:cxn>
              <a:cxn ang="0">
                <a:pos x="T8" y="T9"/>
              </a:cxn>
            </a:cxnLst>
            <a:rect l="0" t="0" r="r" b="b"/>
            <a:pathLst>
              <a:path w="682" h="341">
                <a:moveTo>
                  <a:pt x="397" y="341"/>
                </a:moveTo>
                <a:lnTo>
                  <a:pt x="682" y="0"/>
                </a:lnTo>
                <a:lnTo>
                  <a:pt x="278" y="0"/>
                </a:lnTo>
                <a:lnTo>
                  <a:pt x="0" y="341"/>
                </a:lnTo>
                <a:lnTo>
                  <a:pt x="397" y="341"/>
                </a:lnTo>
                <a:close/>
              </a:path>
            </a:pathLst>
          </a:custGeom>
          <a:solidFill>
            <a:srgbClr val="9999BF"/>
          </a:solidFill>
          <a:ln w="11113">
            <a:solidFill>
              <a:srgbClr val="000000"/>
            </a:solidFill>
            <a:prstDash val="solid"/>
            <a:round/>
            <a:headEnd/>
            <a:tailEnd/>
          </a:ln>
        </p:spPr>
        <p:txBody>
          <a:bodyPr/>
          <a:lstStyle/>
          <a:p>
            <a:endParaRPr lang="en-US"/>
          </a:p>
        </p:txBody>
      </p:sp>
      <p:sp>
        <p:nvSpPr>
          <p:cNvPr id="423954" name="Freeform 18"/>
          <p:cNvSpPr>
            <a:spLocks/>
          </p:cNvSpPr>
          <p:nvPr/>
        </p:nvSpPr>
        <p:spPr bwMode="auto">
          <a:xfrm>
            <a:off x="3770313" y="5595938"/>
            <a:ext cx="442912" cy="727075"/>
          </a:xfrm>
          <a:custGeom>
            <a:avLst/>
            <a:gdLst>
              <a:gd name="T0" fmla="*/ 0 w 279"/>
              <a:gd name="T1" fmla="*/ 458 h 458"/>
              <a:gd name="T2" fmla="*/ 0 w 279"/>
              <a:gd name="T3" fmla="*/ 340 h 458"/>
              <a:gd name="T4" fmla="*/ 279 w 279"/>
              <a:gd name="T5" fmla="*/ 0 h 458"/>
              <a:gd name="T6" fmla="*/ 279 w 279"/>
              <a:gd name="T7" fmla="*/ 125 h 458"/>
              <a:gd name="T8" fmla="*/ 0 w 279"/>
              <a:gd name="T9" fmla="*/ 458 h 458"/>
            </a:gdLst>
            <a:ahLst/>
            <a:cxnLst>
              <a:cxn ang="0">
                <a:pos x="T0" y="T1"/>
              </a:cxn>
              <a:cxn ang="0">
                <a:pos x="T2" y="T3"/>
              </a:cxn>
              <a:cxn ang="0">
                <a:pos x="T4" y="T5"/>
              </a:cxn>
              <a:cxn ang="0">
                <a:pos x="T6" y="T7"/>
              </a:cxn>
              <a:cxn ang="0">
                <a:pos x="T8" y="T9"/>
              </a:cxn>
            </a:cxnLst>
            <a:rect l="0" t="0" r="r" b="b"/>
            <a:pathLst>
              <a:path w="279" h="458">
                <a:moveTo>
                  <a:pt x="0" y="458"/>
                </a:moveTo>
                <a:lnTo>
                  <a:pt x="0" y="340"/>
                </a:lnTo>
                <a:lnTo>
                  <a:pt x="279" y="0"/>
                </a:lnTo>
                <a:lnTo>
                  <a:pt x="279" y="125"/>
                </a:lnTo>
                <a:lnTo>
                  <a:pt x="0" y="458"/>
                </a:lnTo>
                <a:close/>
              </a:path>
            </a:pathLst>
          </a:custGeom>
          <a:solidFill>
            <a:srgbClr val="595959"/>
          </a:solidFill>
          <a:ln w="11113">
            <a:solidFill>
              <a:srgbClr val="000000"/>
            </a:solidFill>
            <a:prstDash val="solid"/>
            <a:round/>
            <a:headEnd/>
            <a:tailEnd/>
          </a:ln>
        </p:spPr>
        <p:txBody>
          <a:bodyPr/>
          <a:lstStyle/>
          <a:p>
            <a:endParaRPr lang="en-US"/>
          </a:p>
        </p:txBody>
      </p:sp>
      <p:sp>
        <p:nvSpPr>
          <p:cNvPr id="423955" name="Rectangle 19"/>
          <p:cNvSpPr>
            <a:spLocks noChangeArrowheads="1"/>
          </p:cNvSpPr>
          <p:nvPr/>
        </p:nvSpPr>
        <p:spPr bwMode="auto">
          <a:xfrm>
            <a:off x="3130550" y="6135688"/>
            <a:ext cx="639763" cy="187325"/>
          </a:xfrm>
          <a:prstGeom prst="rect">
            <a:avLst/>
          </a:prstGeom>
          <a:solidFill>
            <a:srgbClr val="B2B2B2"/>
          </a:solidFill>
          <a:ln w="11113">
            <a:solidFill>
              <a:srgbClr val="000000"/>
            </a:solidFill>
            <a:miter lim="800000"/>
            <a:headEnd/>
            <a:tailEnd/>
          </a:ln>
        </p:spPr>
        <p:txBody>
          <a:bodyPr/>
          <a:lstStyle/>
          <a:p>
            <a:endParaRPr lang="en-US"/>
          </a:p>
        </p:txBody>
      </p:sp>
      <p:sp>
        <p:nvSpPr>
          <p:cNvPr id="423956" name="Freeform 20"/>
          <p:cNvSpPr>
            <a:spLocks/>
          </p:cNvSpPr>
          <p:nvPr/>
        </p:nvSpPr>
        <p:spPr bwMode="auto">
          <a:xfrm>
            <a:off x="3130550" y="5595938"/>
            <a:ext cx="1082675" cy="539750"/>
          </a:xfrm>
          <a:custGeom>
            <a:avLst/>
            <a:gdLst>
              <a:gd name="T0" fmla="*/ 403 w 682"/>
              <a:gd name="T1" fmla="*/ 340 h 340"/>
              <a:gd name="T2" fmla="*/ 682 w 682"/>
              <a:gd name="T3" fmla="*/ 0 h 340"/>
              <a:gd name="T4" fmla="*/ 285 w 682"/>
              <a:gd name="T5" fmla="*/ 0 h 340"/>
              <a:gd name="T6" fmla="*/ 0 w 682"/>
              <a:gd name="T7" fmla="*/ 340 h 340"/>
              <a:gd name="T8" fmla="*/ 403 w 682"/>
              <a:gd name="T9" fmla="*/ 340 h 340"/>
            </a:gdLst>
            <a:ahLst/>
            <a:cxnLst>
              <a:cxn ang="0">
                <a:pos x="T0" y="T1"/>
              </a:cxn>
              <a:cxn ang="0">
                <a:pos x="T2" y="T3"/>
              </a:cxn>
              <a:cxn ang="0">
                <a:pos x="T4" y="T5"/>
              </a:cxn>
              <a:cxn ang="0">
                <a:pos x="T6" y="T7"/>
              </a:cxn>
              <a:cxn ang="0">
                <a:pos x="T8" y="T9"/>
              </a:cxn>
            </a:cxnLst>
            <a:rect l="0" t="0" r="r" b="b"/>
            <a:pathLst>
              <a:path w="682" h="340">
                <a:moveTo>
                  <a:pt x="403" y="340"/>
                </a:moveTo>
                <a:lnTo>
                  <a:pt x="682" y="0"/>
                </a:lnTo>
                <a:lnTo>
                  <a:pt x="285" y="0"/>
                </a:lnTo>
                <a:lnTo>
                  <a:pt x="0" y="340"/>
                </a:lnTo>
                <a:lnTo>
                  <a:pt x="403" y="340"/>
                </a:lnTo>
                <a:close/>
              </a:path>
            </a:pathLst>
          </a:custGeom>
          <a:solidFill>
            <a:srgbClr val="868686"/>
          </a:solidFill>
          <a:ln w="11113">
            <a:solidFill>
              <a:srgbClr val="000000"/>
            </a:solidFill>
            <a:prstDash val="solid"/>
            <a:round/>
            <a:headEnd/>
            <a:tailEnd/>
          </a:ln>
        </p:spPr>
        <p:txBody>
          <a:bodyPr/>
          <a:lstStyle/>
          <a:p>
            <a:endParaRPr lang="en-US"/>
          </a:p>
        </p:txBody>
      </p:sp>
      <p:sp>
        <p:nvSpPr>
          <p:cNvPr id="423957" name="Freeform 21"/>
          <p:cNvSpPr>
            <a:spLocks/>
          </p:cNvSpPr>
          <p:nvPr/>
        </p:nvSpPr>
        <p:spPr bwMode="auto">
          <a:xfrm>
            <a:off x="4411663" y="5616575"/>
            <a:ext cx="441325" cy="706438"/>
          </a:xfrm>
          <a:custGeom>
            <a:avLst/>
            <a:gdLst>
              <a:gd name="T0" fmla="*/ 0 w 278"/>
              <a:gd name="T1" fmla="*/ 445 h 445"/>
              <a:gd name="T2" fmla="*/ 0 w 278"/>
              <a:gd name="T3" fmla="*/ 341 h 445"/>
              <a:gd name="T4" fmla="*/ 278 w 278"/>
              <a:gd name="T5" fmla="*/ 0 h 445"/>
              <a:gd name="T6" fmla="*/ 278 w 278"/>
              <a:gd name="T7" fmla="*/ 112 h 445"/>
              <a:gd name="T8" fmla="*/ 0 w 278"/>
              <a:gd name="T9" fmla="*/ 445 h 445"/>
            </a:gdLst>
            <a:ahLst/>
            <a:cxnLst>
              <a:cxn ang="0">
                <a:pos x="T0" y="T1"/>
              </a:cxn>
              <a:cxn ang="0">
                <a:pos x="T2" y="T3"/>
              </a:cxn>
              <a:cxn ang="0">
                <a:pos x="T4" y="T5"/>
              </a:cxn>
              <a:cxn ang="0">
                <a:pos x="T6" y="T7"/>
              </a:cxn>
              <a:cxn ang="0">
                <a:pos x="T8" y="T9"/>
              </a:cxn>
            </a:cxnLst>
            <a:rect l="0" t="0" r="r" b="b"/>
            <a:pathLst>
              <a:path w="278" h="445">
                <a:moveTo>
                  <a:pt x="0" y="445"/>
                </a:moveTo>
                <a:lnTo>
                  <a:pt x="0" y="341"/>
                </a:lnTo>
                <a:lnTo>
                  <a:pt x="278" y="0"/>
                </a:lnTo>
                <a:lnTo>
                  <a:pt x="278" y="112"/>
                </a:lnTo>
                <a:lnTo>
                  <a:pt x="0" y="445"/>
                </a:lnTo>
                <a:close/>
              </a:path>
            </a:pathLst>
          </a:custGeom>
          <a:solidFill>
            <a:srgbClr val="404040"/>
          </a:solidFill>
          <a:ln w="11113">
            <a:solidFill>
              <a:srgbClr val="000000"/>
            </a:solidFill>
            <a:prstDash val="solid"/>
            <a:round/>
            <a:headEnd/>
            <a:tailEnd/>
          </a:ln>
        </p:spPr>
        <p:txBody>
          <a:bodyPr/>
          <a:lstStyle/>
          <a:p>
            <a:endParaRPr lang="en-US"/>
          </a:p>
        </p:txBody>
      </p:sp>
      <p:sp>
        <p:nvSpPr>
          <p:cNvPr id="423958" name="Rectangle 22"/>
          <p:cNvSpPr>
            <a:spLocks noChangeArrowheads="1"/>
          </p:cNvSpPr>
          <p:nvPr/>
        </p:nvSpPr>
        <p:spPr bwMode="auto">
          <a:xfrm>
            <a:off x="3770313" y="6157913"/>
            <a:ext cx="641350" cy="165100"/>
          </a:xfrm>
          <a:prstGeom prst="rect">
            <a:avLst/>
          </a:prstGeom>
          <a:solidFill>
            <a:srgbClr val="808080"/>
          </a:solidFill>
          <a:ln w="11113">
            <a:solidFill>
              <a:srgbClr val="000000"/>
            </a:solidFill>
            <a:miter lim="800000"/>
            <a:headEnd/>
            <a:tailEnd/>
          </a:ln>
        </p:spPr>
        <p:txBody>
          <a:bodyPr/>
          <a:lstStyle/>
          <a:p>
            <a:endParaRPr lang="en-US"/>
          </a:p>
        </p:txBody>
      </p:sp>
      <p:sp>
        <p:nvSpPr>
          <p:cNvPr id="423959" name="Freeform 23"/>
          <p:cNvSpPr>
            <a:spLocks/>
          </p:cNvSpPr>
          <p:nvPr/>
        </p:nvSpPr>
        <p:spPr bwMode="auto">
          <a:xfrm>
            <a:off x="3770313" y="5616575"/>
            <a:ext cx="1082675" cy="541338"/>
          </a:xfrm>
          <a:custGeom>
            <a:avLst/>
            <a:gdLst>
              <a:gd name="T0" fmla="*/ 404 w 682"/>
              <a:gd name="T1" fmla="*/ 341 h 341"/>
              <a:gd name="T2" fmla="*/ 682 w 682"/>
              <a:gd name="T3" fmla="*/ 0 h 341"/>
              <a:gd name="T4" fmla="*/ 279 w 682"/>
              <a:gd name="T5" fmla="*/ 0 h 341"/>
              <a:gd name="T6" fmla="*/ 0 w 682"/>
              <a:gd name="T7" fmla="*/ 341 h 341"/>
              <a:gd name="T8" fmla="*/ 404 w 682"/>
              <a:gd name="T9" fmla="*/ 341 h 341"/>
            </a:gdLst>
            <a:ahLst/>
            <a:cxnLst>
              <a:cxn ang="0">
                <a:pos x="T0" y="T1"/>
              </a:cxn>
              <a:cxn ang="0">
                <a:pos x="T2" y="T3"/>
              </a:cxn>
              <a:cxn ang="0">
                <a:pos x="T4" y="T5"/>
              </a:cxn>
              <a:cxn ang="0">
                <a:pos x="T6" y="T7"/>
              </a:cxn>
              <a:cxn ang="0">
                <a:pos x="T8" y="T9"/>
              </a:cxn>
            </a:cxnLst>
            <a:rect l="0" t="0" r="r" b="b"/>
            <a:pathLst>
              <a:path w="682" h="341">
                <a:moveTo>
                  <a:pt x="404" y="341"/>
                </a:moveTo>
                <a:lnTo>
                  <a:pt x="682" y="0"/>
                </a:lnTo>
                <a:lnTo>
                  <a:pt x="279" y="0"/>
                </a:lnTo>
                <a:lnTo>
                  <a:pt x="0" y="341"/>
                </a:lnTo>
                <a:lnTo>
                  <a:pt x="404" y="341"/>
                </a:lnTo>
                <a:close/>
              </a:path>
            </a:pathLst>
          </a:custGeom>
          <a:solidFill>
            <a:srgbClr val="606060"/>
          </a:solidFill>
          <a:ln w="11113">
            <a:solidFill>
              <a:srgbClr val="000000"/>
            </a:solidFill>
            <a:prstDash val="solid"/>
            <a:round/>
            <a:headEnd/>
            <a:tailEnd/>
          </a:ln>
        </p:spPr>
        <p:txBody>
          <a:bodyPr/>
          <a:lstStyle/>
          <a:p>
            <a:endParaRPr lang="en-US"/>
          </a:p>
        </p:txBody>
      </p:sp>
      <p:sp>
        <p:nvSpPr>
          <p:cNvPr id="423960" name="Freeform 24"/>
          <p:cNvSpPr>
            <a:spLocks/>
          </p:cNvSpPr>
          <p:nvPr/>
        </p:nvSpPr>
        <p:spPr bwMode="auto">
          <a:xfrm>
            <a:off x="5051425" y="5616575"/>
            <a:ext cx="442913" cy="706438"/>
          </a:xfrm>
          <a:custGeom>
            <a:avLst/>
            <a:gdLst>
              <a:gd name="T0" fmla="*/ 0 w 279"/>
              <a:gd name="T1" fmla="*/ 445 h 445"/>
              <a:gd name="T2" fmla="*/ 0 w 279"/>
              <a:gd name="T3" fmla="*/ 341 h 445"/>
              <a:gd name="T4" fmla="*/ 279 w 279"/>
              <a:gd name="T5" fmla="*/ 0 h 445"/>
              <a:gd name="T6" fmla="*/ 279 w 279"/>
              <a:gd name="T7" fmla="*/ 112 h 445"/>
              <a:gd name="T8" fmla="*/ 0 w 279"/>
              <a:gd name="T9" fmla="*/ 445 h 445"/>
            </a:gdLst>
            <a:ahLst/>
            <a:cxnLst>
              <a:cxn ang="0">
                <a:pos x="T0" y="T1"/>
              </a:cxn>
              <a:cxn ang="0">
                <a:pos x="T2" y="T3"/>
              </a:cxn>
              <a:cxn ang="0">
                <a:pos x="T4" y="T5"/>
              </a:cxn>
              <a:cxn ang="0">
                <a:pos x="T6" y="T7"/>
              </a:cxn>
              <a:cxn ang="0">
                <a:pos x="T8" y="T9"/>
              </a:cxn>
            </a:cxnLst>
            <a:rect l="0" t="0" r="r" b="b"/>
            <a:pathLst>
              <a:path w="279" h="445">
                <a:moveTo>
                  <a:pt x="0" y="445"/>
                </a:moveTo>
                <a:lnTo>
                  <a:pt x="0" y="341"/>
                </a:lnTo>
                <a:lnTo>
                  <a:pt x="279" y="0"/>
                </a:lnTo>
                <a:lnTo>
                  <a:pt x="279" y="112"/>
                </a:lnTo>
                <a:lnTo>
                  <a:pt x="0" y="445"/>
                </a:lnTo>
                <a:close/>
              </a:path>
            </a:pathLst>
          </a:custGeom>
          <a:solidFill>
            <a:srgbClr val="808080"/>
          </a:solidFill>
          <a:ln w="11113">
            <a:solidFill>
              <a:srgbClr val="000000"/>
            </a:solidFill>
            <a:prstDash val="solid"/>
            <a:round/>
            <a:headEnd/>
            <a:tailEnd/>
          </a:ln>
        </p:spPr>
        <p:txBody>
          <a:bodyPr/>
          <a:lstStyle/>
          <a:p>
            <a:endParaRPr lang="en-US"/>
          </a:p>
        </p:txBody>
      </p:sp>
      <p:sp>
        <p:nvSpPr>
          <p:cNvPr id="423961" name="Rectangle 25"/>
          <p:cNvSpPr>
            <a:spLocks noChangeArrowheads="1"/>
          </p:cNvSpPr>
          <p:nvPr/>
        </p:nvSpPr>
        <p:spPr bwMode="auto">
          <a:xfrm>
            <a:off x="4411663" y="6157913"/>
            <a:ext cx="639762" cy="165100"/>
          </a:xfrm>
          <a:prstGeom prst="rect">
            <a:avLst/>
          </a:prstGeom>
          <a:solidFill>
            <a:srgbClr val="FFFFFF"/>
          </a:solidFill>
          <a:ln w="11113">
            <a:solidFill>
              <a:srgbClr val="000000"/>
            </a:solidFill>
            <a:miter lim="800000"/>
            <a:headEnd/>
            <a:tailEnd/>
          </a:ln>
        </p:spPr>
        <p:txBody>
          <a:bodyPr/>
          <a:lstStyle/>
          <a:p>
            <a:endParaRPr lang="en-US"/>
          </a:p>
        </p:txBody>
      </p:sp>
      <p:sp>
        <p:nvSpPr>
          <p:cNvPr id="423962" name="Freeform 26"/>
          <p:cNvSpPr>
            <a:spLocks/>
          </p:cNvSpPr>
          <p:nvPr/>
        </p:nvSpPr>
        <p:spPr bwMode="auto">
          <a:xfrm>
            <a:off x="4411663" y="5616575"/>
            <a:ext cx="1082675" cy="541338"/>
          </a:xfrm>
          <a:custGeom>
            <a:avLst/>
            <a:gdLst>
              <a:gd name="T0" fmla="*/ 403 w 682"/>
              <a:gd name="T1" fmla="*/ 341 h 341"/>
              <a:gd name="T2" fmla="*/ 682 w 682"/>
              <a:gd name="T3" fmla="*/ 0 h 341"/>
              <a:gd name="T4" fmla="*/ 278 w 682"/>
              <a:gd name="T5" fmla="*/ 0 h 341"/>
              <a:gd name="T6" fmla="*/ 0 w 682"/>
              <a:gd name="T7" fmla="*/ 341 h 341"/>
              <a:gd name="T8" fmla="*/ 403 w 682"/>
              <a:gd name="T9" fmla="*/ 341 h 341"/>
            </a:gdLst>
            <a:ahLst/>
            <a:cxnLst>
              <a:cxn ang="0">
                <a:pos x="T0" y="T1"/>
              </a:cxn>
              <a:cxn ang="0">
                <a:pos x="T2" y="T3"/>
              </a:cxn>
              <a:cxn ang="0">
                <a:pos x="T4" y="T5"/>
              </a:cxn>
              <a:cxn ang="0">
                <a:pos x="T6" y="T7"/>
              </a:cxn>
              <a:cxn ang="0">
                <a:pos x="T8" y="T9"/>
              </a:cxn>
            </a:cxnLst>
            <a:rect l="0" t="0" r="r" b="b"/>
            <a:pathLst>
              <a:path w="682" h="341">
                <a:moveTo>
                  <a:pt x="403" y="341"/>
                </a:moveTo>
                <a:lnTo>
                  <a:pt x="682" y="0"/>
                </a:lnTo>
                <a:lnTo>
                  <a:pt x="278" y="0"/>
                </a:lnTo>
                <a:lnTo>
                  <a:pt x="0" y="341"/>
                </a:lnTo>
                <a:lnTo>
                  <a:pt x="403" y="341"/>
                </a:lnTo>
                <a:close/>
              </a:path>
            </a:pathLst>
          </a:custGeom>
          <a:solidFill>
            <a:srgbClr val="BFBFBF"/>
          </a:solidFill>
          <a:ln w="11113">
            <a:solidFill>
              <a:srgbClr val="000000"/>
            </a:solidFill>
            <a:prstDash val="solid"/>
            <a:round/>
            <a:headEnd/>
            <a:tailEnd/>
          </a:ln>
        </p:spPr>
        <p:txBody>
          <a:bodyPr/>
          <a:lstStyle/>
          <a:p>
            <a:endParaRPr lang="en-US"/>
          </a:p>
        </p:txBody>
      </p:sp>
      <p:sp>
        <p:nvSpPr>
          <p:cNvPr id="423963" name="Freeform 27"/>
          <p:cNvSpPr>
            <a:spLocks/>
          </p:cNvSpPr>
          <p:nvPr/>
        </p:nvSpPr>
        <p:spPr bwMode="auto">
          <a:xfrm>
            <a:off x="5681663" y="5727700"/>
            <a:ext cx="441325" cy="595313"/>
          </a:xfrm>
          <a:custGeom>
            <a:avLst/>
            <a:gdLst>
              <a:gd name="T0" fmla="*/ 0 w 278"/>
              <a:gd name="T1" fmla="*/ 375 h 375"/>
              <a:gd name="T2" fmla="*/ 0 w 278"/>
              <a:gd name="T3" fmla="*/ 341 h 375"/>
              <a:gd name="T4" fmla="*/ 278 w 278"/>
              <a:gd name="T5" fmla="*/ 0 h 375"/>
              <a:gd name="T6" fmla="*/ 278 w 278"/>
              <a:gd name="T7" fmla="*/ 42 h 375"/>
              <a:gd name="T8" fmla="*/ 0 w 278"/>
              <a:gd name="T9" fmla="*/ 375 h 375"/>
            </a:gdLst>
            <a:ahLst/>
            <a:cxnLst>
              <a:cxn ang="0">
                <a:pos x="T0" y="T1"/>
              </a:cxn>
              <a:cxn ang="0">
                <a:pos x="T2" y="T3"/>
              </a:cxn>
              <a:cxn ang="0">
                <a:pos x="T4" y="T5"/>
              </a:cxn>
              <a:cxn ang="0">
                <a:pos x="T6" y="T7"/>
              </a:cxn>
              <a:cxn ang="0">
                <a:pos x="T8" y="T9"/>
              </a:cxn>
            </a:cxnLst>
            <a:rect l="0" t="0" r="r" b="b"/>
            <a:pathLst>
              <a:path w="278" h="375">
                <a:moveTo>
                  <a:pt x="0" y="375"/>
                </a:moveTo>
                <a:lnTo>
                  <a:pt x="0" y="341"/>
                </a:lnTo>
                <a:lnTo>
                  <a:pt x="278" y="0"/>
                </a:lnTo>
                <a:lnTo>
                  <a:pt x="278" y="42"/>
                </a:lnTo>
                <a:lnTo>
                  <a:pt x="0" y="375"/>
                </a:lnTo>
                <a:close/>
              </a:path>
            </a:pathLst>
          </a:custGeom>
          <a:solidFill>
            <a:srgbClr val="008000"/>
          </a:solidFill>
          <a:ln w="11113">
            <a:solidFill>
              <a:srgbClr val="000000"/>
            </a:solidFill>
            <a:prstDash val="solid"/>
            <a:round/>
            <a:headEnd/>
            <a:tailEnd/>
          </a:ln>
        </p:spPr>
        <p:txBody>
          <a:bodyPr/>
          <a:lstStyle/>
          <a:p>
            <a:endParaRPr lang="en-US"/>
          </a:p>
        </p:txBody>
      </p:sp>
      <p:sp>
        <p:nvSpPr>
          <p:cNvPr id="423964" name="Rectangle 28"/>
          <p:cNvSpPr>
            <a:spLocks noChangeArrowheads="1"/>
          </p:cNvSpPr>
          <p:nvPr/>
        </p:nvSpPr>
        <p:spPr bwMode="auto">
          <a:xfrm>
            <a:off x="5051425" y="6269038"/>
            <a:ext cx="630238" cy="53975"/>
          </a:xfrm>
          <a:prstGeom prst="rect">
            <a:avLst/>
          </a:prstGeom>
          <a:solidFill>
            <a:srgbClr val="00FF00"/>
          </a:solidFill>
          <a:ln w="11113">
            <a:solidFill>
              <a:srgbClr val="000000"/>
            </a:solidFill>
            <a:miter lim="800000"/>
            <a:headEnd/>
            <a:tailEnd/>
          </a:ln>
        </p:spPr>
        <p:txBody>
          <a:bodyPr/>
          <a:lstStyle/>
          <a:p>
            <a:endParaRPr lang="en-US"/>
          </a:p>
        </p:txBody>
      </p:sp>
      <p:sp>
        <p:nvSpPr>
          <p:cNvPr id="423965" name="Freeform 29"/>
          <p:cNvSpPr>
            <a:spLocks/>
          </p:cNvSpPr>
          <p:nvPr/>
        </p:nvSpPr>
        <p:spPr bwMode="auto">
          <a:xfrm>
            <a:off x="5051425" y="5727700"/>
            <a:ext cx="1071563" cy="541338"/>
          </a:xfrm>
          <a:custGeom>
            <a:avLst/>
            <a:gdLst>
              <a:gd name="T0" fmla="*/ 397 w 675"/>
              <a:gd name="T1" fmla="*/ 341 h 341"/>
              <a:gd name="T2" fmla="*/ 675 w 675"/>
              <a:gd name="T3" fmla="*/ 0 h 341"/>
              <a:gd name="T4" fmla="*/ 279 w 675"/>
              <a:gd name="T5" fmla="*/ 0 h 341"/>
              <a:gd name="T6" fmla="*/ 0 w 675"/>
              <a:gd name="T7" fmla="*/ 341 h 341"/>
              <a:gd name="T8" fmla="*/ 397 w 675"/>
              <a:gd name="T9" fmla="*/ 341 h 341"/>
            </a:gdLst>
            <a:ahLst/>
            <a:cxnLst>
              <a:cxn ang="0">
                <a:pos x="T0" y="T1"/>
              </a:cxn>
              <a:cxn ang="0">
                <a:pos x="T2" y="T3"/>
              </a:cxn>
              <a:cxn ang="0">
                <a:pos x="T4" y="T5"/>
              </a:cxn>
              <a:cxn ang="0">
                <a:pos x="T6" y="T7"/>
              </a:cxn>
              <a:cxn ang="0">
                <a:pos x="T8" y="T9"/>
              </a:cxn>
            </a:cxnLst>
            <a:rect l="0" t="0" r="r" b="b"/>
            <a:pathLst>
              <a:path w="675" h="341">
                <a:moveTo>
                  <a:pt x="397" y="341"/>
                </a:moveTo>
                <a:lnTo>
                  <a:pt x="675" y="0"/>
                </a:lnTo>
                <a:lnTo>
                  <a:pt x="279" y="0"/>
                </a:lnTo>
                <a:lnTo>
                  <a:pt x="0" y="341"/>
                </a:lnTo>
                <a:lnTo>
                  <a:pt x="397" y="341"/>
                </a:lnTo>
                <a:close/>
              </a:path>
            </a:pathLst>
          </a:custGeom>
          <a:solidFill>
            <a:srgbClr val="00BF00"/>
          </a:solidFill>
          <a:ln w="11113">
            <a:solidFill>
              <a:srgbClr val="000000"/>
            </a:solidFill>
            <a:prstDash val="solid"/>
            <a:round/>
            <a:headEnd/>
            <a:tailEnd/>
          </a:ln>
        </p:spPr>
        <p:txBody>
          <a:bodyPr/>
          <a:lstStyle/>
          <a:p>
            <a:endParaRPr lang="en-US"/>
          </a:p>
        </p:txBody>
      </p:sp>
      <p:sp>
        <p:nvSpPr>
          <p:cNvPr id="423966" name="Freeform 30"/>
          <p:cNvSpPr>
            <a:spLocks/>
          </p:cNvSpPr>
          <p:nvPr/>
        </p:nvSpPr>
        <p:spPr bwMode="auto">
          <a:xfrm>
            <a:off x="6323013" y="5749925"/>
            <a:ext cx="441325" cy="573088"/>
          </a:xfrm>
          <a:custGeom>
            <a:avLst/>
            <a:gdLst>
              <a:gd name="T0" fmla="*/ 0 w 278"/>
              <a:gd name="T1" fmla="*/ 361 h 361"/>
              <a:gd name="T2" fmla="*/ 0 w 278"/>
              <a:gd name="T3" fmla="*/ 334 h 361"/>
              <a:gd name="T4" fmla="*/ 278 w 278"/>
              <a:gd name="T5" fmla="*/ 0 h 361"/>
              <a:gd name="T6" fmla="*/ 278 w 278"/>
              <a:gd name="T7" fmla="*/ 28 h 361"/>
              <a:gd name="T8" fmla="*/ 0 w 278"/>
              <a:gd name="T9" fmla="*/ 361 h 361"/>
            </a:gdLst>
            <a:ahLst/>
            <a:cxnLst>
              <a:cxn ang="0">
                <a:pos x="T0" y="T1"/>
              </a:cxn>
              <a:cxn ang="0">
                <a:pos x="T2" y="T3"/>
              </a:cxn>
              <a:cxn ang="0">
                <a:pos x="T4" y="T5"/>
              </a:cxn>
              <a:cxn ang="0">
                <a:pos x="T6" y="T7"/>
              </a:cxn>
              <a:cxn ang="0">
                <a:pos x="T8" y="T9"/>
              </a:cxn>
            </a:cxnLst>
            <a:rect l="0" t="0" r="r" b="b"/>
            <a:pathLst>
              <a:path w="278" h="361">
                <a:moveTo>
                  <a:pt x="0" y="361"/>
                </a:moveTo>
                <a:lnTo>
                  <a:pt x="0" y="334"/>
                </a:lnTo>
                <a:lnTo>
                  <a:pt x="278" y="0"/>
                </a:lnTo>
                <a:lnTo>
                  <a:pt x="278" y="28"/>
                </a:lnTo>
                <a:lnTo>
                  <a:pt x="0" y="361"/>
                </a:lnTo>
                <a:close/>
              </a:path>
            </a:pathLst>
          </a:custGeom>
          <a:solidFill>
            <a:srgbClr val="666680"/>
          </a:solidFill>
          <a:ln w="11113">
            <a:solidFill>
              <a:srgbClr val="000000"/>
            </a:solidFill>
            <a:prstDash val="solid"/>
            <a:round/>
            <a:headEnd/>
            <a:tailEnd/>
          </a:ln>
        </p:spPr>
        <p:txBody>
          <a:bodyPr/>
          <a:lstStyle/>
          <a:p>
            <a:endParaRPr lang="en-US"/>
          </a:p>
        </p:txBody>
      </p:sp>
      <p:sp>
        <p:nvSpPr>
          <p:cNvPr id="423967" name="Rectangle 31"/>
          <p:cNvSpPr>
            <a:spLocks noChangeArrowheads="1"/>
          </p:cNvSpPr>
          <p:nvPr/>
        </p:nvSpPr>
        <p:spPr bwMode="auto">
          <a:xfrm>
            <a:off x="5681663" y="6280150"/>
            <a:ext cx="641350" cy="42863"/>
          </a:xfrm>
          <a:prstGeom prst="rect">
            <a:avLst/>
          </a:prstGeom>
          <a:solidFill>
            <a:srgbClr val="CCCCFF"/>
          </a:solidFill>
          <a:ln w="11113">
            <a:solidFill>
              <a:srgbClr val="000000"/>
            </a:solidFill>
            <a:miter lim="800000"/>
            <a:headEnd/>
            <a:tailEnd/>
          </a:ln>
        </p:spPr>
        <p:txBody>
          <a:bodyPr/>
          <a:lstStyle/>
          <a:p>
            <a:endParaRPr lang="en-US"/>
          </a:p>
        </p:txBody>
      </p:sp>
      <p:sp>
        <p:nvSpPr>
          <p:cNvPr id="423968" name="Freeform 32"/>
          <p:cNvSpPr>
            <a:spLocks/>
          </p:cNvSpPr>
          <p:nvPr/>
        </p:nvSpPr>
        <p:spPr bwMode="auto">
          <a:xfrm>
            <a:off x="5681663" y="5749925"/>
            <a:ext cx="1082675" cy="530225"/>
          </a:xfrm>
          <a:custGeom>
            <a:avLst/>
            <a:gdLst>
              <a:gd name="T0" fmla="*/ 404 w 682"/>
              <a:gd name="T1" fmla="*/ 334 h 334"/>
              <a:gd name="T2" fmla="*/ 682 w 682"/>
              <a:gd name="T3" fmla="*/ 0 h 334"/>
              <a:gd name="T4" fmla="*/ 278 w 682"/>
              <a:gd name="T5" fmla="*/ 0 h 334"/>
              <a:gd name="T6" fmla="*/ 0 w 682"/>
              <a:gd name="T7" fmla="*/ 334 h 334"/>
              <a:gd name="T8" fmla="*/ 404 w 682"/>
              <a:gd name="T9" fmla="*/ 334 h 334"/>
            </a:gdLst>
            <a:ahLst/>
            <a:cxnLst>
              <a:cxn ang="0">
                <a:pos x="T0" y="T1"/>
              </a:cxn>
              <a:cxn ang="0">
                <a:pos x="T2" y="T3"/>
              </a:cxn>
              <a:cxn ang="0">
                <a:pos x="T4" y="T5"/>
              </a:cxn>
              <a:cxn ang="0">
                <a:pos x="T6" y="T7"/>
              </a:cxn>
              <a:cxn ang="0">
                <a:pos x="T8" y="T9"/>
              </a:cxn>
            </a:cxnLst>
            <a:rect l="0" t="0" r="r" b="b"/>
            <a:pathLst>
              <a:path w="682" h="334">
                <a:moveTo>
                  <a:pt x="404" y="334"/>
                </a:moveTo>
                <a:lnTo>
                  <a:pt x="682" y="0"/>
                </a:lnTo>
                <a:lnTo>
                  <a:pt x="278" y="0"/>
                </a:lnTo>
                <a:lnTo>
                  <a:pt x="0" y="334"/>
                </a:lnTo>
                <a:lnTo>
                  <a:pt x="404" y="334"/>
                </a:lnTo>
                <a:close/>
              </a:path>
            </a:pathLst>
          </a:custGeom>
          <a:solidFill>
            <a:srgbClr val="9999BF"/>
          </a:solidFill>
          <a:ln w="11113">
            <a:solidFill>
              <a:srgbClr val="000000"/>
            </a:solidFill>
            <a:prstDash val="solid"/>
            <a:round/>
            <a:headEnd/>
            <a:tailEnd/>
          </a:ln>
        </p:spPr>
        <p:txBody>
          <a:bodyPr/>
          <a:lstStyle/>
          <a:p>
            <a:endParaRPr lang="en-US"/>
          </a:p>
        </p:txBody>
      </p:sp>
      <p:sp>
        <p:nvSpPr>
          <p:cNvPr id="423969" name="Freeform 33"/>
          <p:cNvSpPr>
            <a:spLocks/>
          </p:cNvSpPr>
          <p:nvPr/>
        </p:nvSpPr>
        <p:spPr bwMode="auto">
          <a:xfrm>
            <a:off x="6962775" y="5749925"/>
            <a:ext cx="442913" cy="573088"/>
          </a:xfrm>
          <a:custGeom>
            <a:avLst/>
            <a:gdLst>
              <a:gd name="T0" fmla="*/ 0 w 279"/>
              <a:gd name="T1" fmla="*/ 361 h 361"/>
              <a:gd name="T2" fmla="*/ 0 w 279"/>
              <a:gd name="T3" fmla="*/ 341 h 361"/>
              <a:gd name="T4" fmla="*/ 279 w 279"/>
              <a:gd name="T5" fmla="*/ 0 h 361"/>
              <a:gd name="T6" fmla="*/ 279 w 279"/>
              <a:gd name="T7" fmla="*/ 28 h 361"/>
              <a:gd name="T8" fmla="*/ 0 w 279"/>
              <a:gd name="T9" fmla="*/ 361 h 361"/>
            </a:gdLst>
            <a:ahLst/>
            <a:cxnLst>
              <a:cxn ang="0">
                <a:pos x="T0" y="T1"/>
              </a:cxn>
              <a:cxn ang="0">
                <a:pos x="T2" y="T3"/>
              </a:cxn>
              <a:cxn ang="0">
                <a:pos x="T4" y="T5"/>
              </a:cxn>
              <a:cxn ang="0">
                <a:pos x="T6" y="T7"/>
              </a:cxn>
              <a:cxn ang="0">
                <a:pos x="T8" y="T9"/>
              </a:cxn>
            </a:cxnLst>
            <a:rect l="0" t="0" r="r" b="b"/>
            <a:pathLst>
              <a:path w="279" h="361">
                <a:moveTo>
                  <a:pt x="0" y="361"/>
                </a:moveTo>
                <a:lnTo>
                  <a:pt x="0" y="341"/>
                </a:lnTo>
                <a:lnTo>
                  <a:pt x="279" y="0"/>
                </a:lnTo>
                <a:lnTo>
                  <a:pt x="279" y="28"/>
                </a:lnTo>
                <a:lnTo>
                  <a:pt x="0" y="361"/>
                </a:lnTo>
                <a:close/>
              </a:path>
            </a:pathLst>
          </a:custGeom>
          <a:solidFill>
            <a:srgbClr val="800000"/>
          </a:solidFill>
          <a:ln w="11113">
            <a:solidFill>
              <a:srgbClr val="000000"/>
            </a:solidFill>
            <a:prstDash val="solid"/>
            <a:round/>
            <a:headEnd/>
            <a:tailEnd/>
          </a:ln>
        </p:spPr>
        <p:txBody>
          <a:bodyPr/>
          <a:lstStyle/>
          <a:p>
            <a:endParaRPr lang="en-US"/>
          </a:p>
        </p:txBody>
      </p:sp>
      <p:sp>
        <p:nvSpPr>
          <p:cNvPr id="423970" name="Rectangle 34"/>
          <p:cNvSpPr>
            <a:spLocks noChangeArrowheads="1"/>
          </p:cNvSpPr>
          <p:nvPr/>
        </p:nvSpPr>
        <p:spPr bwMode="auto">
          <a:xfrm>
            <a:off x="6323013" y="6291263"/>
            <a:ext cx="639762" cy="31750"/>
          </a:xfrm>
          <a:prstGeom prst="rect">
            <a:avLst/>
          </a:prstGeom>
          <a:solidFill>
            <a:srgbClr val="FF0000"/>
          </a:solidFill>
          <a:ln w="11113">
            <a:solidFill>
              <a:srgbClr val="000000"/>
            </a:solidFill>
            <a:miter lim="800000"/>
            <a:headEnd/>
            <a:tailEnd/>
          </a:ln>
        </p:spPr>
        <p:txBody>
          <a:bodyPr/>
          <a:lstStyle/>
          <a:p>
            <a:endParaRPr lang="en-US"/>
          </a:p>
        </p:txBody>
      </p:sp>
      <p:sp>
        <p:nvSpPr>
          <p:cNvPr id="423971" name="Freeform 35"/>
          <p:cNvSpPr>
            <a:spLocks/>
          </p:cNvSpPr>
          <p:nvPr/>
        </p:nvSpPr>
        <p:spPr bwMode="auto">
          <a:xfrm>
            <a:off x="6323013" y="5749925"/>
            <a:ext cx="1082675" cy="541338"/>
          </a:xfrm>
          <a:custGeom>
            <a:avLst/>
            <a:gdLst>
              <a:gd name="T0" fmla="*/ 403 w 682"/>
              <a:gd name="T1" fmla="*/ 341 h 341"/>
              <a:gd name="T2" fmla="*/ 682 w 682"/>
              <a:gd name="T3" fmla="*/ 0 h 341"/>
              <a:gd name="T4" fmla="*/ 278 w 682"/>
              <a:gd name="T5" fmla="*/ 0 h 341"/>
              <a:gd name="T6" fmla="*/ 0 w 682"/>
              <a:gd name="T7" fmla="*/ 341 h 341"/>
              <a:gd name="T8" fmla="*/ 403 w 682"/>
              <a:gd name="T9" fmla="*/ 341 h 341"/>
            </a:gdLst>
            <a:ahLst/>
            <a:cxnLst>
              <a:cxn ang="0">
                <a:pos x="T0" y="T1"/>
              </a:cxn>
              <a:cxn ang="0">
                <a:pos x="T2" y="T3"/>
              </a:cxn>
              <a:cxn ang="0">
                <a:pos x="T4" y="T5"/>
              </a:cxn>
              <a:cxn ang="0">
                <a:pos x="T6" y="T7"/>
              </a:cxn>
              <a:cxn ang="0">
                <a:pos x="T8" y="T9"/>
              </a:cxn>
            </a:cxnLst>
            <a:rect l="0" t="0" r="r" b="b"/>
            <a:pathLst>
              <a:path w="682" h="341">
                <a:moveTo>
                  <a:pt x="403" y="341"/>
                </a:moveTo>
                <a:lnTo>
                  <a:pt x="682" y="0"/>
                </a:lnTo>
                <a:lnTo>
                  <a:pt x="278" y="0"/>
                </a:lnTo>
                <a:lnTo>
                  <a:pt x="0" y="341"/>
                </a:lnTo>
                <a:lnTo>
                  <a:pt x="403" y="341"/>
                </a:lnTo>
                <a:close/>
              </a:path>
            </a:pathLst>
          </a:custGeom>
          <a:solidFill>
            <a:srgbClr val="BF0000"/>
          </a:solidFill>
          <a:ln w="11113">
            <a:solidFill>
              <a:srgbClr val="000000"/>
            </a:solidFill>
            <a:prstDash val="solid"/>
            <a:round/>
            <a:headEnd/>
            <a:tailEnd/>
          </a:ln>
        </p:spPr>
        <p:txBody>
          <a:bodyPr/>
          <a:lstStyle/>
          <a:p>
            <a:endParaRPr lang="en-US"/>
          </a:p>
        </p:txBody>
      </p:sp>
      <p:sp>
        <p:nvSpPr>
          <p:cNvPr id="423972" name="Freeform 36"/>
          <p:cNvSpPr>
            <a:spLocks/>
          </p:cNvSpPr>
          <p:nvPr/>
        </p:nvSpPr>
        <p:spPr bwMode="auto">
          <a:xfrm>
            <a:off x="7604125" y="5716588"/>
            <a:ext cx="441325" cy="606425"/>
          </a:xfrm>
          <a:custGeom>
            <a:avLst/>
            <a:gdLst>
              <a:gd name="T0" fmla="*/ 0 w 278"/>
              <a:gd name="T1" fmla="*/ 382 h 382"/>
              <a:gd name="T2" fmla="*/ 0 w 278"/>
              <a:gd name="T3" fmla="*/ 341 h 382"/>
              <a:gd name="T4" fmla="*/ 278 w 278"/>
              <a:gd name="T5" fmla="*/ 0 h 382"/>
              <a:gd name="T6" fmla="*/ 278 w 278"/>
              <a:gd name="T7" fmla="*/ 49 h 382"/>
              <a:gd name="T8" fmla="*/ 0 w 278"/>
              <a:gd name="T9" fmla="*/ 382 h 382"/>
            </a:gdLst>
            <a:ahLst/>
            <a:cxnLst>
              <a:cxn ang="0">
                <a:pos x="T0" y="T1"/>
              </a:cxn>
              <a:cxn ang="0">
                <a:pos x="T2" y="T3"/>
              </a:cxn>
              <a:cxn ang="0">
                <a:pos x="T4" y="T5"/>
              </a:cxn>
              <a:cxn ang="0">
                <a:pos x="T6" y="T7"/>
              </a:cxn>
              <a:cxn ang="0">
                <a:pos x="T8" y="T9"/>
              </a:cxn>
            </a:cxnLst>
            <a:rect l="0" t="0" r="r" b="b"/>
            <a:pathLst>
              <a:path w="278" h="382">
                <a:moveTo>
                  <a:pt x="0" y="382"/>
                </a:moveTo>
                <a:lnTo>
                  <a:pt x="0" y="341"/>
                </a:lnTo>
                <a:lnTo>
                  <a:pt x="278" y="0"/>
                </a:lnTo>
                <a:lnTo>
                  <a:pt x="278" y="49"/>
                </a:lnTo>
                <a:lnTo>
                  <a:pt x="0" y="382"/>
                </a:lnTo>
                <a:close/>
              </a:path>
            </a:pathLst>
          </a:custGeom>
          <a:solidFill>
            <a:srgbClr val="808000"/>
          </a:solidFill>
          <a:ln w="11113">
            <a:solidFill>
              <a:srgbClr val="000000"/>
            </a:solidFill>
            <a:prstDash val="solid"/>
            <a:round/>
            <a:headEnd/>
            <a:tailEnd/>
          </a:ln>
        </p:spPr>
        <p:txBody>
          <a:bodyPr/>
          <a:lstStyle/>
          <a:p>
            <a:endParaRPr lang="en-US"/>
          </a:p>
        </p:txBody>
      </p:sp>
      <p:sp>
        <p:nvSpPr>
          <p:cNvPr id="423973" name="Rectangle 37"/>
          <p:cNvSpPr>
            <a:spLocks noChangeArrowheads="1"/>
          </p:cNvSpPr>
          <p:nvPr/>
        </p:nvSpPr>
        <p:spPr bwMode="auto">
          <a:xfrm>
            <a:off x="6962775" y="6257925"/>
            <a:ext cx="641350" cy="65088"/>
          </a:xfrm>
          <a:prstGeom prst="rect">
            <a:avLst/>
          </a:prstGeom>
          <a:solidFill>
            <a:srgbClr val="FFFF00"/>
          </a:solidFill>
          <a:ln w="11113">
            <a:solidFill>
              <a:srgbClr val="000000"/>
            </a:solidFill>
            <a:miter lim="800000"/>
            <a:headEnd/>
            <a:tailEnd/>
          </a:ln>
        </p:spPr>
        <p:txBody>
          <a:bodyPr/>
          <a:lstStyle/>
          <a:p>
            <a:endParaRPr lang="en-US"/>
          </a:p>
        </p:txBody>
      </p:sp>
      <p:sp>
        <p:nvSpPr>
          <p:cNvPr id="423974" name="Freeform 38"/>
          <p:cNvSpPr>
            <a:spLocks/>
          </p:cNvSpPr>
          <p:nvPr/>
        </p:nvSpPr>
        <p:spPr bwMode="auto">
          <a:xfrm>
            <a:off x="6962775" y="5716588"/>
            <a:ext cx="1082675" cy="541337"/>
          </a:xfrm>
          <a:custGeom>
            <a:avLst/>
            <a:gdLst>
              <a:gd name="T0" fmla="*/ 404 w 682"/>
              <a:gd name="T1" fmla="*/ 341 h 341"/>
              <a:gd name="T2" fmla="*/ 682 w 682"/>
              <a:gd name="T3" fmla="*/ 0 h 341"/>
              <a:gd name="T4" fmla="*/ 279 w 682"/>
              <a:gd name="T5" fmla="*/ 0 h 341"/>
              <a:gd name="T6" fmla="*/ 0 w 682"/>
              <a:gd name="T7" fmla="*/ 341 h 341"/>
              <a:gd name="T8" fmla="*/ 404 w 682"/>
              <a:gd name="T9" fmla="*/ 341 h 341"/>
            </a:gdLst>
            <a:ahLst/>
            <a:cxnLst>
              <a:cxn ang="0">
                <a:pos x="T0" y="T1"/>
              </a:cxn>
              <a:cxn ang="0">
                <a:pos x="T2" y="T3"/>
              </a:cxn>
              <a:cxn ang="0">
                <a:pos x="T4" y="T5"/>
              </a:cxn>
              <a:cxn ang="0">
                <a:pos x="T6" y="T7"/>
              </a:cxn>
              <a:cxn ang="0">
                <a:pos x="T8" y="T9"/>
              </a:cxn>
            </a:cxnLst>
            <a:rect l="0" t="0" r="r" b="b"/>
            <a:pathLst>
              <a:path w="682" h="341">
                <a:moveTo>
                  <a:pt x="404" y="341"/>
                </a:moveTo>
                <a:lnTo>
                  <a:pt x="682" y="0"/>
                </a:lnTo>
                <a:lnTo>
                  <a:pt x="279" y="0"/>
                </a:lnTo>
                <a:lnTo>
                  <a:pt x="0" y="341"/>
                </a:lnTo>
                <a:lnTo>
                  <a:pt x="404" y="341"/>
                </a:lnTo>
                <a:close/>
              </a:path>
            </a:pathLst>
          </a:custGeom>
          <a:solidFill>
            <a:srgbClr val="BFBF00"/>
          </a:solidFill>
          <a:ln w="11113">
            <a:solidFill>
              <a:srgbClr val="000000"/>
            </a:solidFill>
            <a:prstDash val="solid"/>
            <a:round/>
            <a:headEnd/>
            <a:tailEnd/>
          </a:ln>
        </p:spPr>
        <p:txBody>
          <a:bodyPr/>
          <a:lstStyle/>
          <a:p>
            <a:endParaRPr lang="en-US"/>
          </a:p>
        </p:txBody>
      </p:sp>
      <p:sp>
        <p:nvSpPr>
          <p:cNvPr id="423975" name="Line 39"/>
          <p:cNvSpPr>
            <a:spLocks noChangeShapeType="1"/>
          </p:cNvSpPr>
          <p:nvPr/>
        </p:nvSpPr>
        <p:spPr bwMode="auto">
          <a:xfrm>
            <a:off x="742950" y="6323013"/>
            <a:ext cx="7335838" cy="1587"/>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976" name="Line 40"/>
          <p:cNvSpPr>
            <a:spLocks noChangeShapeType="1"/>
          </p:cNvSpPr>
          <p:nvPr/>
        </p:nvSpPr>
        <p:spPr bwMode="auto">
          <a:xfrm>
            <a:off x="742950" y="6323013"/>
            <a:ext cx="1588" cy="5556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977" name="Line 41"/>
          <p:cNvSpPr>
            <a:spLocks noChangeShapeType="1"/>
          </p:cNvSpPr>
          <p:nvPr/>
        </p:nvSpPr>
        <p:spPr bwMode="auto">
          <a:xfrm>
            <a:off x="8078788" y="6323013"/>
            <a:ext cx="1587" cy="5556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978" name="Text Box 42"/>
          <p:cNvSpPr txBox="1">
            <a:spLocks noChangeArrowheads="1"/>
          </p:cNvSpPr>
          <p:nvPr/>
        </p:nvSpPr>
        <p:spPr bwMode="auto">
          <a:xfrm rot="-3070172">
            <a:off x="2650332" y="4898231"/>
            <a:ext cx="1230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t>Benzene</a:t>
            </a:r>
          </a:p>
        </p:txBody>
      </p:sp>
      <p:sp>
        <p:nvSpPr>
          <p:cNvPr id="423979" name="Text Box 43"/>
          <p:cNvSpPr txBox="1">
            <a:spLocks noChangeArrowheads="1"/>
          </p:cNvSpPr>
          <p:nvPr/>
        </p:nvSpPr>
        <p:spPr bwMode="auto">
          <a:xfrm rot="-3068973">
            <a:off x="1934369" y="4579144"/>
            <a:ext cx="1849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t>1,3-Butadiene</a:t>
            </a:r>
          </a:p>
        </p:txBody>
      </p:sp>
      <p:sp>
        <p:nvSpPr>
          <p:cNvPr id="423980" name="Text Box 44"/>
          <p:cNvSpPr txBox="1">
            <a:spLocks noChangeArrowheads="1"/>
          </p:cNvSpPr>
          <p:nvPr/>
        </p:nvSpPr>
        <p:spPr bwMode="auto">
          <a:xfrm rot="-3129352">
            <a:off x="2918619" y="4690269"/>
            <a:ext cx="286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Hexavalent Chromium</a:t>
            </a:r>
          </a:p>
        </p:txBody>
      </p:sp>
      <p:sp>
        <p:nvSpPr>
          <p:cNvPr id="423981" name="Text Box 45"/>
          <p:cNvSpPr txBox="1">
            <a:spLocks noChangeArrowheads="1"/>
          </p:cNvSpPr>
          <p:nvPr/>
        </p:nvSpPr>
        <p:spPr bwMode="auto">
          <a:xfrm rot="-3087050">
            <a:off x="3514725" y="4779963"/>
            <a:ext cx="275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Carbon Tetrachloride</a:t>
            </a:r>
          </a:p>
        </p:txBody>
      </p:sp>
      <p:sp>
        <p:nvSpPr>
          <p:cNvPr id="423982" name="Text Box 46"/>
          <p:cNvSpPr txBox="1">
            <a:spLocks noChangeArrowheads="1"/>
          </p:cNvSpPr>
          <p:nvPr/>
        </p:nvSpPr>
        <p:spPr bwMode="auto">
          <a:xfrm rot="-3137240">
            <a:off x="4371975" y="5038725"/>
            <a:ext cx="192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Formaldehyde</a:t>
            </a:r>
          </a:p>
        </p:txBody>
      </p:sp>
      <p:sp>
        <p:nvSpPr>
          <p:cNvPr id="423983" name="Text Box 47"/>
          <p:cNvSpPr txBox="1">
            <a:spLocks noChangeArrowheads="1"/>
          </p:cNvSpPr>
          <p:nvPr/>
        </p:nvSpPr>
        <p:spPr bwMode="auto">
          <a:xfrm rot="-3145689">
            <a:off x="4753769" y="4834731"/>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para-Dichlorobenzene</a:t>
            </a:r>
          </a:p>
        </p:txBody>
      </p:sp>
      <p:sp>
        <p:nvSpPr>
          <p:cNvPr id="423984" name="Text Box 48"/>
          <p:cNvSpPr txBox="1">
            <a:spLocks noChangeArrowheads="1"/>
          </p:cNvSpPr>
          <p:nvPr/>
        </p:nvSpPr>
        <p:spPr bwMode="auto">
          <a:xfrm rot="-3143472">
            <a:off x="6199188" y="5018087"/>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Perchloroethylene</a:t>
            </a:r>
          </a:p>
        </p:txBody>
      </p:sp>
      <p:sp>
        <p:nvSpPr>
          <p:cNvPr id="423985" name="Text Box 49"/>
          <p:cNvSpPr txBox="1">
            <a:spLocks noChangeArrowheads="1"/>
          </p:cNvSpPr>
          <p:nvPr/>
        </p:nvSpPr>
        <p:spPr bwMode="auto">
          <a:xfrm rot="-3145437">
            <a:off x="5668169" y="5233194"/>
            <a:ext cx="183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Acetaldehyde</a:t>
            </a:r>
          </a:p>
        </p:txBody>
      </p:sp>
      <p:sp>
        <p:nvSpPr>
          <p:cNvPr id="423986" name="Text Box 50"/>
          <p:cNvSpPr txBox="1">
            <a:spLocks noChangeArrowheads="1"/>
          </p:cNvSpPr>
          <p:nvPr/>
        </p:nvSpPr>
        <p:spPr bwMode="auto">
          <a:xfrm rot="-3178387">
            <a:off x="7038182" y="5349081"/>
            <a:ext cx="1395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effectLst>
                  <a:outerShdw blurRad="38100" dist="38100" dir="2700000" algn="tl">
                    <a:srgbClr val="C0C0C0"/>
                  </a:outerShdw>
                </a:effectLst>
              </a:rPr>
              <a:t>All Others</a:t>
            </a:r>
          </a:p>
        </p:txBody>
      </p:sp>
      <p:sp>
        <p:nvSpPr>
          <p:cNvPr id="423987" name="Text Box 51"/>
          <p:cNvSpPr txBox="1">
            <a:spLocks noChangeArrowheads="1"/>
          </p:cNvSpPr>
          <p:nvPr/>
        </p:nvSpPr>
        <p:spPr bwMode="auto">
          <a:xfrm rot="-3070172">
            <a:off x="1424782" y="1916906"/>
            <a:ext cx="1382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0" dir="2700000" algn="ctr" rotWithShape="0">
                    <a:srgbClr val="081D58"/>
                  </a:outerShdw>
                </a:effectLst>
              </a14:hiddenEffects>
            </a:ext>
          </a:extLst>
        </p:spPr>
        <p:txBody>
          <a:bodyPr wrap="none" anchor="ctr">
            <a:spAutoFit/>
          </a:bodyPr>
          <a:lstStyle>
            <a:lvl1pPr marL="461963" indent="-461963">
              <a:defRPr>
                <a:solidFill>
                  <a:schemeClr val="tx1"/>
                </a:solidFill>
                <a:latin typeface="Arial" pitchFamily="34" charset="0"/>
              </a:defRPr>
            </a:lvl1pPr>
            <a:lvl2pPr marL="919163" indent="-285750">
              <a:defRPr>
                <a:solidFill>
                  <a:schemeClr val="tx1"/>
                </a:solidFill>
                <a:latin typeface="Arial" pitchFamily="34" charset="0"/>
              </a:defRPr>
            </a:lvl2pPr>
            <a:lvl3pPr marL="1262063" indent="-228600">
              <a:defRPr>
                <a:solidFill>
                  <a:schemeClr val="tx1"/>
                </a:solidFill>
                <a:latin typeface="Arial" pitchFamily="34" charset="0"/>
              </a:defRPr>
            </a:lvl3pPr>
            <a:lvl4pPr marL="1604963"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altLang="en-US" sz="2000" b="1"/>
              <a:t>Diesel PM</a:t>
            </a:r>
          </a:p>
        </p:txBody>
      </p:sp>
      <p:sp>
        <p:nvSpPr>
          <p:cNvPr id="423989" name="Rectangle 53"/>
          <p:cNvSpPr>
            <a:spLocks noChangeArrowheads="1"/>
          </p:cNvSpPr>
          <p:nvPr/>
        </p:nvSpPr>
        <p:spPr bwMode="auto">
          <a:xfrm>
            <a:off x="762000" y="6384925"/>
            <a:ext cx="73914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b="1" dirty="0">
                <a:solidFill>
                  <a:srgbClr val="969696"/>
                </a:solidFill>
              </a:rPr>
              <a:t>* Estimated 400 cases/year in 2005 (dioxins not included).</a:t>
            </a:r>
          </a:p>
        </p:txBody>
      </p:sp>
      <p:sp>
        <p:nvSpPr>
          <p:cNvPr id="53"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11</a:t>
            </a:fld>
            <a:endParaRPr lang="en-US" sz="1600" dirty="0"/>
          </a:p>
        </p:txBody>
      </p:sp>
    </p:spTree>
    <p:extLst>
      <p:ext uri="{BB962C8B-B14F-4D97-AF65-F5344CB8AC3E}">
        <p14:creationId xmlns:p14="http://schemas.microsoft.com/office/powerpoint/2010/main" val="30999221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381000" y="446088"/>
            <a:ext cx="8458200" cy="1154112"/>
          </a:xfrm>
        </p:spPr>
        <p:txBody>
          <a:bodyPr/>
          <a:lstStyle/>
          <a:p>
            <a:r>
              <a:rPr lang="en-US" sz="4000" dirty="0" smtClean="0"/>
              <a:t>Air pollution causes premature death</a:t>
            </a:r>
            <a:r>
              <a:rPr lang="en-US" dirty="0" smtClean="0"/>
              <a:t/>
            </a:r>
            <a:br>
              <a:rPr lang="en-US" dirty="0" smtClean="0"/>
            </a:br>
            <a:r>
              <a:rPr lang="en-US" sz="2400" dirty="0" smtClean="0"/>
              <a:t>California estimates</a:t>
            </a:r>
          </a:p>
        </p:txBody>
      </p:sp>
      <p:graphicFrame>
        <p:nvGraphicFramePr>
          <p:cNvPr id="261170" name="Group 50"/>
          <p:cNvGraphicFramePr>
            <a:graphicFrameLocks noGrp="1"/>
          </p:cNvGraphicFramePr>
          <p:nvPr>
            <p:ph idx="4294967295"/>
            <p:extLst>
              <p:ext uri="{D42A27DB-BD31-4B8C-83A1-F6EECF244321}">
                <p14:modId xmlns:p14="http://schemas.microsoft.com/office/powerpoint/2010/main" val="3332980863"/>
              </p:ext>
            </p:extLst>
          </p:nvPr>
        </p:nvGraphicFramePr>
        <p:xfrm>
          <a:off x="809625" y="2057400"/>
          <a:ext cx="7419975" cy="3268663"/>
        </p:xfrm>
        <a:graphic>
          <a:graphicData uri="http://schemas.openxmlformats.org/drawingml/2006/table">
            <a:tbl>
              <a:tblPr/>
              <a:tblGrid>
                <a:gridCol w="4295775"/>
                <a:gridCol w="3124200"/>
              </a:tblGrid>
              <a:tr h="7937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Pollutant</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Annual Deaths*</a:t>
                      </a:r>
                      <a:endParaRPr kumimoji="0" lang="en-US" sz="2800" b="0" i="0" u="none" strike="noStrike" cap="none" normalizeH="0" baseline="30000" smtClean="0">
                        <a:ln>
                          <a:noFill/>
                        </a:ln>
                        <a:solidFill>
                          <a:schemeClr val="tx1"/>
                        </a:solidFill>
                        <a:effectLst/>
                        <a:latin typeface="Arial" charset="0"/>
                        <a:ea typeface="Times New Roman" pitchFamily="18" charset="0"/>
                        <a:cs typeface="Arial" charset="0"/>
                      </a:endParaRP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PM2.5</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rPr>
                        <a:t>5,800 to 8,900</a:t>
                      </a: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Ozone</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300 to 1000</a:t>
                      </a: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Toxic Air Contaminants</a:t>
                      </a:r>
                    </a:p>
                  </a:txBody>
                  <a:tcPr marL="90003" marR="90003" marT="45002" marB="45002"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Times New Roman" pitchFamily="18" charset="0"/>
                          <a:cs typeface="Arial" charset="0"/>
                        </a:rPr>
                        <a:t>&lt;400</a:t>
                      </a:r>
                    </a:p>
                  </a:txBody>
                  <a:tcPr marL="90003" marR="90003" marT="45002" marB="45002"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261143" name="Rectangle 23"/>
          <p:cNvSpPr>
            <a:spLocks noChangeArrowheads="1"/>
          </p:cNvSpPr>
          <p:nvPr/>
        </p:nvSpPr>
        <p:spPr bwMode="auto">
          <a:xfrm>
            <a:off x="1143000" y="6096000"/>
            <a:ext cx="6892925" cy="557312"/>
          </a:xfrm>
          <a:prstGeom prst="rect">
            <a:avLst/>
          </a:prstGeom>
          <a:noFill/>
          <a:ln w="9525">
            <a:noFill/>
            <a:miter lim="800000"/>
            <a:headEnd/>
            <a:tailEnd/>
          </a:ln>
          <a:effectLst/>
        </p:spPr>
        <p:txBody>
          <a:bodyPr lIns="64242" tIns="32121" rIns="64242" bIns="32121">
            <a:spAutoFit/>
          </a:bodyPr>
          <a:lstStyle/>
          <a:p>
            <a:pPr algn="ctr" defTabSz="642938" eaLnBrk="0" hangingPunct="0"/>
            <a:r>
              <a:rPr lang="en-US" sz="1600" dirty="0">
                <a:solidFill>
                  <a:srgbClr val="969696"/>
                </a:solidFill>
              </a:rPr>
              <a:t>*</a:t>
            </a:r>
            <a:r>
              <a:rPr lang="en-US" sz="1600" dirty="0" smtClean="0">
                <a:solidFill>
                  <a:srgbClr val="969696"/>
                </a:solidFill>
              </a:rPr>
              <a:t>2009-2011 </a:t>
            </a:r>
            <a:r>
              <a:rPr lang="en-US" sz="1600" dirty="0">
                <a:solidFill>
                  <a:srgbClr val="969696"/>
                </a:solidFill>
              </a:rPr>
              <a:t>for PM2.5; </a:t>
            </a:r>
            <a:r>
              <a:rPr lang="en-US" sz="1600" dirty="0" smtClean="0">
                <a:solidFill>
                  <a:srgbClr val="969696"/>
                </a:solidFill>
              </a:rPr>
              <a:t>2005 </a:t>
            </a:r>
            <a:r>
              <a:rPr lang="en-US" sz="1600" dirty="0">
                <a:solidFill>
                  <a:srgbClr val="969696"/>
                </a:solidFill>
              </a:rPr>
              <a:t>for ozone and </a:t>
            </a:r>
            <a:r>
              <a:rPr lang="en-US" sz="1600" dirty="0" smtClean="0">
                <a:solidFill>
                  <a:srgbClr val="969696"/>
                </a:solidFill>
              </a:rPr>
              <a:t>TAC</a:t>
            </a:r>
          </a:p>
          <a:p>
            <a:pPr algn="ctr" defTabSz="642938" eaLnBrk="0" hangingPunct="0"/>
            <a:r>
              <a:rPr lang="en-US" sz="1600" dirty="0" smtClean="0">
                <a:solidFill>
                  <a:srgbClr val="969696"/>
                </a:solidFill>
              </a:rPr>
              <a:t>Note:  233,00 total deaths in 2010</a:t>
            </a:r>
            <a:endParaRPr lang="en-US" sz="1600" dirty="0">
              <a:solidFill>
                <a:srgbClr val="969696"/>
              </a:solidFill>
            </a:endParaRPr>
          </a:p>
        </p:txBody>
      </p:sp>
      <p:sp>
        <p:nvSpPr>
          <p:cNvPr id="7"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12</a:t>
            </a:fld>
            <a:endParaRPr lang="en-US" sz="1600" dirty="0"/>
          </a:p>
        </p:txBody>
      </p:sp>
    </p:spTree>
    <p:extLst>
      <p:ext uri="{BB962C8B-B14F-4D97-AF65-F5344CB8AC3E}">
        <p14:creationId xmlns:p14="http://schemas.microsoft.com/office/powerpoint/2010/main" val="1085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663575" y="457200"/>
            <a:ext cx="7772400" cy="838200"/>
          </a:xfrm>
        </p:spPr>
        <p:txBody>
          <a:bodyPr>
            <a:normAutofit/>
          </a:bodyPr>
          <a:lstStyle/>
          <a:p>
            <a:r>
              <a:rPr lang="en-US" sz="4800" dirty="0" smtClean="0"/>
              <a:t>Our current targets</a:t>
            </a:r>
          </a:p>
        </p:txBody>
      </p:sp>
      <p:sp>
        <p:nvSpPr>
          <p:cNvPr id="259075" name="Rectangle 3"/>
          <p:cNvSpPr>
            <a:spLocks noGrp="1" noChangeArrowheads="1"/>
          </p:cNvSpPr>
          <p:nvPr>
            <p:ph type="body" idx="4294967295"/>
          </p:nvPr>
        </p:nvSpPr>
        <p:spPr>
          <a:xfrm>
            <a:off x="488950" y="1371600"/>
            <a:ext cx="8197850" cy="5181600"/>
          </a:xfrm>
        </p:spPr>
        <p:txBody>
          <a:bodyPr>
            <a:normAutofit lnSpcReduction="10000"/>
          </a:bodyPr>
          <a:lstStyle/>
          <a:p>
            <a:pPr marL="0" indent="0" algn="ctr">
              <a:spcBef>
                <a:spcPct val="0"/>
              </a:spcBef>
              <a:buFontTx/>
              <a:buNone/>
            </a:pPr>
            <a:r>
              <a:rPr lang="en-US" sz="3200" b="1" dirty="0" smtClean="0">
                <a:solidFill>
                  <a:srgbClr val="969696"/>
                </a:solidFill>
              </a:rPr>
              <a:t>Air Quality</a:t>
            </a:r>
          </a:p>
          <a:p>
            <a:pPr marL="0" indent="0" algn="ctr">
              <a:spcBef>
                <a:spcPct val="0"/>
              </a:spcBef>
              <a:buFontTx/>
              <a:buNone/>
            </a:pPr>
            <a:r>
              <a:rPr lang="en-US" dirty="0" smtClean="0"/>
              <a:t>By 2020, attain annual PM2.5 of 12 </a:t>
            </a:r>
            <a:r>
              <a:rPr lang="en-US" dirty="0" smtClean="0">
                <a:cs typeface="Calibri" pitchFamily="34" charset="0"/>
              </a:rPr>
              <a:t>µ</a:t>
            </a:r>
            <a:r>
              <a:rPr lang="en-US" dirty="0" smtClean="0"/>
              <a:t>g/m</a:t>
            </a:r>
            <a:r>
              <a:rPr lang="en-US" baseline="30000" dirty="0" smtClean="0"/>
              <a:t>3</a:t>
            </a:r>
          </a:p>
          <a:p>
            <a:pPr marL="0" indent="0" algn="ctr">
              <a:spcBef>
                <a:spcPct val="0"/>
              </a:spcBef>
              <a:buFontTx/>
              <a:buNone/>
            </a:pPr>
            <a:r>
              <a:rPr lang="en-US" dirty="0" smtClean="0"/>
              <a:t>By 2023, attain 8-hour ozone of 80 ppb</a:t>
            </a:r>
          </a:p>
          <a:p>
            <a:pPr marL="0" indent="0" algn="ctr">
              <a:spcBef>
                <a:spcPct val="0"/>
              </a:spcBef>
              <a:buFontTx/>
              <a:buNone/>
            </a:pPr>
            <a:r>
              <a:rPr lang="en-US" dirty="0" smtClean="0"/>
              <a:t>By 2025, attain 24-hour PM2.5 of 35 </a:t>
            </a:r>
            <a:r>
              <a:rPr lang="en-US" dirty="0" smtClean="0">
                <a:cs typeface="Calibri" pitchFamily="34" charset="0"/>
              </a:rPr>
              <a:t>µ</a:t>
            </a:r>
            <a:r>
              <a:rPr lang="en-US" dirty="0" smtClean="0"/>
              <a:t>g/m</a:t>
            </a:r>
            <a:r>
              <a:rPr lang="en-US" baseline="30000" dirty="0" smtClean="0"/>
              <a:t>3</a:t>
            </a:r>
          </a:p>
          <a:p>
            <a:pPr marL="0" indent="0" algn="ctr">
              <a:spcBef>
                <a:spcPct val="0"/>
              </a:spcBef>
              <a:buFontTx/>
              <a:buNone/>
            </a:pPr>
            <a:r>
              <a:rPr lang="en-US" dirty="0" smtClean="0"/>
              <a:t>By 2032, attain 8-hour ozone of 75 ppb</a:t>
            </a:r>
            <a:endParaRPr lang="en-US" baseline="30000" dirty="0" smtClean="0"/>
          </a:p>
          <a:p>
            <a:pPr marL="0" indent="0" algn="ctr">
              <a:spcBef>
                <a:spcPct val="50000"/>
              </a:spcBef>
              <a:buFontTx/>
              <a:buNone/>
            </a:pPr>
            <a:r>
              <a:rPr lang="en-US" sz="3200" b="1" dirty="0" smtClean="0">
                <a:solidFill>
                  <a:srgbClr val="969696"/>
                </a:solidFill>
              </a:rPr>
              <a:t>Diesel and Freight Transport</a:t>
            </a:r>
          </a:p>
          <a:p>
            <a:pPr marL="0" indent="0" algn="ctr">
              <a:spcBef>
                <a:spcPct val="0"/>
              </a:spcBef>
              <a:buFontTx/>
              <a:buNone/>
            </a:pPr>
            <a:r>
              <a:rPr lang="en-US" dirty="0" smtClean="0"/>
              <a:t>By 2020, diesel PM risk 85% below 2000 levels</a:t>
            </a:r>
          </a:p>
          <a:p>
            <a:pPr marL="0" indent="0" algn="ctr">
              <a:spcBef>
                <a:spcPct val="50000"/>
              </a:spcBef>
              <a:buFontTx/>
              <a:buNone/>
            </a:pPr>
            <a:r>
              <a:rPr lang="en-US" sz="3200" b="1" dirty="0" smtClean="0">
                <a:solidFill>
                  <a:srgbClr val="969696"/>
                </a:solidFill>
              </a:rPr>
              <a:t>Greenhouse Gases</a:t>
            </a:r>
          </a:p>
          <a:p>
            <a:pPr marL="0" indent="0" algn="ctr">
              <a:spcBef>
                <a:spcPct val="0"/>
              </a:spcBef>
              <a:buFontTx/>
              <a:buNone/>
            </a:pPr>
            <a:r>
              <a:rPr lang="en-US" dirty="0" smtClean="0"/>
              <a:t>By 2020, reduce to 1990 levels (AB 32)</a:t>
            </a:r>
          </a:p>
          <a:p>
            <a:pPr marL="0" indent="0" algn="ctr">
              <a:spcBef>
                <a:spcPct val="0"/>
              </a:spcBef>
              <a:buFontTx/>
              <a:buNone/>
            </a:pPr>
            <a:r>
              <a:rPr lang="en-US" dirty="0" smtClean="0"/>
              <a:t>By 2050, 80% below 1990 levels</a:t>
            </a:r>
          </a:p>
        </p:txBody>
      </p:sp>
      <p:sp>
        <p:nvSpPr>
          <p:cNvPr id="7"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13</a:t>
            </a:fld>
            <a:endParaRPr lang="en-US" sz="1600" dirty="0"/>
          </a:p>
        </p:txBody>
      </p:sp>
    </p:spTree>
    <p:extLst>
      <p:ext uri="{BB962C8B-B14F-4D97-AF65-F5344CB8AC3E}">
        <p14:creationId xmlns:p14="http://schemas.microsoft.com/office/powerpoint/2010/main" val="1648430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677333" y="304800"/>
            <a:ext cx="7772400" cy="1143000"/>
          </a:xfrm>
        </p:spPr>
        <p:txBody>
          <a:bodyPr>
            <a:normAutofit fontScale="90000"/>
          </a:bodyPr>
          <a:lstStyle/>
          <a:p>
            <a:r>
              <a:rPr lang="en-US" altLang="en-US" sz="4800" dirty="0" smtClean="0"/>
              <a:t>Major California control programs</a:t>
            </a:r>
            <a:endParaRPr lang="en-US" altLang="en-US" sz="4800" dirty="0"/>
          </a:p>
        </p:txBody>
      </p:sp>
      <p:sp>
        <p:nvSpPr>
          <p:cNvPr id="1740803" name="Rectangle 3"/>
          <p:cNvSpPr>
            <a:spLocks noGrp="1" noChangeArrowheads="1"/>
          </p:cNvSpPr>
          <p:nvPr>
            <p:ph type="body" idx="1"/>
          </p:nvPr>
        </p:nvSpPr>
        <p:spPr>
          <a:xfrm>
            <a:off x="533401" y="1447800"/>
            <a:ext cx="8153400" cy="4953000"/>
          </a:xfrm>
        </p:spPr>
        <p:txBody>
          <a:bodyPr>
            <a:normAutofit fontScale="62500" lnSpcReduction="20000"/>
          </a:bodyPr>
          <a:lstStyle/>
          <a:p>
            <a:r>
              <a:rPr lang="en-US" altLang="en-US" dirty="0" smtClean="0"/>
              <a:t>Smoke controls began in 1945</a:t>
            </a:r>
          </a:p>
          <a:p>
            <a:pPr lvl="1"/>
            <a:r>
              <a:rPr lang="en-US" altLang="en-US" dirty="0" smtClean="0"/>
              <a:t>Backyard burning, open burning at garbage dumps, industrial smoke</a:t>
            </a:r>
          </a:p>
          <a:p>
            <a:r>
              <a:rPr lang="en-US" altLang="en-US" dirty="0" smtClean="0"/>
              <a:t>Hydrocarbon controls begin in 1956</a:t>
            </a:r>
          </a:p>
          <a:p>
            <a:pPr lvl="1"/>
            <a:r>
              <a:rPr lang="en-US" altLang="en-US" dirty="0" smtClean="0"/>
              <a:t>Gasoline storage tanks and trucks</a:t>
            </a:r>
          </a:p>
          <a:p>
            <a:r>
              <a:rPr lang="en-US" altLang="en-US" dirty="0" smtClean="0"/>
              <a:t>1970s</a:t>
            </a:r>
          </a:p>
          <a:p>
            <a:pPr lvl="1"/>
            <a:r>
              <a:rPr lang="en-US" altLang="en-US" dirty="0" smtClean="0"/>
              <a:t>Industrial SO</a:t>
            </a:r>
            <a:r>
              <a:rPr lang="en-US" altLang="en-US" baseline="-25000" dirty="0" smtClean="0"/>
              <a:t>X</a:t>
            </a:r>
            <a:r>
              <a:rPr lang="en-US" altLang="en-US" dirty="0" smtClean="0"/>
              <a:t> controls</a:t>
            </a:r>
          </a:p>
          <a:p>
            <a:pPr lvl="1"/>
            <a:r>
              <a:rPr lang="en-US" altLang="en-US" dirty="0" smtClean="0"/>
              <a:t>Lead and RVP limits for gasoline</a:t>
            </a:r>
          </a:p>
          <a:p>
            <a:pPr lvl="1"/>
            <a:r>
              <a:rPr lang="en-US" altLang="en-US" dirty="0" smtClean="0"/>
              <a:t>Three-way catalysts for passenger cars</a:t>
            </a:r>
          </a:p>
          <a:p>
            <a:r>
              <a:rPr lang="en-US" altLang="en-US" dirty="0" smtClean="0"/>
              <a:t>1980s</a:t>
            </a:r>
            <a:endParaRPr lang="en-US" altLang="en-US" dirty="0"/>
          </a:p>
          <a:p>
            <a:pPr lvl="1"/>
            <a:r>
              <a:rPr lang="en-US" altLang="en-US" dirty="0" smtClean="0"/>
              <a:t>On-board diagnostics</a:t>
            </a:r>
          </a:p>
          <a:p>
            <a:pPr lvl="1"/>
            <a:r>
              <a:rPr lang="en-US" altLang="en-US" dirty="0" smtClean="0"/>
              <a:t>Low-sulfur gasoline and diesel</a:t>
            </a:r>
          </a:p>
          <a:p>
            <a:r>
              <a:rPr lang="en-US" altLang="en-US" dirty="0" smtClean="0"/>
              <a:t>1990s</a:t>
            </a:r>
          </a:p>
          <a:p>
            <a:pPr lvl="1"/>
            <a:r>
              <a:rPr lang="en-US" altLang="en-US" dirty="0" smtClean="0"/>
              <a:t>Air toxics</a:t>
            </a:r>
          </a:p>
          <a:p>
            <a:r>
              <a:rPr lang="en-US" altLang="en-US" dirty="0" smtClean="0"/>
              <a:t>2000s and beyond</a:t>
            </a:r>
          </a:p>
          <a:p>
            <a:pPr lvl="1"/>
            <a:r>
              <a:rPr lang="en-US" altLang="en-US" dirty="0" smtClean="0"/>
              <a:t>Light trucks meet same standards as cars</a:t>
            </a:r>
          </a:p>
          <a:p>
            <a:pPr lvl="1"/>
            <a:r>
              <a:rPr lang="en-US" altLang="en-US" dirty="0" smtClean="0"/>
              <a:t>Diesel PM and NO</a:t>
            </a:r>
            <a:r>
              <a:rPr lang="en-US" altLang="en-US" baseline="-25000" dirty="0" smtClean="0"/>
              <a:t>X</a:t>
            </a:r>
            <a:endParaRPr lang="en-US" altLang="en-US" dirty="0"/>
          </a:p>
          <a:p>
            <a:pPr lvl="1"/>
            <a:r>
              <a:rPr lang="en-US" altLang="en-US" dirty="0" smtClean="0"/>
              <a:t>Greenhouse gases</a:t>
            </a:r>
          </a:p>
        </p:txBody>
      </p:sp>
      <p:sp>
        <p:nvSpPr>
          <p:cNvPr id="2" name="Slide Number Placeholder 1"/>
          <p:cNvSpPr>
            <a:spLocks noGrp="1"/>
          </p:cNvSpPr>
          <p:nvPr>
            <p:ph type="sldNum" sz="quarter" idx="12"/>
          </p:nvPr>
        </p:nvSpPr>
        <p:spPr/>
        <p:txBody>
          <a:bodyPr/>
          <a:lstStyle/>
          <a:p>
            <a:fld id="{5CA70564-F191-45B4-8834-722FD2024B20}" type="slidenum">
              <a:rPr lang="en-US" sz="1600" smtClean="0"/>
              <a:t>14</a:t>
            </a:fld>
            <a:endParaRPr lang="en-US" sz="1600" dirty="0"/>
          </a:p>
        </p:txBody>
      </p:sp>
    </p:spTree>
    <p:extLst>
      <p:ext uri="{BB962C8B-B14F-4D97-AF65-F5344CB8AC3E}">
        <p14:creationId xmlns:p14="http://schemas.microsoft.com/office/powerpoint/2010/main" val="277054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4"/>
          <p:cNvSpPr>
            <a:spLocks noGrp="1" noChangeArrowheads="1"/>
          </p:cNvSpPr>
          <p:nvPr>
            <p:ph type="title" idx="4294967295"/>
          </p:nvPr>
        </p:nvSpPr>
        <p:spPr/>
        <p:txBody>
          <a:bodyPr lIns="91435" tIns="45718" rIns="91435" bIns="45718" anchor="ctr"/>
          <a:lstStyle/>
          <a:p>
            <a:r>
              <a:rPr lang="en-US" altLang="en-US" sz="4800" dirty="0" smtClean="0"/>
              <a:t>Performance-based regulations</a:t>
            </a:r>
            <a:endParaRPr lang="en-US" altLang="en-US" sz="4800" dirty="0"/>
          </a:p>
        </p:txBody>
      </p:sp>
      <p:sp>
        <p:nvSpPr>
          <p:cNvPr id="1457155" name="Rectangle 5"/>
          <p:cNvSpPr>
            <a:spLocks noGrp="1" noChangeArrowheads="1"/>
          </p:cNvSpPr>
          <p:nvPr>
            <p:ph type="body" idx="4294967295"/>
          </p:nvPr>
        </p:nvSpPr>
        <p:spPr>
          <a:xfrm>
            <a:off x="609823" y="1447800"/>
            <a:ext cx="7848377" cy="4876800"/>
          </a:xfrm>
        </p:spPr>
        <p:txBody>
          <a:bodyPr lIns="91435" tIns="45718" rIns="91435" bIns="45718">
            <a:normAutofit/>
          </a:bodyPr>
          <a:lstStyle/>
          <a:p>
            <a:pPr marL="0" indent="0" algn="ctr">
              <a:lnSpc>
                <a:spcPct val="90000"/>
              </a:lnSpc>
              <a:buNone/>
            </a:pPr>
            <a:r>
              <a:rPr lang="en-US" altLang="en-US" sz="2400" b="1" dirty="0" smtClean="0">
                <a:solidFill>
                  <a:srgbClr val="969696"/>
                </a:solidFill>
              </a:rPr>
              <a:t>Mobile </a:t>
            </a:r>
            <a:r>
              <a:rPr lang="en-US" altLang="en-US" sz="2400" b="1" dirty="0">
                <a:solidFill>
                  <a:srgbClr val="969696"/>
                </a:solidFill>
              </a:rPr>
              <a:t>Sources (&gt;99% gasoline, 98% diesel reduction)</a:t>
            </a:r>
          </a:p>
          <a:p>
            <a:pPr lvl="1" algn="ctr">
              <a:spcBef>
                <a:spcPct val="0"/>
              </a:spcBef>
              <a:buFont typeface="Lucida Grande" charset="0"/>
              <a:buNone/>
            </a:pPr>
            <a:r>
              <a:rPr lang="en-US" altLang="en-US" sz="2400" dirty="0"/>
              <a:t>Cleaner engines</a:t>
            </a:r>
          </a:p>
          <a:p>
            <a:pPr lvl="1" algn="ctr">
              <a:spcBef>
                <a:spcPct val="0"/>
              </a:spcBef>
              <a:buFont typeface="Lucida Grande" charset="0"/>
              <a:buNone/>
            </a:pPr>
            <a:r>
              <a:rPr lang="en-US" altLang="en-US" sz="2400" dirty="0" err="1"/>
              <a:t>Aftertreatment</a:t>
            </a:r>
            <a:endParaRPr lang="en-US" altLang="en-US" sz="2400" dirty="0"/>
          </a:p>
          <a:p>
            <a:pPr lvl="1" algn="ctr">
              <a:spcBef>
                <a:spcPct val="0"/>
              </a:spcBef>
              <a:buFont typeface="Lucida Grande" charset="0"/>
              <a:buNone/>
            </a:pPr>
            <a:r>
              <a:rPr lang="en-US" altLang="en-US" sz="2400" dirty="0"/>
              <a:t>Cleaner gasoline and diesel fuel</a:t>
            </a:r>
          </a:p>
          <a:p>
            <a:pPr lvl="1" algn="ctr">
              <a:spcBef>
                <a:spcPct val="0"/>
              </a:spcBef>
              <a:buFont typeface="Lucida Grande" charset="0"/>
              <a:buNone/>
            </a:pPr>
            <a:r>
              <a:rPr lang="en-US" altLang="en-US" sz="2400" dirty="0"/>
              <a:t>Alternative fuels</a:t>
            </a:r>
          </a:p>
          <a:p>
            <a:pPr marL="0" indent="0" algn="ctr">
              <a:lnSpc>
                <a:spcPct val="90000"/>
              </a:lnSpc>
              <a:spcBef>
                <a:spcPct val="55000"/>
              </a:spcBef>
              <a:buNone/>
            </a:pPr>
            <a:r>
              <a:rPr lang="en-US" altLang="en-US" sz="2400" b="1" dirty="0">
                <a:solidFill>
                  <a:srgbClr val="969696"/>
                </a:solidFill>
              </a:rPr>
              <a:t>Stationary Sources (80-90% reduction)</a:t>
            </a:r>
          </a:p>
          <a:p>
            <a:pPr lvl="1" algn="ctr">
              <a:spcBef>
                <a:spcPct val="0"/>
              </a:spcBef>
              <a:buFont typeface="Lucida Grande" charset="0"/>
              <a:buNone/>
            </a:pPr>
            <a:r>
              <a:rPr lang="en-US" altLang="en-US" sz="2400" dirty="0"/>
              <a:t>Low-NO</a:t>
            </a:r>
            <a:r>
              <a:rPr lang="en-US" altLang="en-US" sz="2400" baseline="-25000" dirty="0"/>
              <a:t>X</a:t>
            </a:r>
            <a:r>
              <a:rPr lang="en-US" altLang="en-US" sz="2400" dirty="0"/>
              <a:t> burners</a:t>
            </a:r>
          </a:p>
          <a:p>
            <a:pPr lvl="1" algn="ctr">
              <a:spcBef>
                <a:spcPct val="0"/>
              </a:spcBef>
              <a:buFont typeface="Lucida Grande" charset="0"/>
              <a:buNone/>
            </a:pPr>
            <a:r>
              <a:rPr lang="en-US" altLang="en-US" sz="2400" dirty="0"/>
              <a:t>Selective catalytic reduction</a:t>
            </a:r>
          </a:p>
          <a:p>
            <a:pPr lvl="1" algn="ctr">
              <a:spcBef>
                <a:spcPct val="0"/>
              </a:spcBef>
              <a:buFont typeface="Lucida Grande" charset="0"/>
              <a:buNone/>
            </a:pPr>
            <a:r>
              <a:rPr lang="en-US" altLang="en-US" sz="2400" dirty="0"/>
              <a:t>Cleaner fuels</a:t>
            </a:r>
          </a:p>
          <a:p>
            <a:pPr marL="0" indent="0" algn="ctr">
              <a:lnSpc>
                <a:spcPct val="90000"/>
              </a:lnSpc>
              <a:spcBef>
                <a:spcPct val="55000"/>
              </a:spcBef>
              <a:buNone/>
            </a:pPr>
            <a:r>
              <a:rPr lang="en-US" altLang="en-US" sz="2400" b="1" dirty="0">
                <a:solidFill>
                  <a:srgbClr val="969696"/>
                </a:solidFill>
              </a:rPr>
              <a:t>Area Sources </a:t>
            </a:r>
            <a:r>
              <a:rPr lang="en-US" altLang="en-US" sz="2400" b="1" dirty="0" smtClean="0">
                <a:solidFill>
                  <a:srgbClr val="969696"/>
                </a:solidFill>
              </a:rPr>
              <a:t>(&gt;75</a:t>
            </a:r>
            <a:r>
              <a:rPr lang="en-US" altLang="en-US" sz="2400" b="1" dirty="0">
                <a:solidFill>
                  <a:srgbClr val="969696"/>
                </a:solidFill>
              </a:rPr>
              <a:t>% reduction)</a:t>
            </a:r>
          </a:p>
          <a:p>
            <a:pPr lvl="1" algn="ctr">
              <a:spcBef>
                <a:spcPct val="0"/>
              </a:spcBef>
              <a:buFont typeface="Lucida Grande" charset="0"/>
              <a:buNone/>
            </a:pPr>
            <a:r>
              <a:rPr lang="en-US" altLang="en-US" sz="2400" dirty="0"/>
              <a:t>Vapor recovery</a:t>
            </a:r>
          </a:p>
          <a:p>
            <a:pPr lvl="1" algn="ctr">
              <a:spcBef>
                <a:spcPct val="0"/>
              </a:spcBef>
              <a:buFont typeface="Lucida Grande" charset="0"/>
              <a:buNone/>
            </a:pPr>
            <a:r>
              <a:rPr lang="en-US" altLang="en-US" sz="2400" dirty="0"/>
              <a:t>Low-volatility solvents, paints, consumer products</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15</a:t>
            </a:fld>
            <a:endParaRPr lang="en-US" sz="1600" dirty="0"/>
          </a:p>
        </p:txBody>
      </p:sp>
    </p:spTree>
    <p:extLst>
      <p:ext uri="{BB962C8B-B14F-4D97-AF65-F5344CB8AC3E}">
        <p14:creationId xmlns:p14="http://schemas.microsoft.com/office/powerpoint/2010/main" val="20640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152400" y="138113"/>
            <a:ext cx="8686800" cy="1143000"/>
          </a:xfrm>
        </p:spPr>
        <p:txBody>
          <a:bodyPr/>
          <a:lstStyle/>
          <a:p>
            <a:pPr eaLnBrk="1" hangingPunct="1">
              <a:defRPr/>
            </a:pPr>
            <a:r>
              <a:rPr lang="en-US" dirty="0" smtClean="0"/>
              <a:t>Light-duty emission standards</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582"/>
            <a:ext cx="7688356" cy="270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7924164" y="3721100"/>
            <a:ext cx="457200" cy="476250"/>
          </a:xfrm>
        </p:spPr>
        <p:txBody>
          <a:bodyPr/>
          <a:lstStyle/>
          <a:p>
            <a:pPr>
              <a:defRPr/>
            </a:pPr>
            <a:fld id="{94ADDF46-D654-4AFF-8B76-1FB4EED4AC9F}" type="slidenum">
              <a:rPr lang="en-US" smtClean="0"/>
              <a:pPr>
                <a:defRPr/>
              </a:pPr>
              <a:t>16</a:t>
            </a:fld>
            <a:endParaRPr lang="en-US" dirty="0"/>
          </a:p>
        </p:txBody>
      </p:sp>
      <p:graphicFrame>
        <p:nvGraphicFramePr>
          <p:cNvPr id="15" name="Object 3">
            <a:hlinkClick r:id="" action="ppaction://ole?verb=0"/>
          </p:cNvPr>
          <p:cNvGraphicFramePr>
            <a:graphicFrameLocks/>
          </p:cNvGraphicFramePr>
          <p:nvPr>
            <p:extLst>
              <p:ext uri="{D42A27DB-BD31-4B8C-83A1-F6EECF244321}">
                <p14:modId xmlns:p14="http://schemas.microsoft.com/office/powerpoint/2010/main" val="4251849027"/>
              </p:ext>
            </p:extLst>
          </p:nvPr>
        </p:nvGraphicFramePr>
        <p:xfrm>
          <a:off x="304164" y="838200"/>
          <a:ext cx="8520864" cy="3708400"/>
        </p:xfrm>
        <a:graphic>
          <a:graphicData uri="http://schemas.openxmlformats.org/presentationml/2006/ole">
            <mc:AlternateContent xmlns:mc="http://schemas.openxmlformats.org/markup-compatibility/2006">
              <mc:Choice xmlns:v="urn:schemas-microsoft-com:vml" Requires="v">
                <p:oleObj spid="_x0000_s225284" name="Chart" r:id="rId5" imgW="8781986" imgH="5191093" progId="MSGraph.Chart.8">
                  <p:embed followColorScheme="full"/>
                </p:oleObj>
              </mc:Choice>
              <mc:Fallback>
                <p:oleObj name="Chart" r:id="rId5" imgW="8781986" imgH="5191093" progId="MSGraph.Chart.8">
                  <p:embed followColorScheme="full"/>
                  <p:pic>
                    <p:nvPicPr>
                      <p:cNvPr id="0" name=""/>
                      <p:cNvPicPr>
                        <a:picLocks noChangeArrowheads="1"/>
                      </p:cNvPicPr>
                      <p:nvPr/>
                    </p:nvPicPr>
                    <p:blipFill>
                      <a:blip r:embed="rId6"/>
                      <a:srcRect/>
                      <a:stretch>
                        <a:fillRect/>
                      </a:stretch>
                    </p:blipFill>
                    <p:spPr bwMode="auto">
                      <a:xfrm>
                        <a:off x="304164" y="838200"/>
                        <a:ext cx="8520864" cy="3708400"/>
                      </a:xfrm>
                      <a:prstGeom prst="rect">
                        <a:avLst/>
                      </a:prstGeom>
                      <a:noFill/>
                      <a:ln>
                        <a:noFill/>
                      </a:ln>
                      <a:effectLst/>
                    </p:spPr>
                  </p:pic>
                </p:oleObj>
              </mc:Fallback>
            </mc:AlternateContent>
          </a:graphicData>
        </a:graphic>
      </p:graphicFrame>
      <p:sp>
        <p:nvSpPr>
          <p:cNvPr id="17" name="Rectangle 5"/>
          <p:cNvSpPr>
            <a:spLocks noChangeArrowheads="1"/>
          </p:cNvSpPr>
          <p:nvPr/>
        </p:nvSpPr>
        <p:spPr bwMode="auto">
          <a:xfrm>
            <a:off x="598658" y="2831030"/>
            <a:ext cx="2651653"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2000" dirty="0">
                <a:latin typeface="Book Antiqua" pitchFamily="18" charset="0"/>
              </a:rPr>
              <a:t>Oxidation </a:t>
            </a:r>
            <a:r>
              <a:rPr lang="en-US" altLang="en-US" sz="2000" dirty="0" smtClean="0">
                <a:latin typeface="Book Antiqua" pitchFamily="18" charset="0"/>
              </a:rPr>
              <a:t/>
            </a:r>
            <a:br>
              <a:rPr lang="en-US" altLang="en-US" sz="2000" dirty="0" smtClean="0">
                <a:latin typeface="Book Antiqua" pitchFamily="18" charset="0"/>
              </a:rPr>
            </a:br>
            <a:r>
              <a:rPr lang="en-US" altLang="en-US" sz="2000" dirty="0" smtClean="0">
                <a:latin typeface="Book Antiqua" pitchFamily="18" charset="0"/>
              </a:rPr>
              <a:t>Catalyst</a:t>
            </a:r>
            <a:endParaRPr lang="en-US" altLang="en-US" sz="2000" dirty="0">
              <a:solidFill>
                <a:schemeClr val="accent2"/>
              </a:solidFill>
              <a:latin typeface="Book Antiqua" pitchFamily="18" charset="0"/>
            </a:endParaRPr>
          </a:p>
        </p:txBody>
      </p:sp>
      <p:sp>
        <p:nvSpPr>
          <p:cNvPr id="18" name="Rectangle 6"/>
          <p:cNvSpPr>
            <a:spLocks noChangeArrowheads="1"/>
          </p:cNvSpPr>
          <p:nvPr/>
        </p:nvSpPr>
        <p:spPr bwMode="auto">
          <a:xfrm>
            <a:off x="3568536" y="1411480"/>
            <a:ext cx="100648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2400" dirty="0">
                <a:latin typeface="Book Antiqua" pitchFamily="18" charset="0"/>
              </a:rPr>
              <a:t>EGR</a:t>
            </a:r>
          </a:p>
        </p:txBody>
      </p:sp>
      <p:sp>
        <p:nvSpPr>
          <p:cNvPr id="20" name="Rectangle 7"/>
          <p:cNvSpPr>
            <a:spLocks noChangeArrowheads="1"/>
          </p:cNvSpPr>
          <p:nvPr/>
        </p:nvSpPr>
        <p:spPr bwMode="auto">
          <a:xfrm>
            <a:off x="4979895" y="1507890"/>
            <a:ext cx="2823214"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2000" dirty="0">
                <a:latin typeface="Book Antiqua" pitchFamily="18" charset="0"/>
              </a:rPr>
              <a:t>TWC</a:t>
            </a:r>
          </a:p>
          <a:p>
            <a:r>
              <a:rPr lang="en-US" altLang="en-US" sz="2000" dirty="0">
                <a:latin typeface="Book Antiqua" pitchFamily="18" charset="0"/>
              </a:rPr>
              <a:t>On-Board Computer</a:t>
            </a:r>
          </a:p>
        </p:txBody>
      </p:sp>
      <p:sp>
        <p:nvSpPr>
          <p:cNvPr id="21" name="Rectangle 8"/>
          <p:cNvSpPr>
            <a:spLocks noChangeArrowheads="1"/>
          </p:cNvSpPr>
          <p:nvPr/>
        </p:nvSpPr>
        <p:spPr bwMode="auto">
          <a:xfrm>
            <a:off x="6693712" y="2197100"/>
            <a:ext cx="2907488"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altLang="en-US" sz="2000" dirty="0">
                <a:latin typeface="Book Antiqua" pitchFamily="18" charset="0"/>
              </a:rPr>
              <a:t>Advanced Computer</a:t>
            </a:r>
          </a:p>
          <a:p>
            <a:r>
              <a:rPr lang="en-US" altLang="en-US" sz="2000" dirty="0">
                <a:latin typeface="Book Antiqua" pitchFamily="18" charset="0"/>
              </a:rPr>
              <a:t>Fuel Injection</a:t>
            </a:r>
          </a:p>
          <a:p>
            <a:r>
              <a:rPr lang="en-US" altLang="en-US" sz="2000" dirty="0" err="1">
                <a:latin typeface="Book Antiqua" pitchFamily="18" charset="0"/>
              </a:rPr>
              <a:t>O2</a:t>
            </a:r>
            <a:r>
              <a:rPr lang="en-US" altLang="en-US" sz="2000" dirty="0">
                <a:latin typeface="Book Antiqua" pitchFamily="18" charset="0"/>
              </a:rPr>
              <a:t> Sensor</a:t>
            </a:r>
          </a:p>
        </p:txBody>
      </p:sp>
      <p:sp>
        <p:nvSpPr>
          <p:cNvPr id="22" name="Rectangle 9"/>
          <p:cNvSpPr>
            <a:spLocks noChangeArrowheads="1"/>
          </p:cNvSpPr>
          <p:nvPr/>
        </p:nvSpPr>
        <p:spPr bwMode="auto">
          <a:xfrm>
            <a:off x="3641442" y="2881384"/>
            <a:ext cx="118506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3200" b="1" dirty="0">
                <a:latin typeface="Book Antiqua" pitchFamily="18" charset="0"/>
              </a:rPr>
              <a:t>HC</a:t>
            </a:r>
            <a:endParaRPr lang="en-US" altLang="en-US" sz="3200" b="1" dirty="0">
              <a:solidFill>
                <a:schemeClr val="accent2"/>
              </a:solidFill>
              <a:latin typeface="Book Antiqua" pitchFamily="18" charset="0"/>
            </a:endParaRPr>
          </a:p>
        </p:txBody>
      </p:sp>
      <p:sp>
        <p:nvSpPr>
          <p:cNvPr id="24" name="Rectangle 10"/>
          <p:cNvSpPr>
            <a:spLocks noChangeArrowheads="1"/>
          </p:cNvSpPr>
          <p:nvPr/>
        </p:nvSpPr>
        <p:spPr bwMode="auto">
          <a:xfrm>
            <a:off x="4123244" y="2045078"/>
            <a:ext cx="1215691"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3200" b="1" dirty="0" err="1">
                <a:latin typeface="Book Antiqua" pitchFamily="18" charset="0"/>
              </a:rPr>
              <a:t>NOx</a:t>
            </a:r>
            <a:endParaRPr lang="en-US" altLang="en-US" sz="3200" b="1" dirty="0">
              <a:solidFill>
                <a:schemeClr val="accent2"/>
              </a:solidFill>
              <a:latin typeface="Book Antiqua" pitchFamily="18" charset="0"/>
            </a:endParaRPr>
          </a:p>
        </p:txBody>
      </p:sp>
      <p:sp>
        <p:nvSpPr>
          <p:cNvPr id="28" name="Line 13"/>
          <p:cNvSpPr>
            <a:spLocks noChangeShapeType="1"/>
          </p:cNvSpPr>
          <p:nvPr/>
        </p:nvSpPr>
        <p:spPr bwMode="auto">
          <a:xfrm flipH="1">
            <a:off x="2226946" y="2602821"/>
            <a:ext cx="519654" cy="33912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4"/>
          <p:cNvSpPr>
            <a:spLocks noChangeShapeType="1"/>
          </p:cNvSpPr>
          <p:nvPr/>
        </p:nvSpPr>
        <p:spPr bwMode="auto">
          <a:xfrm flipH="1">
            <a:off x="3367553" y="1888732"/>
            <a:ext cx="427718" cy="38179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5"/>
          <p:cNvSpPr>
            <a:spLocks noChangeShapeType="1"/>
          </p:cNvSpPr>
          <p:nvPr/>
        </p:nvSpPr>
        <p:spPr bwMode="auto">
          <a:xfrm flipH="1">
            <a:off x="5138055" y="2213211"/>
            <a:ext cx="576308" cy="5832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9"/>
          <p:cNvSpPr>
            <a:spLocks noChangeShapeType="1"/>
          </p:cNvSpPr>
          <p:nvPr/>
        </p:nvSpPr>
        <p:spPr bwMode="auto">
          <a:xfrm flipH="1">
            <a:off x="6151486" y="2676573"/>
            <a:ext cx="524605" cy="4959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0"/>
          <p:cNvSpPr txBox="1">
            <a:spLocks noChangeArrowheads="1"/>
          </p:cNvSpPr>
          <p:nvPr/>
        </p:nvSpPr>
        <p:spPr bwMode="auto">
          <a:xfrm rot="-5400000">
            <a:off x="447978" y="3518823"/>
            <a:ext cx="7004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chemeClr val="tx1"/>
                </a:solidFill>
              </a:rPr>
              <a:t>1966</a:t>
            </a:r>
            <a:endParaRPr lang="en-US" altLang="en-US" sz="5400" dirty="0">
              <a:solidFill>
                <a:schemeClr val="tx1"/>
              </a:solidFill>
            </a:endParaRPr>
          </a:p>
        </p:txBody>
      </p:sp>
      <p:sp>
        <p:nvSpPr>
          <p:cNvPr id="36" name="Text Box 21"/>
          <p:cNvSpPr txBox="1">
            <a:spLocks noChangeArrowheads="1"/>
          </p:cNvSpPr>
          <p:nvPr/>
        </p:nvSpPr>
        <p:spPr bwMode="auto">
          <a:xfrm rot="-5400000">
            <a:off x="2933847" y="3786294"/>
            <a:ext cx="7194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chemeClr val="tx1"/>
                </a:solidFill>
              </a:rPr>
              <a:t>1975</a:t>
            </a:r>
            <a:endParaRPr lang="en-US" altLang="en-US" sz="2400" dirty="0">
              <a:solidFill>
                <a:schemeClr val="tx1"/>
              </a:solidFill>
            </a:endParaRPr>
          </a:p>
        </p:txBody>
      </p:sp>
      <p:sp>
        <p:nvSpPr>
          <p:cNvPr id="37" name="Text Box 22"/>
          <p:cNvSpPr txBox="1">
            <a:spLocks noChangeArrowheads="1"/>
          </p:cNvSpPr>
          <p:nvPr/>
        </p:nvSpPr>
        <p:spPr bwMode="auto">
          <a:xfrm rot="-5400000">
            <a:off x="7491916" y="3757720"/>
            <a:ext cx="7766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chemeClr val="tx1"/>
                </a:solidFill>
              </a:rPr>
              <a:t>1993</a:t>
            </a:r>
            <a:endParaRPr lang="en-US" altLang="en-US" sz="2400" dirty="0">
              <a:solidFill>
                <a:schemeClr val="tx1"/>
              </a:solidFill>
            </a:endParaRPr>
          </a:p>
        </p:txBody>
      </p:sp>
      <p:sp>
        <p:nvSpPr>
          <p:cNvPr id="38" name="Text Box 23"/>
          <p:cNvSpPr txBox="1">
            <a:spLocks noChangeArrowheads="1"/>
          </p:cNvSpPr>
          <p:nvPr/>
        </p:nvSpPr>
        <p:spPr bwMode="auto">
          <a:xfrm>
            <a:off x="3641442" y="3714472"/>
            <a:ext cx="27723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solidFill>
                  <a:schemeClr val="tx1"/>
                </a:solidFill>
              </a:rPr>
              <a:t>Unleaded Gasoline</a:t>
            </a:r>
          </a:p>
        </p:txBody>
      </p:sp>
      <p:sp>
        <p:nvSpPr>
          <p:cNvPr id="39" name="Line 24"/>
          <p:cNvSpPr>
            <a:spLocks noChangeShapeType="1"/>
          </p:cNvSpPr>
          <p:nvPr/>
        </p:nvSpPr>
        <p:spPr bwMode="auto">
          <a:xfrm flipH="1" flipV="1">
            <a:off x="3136255" y="2789727"/>
            <a:ext cx="519307" cy="105327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5837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4344"/>
            <a:ext cx="8686800" cy="1295400"/>
          </a:xfrm>
        </p:spPr>
        <p:txBody>
          <a:bodyPr/>
          <a:lstStyle/>
          <a:p>
            <a:r>
              <a:rPr lang="en-US" dirty="0" smtClean="0">
                <a:solidFill>
                  <a:schemeClr val="tx1"/>
                </a:solidFill>
              </a:rPr>
              <a:t>Heavy-duty emissions standards</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1187210"/>
              </p:ext>
            </p:extLst>
          </p:nvPr>
        </p:nvGraphicFramePr>
        <p:xfrm>
          <a:off x="457200" y="1858739"/>
          <a:ext cx="8058218" cy="428138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94ADDF46-D654-4AFF-8B76-1FB4EED4AC9F}" type="slidenum">
              <a:rPr lang="en-US" smtClean="0"/>
              <a:pPr>
                <a:defRPr/>
              </a:pPr>
              <a:t>17</a:t>
            </a:fld>
            <a:endParaRPr lang="en-US" dirty="0"/>
          </a:p>
        </p:txBody>
      </p:sp>
      <p:sp>
        <p:nvSpPr>
          <p:cNvPr id="4" name="TextBox 3"/>
          <p:cNvSpPr txBox="1"/>
          <p:nvPr/>
        </p:nvSpPr>
        <p:spPr>
          <a:xfrm>
            <a:off x="4419600" y="2438400"/>
            <a:ext cx="2209800" cy="369332"/>
          </a:xfrm>
          <a:prstGeom prst="rect">
            <a:avLst/>
          </a:prstGeom>
          <a:noFill/>
        </p:spPr>
        <p:txBody>
          <a:bodyPr wrap="square" rtlCol="0">
            <a:spAutoFit/>
          </a:bodyPr>
          <a:lstStyle/>
          <a:p>
            <a:r>
              <a:rPr lang="en-US" dirty="0" smtClean="0"/>
              <a:t>Computer Control</a:t>
            </a:r>
            <a:endParaRPr lang="en-US" dirty="0"/>
          </a:p>
        </p:txBody>
      </p:sp>
      <p:cxnSp>
        <p:nvCxnSpPr>
          <p:cNvPr id="7" name="Straight Arrow Connector 6"/>
          <p:cNvCxnSpPr/>
          <p:nvPr/>
        </p:nvCxnSpPr>
        <p:spPr bwMode="auto">
          <a:xfrm flipH="1">
            <a:off x="4648200" y="2807732"/>
            <a:ext cx="152400" cy="8498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5257800" y="3048000"/>
            <a:ext cx="685800" cy="369332"/>
          </a:xfrm>
          <a:prstGeom prst="rect">
            <a:avLst/>
          </a:prstGeom>
          <a:noFill/>
        </p:spPr>
        <p:txBody>
          <a:bodyPr wrap="square" rtlCol="0">
            <a:spAutoFit/>
          </a:bodyPr>
          <a:lstStyle/>
          <a:p>
            <a:r>
              <a:rPr lang="en-US" dirty="0" smtClean="0"/>
              <a:t>EGR</a:t>
            </a:r>
            <a:endParaRPr lang="en-US" dirty="0"/>
          </a:p>
        </p:txBody>
      </p:sp>
      <p:cxnSp>
        <p:nvCxnSpPr>
          <p:cNvPr id="9" name="Straight Arrow Connector 8"/>
          <p:cNvCxnSpPr/>
          <p:nvPr/>
        </p:nvCxnSpPr>
        <p:spPr bwMode="auto">
          <a:xfrm flipH="1">
            <a:off x="5486400" y="3417332"/>
            <a:ext cx="152400" cy="8498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24600" y="3581400"/>
            <a:ext cx="685800" cy="369332"/>
          </a:xfrm>
          <a:prstGeom prst="rect">
            <a:avLst/>
          </a:prstGeom>
          <a:noFill/>
        </p:spPr>
        <p:txBody>
          <a:bodyPr wrap="square" rtlCol="0">
            <a:spAutoFit/>
          </a:bodyPr>
          <a:lstStyle/>
          <a:p>
            <a:r>
              <a:rPr lang="en-US" dirty="0" smtClean="0"/>
              <a:t>DPF</a:t>
            </a:r>
            <a:endParaRPr lang="en-US" dirty="0"/>
          </a:p>
        </p:txBody>
      </p:sp>
      <p:cxnSp>
        <p:nvCxnSpPr>
          <p:cNvPr id="11" name="Straight Arrow Connector 10"/>
          <p:cNvCxnSpPr/>
          <p:nvPr/>
        </p:nvCxnSpPr>
        <p:spPr bwMode="auto">
          <a:xfrm flipH="1">
            <a:off x="6553200" y="3950732"/>
            <a:ext cx="152400" cy="8498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7086600" y="4114800"/>
            <a:ext cx="838200" cy="369332"/>
          </a:xfrm>
          <a:prstGeom prst="rect">
            <a:avLst/>
          </a:prstGeom>
          <a:noFill/>
        </p:spPr>
        <p:txBody>
          <a:bodyPr wrap="square" rtlCol="0">
            <a:spAutoFit/>
          </a:bodyPr>
          <a:lstStyle/>
          <a:p>
            <a:r>
              <a:rPr lang="en-US" dirty="0" smtClean="0"/>
              <a:t>SCR</a:t>
            </a:r>
            <a:endParaRPr lang="en-US" dirty="0"/>
          </a:p>
        </p:txBody>
      </p:sp>
      <p:cxnSp>
        <p:nvCxnSpPr>
          <p:cNvPr id="13" name="Straight Arrow Connector 12"/>
          <p:cNvCxnSpPr/>
          <p:nvPr/>
        </p:nvCxnSpPr>
        <p:spPr bwMode="auto">
          <a:xfrm flipH="1">
            <a:off x="7315200" y="4484132"/>
            <a:ext cx="152400" cy="8498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88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t>California emission trends</a:t>
            </a:r>
            <a:endParaRPr lang="en-US" sz="4800" dirty="0"/>
          </a:p>
        </p:txBody>
      </p:sp>
      <p:pic>
        <p:nvPicPr>
          <p:cNvPr id="260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304762" cy="29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7" y="38862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862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7" y="990600"/>
            <a:ext cx="43053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12A5E06-DF79-419E-9B57-176C320C809C}" type="slidenum">
              <a:rPr lang="en-US" sz="1600" smtClean="0"/>
              <a:pPr>
                <a:defRPr/>
              </a:pPr>
              <a:t>18</a:t>
            </a:fld>
            <a:endParaRPr lang="en-US" sz="1600" dirty="0"/>
          </a:p>
        </p:txBody>
      </p:sp>
    </p:spTree>
    <p:extLst>
      <p:ext uri="{BB962C8B-B14F-4D97-AF65-F5344CB8AC3E}">
        <p14:creationId xmlns:p14="http://schemas.microsoft.com/office/powerpoint/2010/main" val="1715075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82575"/>
            <a:ext cx="8677275"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51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a:xfrm>
            <a:off x="663575" y="228600"/>
            <a:ext cx="7772400" cy="838200"/>
          </a:xfrm>
        </p:spPr>
        <p:txBody>
          <a:bodyPr/>
          <a:lstStyle/>
          <a:p>
            <a:r>
              <a:rPr lang="en-US" sz="4800" dirty="0" smtClean="0"/>
              <a:t>We regulate emissions</a:t>
            </a:r>
          </a:p>
        </p:txBody>
      </p:sp>
      <p:sp>
        <p:nvSpPr>
          <p:cNvPr id="203779" name="Rectangle 3"/>
          <p:cNvSpPr>
            <a:spLocks noGrp="1"/>
          </p:cNvSpPr>
          <p:nvPr>
            <p:ph type="body" idx="1"/>
          </p:nvPr>
        </p:nvSpPr>
        <p:spPr>
          <a:xfrm>
            <a:off x="488950" y="1295400"/>
            <a:ext cx="8197850" cy="5257800"/>
          </a:xfrm>
        </p:spPr>
        <p:txBody>
          <a:bodyPr>
            <a:normAutofit lnSpcReduction="10000"/>
          </a:bodyPr>
          <a:lstStyle/>
          <a:p>
            <a:pPr marL="0" indent="0" algn="ctr">
              <a:spcBef>
                <a:spcPct val="0"/>
              </a:spcBef>
              <a:buFont typeface="Arial" charset="0"/>
              <a:buNone/>
            </a:pPr>
            <a:r>
              <a:rPr lang="en-US" b="1" dirty="0" smtClean="0">
                <a:solidFill>
                  <a:srgbClr val="969696"/>
                </a:solidFill>
              </a:rPr>
              <a:t>Authorities</a:t>
            </a:r>
          </a:p>
          <a:p>
            <a:pPr marL="0" indent="0" algn="ctr">
              <a:spcBef>
                <a:spcPct val="0"/>
              </a:spcBef>
              <a:buFont typeface="Arial" charset="0"/>
              <a:buNone/>
            </a:pPr>
            <a:r>
              <a:rPr lang="en-US" sz="2800" dirty="0" smtClean="0"/>
              <a:t>Motor vehicles and fuels</a:t>
            </a:r>
          </a:p>
          <a:p>
            <a:pPr marL="0" indent="0" algn="ctr">
              <a:spcBef>
                <a:spcPct val="0"/>
              </a:spcBef>
              <a:buFont typeface="Arial" charset="0"/>
              <a:buNone/>
            </a:pPr>
            <a:r>
              <a:rPr lang="en-US" sz="2200" dirty="0" smtClean="0"/>
              <a:t>(under federal Clean Air Act exemption)</a:t>
            </a:r>
          </a:p>
          <a:p>
            <a:pPr marL="0" indent="0" algn="ctr">
              <a:spcBef>
                <a:spcPct val="0"/>
              </a:spcBef>
              <a:buFont typeface="Arial" charset="0"/>
              <a:buNone/>
            </a:pPr>
            <a:r>
              <a:rPr lang="en-US" sz="2800" dirty="0" smtClean="0"/>
              <a:t>Air toxics, consumer products, greenhouse gases</a:t>
            </a:r>
          </a:p>
          <a:p>
            <a:pPr marL="0" indent="0" algn="ctr">
              <a:spcBef>
                <a:spcPct val="0"/>
              </a:spcBef>
              <a:buFont typeface="Arial" charset="0"/>
              <a:buNone/>
            </a:pPr>
            <a:r>
              <a:rPr lang="en-US" sz="2200" dirty="0" smtClean="0"/>
              <a:t>(under California law)</a:t>
            </a:r>
          </a:p>
          <a:p>
            <a:pPr marL="0" indent="0" algn="ctr">
              <a:spcBef>
                <a:spcPct val="50000"/>
              </a:spcBef>
              <a:buFont typeface="Arial" charset="0"/>
              <a:buNone/>
            </a:pPr>
            <a:r>
              <a:rPr lang="en-US" b="1" dirty="0" smtClean="0">
                <a:solidFill>
                  <a:srgbClr val="969696"/>
                </a:solidFill>
              </a:rPr>
              <a:t>Oversight over Local Responsibilities</a:t>
            </a:r>
          </a:p>
          <a:p>
            <a:pPr marL="0" indent="0" algn="ctr">
              <a:spcBef>
                <a:spcPct val="0"/>
              </a:spcBef>
              <a:buFont typeface="Arial" charset="0"/>
              <a:buNone/>
            </a:pPr>
            <a:r>
              <a:rPr lang="en-US" sz="2800" dirty="0" smtClean="0"/>
              <a:t>Stationary and area sources</a:t>
            </a:r>
          </a:p>
          <a:p>
            <a:pPr marL="0" indent="0" algn="ctr">
              <a:spcBef>
                <a:spcPct val="0"/>
              </a:spcBef>
              <a:buFont typeface="Arial" charset="0"/>
              <a:buNone/>
            </a:pPr>
            <a:r>
              <a:rPr lang="en-US" sz="2800" dirty="0" smtClean="0"/>
              <a:t>Transportation planning targets</a:t>
            </a:r>
          </a:p>
          <a:p>
            <a:pPr marL="0" indent="0" algn="ctr">
              <a:spcBef>
                <a:spcPct val="50000"/>
              </a:spcBef>
              <a:buFont typeface="Arial" charset="0"/>
              <a:buNone/>
            </a:pPr>
            <a:r>
              <a:rPr lang="en-US" b="1" dirty="0" smtClean="0">
                <a:solidFill>
                  <a:srgbClr val="969696"/>
                </a:solidFill>
              </a:rPr>
              <a:t>Rulemaking Process</a:t>
            </a:r>
          </a:p>
          <a:p>
            <a:pPr marL="0" indent="0" algn="ctr">
              <a:spcBef>
                <a:spcPct val="0"/>
              </a:spcBef>
              <a:buFont typeface="Arial" charset="0"/>
              <a:buNone/>
            </a:pPr>
            <a:r>
              <a:rPr lang="en-US" sz="2800" dirty="0" smtClean="0"/>
              <a:t>Public hearing of Governing Board</a:t>
            </a:r>
          </a:p>
          <a:p>
            <a:pPr marL="0" indent="0" algn="ctr">
              <a:spcBef>
                <a:spcPct val="0"/>
              </a:spcBef>
              <a:buFont typeface="Arial" charset="0"/>
              <a:buNone/>
            </a:pPr>
            <a:r>
              <a:rPr lang="en-US" sz="2800" dirty="0" smtClean="0"/>
              <a:t>Public workshops and stakeholder meetings</a:t>
            </a:r>
          </a:p>
          <a:p>
            <a:pPr marL="0" indent="0" algn="ctr">
              <a:spcBef>
                <a:spcPct val="0"/>
              </a:spcBef>
              <a:buFont typeface="Arial" charset="0"/>
              <a:buNone/>
            </a:pPr>
            <a:r>
              <a:rPr lang="en-US" sz="2800" dirty="0" smtClean="0"/>
              <a:t>Public and legislative support</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2</a:t>
            </a:fld>
            <a:endParaRPr lang="en-US" sz="1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82575"/>
            <a:ext cx="8677275"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6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Cumulative </a:t>
            </a:r>
            <a:r>
              <a:rPr lang="en-US" dirty="0" smtClean="0"/>
              <a:t>lifetime cancer risk</a:t>
            </a:r>
            <a:br>
              <a:rPr lang="en-US" dirty="0" smtClean="0"/>
            </a:br>
            <a:r>
              <a:rPr lang="en-US" sz="3200" dirty="0" smtClean="0"/>
              <a:t>(per million)</a:t>
            </a:r>
            <a:endParaRPr lang="en-US" sz="3200" dirty="0"/>
          </a:p>
        </p:txBody>
      </p:sp>
      <p:sp>
        <p:nvSpPr>
          <p:cNvPr id="2" name="Slide Number Placeholder 1"/>
          <p:cNvSpPr>
            <a:spLocks noGrp="1"/>
          </p:cNvSpPr>
          <p:nvPr>
            <p:ph type="sldNum" sz="quarter" idx="12"/>
          </p:nvPr>
        </p:nvSpPr>
        <p:spPr/>
        <p:txBody>
          <a:bodyPr/>
          <a:lstStyle/>
          <a:p>
            <a:pPr>
              <a:defRPr/>
            </a:pPr>
            <a:fld id="{3F0CCADD-69CA-4FBB-BFE4-9B1B058A44A9}" type="slidenum">
              <a:rPr lang="en-US" smtClean="0"/>
              <a:pPr>
                <a:defRPr/>
              </a:pPr>
              <a:t>21</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3980"/>
            <a:ext cx="8229600" cy="4498403"/>
          </a:xfrm>
          <a:prstGeom prst="rect">
            <a:avLst/>
          </a:prstGeom>
          <a:noFill/>
        </p:spPr>
      </p:pic>
    </p:spTree>
    <p:extLst>
      <p:ext uri="{BB962C8B-B14F-4D97-AF65-F5344CB8AC3E}">
        <p14:creationId xmlns:p14="http://schemas.microsoft.com/office/powerpoint/2010/main" val="1230389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4"/>
          <p:cNvSpPr txBox="1">
            <a:spLocks noChangeArrowheads="1"/>
          </p:cNvSpPr>
          <p:nvPr/>
        </p:nvSpPr>
        <p:spPr bwMode="auto">
          <a:xfrm>
            <a:off x="1431925" y="6284913"/>
            <a:ext cx="184150" cy="366712"/>
          </a:xfrm>
          <a:prstGeom prst="rect">
            <a:avLst/>
          </a:prstGeom>
          <a:noFill/>
          <a:ln w="9525">
            <a:noFill/>
            <a:miter lim="800000"/>
            <a:headEnd/>
            <a:tailEnd/>
          </a:ln>
        </p:spPr>
        <p:txBody>
          <a:bodyPr wrap="none">
            <a:spAutoFit/>
          </a:bodyPr>
          <a:lstStyle/>
          <a:p>
            <a:endParaRPr lang="en-US"/>
          </a:p>
        </p:txBody>
      </p:sp>
      <p:sp>
        <p:nvSpPr>
          <p:cNvPr id="158725" name="Rectangle 6"/>
          <p:cNvSpPr>
            <a:spLocks noChangeArrowheads="1"/>
          </p:cNvSpPr>
          <p:nvPr/>
        </p:nvSpPr>
        <p:spPr bwMode="auto">
          <a:xfrm>
            <a:off x="8534400" y="6248400"/>
            <a:ext cx="268288" cy="274638"/>
          </a:xfrm>
          <a:prstGeom prst="rect">
            <a:avLst/>
          </a:prstGeom>
          <a:noFill/>
          <a:ln w="9525">
            <a:noFill/>
            <a:miter lim="800000"/>
            <a:headEnd/>
            <a:tailEnd/>
          </a:ln>
        </p:spPr>
        <p:txBody>
          <a:bodyPr wrap="none">
            <a:spAutoFit/>
          </a:bodyPr>
          <a:lstStyle/>
          <a:p>
            <a:fld id="{93BA2078-A587-47FE-95A2-479BE60588C8}" type="slidenum">
              <a:rPr lang="en-US" sz="1200">
                <a:solidFill>
                  <a:srgbClr val="000000"/>
                </a:solidFill>
              </a:rPr>
              <a:pPr/>
              <a:t>22</a:t>
            </a:fld>
            <a:endParaRPr lang="en-US" sz="1200">
              <a:solidFill>
                <a:srgbClr val="000000"/>
              </a:solidFill>
            </a:endParaRPr>
          </a:p>
        </p:txBody>
      </p:sp>
      <p:sp>
        <p:nvSpPr>
          <p:cNvPr id="7" name="TextBox 4"/>
          <p:cNvSpPr txBox="1">
            <a:spLocks noChangeArrowheads="1"/>
          </p:cNvSpPr>
          <p:nvPr/>
        </p:nvSpPr>
        <p:spPr bwMode="auto">
          <a:xfrm>
            <a:off x="831850" y="382588"/>
            <a:ext cx="7397750" cy="646331"/>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3600" dirty="0" smtClean="0">
                <a:solidFill>
                  <a:schemeClr val="tx1"/>
                </a:solidFill>
                <a:latin typeface="+mj-lt"/>
                <a:ea typeface="Times New Roman" charset="0"/>
                <a:cs typeface="Times New Roman" charset="0"/>
              </a:rPr>
              <a:t>California Progress on Black Carbon</a:t>
            </a:r>
            <a:endParaRPr lang="en-US" sz="3600" dirty="0">
              <a:solidFill>
                <a:schemeClr val="tx1"/>
              </a:solidFill>
              <a:latin typeface="+mj-lt"/>
              <a:ea typeface="Times New Roman" charset="0"/>
              <a:cs typeface="Times New Roman" charset="0"/>
            </a:endParaRPr>
          </a:p>
        </p:txBody>
      </p:sp>
      <p:sp>
        <p:nvSpPr>
          <p:cNvPr id="9" name="Text Box 308"/>
          <p:cNvSpPr txBox="1">
            <a:spLocks noChangeArrowheads="1"/>
          </p:cNvSpPr>
          <p:nvPr/>
        </p:nvSpPr>
        <p:spPr bwMode="auto">
          <a:xfrm>
            <a:off x="914400" y="6124575"/>
            <a:ext cx="7315200" cy="581025"/>
          </a:xfrm>
          <a:prstGeom prst="rect">
            <a:avLst/>
          </a:prstGeom>
          <a:noFill/>
          <a:ln w="9525">
            <a:noFill/>
            <a:miter lim="800000"/>
            <a:headEnd/>
            <a:tailEnd/>
          </a:ln>
        </p:spPr>
        <p:txBody>
          <a:bodyPr>
            <a:spAutoFit/>
          </a:bodyPr>
          <a:lstStyle/>
          <a:p>
            <a:pPr algn="ctr"/>
            <a:r>
              <a:rPr lang="en-US" sz="1600" dirty="0"/>
              <a:t>Ramanathan et al. (2013)</a:t>
            </a:r>
            <a:r>
              <a:rPr lang="en-US" sz="1600" b="1" dirty="0"/>
              <a:t> </a:t>
            </a:r>
            <a:r>
              <a:rPr lang="en-US" sz="1600" dirty="0"/>
              <a:t>Black Carbon and the Regional Climate of California, CARB Contract No. 08-323</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945" r="2728" b="5764"/>
          <a:stretch/>
        </p:blipFill>
        <p:spPr>
          <a:xfrm>
            <a:off x="762000" y="1060063"/>
            <a:ext cx="7675418" cy="5112138"/>
          </a:xfrm>
          <a:prstGeom prst="rect">
            <a:avLst/>
          </a:prstGeom>
        </p:spPr>
      </p:pic>
    </p:spTree>
    <p:extLst>
      <p:ext uri="{BB962C8B-B14F-4D97-AF65-F5344CB8AC3E}">
        <p14:creationId xmlns:p14="http://schemas.microsoft.com/office/powerpoint/2010/main" val="724272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idx="4294967295"/>
          </p:nvPr>
        </p:nvSpPr>
        <p:spPr>
          <a:xfrm>
            <a:off x="457200" y="274638"/>
            <a:ext cx="8229600" cy="1249362"/>
          </a:xfrm>
        </p:spPr>
        <p:txBody>
          <a:bodyPr lIns="91430" tIns="45716" rIns="91430" bIns="45716"/>
          <a:lstStyle/>
          <a:p>
            <a:r>
              <a:rPr lang="en-US" dirty="0" smtClean="0"/>
              <a:t>Air pollution reduced 75-90% despite growth</a:t>
            </a:r>
          </a:p>
        </p:txBody>
      </p:sp>
      <p:graphicFrame>
        <p:nvGraphicFramePr>
          <p:cNvPr id="214019" name="Object 3"/>
          <p:cNvGraphicFramePr>
            <a:graphicFrameLocks noGrp="1" noChangeAspect="1"/>
          </p:cNvGraphicFramePr>
          <p:nvPr>
            <p:ph idx="4294967295"/>
            <p:extLst>
              <p:ext uri="{D42A27DB-BD31-4B8C-83A1-F6EECF244321}">
                <p14:modId xmlns:p14="http://schemas.microsoft.com/office/powerpoint/2010/main" val="282096769"/>
              </p:ext>
            </p:extLst>
          </p:nvPr>
        </p:nvGraphicFramePr>
        <p:xfrm>
          <a:off x="609600" y="1524001"/>
          <a:ext cx="6934200" cy="3211528"/>
        </p:xfrm>
        <a:graphic>
          <a:graphicData uri="http://schemas.openxmlformats.org/presentationml/2006/ole">
            <mc:AlternateContent xmlns:mc="http://schemas.openxmlformats.org/markup-compatibility/2006">
              <mc:Choice xmlns:v="urn:schemas-microsoft-com:vml" Requires="v">
                <p:oleObj spid="_x0000_s214096" name="Chart" r:id="rId4" imgW="7772400" imgH="3600456" progId="MSGraph.Chart.8">
                  <p:embed followColorScheme="full"/>
                </p:oleObj>
              </mc:Choice>
              <mc:Fallback>
                <p:oleObj name="Chart" r:id="rId4" imgW="7772400" imgH="3600456" progId="MSGraph.Chart.8">
                  <p:embed followColorScheme="full"/>
                  <p:pic>
                    <p:nvPicPr>
                      <p:cNvPr id="0" name="Object 3"/>
                      <p:cNvPicPr>
                        <a:picLocks noChangeAspect="1" noChangeArrowheads="1"/>
                      </p:cNvPicPr>
                      <p:nvPr/>
                    </p:nvPicPr>
                    <p:blipFill>
                      <a:blip r:embed="rId5"/>
                      <a:srcRect/>
                      <a:stretch>
                        <a:fillRect/>
                      </a:stretch>
                    </p:blipFill>
                    <p:spPr bwMode="auto">
                      <a:xfrm>
                        <a:off x="609600" y="1524001"/>
                        <a:ext cx="6934200" cy="3211528"/>
                      </a:xfrm>
                      <a:prstGeom prst="rect">
                        <a:avLst/>
                      </a:prstGeom>
                      <a:noFill/>
                      <a:ln>
                        <a:noFill/>
                      </a:ln>
                      <a:effectLst/>
                      <a:extLst/>
                    </p:spPr>
                  </p:pic>
                </p:oleObj>
              </mc:Fallback>
            </mc:AlternateContent>
          </a:graphicData>
        </a:graphic>
      </p:graphicFrame>
      <p:sp>
        <p:nvSpPr>
          <p:cNvPr id="214021" name="Text Box 5"/>
          <p:cNvSpPr txBox="1">
            <a:spLocks noChangeArrowheads="1"/>
          </p:cNvSpPr>
          <p:nvPr/>
        </p:nvSpPr>
        <p:spPr bwMode="auto">
          <a:xfrm>
            <a:off x="14478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Carbon</a:t>
            </a:r>
          </a:p>
          <a:p>
            <a:pPr algn="ctr"/>
            <a:r>
              <a:rPr lang="en-US" sz="1600" b="1" dirty="0">
                <a:latin typeface="Arial" charset="0"/>
              </a:rPr>
              <a:t>Monoxide</a:t>
            </a:r>
          </a:p>
        </p:txBody>
      </p:sp>
      <p:sp>
        <p:nvSpPr>
          <p:cNvPr id="214022" name="Text Box 6"/>
          <p:cNvSpPr txBox="1">
            <a:spLocks noChangeArrowheads="1"/>
          </p:cNvSpPr>
          <p:nvPr/>
        </p:nvSpPr>
        <p:spPr bwMode="auto">
          <a:xfrm>
            <a:off x="25146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Nitrogen</a:t>
            </a:r>
          </a:p>
          <a:p>
            <a:pPr algn="ctr"/>
            <a:r>
              <a:rPr lang="en-US" sz="1600" b="1" dirty="0">
                <a:latin typeface="Arial" charset="0"/>
              </a:rPr>
              <a:t>Dioxide</a:t>
            </a:r>
          </a:p>
        </p:txBody>
      </p:sp>
      <p:sp>
        <p:nvSpPr>
          <p:cNvPr id="214023" name="Text Box 7"/>
          <p:cNvSpPr txBox="1">
            <a:spLocks noChangeArrowheads="1"/>
          </p:cNvSpPr>
          <p:nvPr/>
        </p:nvSpPr>
        <p:spPr bwMode="auto">
          <a:xfrm>
            <a:off x="34290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Sulfur</a:t>
            </a:r>
          </a:p>
          <a:p>
            <a:pPr algn="ctr"/>
            <a:r>
              <a:rPr lang="en-US" sz="1600" b="1" dirty="0">
                <a:latin typeface="Arial" charset="0"/>
              </a:rPr>
              <a:t>Dioxide</a:t>
            </a:r>
          </a:p>
        </p:txBody>
      </p:sp>
      <p:sp>
        <p:nvSpPr>
          <p:cNvPr id="214024" name="Text Box 8"/>
          <p:cNvSpPr txBox="1">
            <a:spLocks noChangeArrowheads="1"/>
          </p:cNvSpPr>
          <p:nvPr/>
        </p:nvSpPr>
        <p:spPr bwMode="auto">
          <a:xfrm>
            <a:off x="4343400" y="4343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pPr>
            <a:r>
              <a:rPr lang="en-US" sz="1600" b="1" dirty="0">
                <a:latin typeface="Arial" charset="0"/>
              </a:rPr>
              <a:t>Population</a:t>
            </a:r>
          </a:p>
        </p:txBody>
      </p:sp>
      <p:sp>
        <p:nvSpPr>
          <p:cNvPr id="214025" name="Text Box 9"/>
          <p:cNvSpPr txBox="1">
            <a:spLocks noChangeArrowheads="1"/>
          </p:cNvSpPr>
          <p:nvPr/>
        </p:nvSpPr>
        <p:spPr bwMode="auto">
          <a:xfrm>
            <a:off x="5334000" y="43434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Number </a:t>
            </a:r>
          </a:p>
          <a:p>
            <a:pPr algn="ctr"/>
            <a:r>
              <a:rPr lang="en-US" sz="1600" b="1" dirty="0">
                <a:latin typeface="Arial" charset="0"/>
              </a:rPr>
              <a:t>of Vehicles</a:t>
            </a:r>
          </a:p>
        </p:txBody>
      </p:sp>
      <p:sp>
        <p:nvSpPr>
          <p:cNvPr id="214026" name="Text Box 10"/>
          <p:cNvSpPr txBox="1">
            <a:spLocks noChangeArrowheads="1"/>
          </p:cNvSpPr>
          <p:nvPr/>
        </p:nvSpPr>
        <p:spPr bwMode="auto">
          <a:xfrm>
            <a:off x="6324600" y="4343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714500" indent="-342900" eaLnBrk="0" hangingPunct="0">
              <a:defRPr>
                <a:solidFill>
                  <a:schemeClr val="tx1"/>
                </a:solidFill>
                <a:latin typeface="Calibri" pitchFamily="34" charset="0"/>
                <a:cs typeface="Arial" charset="0"/>
              </a:defRPr>
            </a:lvl4pPr>
            <a:lvl5pPr marL="2171700" indent="-342900" eaLnBrk="0" hangingPunct="0">
              <a:defRPr>
                <a:solidFill>
                  <a:schemeClr val="tx1"/>
                </a:solidFill>
                <a:latin typeface="Calibri" pitchFamily="34" charset="0"/>
                <a:cs typeface="Arial" charset="0"/>
              </a:defRPr>
            </a:lvl5pPr>
            <a:lvl6pPr marL="2628900" indent="-342900" eaLnBrk="0" fontAlgn="base" hangingPunct="0">
              <a:spcBef>
                <a:spcPct val="0"/>
              </a:spcBef>
              <a:spcAft>
                <a:spcPct val="0"/>
              </a:spcAft>
              <a:defRPr>
                <a:solidFill>
                  <a:schemeClr val="tx1"/>
                </a:solidFill>
                <a:latin typeface="Calibri" pitchFamily="34" charset="0"/>
                <a:cs typeface="Arial" charset="0"/>
              </a:defRPr>
            </a:lvl6pPr>
            <a:lvl7pPr marL="3086100" indent="-342900" eaLnBrk="0" fontAlgn="base" hangingPunct="0">
              <a:spcBef>
                <a:spcPct val="0"/>
              </a:spcBef>
              <a:spcAft>
                <a:spcPct val="0"/>
              </a:spcAft>
              <a:defRPr>
                <a:solidFill>
                  <a:schemeClr val="tx1"/>
                </a:solidFill>
                <a:latin typeface="Calibri" pitchFamily="34" charset="0"/>
                <a:cs typeface="Arial" charset="0"/>
              </a:defRPr>
            </a:lvl7pPr>
            <a:lvl8pPr marL="3543300" indent="-342900" eaLnBrk="0" fontAlgn="base" hangingPunct="0">
              <a:spcBef>
                <a:spcPct val="0"/>
              </a:spcBef>
              <a:spcAft>
                <a:spcPct val="0"/>
              </a:spcAft>
              <a:defRPr>
                <a:solidFill>
                  <a:schemeClr val="tx1"/>
                </a:solidFill>
                <a:latin typeface="Calibri" pitchFamily="34" charset="0"/>
                <a:cs typeface="Arial" charset="0"/>
              </a:defRPr>
            </a:lvl8pPr>
            <a:lvl9pPr marL="4000500" indent="-3429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1600" b="1" dirty="0">
                <a:latin typeface="Arial" charset="0"/>
              </a:rPr>
              <a:t>Vehicle</a:t>
            </a:r>
          </a:p>
          <a:p>
            <a:pPr algn="ctr"/>
            <a:r>
              <a:rPr lang="en-US" sz="1600" b="1" dirty="0">
                <a:latin typeface="Arial" charset="0"/>
              </a:rPr>
              <a:t>Miles</a:t>
            </a:r>
          </a:p>
        </p:txBody>
      </p:sp>
      <p:sp>
        <p:nvSpPr>
          <p:cNvPr id="11"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23</a:t>
            </a:fld>
            <a:endParaRPr lang="en-US" sz="1600" dirty="0"/>
          </a:p>
        </p:txBody>
      </p:sp>
      <p:sp>
        <p:nvSpPr>
          <p:cNvPr id="12" name="Rectangle 3"/>
          <p:cNvSpPr txBox="1">
            <a:spLocks noChangeArrowheads="1"/>
          </p:cNvSpPr>
          <p:nvPr/>
        </p:nvSpPr>
        <p:spPr bwMode="auto">
          <a:xfrm>
            <a:off x="685800" y="5029200"/>
            <a:ext cx="784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US" altLang="en-US" sz="2200" dirty="0" smtClean="0"/>
              <a:t>Ozone – Los </a:t>
            </a:r>
            <a:r>
              <a:rPr lang="en-US" altLang="en-US" sz="2200" dirty="0"/>
              <a:t>Angeles peak </a:t>
            </a:r>
            <a:r>
              <a:rPr lang="en-US" altLang="en-US" sz="2200" dirty="0" smtClean="0"/>
              <a:t>reduced 70%, hours </a:t>
            </a:r>
            <a:r>
              <a:rPr lang="en-US" altLang="en-US" sz="2200" dirty="0"/>
              <a:t>of exposure </a:t>
            </a:r>
            <a:r>
              <a:rPr lang="en-US" altLang="en-US" sz="2200" dirty="0" smtClean="0"/>
              <a:t>by </a:t>
            </a:r>
            <a:r>
              <a:rPr lang="en-US" altLang="en-US" sz="2200" dirty="0"/>
              <a:t>90%</a:t>
            </a:r>
          </a:p>
          <a:p>
            <a:pPr>
              <a:spcBef>
                <a:spcPts val="300"/>
              </a:spcBef>
              <a:buFontTx/>
              <a:buNone/>
            </a:pPr>
            <a:r>
              <a:rPr lang="en-US" altLang="en-US" sz="2200" dirty="0" smtClean="0"/>
              <a:t>PM10 – annual-average </a:t>
            </a:r>
            <a:r>
              <a:rPr lang="en-US" altLang="en-US" sz="2200" dirty="0"/>
              <a:t>levels </a:t>
            </a:r>
            <a:r>
              <a:rPr lang="en-US" altLang="en-US" sz="2200" dirty="0" smtClean="0"/>
              <a:t>reduced 75% </a:t>
            </a:r>
            <a:endParaRPr lang="en-US" altLang="en-US" sz="2200" dirty="0"/>
          </a:p>
          <a:p>
            <a:pPr>
              <a:spcBef>
                <a:spcPts val="300"/>
              </a:spcBef>
              <a:buFontTx/>
              <a:buNone/>
            </a:pPr>
            <a:r>
              <a:rPr lang="en-US" altLang="en-US" sz="2200" dirty="0" smtClean="0"/>
              <a:t>Air toxics – lead eliminated, cancer risk reduced 80% (since 1989)</a:t>
            </a:r>
          </a:p>
          <a:p>
            <a:pPr>
              <a:spcBef>
                <a:spcPts val="300"/>
              </a:spcBef>
              <a:buFontTx/>
              <a:buNone/>
            </a:pPr>
            <a:r>
              <a:rPr lang="en-US" altLang="en-US" sz="2200" dirty="0" smtClean="0"/>
              <a:t>Black carbon – reduced 90% (95% by 2020)</a:t>
            </a:r>
            <a:endParaRPr lang="en-US" alt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Group 3"/>
          <p:cNvGraphicFramePr>
            <a:graphicFrameLocks noGrp="1"/>
          </p:cNvGraphicFramePr>
          <p:nvPr>
            <p:ph sz="half" idx="2"/>
            <p:extLst>
              <p:ext uri="{D42A27DB-BD31-4B8C-83A1-F6EECF244321}">
                <p14:modId xmlns:p14="http://schemas.microsoft.com/office/powerpoint/2010/main" val="493985486"/>
              </p:ext>
            </p:extLst>
          </p:nvPr>
        </p:nvGraphicFramePr>
        <p:xfrm>
          <a:off x="457200" y="1371600"/>
          <a:ext cx="8229600" cy="2956560"/>
        </p:xfrm>
        <a:graphic>
          <a:graphicData uri="http://schemas.openxmlformats.org/drawingml/2006/table">
            <a:tbl>
              <a:tblPr/>
              <a:tblGrid>
                <a:gridCol w="4267200"/>
                <a:gridCol w="3962400"/>
              </a:tblGrid>
              <a:tr h="2952750">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Urban Buses (2000)</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Garbage Trucks (2003)</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Stationary Engines (2004)</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Transport Refrigeration Units (2004)</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Portable Engines (2004)</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Transit Fleet Vehicles (2005)</a:t>
                      </a:r>
                    </a:p>
                    <a:p>
                      <a:pPr marL="0" marR="0" lvl="0" indent="0"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0" i="0" u="none" strike="noStrike" cap="none" normalizeH="0" baseline="0" dirty="0" smtClean="0">
                          <a:ln>
                            <a:noFill/>
                          </a:ln>
                          <a:solidFill>
                            <a:schemeClr val="tx1"/>
                          </a:solidFill>
                          <a:effectLst/>
                          <a:latin typeface="Arial" charset="0"/>
                          <a:cs typeface="Arial" charset="0"/>
                        </a:rPr>
                        <a:t>Public Fleets &amp; Utilities (2005)</a:t>
                      </a:r>
                    </a:p>
                    <a:p>
                      <a:pPr marL="0" marR="0" lvl="0" indent="0"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0" i="0" u="none" strike="noStrike" cap="none" normalizeH="0" baseline="0" dirty="0" smtClean="0">
                          <a:ln>
                            <a:noFill/>
                          </a:ln>
                          <a:solidFill>
                            <a:schemeClr val="tx1"/>
                          </a:solidFill>
                          <a:effectLst/>
                          <a:latin typeface="Arial" charset="0"/>
                          <a:cs typeface="Arial" charset="0"/>
                        </a:rPr>
                        <a:t>Cargo Handling Equipment (2005)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Drayage Trucks (2007)</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Off-Road Vehicles (2007)</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Trucks and Buses (2008)</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Tractor-Trailer GHG (2008)</a:t>
                      </a:r>
                    </a:p>
                    <a:p>
                      <a:pPr marL="0" marR="0" lvl="0" indent="0"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0" i="0" u="none" strike="noStrike" cap="none" normalizeH="0" baseline="0" dirty="0" smtClean="0">
                          <a:ln>
                            <a:noFill/>
                          </a:ln>
                          <a:solidFill>
                            <a:schemeClr val="tx1"/>
                          </a:solidFill>
                          <a:effectLst/>
                          <a:latin typeface="Arial" charset="0"/>
                          <a:cs typeface="Arial" charset="0"/>
                        </a:rPr>
                        <a:t>Agricultural Tractors and Equipment (under development)</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endParaRPr kumimoji="0" lang="en-US" sz="2000" b="0" i="0" u="none" strike="noStrike" cap="none" normalizeH="0" baseline="0" dirty="0" smtClean="0">
                        <a:ln>
                          <a:noFill/>
                        </a:ln>
                        <a:solidFill>
                          <a:srgbClr val="CB130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19827" name="Group 11"/>
          <p:cNvGrpSpPr>
            <a:grpSpLocks/>
          </p:cNvGrpSpPr>
          <p:nvPr/>
        </p:nvGrpSpPr>
        <p:grpSpPr bwMode="auto">
          <a:xfrm>
            <a:off x="965200" y="5391150"/>
            <a:ext cx="7073900" cy="917575"/>
            <a:chOff x="936" y="3408"/>
            <a:chExt cx="4456" cy="578"/>
          </a:xfrm>
        </p:grpSpPr>
        <p:pic>
          <p:nvPicPr>
            <p:cNvPr id="119837" name="Picture 12" descr="trucks_otr">
              <a:hlinkClick r:id="rId4"/>
            </p:cNvPr>
            <p:cNvPicPr>
              <a:picLocks noChangeAspect="1" noChangeArrowheads="1"/>
            </p:cNvPicPr>
            <p:nvPr/>
          </p:nvPicPr>
          <p:blipFill>
            <a:blip r:embed="rId5"/>
            <a:srcRect/>
            <a:stretch>
              <a:fillRect/>
            </a:stretch>
          </p:blipFill>
          <p:spPr bwMode="auto">
            <a:xfrm>
              <a:off x="936" y="3408"/>
              <a:ext cx="737" cy="578"/>
            </a:xfrm>
            <a:prstGeom prst="rect">
              <a:avLst/>
            </a:prstGeom>
            <a:noFill/>
            <a:ln w="9525">
              <a:noFill/>
              <a:miter lim="800000"/>
              <a:headEnd/>
              <a:tailEnd/>
            </a:ln>
          </p:spPr>
        </p:pic>
        <p:graphicFrame>
          <p:nvGraphicFramePr>
            <p:cNvPr id="119818" name="Object 10"/>
            <p:cNvGraphicFramePr>
              <a:graphicFrameLocks noChangeAspect="1"/>
            </p:cNvGraphicFramePr>
            <p:nvPr/>
          </p:nvGraphicFramePr>
          <p:xfrm>
            <a:off x="2956" y="3408"/>
            <a:ext cx="909" cy="577"/>
          </p:xfrm>
          <a:graphic>
            <a:graphicData uri="http://schemas.openxmlformats.org/presentationml/2006/ole">
              <mc:AlternateContent xmlns:mc="http://schemas.openxmlformats.org/markup-compatibility/2006">
                <mc:Choice xmlns:v="urn:schemas-microsoft-com:vml" Requires="v">
                  <p:oleObj spid="_x0000_s219170" name="Photo Editor Photo" r:id="rId6" imgW="4800000" imgH="3010320" progId="">
                    <p:embed/>
                  </p:oleObj>
                </mc:Choice>
                <mc:Fallback>
                  <p:oleObj name="Photo Editor Photo" r:id="rId6" imgW="4800000" imgH="3010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 y="3408"/>
                          <a:ext cx="90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9838" name="Picture 14" descr="cc_02a"/>
            <p:cNvPicPr>
              <a:picLocks noChangeAspect="1" noChangeArrowheads="1"/>
            </p:cNvPicPr>
            <p:nvPr/>
          </p:nvPicPr>
          <p:blipFill>
            <a:blip r:embed="rId8"/>
            <a:srcRect/>
            <a:stretch>
              <a:fillRect/>
            </a:stretch>
          </p:blipFill>
          <p:spPr bwMode="auto">
            <a:xfrm>
              <a:off x="1632" y="3408"/>
              <a:ext cx="1324" cy="576"/>
            </a:xfrm>
            <a:prstGeom prst="rect">
              <a:avLst/>
            </a:prstGeom>
            <a:noFill/>
            <a:ln w="9525">
              <a:noFill/>
              <a:miter lim="800000"/>
              <a:headEnd/>
              <a:tailEnd/>
            </a:ln>
          </p:spPr>
        </p:pic>
        <p:pic>
          <p:nvPicPr>
            <p:cNvPr id="119839" name="Picture 15" descr="Summer14"/>
            <p:cNvPicPr>
              <a:picLocks noChangeAspect="1" noChangeArrowheads="1"/>
            </p:cNvPicPr>
            <p:nvPr/>
          </p:nvPicPr>
          <p:blipFill>
            <a:blip r:embed="rId9"/>
            <a:srcRect/>
            <a:stretch>
              <a:fillRect/>
            </a:stretch>
          </p:blipFill>
          <p:spPr bwMode="auto">
            <a:xfrm>
              <a:off x="4492" y="3408"/>
              <a:ext cx="900" cy="576"/>
            </a:xfrm>
            <a:prstGeom prst="rect">
              <a:avLst/>
            </a:prstGeom>
            <a:noFill/>
            <a:ln w="9525">
              <a:noFill/>
              <a:miter lim="800000"/>
              <a:headEnd/>
              <a:tailEnd/>
            </a:ln>
          </p:spPr>
        </p:pic>
        <p:pic>
          <p:nvPicPr>
            <p:cNvPr id="119840" name="Picture 16" descr="70farmengine"/>
            <p:cNvPicPr>
              <a:picLocks noChangeAspect="1" noChangeArrowheads="1"/>
            </p:cNvPicPr>
            <p:nvPr/>
          </p:nvPicPr>
          <p:blipFill>
            <a:blip r:embed="rId10"/>
            <a:srcRect/>
            <a:stretch>
              <a:fillRect/>
            </a:stretch>
          </p:blipFill>
          <p:spPr bwMode="auto">
            <a:xfrm>
              <a:off x="3724" y="3408"/>
              <a:ext cx="766" cy="575"/>
            </a:xfrm>
            <a:prstGeom prst="rect">
              <a:avLst/>
            </a:prstGeom>
            <a:noFill/>
            <a:ln w="9525">
              <a:noFill/>
              <a:miter lim="800000"/>
              <a:headEnd/>
              <a:tailEnd/>
            </a:ln>
          </p:spPr>
        </p:pic>
      </p:grpSp>
      <p:grpSp>
        <p:nvGrpSpPr>
          <p:cNvPr id="119828" name="Group 17"/>
          <p:cNvGrpSpPr>
            <a:grpSpLocks/>
          </p:cNvGrpSpPr>
          <p:nvPr/>
        </p:nvGrpSpPr>
        <p:grpSpPr bwMode="auto">
          <a:xfrm>
            <a:off x="447675" y="4483100"/>
            <a:ext cx="8229600" cy="919163"/>
            <a:chOff x="307" y="3405"/>
            <a:chExt cx="5184" cy="579"/>
          </a:xfrm>
        </p:grpSpPr>
        <p:pic>
          <p:nvPicPr>
            <p:cNvPr id="119831" name="Picture 18"/>
            <p:cNvPicPr>
              <a:picLocks noChangeAspect="1" noChangeArrowheads="1"/>
            </p:cNvPicPr>
            <p:nvPr/>
          </p:nvPicPr>
          <p:blipFill>
            <a:blip r:embed="rId11"/>
            <a:srcRect/>
            <a:stretch>
              <a:fillRect/>
            </a:stretch>
          </p:blipFill>
          <p:spPr bwMode="auto">
            <a:xfrm>
              <a:off x="2016" y="3407"/>
              <a:ext cx="812" cy="577"/>
            </a:xfrm>
            <a:prstGeom prst="rect">
              <a:avLst/>
            </a:prstGeom>
            <a:noFill/>
            <a:ln w="9525">
              <a:noFill/>
              <a:miter lim="800000"/>
              <a:headEnd/>
              <a:tailEnd/>
            </a:ln>
          </p:spPr>
        </p:pic>
        <p:pic>
          <p:nvPicPr>
            <p:cNvPr id="119832" name="Picture 19" descr="transform-fridge-unit">
              <a:hlinkClick r:id="rId12"/>
            </p:cNvPr>
            <p:cNvPicPr>
              <a:picLocks noChangeAspect="1" noChangeArrowheads="1"/>
            </p:cNvPicPr>
            <p:nvPr/>
          </p:nvPicPr>
          <p:blipFill>
            <a:blip r:embed="rId13"/>
            <a:srcRect/>
            <a:stretch>
              <a:fillRect/>
            </a:stretch>
          </p:blipFill>
          <p:spPr bwMode="auto">
            <a:xfrm>
              <a:off x="2832" y="3409"/>
              <a:ext cx="916" cy="575"/>
            </a:xfrm>
            <a:prstGeom prst="rect">
              <a:avLst/>
            </a:prstGeom>
            <a:noFill/>
            <a:ln w="9525">
              <a:noFill/>
              <a:miter lim="800000"/>
              <a:headEnd/>
              <a:tailEnd/>
            </a:ln>
          </p:spPr>
        </p:pic>
        <p:pic>
          <p:nvPicPr>
            <p:cNvPr id="119833" name="Picture 20" descr="PI2254">
              <a:hlinkClick r:id="rId14"/>
            </p:cNvPr>
            <p:cNvPicPr>
              <a:picLocks noChangeAspect="1" noChangeArrowheads="1"/>
            </p:cNvPicPr>
            <p:nvPr/>
          </p:nvPicPr>
          <p:blipFill>
            <a:blip r:embed="rId15"/>
            <a:srcRect/>
            <a:stretch>
              <a:fillRect/>
            </a:stretch>
          </p:blipFill>
          <p:spPr bwMode="auto">
            <a:xfrm>
              <a:off x="3744" y="3407"/>
              <a:ext cx="772" cy="577"/>
            </a:xfrm>
            <a:prstGeom prst="rect">
              <a:avLst/>
            </a:prstGeom>
            <a:noFill/>
            <a:ln w="9525">
              <a:noFill/>
              <a:miter lim="800000"/>
              <a:headEnd/>
              <a:tailEnd/>
            </a:ln>
          </p:spPr>
        </p:pic>
        <p:pic>
          <p:nvPicPr>
            <p:cNvPr id="119834" name="Picture 21" descr="busmog">
              <a:hlinkClick r:id="rId16"/>
            </p:cNvPr>
            <p:cNvPicPr>
              <a:picLocks noChangeAspect="1" noChangeArrowheads="1"/>
            </p:cNvPicPr>
            <p:nvPr/>
          </p:nvPicPr>
          <p:blipFill>
            <a:blip r:embed="rId17"/>
            <a:srcRect/>
            <a:stretch>
              <a:fillRect/>
            </a:stretch>
          </p:blipFill>
          <p:spPr bwMode="auto">
            <a:xfrm>
              <a:off x="1200" y="3409"/>
              <a:ext cx="841" cy="575"/>
            </a:xfrm>
            <a:prstGeom prst="rect">
              <a:avLst/>
            </a:prstGeom>
            <a:noFill/>
            <a:ln w="9525">
              <a:noFill/>
              <a:miter lim="800000"/>
              <a:headEnd/>
              <a:tailEnd/>
            </a:ln>
          </p:spPr>
        </p:pic>
        <p:pic>
          <p:nvPicPr>
            <p:cNvPr id="119835" name="Picture 22" descr="mac-truck">
              <a:hlinkClick r:id="rId18"/>
            </p:cNvPr>
            <p:cNvPicPr>
              <a:picLocks noChangeAspect="1" noChangeArrowheads="1"/>
            </p:cNvPicPr>
            <p:nvPr/>
          </p:nvPicPr>
          <p:blipFill>
            <a:blip r:embed="rId19"/>
            <a:srcRect/>
            <a:stretch>
              <a:fillRect/>
            </a:stretch>
          </p:blipFill>
          <p:spPr bwMode="auto">
            <a:xfrm>
              <a:off x="4512" y="3408"/>
              <a:ext cx="979" cy="576"/>
            </a:xfrm>
            <a:prstGeom prst="rect">
              <a:avLst/>
            </a:prstGeom>
            <a:noFill/>
            <a:ln w="9525">
              <a:noFill/>
              <a:miter lim="800000"/>
              <a:headEnd/>
              <a:tailEnd/>
            </a:ln>
          </p:spPr>
        </p:pic>
        <p:pic>
          <p:nvPicPr>
            <p:cNvPr id="119836" name="Picture 23" descr="metro_nabi7421_disneyland_02222004_900x675">
              <a:hlinkClick r:id="rId20"/>
            </p:cNvPr>
            <p:cNvPicPr>
              <a:picLocks noChangeAspect="1" noChangeArrowheads="1"/>
            </p:cNvPicPr>
            <p:nvPr/>
          </p:nvPicPr>
          <p:blipFill>
            <a:blip r:embed="rId21"/>
            <a:srcRect/>
            <a:stretch>
              <a:fillRect/>
            </a:stretch>
          </p:blipFill>
          <p:spPr bwMode="auto">
            <a:xfrm>
              <a:off x="307" y="3405"/>
              <a:ext cx="893" cy="579"/>
            </a:xfrm>
            <a:prstGeom prst="rect">
              <a:avLst/>
            </a:prstGeom>
            <a:noFill/>
            <a:ln w="9525">
              <a:noFill/>
              <a:miter lim="800000"/>
              <a:headEnd/>
              <a:tailEnd/>
            </a:ln>
          </p:spPr>
        </p:pic>
      </p:grpSp>
      <p:sp>
        <p:nvSpPr>
          <p:cNvPr id="119829" name="Title 1"/>
          <p:cNvSpPr>
            <a:spLocks noGrp="1"/>
          </p:cNvSpPr>
          <p:nvPr>
            <p:ph type="title"/>
          </p:nvPr>
        </p:nvSpPr>
        <p:spPr/>
        <p:txBody>
          <a:bodyPr/>
          <a:lstStyle/>
          <a:p>
            <a:r>
              <a:rPr lang="en-US" b="1" smtClean="0"/>
              <a:t>In-Use Diesel Regulations</a:t>
            </a:r>
          </a:p>
        </p:txBody>
      </p:sp>
      <p:sp>
        <p:nvSpPr>
          <p:cNvPr id="20" name="Rectangle 10"/>
          <p:cNvSpPr>
            <a:spLocks noChangeArrowheads="1"/>
          </p:cNvSpPr>
          <p:nvPr/>
        </p:nvSpPr>
        <p:spPr bwMode="auto">
          <a:xfrm>
            <a:off x="8534400" y="6248400"/>
            <a:ext cx="269875" cy="276225"/>
          </a:xfrm>
          <a:prstGeom prst="rect">
            <a:avLst/>
          </a:prstGeom>
          <a:noFill/>
          <a:ln w="9525">
            <a:noFill/>
            <a:miter lim="800000"/>
            <a:headEnd/>
            <a:tailEnd/>
          </a:ln>
        </p:spPr>
        <p:txBody>
          <a:bodyPr wrap="none">
            <a:spAutoFit/>
          </a:bodyPr>
          <a:lstStyle/>
          <a:p>
            <a:fld id="{BB69E4E1-37D4-40A4-955E-6672F2CBD146}" type="slidenum">
              <a:rPr lang="en-US" sz="1200">
                <a:solidFill>
                  <a:srgbClr val="000000"/>
                </a:solidFill>
              </a:rPr>
              <a:pPr/>
              <a:t>24</a:t>
            </a:fld>
            <a:endParaRPr lang="en-US" sz="1200">
              <a:solidFill>
                <a:srgbClr val="000000"/>
              </a:solidFill>
            </a:endParaRPr>
          </a:p>
        </p:txBody>
      </p:sp>
    </p:spTree>
    <p:extLst>
      <p:ext uri="{BB962C8B-B14F-4D97-AF65-F5344CB8AC3E}">
        <p14:creationId xmlns:p14="http://schemas.microsoft.com/office/powerpoint/2010/main" val="169651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6"/>
          <p:cNvSpPr>
            <a:spLocks noGrp="1" noChangeArrowheads="1"/>
          </p:cNvSpPr>
          <p:nvPr>
            <p:ph type="body" idx="4294967295"/>
          </p:nvPr>
        </p:nvSpPr>
        <p:spPr>
          <a:xfrm>
            <a:off x="152400" y="152400"/>
            <a:ext cx="8763000" cy="3429000"/>
          </a:xfrm>
        </p:spPr>
        <p:txBody>
          <a:bodyPr lIns="91430" tIns="45716" rIns="91430" bIns="45716">
            <a:normAutofit fontScale="92500" lnSpcReduction="10000"/>
          </a:bodyPr>
          <a:lstStyle/>
          <a:p>
            <a:pPr marL="0" indent="0" algn="ctr">
              <a:lnSpc>
                <a:spcPct val="110000"/>
              </a:lnSpc>
              <a:spcBef>
                <a:spcPts val="0"/>
              </a:spcBef>
              <a:buNone/>
            </a:pPr>
            <a:r>
              <a:rPr lang="en-US" altLang="en-US" sz="3500" b="1" dirty="0" smtClean="0">
                <a:solidFill>
                  <a:srgbClr val="969696"/>
                </a:solidFill>
              </a:rPr>
              <a:t>Costs of Control</a:t>
            </a:r>
          </a:p>
          <a:p>
            <a:pPr marL="0" indent="0" algn="ctr">
              <a:spcBef>
                <a:spcPts val="600"/>
              </a:spcBef>
              <a:buNone/>
            </a:pPr>
            <a:r>
              <a:rPr lang="en-US" altLang="en-US" sz="2800" dirty="0" smtClean="0"/>
              <a:t>0.5% GDP (US 1990-2020)</a:t>
            </a:r>
          </a:p>
          <a:p>
            <a:pPr marL="0" lvl="1" indent="0" algn="ctr">
              <a:lnSpc>
                <a:spcPct val="110000"/>
              </a:lnSpc>
              <a:spcBef>
                <a:spcPts val="1200"/>
              </a:spcBef>
              <a:buFont typeface="Lucida Grande" charset="0"/>
              <a:buNone/>
            </a:pPr>
            <a:r>
              <a:rPr lang="en-US" altLang="en-US" sz="3500" b="1" dirty="0" smtClean="0">
                <a:solidFill>
                  <a:srgbClr val="969696"/>
                </a:solidFill>
              </a:rPr>
              <a:t>Benefits of Control</a:t>
            </a:r>
            <a:endParaRPr lang="en-US" altLang="en-US" sz="3500" b="1" dirty="0">
              <a:solidFill>
                <a:srgbClr val="969696"/>
              </a:solidFill>
            </a:endParaRPr>
          </a:p>
          <a:p>
            <a:pPr marL="0" lvl="1" indent="0" algn="ctr">
              <a:spcBef>
                <a:spcPts val="600"/>
              </a:spcBef>
              <a:buFont typeface="Lucida Grande" charset="0"/>
              <a:buNone/>
            </a:pPr>
            <a:r>
              <a:rPr lang="en-US" altLang="en-US" dirty="0" smtClean="0"/>
              <a:t>$10-95 </a:t>
            </a:r>
            <a:r>
              <a:rPr lang="en-US" altLang="en-US" dirty="0"/>
              <a:t>in health benefits for each $1 of control </a:t>
            </a:r>
            <a:r>
              <a:rPr lang="en-US" altLang="en-US" dirty="0" smtClean="0"/>
              <a:t>(US 1970-1990</a:t>
            </a:r>
            <a:r>
              <a:rPr lang="en-US" altLang="en-US" dirty="0"/>
              <a:t>)</a:t>
            </a:r>
          </a:p>
          <a:p>
            <a:pPr marL="0" lvl="1" indent="0" algn="ctr">
              <a:spcBef>
                <a:spcPts val="600"/>
              </a:spcBef>
              <a:buFont typeface="Lucida Grande" charset="0"/>
              <a:buNone/>
            </a:pPr>
            <a:r>
              <a:rPr lang="en-US" altLang="en-US" dirty="0" smtClean="0"/>
              <a:t>$30 </a:t>
            </a:r>
            <a:r>
              <a:rPr lang="en-US" altLang="en-US" dirty="0"/>
              <a:t>in health benefits for each $1 of control </a:t>
            </a:r>
            <a:r>
              <a:rPr lang="en-US" altLang="en-US" dirty="0" smtClean="0"/>
              <a:t>(US 1990-2020)*</a:t>
            </a:r>
            <a:endParaRPr lang="en-US" altLang="en-US" dirty="0"/>
          </a:p>
          <a:p>
            <a:pPr marL="0" lvl="1" indent="0" algn="ctr">
              <a:spcBef>
                <a:spcPts val="600"/>
              </a:spcBef>
              <a:buFont typeface="Lucida Grande" charset="0"/>
              <a:buNone/>
            </a:pPr>
            <a:r>
              <a:rPr lang="en-US" altLang="en-US" dirty="0" smtClean="0"/>
              <a:t>Air pollution control industry – 32,000 </a:t>
            </a:r>
            <a:r>
              <a:rPr lang="en-US" altLang="en-US" dirty="0"/>
              <a:t>jobs and $</a:t>
            </a:r>
            <a:r>
              <a:rPr lang="en-US" altLang="en-US" dirty="0" smtClean="0"/>
              <a:t>6.2B (CA 2001)</a:t>
            </a:r>
            <a:endParaRPr lang="en-US" altLang="en-US" dirty="0"/>
          </a:p>
          <a:p>
            <a:pPr marL="0" lvl="1" indent="0" algn="ctr">
              <a:spcBef>
                <a:spcPts val="600"/>
              </a:spcBef>
              <a:buFont typeface="Lucida Grande" charset="0"/>
              <a:buNone/>
            </a:pPr>
            <a:r>
              <a:rPr lang="en-US" altLang="en-US" dirty="0" smtClean="0"/>
              <a:t>Clean energy industry – 123,000 jobs and $27B (CA 2009)</a:t>
            </a:r>
            <a:endParaRPr lang="en-US" altLang="en-US" dirty="0"/>
          </a:p>
        </p:txBody>
      </p:sp>
      <p:pic>
        <p:nvPicPr>
          <p:cNvPr id="1234947" name="Picture 10" descr="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51" y="3810000"/>
            <a:ext cx="3809628" cy="25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48" name="Picture 11" descr="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3810000"/>
            <a:ext cx="3886646" cy="25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25</a:t>
            </a:fld>
            <a:endParaRPr lang="en-US" sz="1600" dirty="0"/>
          </a:p>
        </p:txBody>
      </p:sp>
      <p:sp>
        <p:nvSpPr>
          <p:cNvPr id="7" name="Text Box 308"/>
          <p:cNvSpPr txBox="1">
            <a:spLocks noChangeArrowheads="1"/>
          </p:cNvSpPr>
          <p:nvPr/>
        </p:nvSpPr>
        <p:spPr bwMode="auto">
          <a:xfrm>
            <a:off x="685800" y="6396335"/>
            <a:ext cx="7620000" cy="461665"/>
          </a:xfrm>
          <a:prstGeom prst="rect">
            <a:avLst/>
          </a:prstGeom>
          <a:noFill/>
          <a:ln w="9525">
            <a:noFill/>
            <a:miter lim="800000"/>
            <a:headEnd/>
            <a:tailEnd/>
          </a:ln>
        </p:spPr>
        <p:txBody>
          <a:bodyPr wrap="square">
            <a:spAutoFit/>
          </a:bodyPr>
          <a:lstStyle/>
          <a:p>
            <a:pPr algn="ctr"/>
            <a:r>
              <a:rPr lang="en-US" sz="1200" dirty="0" smtClean="0"/>
              <a:t>U.S. EPA Reports to Congress on The </a:t>
            </a:r>
            <a:r>
              <a:rPr lang="en-US" sz="1200" dirty="0"/>
              <a:t>Benefits and Costs of the Clean Air Act  </a:t>
            </a:r>
            <a:r>
              <a:rPr lang="en-US" sz="1200" dirty="0" smtClean="0"/>
              <a:t>(www.epa.gov/air/sect812/index.html</a:t>
            </a:r>
            <a:r>
              <a:rPr lang="en-US" sz="1200" dirty="0"/>
              <a:t>)</a:t>
            </a:r>
            <a:endParaRPr lang="en-US" sz="1200" dirty="0" smtClean="0"/>
          </a:p>
          <a:p>
            <a:pPr algn="ctr"/>
            <a:r>
              <a:rPr lang="en-US" sz="1200" dirty="0" smtClean="0"/>
              <a:t>* 1990-2020 uncertainty analysis under development</a:t>
            </a:r>
            <a:endParaRPr lang="en-US" sz="1200" dirty="0"/>
          </a:p>
        </p:txBody>
      </p:sp>
    </p:spTree>
    <p:extLst>
      <p:ext uri="{BB962C8B-B14F-4D97-AF65-F5344CB8AC3E}">
        <p14:creationId xmlns:p14="http://schemas.microsoft.com/office/powerpoint/2010/main" val="1204928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0495" r="20974" b="11817"/>
          <a:stretch>
            <a:fillRect/>
          </a:stretch>
        </p:blipFill>
        <p:spPr bwMode="auto">
          <a:xfrm>
            <a:off x="4364249" y="1803628"/>
            <a:ext cx="4059661" cy="3606572"/>
          </a:xfrm>
          <a:prstGeom prst="rect">
            <a:avLst/>
          </a:prstGeom>
          <a:noFill/>
          <a:ln w="9525">
            <a:noFill/>
            <a:miter lim="800000"/>
            <a:headEnd/>
            <a:tailEnd/>
          </a:ln>
        </p:spPr>
      </p:pic>
      <p:sp>
        <p:nvSpPr>
          <p:cNvPr id="57346" name="Rectangle 11"/>
          <p:cNvSpPr>
            <a:spLocks noGrp="1"/>
          </p:cNvSpPr>
          <p:nvPr>
            <p:ph type="title" idx="4294967295"/>
          </p:nvPr>
        </p:nvSpPr>
        <p:spPr>
          <a:xfrm>
            <a:off x="457200" y="228600"/>
            <a:ext cx="8229600" cy="1219200"/>
          </a:xfrm>
        </p:spPr>
        <p:txBody>
          <a:bodyPr/>
          <a:lstStyle/>
          <a:p>
            <a:r>
              <a:rPr lang="en-US" b="1" dirty="0" smtClean="0"/>
              <a:t>Climate Pollutant Emissions</a:t>
            </a:r>
            <a:br>
              <a:rPr lang="en-US" b="1" dirty="0" smtClean="0"/>
            </a:br>
            <a:r>
              <a:rPr lang="en-US" sz="2400" dirty="0" smtClean="0"/>
              <a:t>(2010)</a:t>
            </a:r>
          </a:p>
        </p:txBody>
      </p:sp>
      <p:sp>
        <p:nvSpPr>
          <p:cNvPr id="57347" name="Text Box 9"/>
          <p:cNvSpPr txBox="1">
            <a:spLocks noChangeArrowheads="1"/>
          </p:cNvSpPr>
          <p:nvPr/>
        </p:nvSpPr>
        <p:spPr bwMode="auto">
          <a:xfrm>
            <a:off x="1828800" y="5486400"/>
            <a:ext cx="1920875" cy="579438"/>
          </a:xfrm>
          <a:prstGeom prst="rect">
            <a:avLst/>
          </a:prstGeom>
          <a:noFill/>
          <a:ln w="9525">
            <a:noFill/>
            <a:miter lim="800000"/>
            <a:headEnd/>
            <a:tailEnd/>
          </a:ln>
        </p:spPr>
        <p:txBody>
          <a:bodyPr>
            <a:spAutoFit/>
          </a:bodyPr>
          <a:lstStyle/>
          <a:p>
            <a:pPr algn="ctr"/>
            <a:r>
              <a:rPr lang="en-US" sz="3200">
                <a:latin typeface="Calibri" pitchFamily="34" charset="0"/>
                <a:cs typeface="Calibri" pitchFamily="34" charset="0"/>
              </a:rPr>
              <a:t>Global</a:t>
            </a:r>
          </a:p>
        </p:txBody>
      </p:sp>
      <p:sp>
        <p:nvSpPr>
          <p:cNvPr id="57348" name="Text Box 10"/>
          <p:cNvSpPr txBox="1">
            <a:spLocks noChangeArrowheads="1"/>
          </p:cNvSpPr>
          <p:nvPr/>
        </p:nvSpPr>
        <p:spPr bwMode="auto">
          <a:xfrm>
            <a:off x="5943600" y="5486400"/>
            <a:ext cx="1920875" cy="579438"/>
          </a:xfrm>
          <a:prstGeom prst="rect">
            <a:avLst/>
          </a:prstGeom>
          <a:noFill/>
          <a:ln w="9525">
            <a:noFill/>
            <a:miter lim="800000"/>
            <a:headEnd/>
            <a:tailEnd/>
          </a:ln>
        </p:spPr>
        <p:txBody>
          <a:bodyPr>
            <a:spAutoFit/>
          </a:bodyPr>
          <a:lstStyle/>
          <a:p>
            <a:pPr algn="ctr"/>
            <a:r>
              <a:rPr lang="en-US" sz="3200">
                <a:latin typeface="Calibri" pitchFamily="34" charset="0"/>
                <a:cs typeface="Calibri" pitchFamily="34" charset="0"/>
              </a:rPr>
              <a:t>California</a:t>
            </a:r>
          </a:p>
        </p:txBody>
      </p:sp>
      <p:sp>
        <p:nvSpPr>
          <p:cNvPr id="57354" name="Rectangle 10"/>
          <p:cNvSpPr>
            <a:spLocks noChangeArrowheads="1"/>
          </p:cNvSpPr>
          <p:nvPr/>
        </p:nvSpPr>
        <p:spPr bwMode="auto">
          <a:xfrm>
            <a:off x="8534400" y="6248400"/>
            <a:ext cx="269875" cy="276225"/>
          </a:xfrm>
          <a:prstGeom prst="rect">
            <a:avLst/>
          </a:prstGeom>
          <a:noFill/>
          <a:ln w="9525">
            <a:noFill/>
            <a:miter lim="800000"/>
            <a:headEnd/>
            <a:tailEnd/>
          </a:ln>
        </p:spPr>
        <p:txBody>
          <a:bodyPr wrap="none">
            <a:spAutoFit/>
          </a:bodyPr>
          <a:lstStyle/>
          <a:p>
            <a:fld id="{F80CDBAF-5390-4120-B313-EE1250A162DA}" type="slidenum">
              <a:rPr lang="en-US" sz="1200">
                <a:solidFill>
                  <a:srgbClr val="000000"/>
                </a:solidFill>
              </a:rPr>
              <a:pPr/>
              <a:t>26</a:t>
            </a:fld>
            <a:endParaRPr lang="en-US" sz="1200" dirty="0">
              <a:solidFill>
                <a:srgbClr val="000000"/>
              </a:solidFill>
            </a:endParaRPr>
          </a:p>
        </p:txBody>
      </p:sp>
      <p:pic>
        <p:nvPicPr>
          <p:cNvPr id="1029" name="Picture 5"/>
          <p:cNvPicPr>
            <a:picLocks noChangeAspect="1" noChangeArrowheads="1"/>
          </p:cNvPicPr>
          <p:nvPr/>
        </p:nvPicPr>
        <p:blipFill>
          <a:blip r:embed="rId4" cstate="print"/>
          <a:srcRect l="20992" r="22519" b="7354"/>
          <a:stretch>
            <a:fillRect/>
          </a:stretch>
        </p:blipFill>
        <p:spPr bwMode="auto">
          <a:xfrm>
            <a:off x="990600" y="1828800"/>
            <a:ext cx="3429000" cy="3624004"/>
          </a:xfrm>
          <a:prstGeom prst="rect">
            <a:avLst/>
          </a:prstGeom>
          <a:noFill/>
          <a:ln w="9525">
            <a:noFill/>
            <a:miter lim="800000"/>
            <a:headEnd/>
            <a:tailEnd/>
          </a:ln>
        </p:spPr>
      </p:pic>
    </p:spTree>
    <p:extLst>
      <p:ext uri="{BB962C8B-B14F-4D97-AF65-F5344CB8AC3E}">
        <p14:creationId xmlns:p14="http://schemas.microsoft.com/office/powerpoint/2010/main" val="4229109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201613" y="336550"/>
            <a:ext cx="8828087" cy="663575"/>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6763" tIns="26763" rIns="26763" bIns="26763">
            <a:spAutoFit/>
          </a:bodyPr>
          <a:lstStyle>
            <a:lvl1pPr defTabSz="642938" eaLnBrk="0" hangingPunct="0">
              <a:defRPr>
                <a:solidFill>
                  <a:schemeClr val="tx1"/>
                </a:solidFill>
                <a:latin typeface="Calibri" pitchFamily="34" charset="0"/>
                <a:cs typeface="Arial" charset="0"/>
              </a:defRPr>
            </a:lvl1pPr>
            <a:lvl2pPr marL="320675" defTabSz="642938" eaLnBrk="0" hangingPunct="0">
              <a:defRPr>
                <a:solidFill>
                  <a:schemeClr val="tx1"/>
                </a:solidFill>
                <a:latin typeface="Calibri" pitchFamily="34" charset="0"/>
                <a:cs typeface="Arial" charset="0"/>
              </a:defRPr>
            </a:lvl2pPr>
            <a:lvl3pPr marL="642938" defTabSz="642938" eaLnBrk="0" hangingPunct="0">
              <a:defRPr>
                <a:solidFill>
                  <a:schemeClr val="tx1"/>
                </a:solidFill>
                <a:latin typeface="Calibri" pitchFamily="34" charset="0"/>
                <a:cs typeface="Arial" charset="0"/>
              </a:defRPr>
            </a:lvl3pPr>
            <a:lvl4pPr marL="963613" defTabSz="642938" eaLnBrk="0" hangingPunct="0">
              <a:defRPr>
                <a:solidFill>
                  <a:schemeClr val="tx1"/>
                </a:solidFill>
                <a:latin typeface="Calibri" pitchFamily="34" charset="0"/>
                <a:cs typeface="Arial" charset="0"/>
              </a:defRPr>
            </a:lvl4pPr>
            <a:lvl5pPr marL="1285875" defTabSz="642938" eaLnBrk="0" hangingPunct="0">
              <a:defRPr>
                <a:solidFill>
                  <a:schemeClr val="tx1"/>
                </a:solidFill>
                <a:latin typeface="Calibri" pitchFamily="34" charset="0"/>
                <a:cs typeface="Arial" charset="0"/>
              </a:defRPr>
            </a:lvl5pPr>
            <a:lvl6pPr marL="1743075" defTabSz="642938" eaLnBrk="0" fontAlgn="base" hangingPunct="0">
              <a:spcBef>
                <a:spcPct val="0"/>
              </a:spcBef>
              <a:spcAft>
                <a:spcPct val="0"/>
              </a:spcAft>
              <a:defRPr>
                <a:solidFill>
                  <a:schemeClr val="tx1"/>
                </a:solidFill>
                <a:latin typeface="Calibri" pitchFamily="34" charset="0"/>
                <a:cs typeface="Arial" charset="0"/>
              </a:defRPr>
            </a:lvl6pPr>
            <a:lvl7pPr marL="2200275" defTabSz="642938" eaLnBrk="0" fontAlgn="base" hangingPunct="0">
              <a:spcBef>
                <a:spcPct val="0"/>
              </a:spcBef>
              <a:spcAft>
                <a:spcPct val="0"/>
              </a:spcAft>
              <a:defRPr>
                <a:solidFill>
                  <a:schemeClr val="tx1"/>
                </a:solidFill>
                <a:latin typeface="Calibri" pitchFamily="34" charset="0"/>
                <a:cs typeface="Arial" charset="0"/>
              </a:defRPr>
            </a:lvl7pPr>
            <a:lvl8pPr marL="2657475" defTabSz="642938" eaLnBrk="0" fontAlgn="base" hangingPunct="0">
              <a:spcBef>
                <a:spcPct val="0"/>
              </a:spcBef>
              <a:spcAft>
                <a:spcPct val="0"/>
              </a:spcAft>
              <a:defRPr>
                <a:solidFill>
                  <a:schemeClr val="tx1"/>
                </a:solidFill>
                <a:latin typeface="Calibri" pitchFamily="34" charset="0"/>
                <a:cs typeface="Arial" charset="0"/>
              </a:defRPr>
            </a:lvl8pPr>
            <a:lvl9pPr marL="3114675" defTabSz="642938"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4000" dirty="0">
                <a:sym typeface="75 Helvetica Bold" charset="0"/>
              </a:rPr>
              <a:t>California </a:t>
            </a:r>
            <a:r>
              <a:rPr lang="en-US" sz="4000" dirty="0" smtClean="0">
                <a:sym typeface="75 Helvetica Bold" charset="0"/>
              </a:rPr>
              <a:t>leader </a:t>
            </a:r>
            <a:r>
              <a:rPr lang="en-US" sz="4000" dirty="0">
                <a:sym typeface="75 Helvetica Bold" charset="0"/>
              </a:rPr>
              <a:t>in energy efficiency</a:t>
            </a:r>
          </a:p>
        </p:txBody>
      </p:sp>
      <p:sp>
        <p:nvSpPr>
          <p:cNvPr id="242691" name="Rectangle 3"/>
          <p:cNvSpPr>
            <a:spLocks noChangeArrowheads="1"/>
          </p:cNvSpPr>
          <p:nvPr/>
        </p:nvSpPr>
        <p:spPr bwMode="auto">
          <a:xfrm>
            <a:off x="1238250" y="1306513"/>
            <a:ext cx="7570788" cy="4408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692" name="Line 4"/>
          <p:cNvSpPr>
            <a:spLocks noChangeShapeType="1"/>
          </p:cNvSpPr>
          <p:nvPr/>
        </p:nvSpPr>
        <p:spPr bwMode="auto">
          <a:xfrm>
            <a:off x="1238250" y="1306513"/>
            <a:ext cx="75707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93" name="Rectangle 5"/>
          <p:cNvSpPr>
            <a:spLocks noChangeArrowheads="1"/>
          </p:cNvSpPr>
          <p:nvPr/>
        </p:nvSpPr>
        <p:spPr bwMode="auto">
          <a:xfrm>
            <a:off x="1238250" y="1306513"/>
            <a:ext cx="7570788" cy="4408487"/>
          </a:xfrm>
          <a:prstGeom prst="rect">
            <a:avLst/>
          </a:prstGeom>
          <a:noFill/>
          <a:ln w="17526">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694" name="Line 6"/>
          <p:cNvSpPr>
            <a:spLocks noChangeShapeType="1"/>
          </p:cNvSpPr>
          <p:nvPr/>
        </p:nvSpPr>
        <p:spPr bwMode="auto">
          <a:xfrm>
            <a:off x="1238250" y="1306513"/>
            <a:ext cx="0" cy="44084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95" name="Line 7"/>
          <p:cNvSpPr>
            <a:spLocks noChangeShapeType="1"/>
          </p:cNvSpPr>
          <p:nvPr/>
        </p:nvSpPr>
        <p:spPr bwMode="auto">
          <a:xfrm>
            <a:off x="1189038" y="5715000"/>
            <a:ext cx="49212" cy="1588"/>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96" name="Line 8"/>
          <p:cNvSpPr>
            <a:spLocks noChangeShapeType="1"/>
          </p:cNvSpPr>
          <p:nvPr/>
        </p:nvSpPr>
        <p:spPr bwMode="auto">
          <a:xfrm>
            <a:off x="1189038" y="5084763"/>
            <a:ext cx="49212" cy="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97" name="Line 9"/>
          <p:cNvSpPr>
            <a:spLocks noChangeShapeType="1"/>
          </p:cNvSpPr>
          <p:nvPr/>
        </p:nvSpPr>
        <p:spPr bwMode="auto">
          <a:xfrm>
            <a:off x="1189038" y="4456113"/>
            <a:ext cx="49212" cy="1587"/>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98" name="Line 10"/>
          <p:cNvSpPr>
            <a:spLocks noChangeShapeType="1"/>
          </p:cNvSpPr>
          <p:nvPr/>
        </p:nvSpPr>
        <p:spPr bwMode="auto">
          <a:xfrm>
            <a:off x="1189038" y="3825875"/>
            <a:ext cx="49212" cy="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99" name="Line 11"/>
          <p:cNvSpPr>
            <a:spLocks noChangeShapeType="1"/>
          </p:cNvSpPr>
          <p:nvPr/>
        </p:nvSpPr>
        <p:spPr bwMode="auto">
          <a:xfrm>
            <a:off x="1189038" y="3197225"/>
            <a:ext cx="49212" cy="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0" name="Line 12"/>
          <p:cNvSpPr>
            <a:spLocks noChangeShapeType="1"/>
          </p:cNvSpPr>
          <p:nvPr/>
        </p:nvSpPr>
        <p:spPr bwMode="auto">
          <a:xfrm>
            <a:off x="1189038" y="2565400"/>
            <a:ext cx="49212" cy="1588"/>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1" name="Line 13"/>
          <p:cNvSpPr>
            <a:spLocks noChangeShapeType="1"/>
          </p:cNvSpPr>
          <p:nvPr/>
        </p:nvSpPr>
        <p:spPr bwMode="auto">
          <a:xfrm>
            <a:off x="1189038" y="1938338"/>
            <a:ext cx="49212" cy="0"/>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2" name="Line 14"/>
          <p:cNvSpPr>
            <a:spLocks noChangeShapeType="1"/>
          </p:cNvSpPr>
          <p:nvPr/>
        </p:nvSpPr>
        <p:spPr bwMode="auto">
          <a:xfrm>
            <a:off x="1189038" y="1306513"/>
            <a:ext cx="49212" cy="1587"/>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3" name="Line 15"/>
          <p:cNvSpPr>
            <a:spLocks noChangeShapeType="1"/>
          </p:cNvSpPr>
          <p:nvPr/>
        </p:nvSpPr>
        <p:spPr bwMode="auto">
          <a:xfrm>
            <a:off x="1238250" y="5084763"/>
            <a:ext cx="7570788" cy="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4" name="Line 16"/>
          <p:cNvSpPr>
            <a:spLocks noChangeShapeType="1"/>
          </p:cNvSpPr>
          <p:nvPr/>
        </p:nvSpPr>
        <p:spPr bwMode="auto">
          <a:xfrm>
            <a:off x="1238250" y="3825875"/>
            <a:ext cx="7570788" cy="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5" name="Line 17"/>
          <p:cNvSpPr>
            <a:spLocks noChangeShapeType="1"/>
          </p:cNvSpPr>
          <p:nvPr/>
        </p:nvSpPr>
        <p:spPr bwMode="auto">
          <a:xfrm>
            <a:off x="1238250" y="3197225"/>
            <a:ext cx="75707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6" name="Line 18"/>
          <p:cNvSpPr>
            <a:spLocks noChangeShapeType="1"/>
          </p:cNvSpPr>
          <p:nvPr/>
        </p:nvSpPr>
        <p:spPr bwMode="auto">
          <a:xfrm>
            <a:off x="1238250" y="2565400"/>
            <a:ext cx="757078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7" name="Line 19"/>
          <p:cNvSpPr>
            <a:spLocks noChangeShapeType="1"/>
          </p:cNvSpPr>
          <p:nvPr/>
        </p:nvSpPr>
        <p:spPr bwMode="auto">
          <a:xfrm>
            <a:off x="1238250" y="1938338"/>
            <a:ext cx="75707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8" name="Line 20"/>
          <p:cNvSpPr>
            <a:spLocks noChangeShapeType="1"/>
          </p:cNvSpPr>
          <p:nvPr/>
        </p:nvSpPr>
        <p:spPr bwMode="auto">
          <a:xfrm>
            <a:off x="1238250" y="5715000"/>
            <a:ext cx="7570788"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9" name="Line 21"/>
          <p:cNvSpPr>
            <a:spLocks noChangeShapeType="1"/>
          </p:cNvSpPr>
          <p:nvPr/>
        </p:nvSpPr>
        <p:spPr bwMode="auto">
          <a:xfrm flipV="1">
            <a:off x="1238250"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0" name="Line 22"/>
          <p:cNvSpPr>
            <a:spLocks noChangeShapeType="1"/>
          </p:cNvSpPr>
          <p:nvPr/>
        </p:nvSpPr>
        <p:spPr bwMode="auto">
          <a:xfrm flipV="1">
            <a:off x="1422400"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1" name="Line 23"/>
          <p:cNvSpPr>
            <a:spLocks noChangeShapeType="1"/>
          </p:cNvSpPr>
          <p:nvPr/>
        </p:nvSpPr>
        <p:spPr bwMode="auto">
          <a:xfrm flipV="1">
            <a:off x="1608138"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2" name="Line 24"/>
          <p:cNvSpPr>
            <a:spLocks noChangeShapeType="1"/>
          </p:cNvSpPr>
          <p:nvPr/>
        </p:nvSpPr>
        <p:spPr bwMode="auto">
          <a:xfrm flipV="1">
            <a:off x="1792288"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3" name="Line 25"/>
          <p:cNvSpPr>
            <a:spLocks noChangeShapeType="1"/>
          </p:cNvSpPr>
          <p:nvPr/>
        </p:nvSpPr>
        <p:spPr bwMode="auto">
          <a:xfrm flipV="1">
            <a:off x="197643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4" name="Line 26"/>
          <p:cNvSpPr>
            <a:spLocks noChangeShapeType="1"/>
          </p:cNvSpPr>
          <p:nvPr/>
        </p:nvSpPr>
        <p:spPr bwMode="auto">
          <a:xfrm flipV="1">
            <a:off x="216058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5" name="Line 27"/>
          <p:cNvSpPr>
            <a:spLocks noChangeShapeType="1"/>
          </p:cNvSpPr>
          <p:nvPr/>
        </p:nvSpPr>
        <p:spPr bwMode="auto">
          <a:xfrm flipV="1">
            <a:off x="234473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6" name="Line 28"/>
          <p:cNvSpPr>
            <a:spLocks noChangeShapeType="1"/>
          </p:cNvSpPr>
          <p:nvPr/>
        </p:nvSpPr>
        <p:spPr bwMode="auto">
          <a:xfrm flipV="1">
            <a:off x="2530475"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7" name="Line 29"/>
          <p:cNvSpPr>
            <a:spLocks noChangeShapeType="1"/>
          </p:cNvSpPr>
          <p:nvPr/>
        </p:nvSpPr>
        <p:spPr bwMode="auto">
          <a:xfrm flipV="1">
            <a:off x="2714625"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8" name="Line 30"/>
          <p:cNvSpPr>
            <a:spLocks noChangeShapeType="1"/>
          </p:cNvSpPr>
          <p:nvPr/>
        </p:nvSpPr>
        <p:spPr bwMode="auto">
          <a:xfrm flipV="1">
            <a:off x="2898775"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9" name="Line 31"/>
          <p:cNvSpPr>
            <a:spLocks noChangeShapeType="1"/>
          </p:cNvSpPr>
          <p:nvPr/>
        </p:nvSpPr>
        <p:spPr bwMode="auto">
          <a:xfrm flipV="1">
            <a:off x="3084513"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0" name="Line 32"/>
          <p:cNvSpPr>
            <a:spLocks noChangeShapeType="1"/>
          </p:cNvSpPr>
          <p:nvPr/>
        </p:nvSpPr>
        <p:spPr bwMode="auto">
          <a:xfrm flipV="1">
            <a:off x="3270250"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1" name="Line 33"/>
          <p:cNvSpPr>
            <a:spLocks noChangeShapeType="1"/>
          </p:cNvSpPr>
          <p:nvPr/>
        </p:nvSpPr>
        <p:spPr bwMode="auto">
          <a:xfrm flipV="1">
            <a:off x="3454400"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2" name="Line 34"/>
          <p:cNvSpPr>
            <a:spLocks noChangeShapeType="1"/>
          </p:cNvSpPr>
          <p:nvPr/>
        </p:nvSpPr>
        <p:spPr bwMode="auto">
          <a:xfrm flipV="1">
            <a:off x="3638550"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3" name="Line 35"/>
          <p:cNvSpPr>
            <a:spLocks noChangeShapeType="1"/>
          </p:cNvSpPr>
          <p:nvPr/>
        </p:nvSpPr>
        <p:spPr bwMode="auto">
          <a:xfrm flipV="1">
            <a:off x="382428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4" name="Line 36"/>
          <p:cNvSpPr>
            <a:spLocks noChangeShapeType="1"/>
          </p:cNvSpPr>
          <p:nvPr/>
        </p:nvSpPr>
        <p:spPr bwMode="auto">
          <a:xfrm flipV="1">
            <a:off x="400843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5" name="Line 37"/>
          <p:cNvSpPr>
            <a:spLocks noChangeShapeType="1"/>
          </p:cNvSpPr>
          <p:nvPr/>
        </p:nvSpPr>
        <p:spPr bwMode="auto">
          <a:xfrm flipV="1">
            <a:off x="4194175"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6" name="Line 38"/>
          <p:cNvSpPr>
            <a:spLocks noChangeShapeType="1"/>
          </p:cNvSpPr>
          <p:nvPr/>
        </p:nvSpPr>
        <p:spPr bwMode="auto">
          <a:xfrm flipV="1">
            <a:off x="4378325"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7" name="Line 39"/>
          <p:cNvSpPr>
            <a:spLocks noChangeShapeType="1"/>
          </p:cNvSpPr>
          <p:nvPr/>
        </p:nvSpPr>
        <p:spPr bwMode="auto">
          <a:xfrm flipV="1">
            <a:off x="4562475"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8" name="Line 40"/>
          <p:cNvSpPr>
            <a:spLocks noChangeShapeType="1"/>
          </p:cNvSpPr>
          <p:nvPr/>
        </p:nvSpPr>
        <p:spPr bwMode="auto">
          <a:xfrm flipV="1">
            <a:off x="4746625"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29" name="Line 41"/>
          <p:cNvSpPr>
            <a:spLocks noChangeShapeType="1"/>
          </p:cNvSpPr>
          <p:nvPr/>
        </p:nvSpPr>
        <p:spPr bwMode="auto">
          <a:xfrm flipV="1">
            <a:off x="4930775"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0" name="Line 42"/>
          <p:cNvSpPr>
            <a:spLocks noChangeShapeType="1"/>
          </p:cNvSpPr>
          <p:nvPr/>
        </p:nvSpPr>
        <p:spPr bwMode="auto">
          <a:xfrm flipV="1">
            <a:off x="5114925"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1" name="Line 43"/>
          <p:cNvSpPr>
            <a:spLocks noChangeShapeType="1"/>
          </p:cNvSpPr>
          <p:nvPr/>
        </p:nvSpPr>
        <p:spPr bwMode="auto">
          <a:xfrm flipV="1">
            <a:off x="5300663"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2" name="Line 44"/>
          <p:cNvSpPr>
            <a:spLocks noChangeShapeType="1"/>
          </p:cNvSpPr>
          <p:nvPr/>
        </p:nvSpPr>
        <p:spPr bwMode="auto">
          <a:xfrm flipV="1">
            <a:off x="5484813"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3" name="Line 45"/>
          <p:cNvSpPr>
            <a:spLocks noChangeShapeType="1"/>
          </p:cNvSpPr>
          <p:nvPr/>
        </p:nvSpPr>
        <p:spPr bwMode="auto">
          <a:xfrm flipV="1">
            <a:off x="5668963"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4" name="Line 46"/>
          <p:cNvSpPr>
            <a:spLocks noChangeShapeType="1"/>
          </p:cNvSpPr>
          <p:nvPr/>
        </p:nvSpPr>
        <p:spPr bwMode="auto">
          <a:xfrm flipV="1">
            <a:off x="5854700"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5" name="Line 47"/>
          <p:cNvSpPr>
            <a:spLocks noChangeShapeType="1"/>
          </p:cNvSpPr>
          <p:nvPr/>
        </p:nvSpPr>
        <p:spPr bwMode="auto">
          <a:xfrm flipV="1">
            <a:off x="6038850"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6" name="Line 48"/>
          <p:cNvSpPr>
            <a:spLocks noChangeShapeType="1"/>
          </p:cNvSpPr>
          <p:nvPr/>
        </p:nvSpPr>
        <p:spPr bwMode="auto">
          <a:xfrm flipV="1">
            <a:off x="6224588"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7" name="Line 49"/>
          <p:cNvSpPr>
            <a:spLocks noChangeShapeType="1"/>
          </p:cNvSpPr>
          <p:nvPr/>
        </p:nvSpPr>
        <p:spPr bwMode="auto">
          <a:xfrm flipV="1">
            <a:off x="6408738"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8" name="Line 50"/>
          <p:cNvSpPr>
            <a:spLocks noChangeShapeType="1"/>
          </p:cNvSpPr>
          <p:nvPr/>
        </p:nvSpPr>
        <p:spPr bwMode="auto">
          <a:xfrm flipV="1">
            <a:off x="6592888"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39" name="Line 51"/>
          <p:cNvSpPr>
            <a:spLocks noChangeShapeType="1"/>
          </p:cNvSpPr>
          <p:nvPr/>
        </p:nvSpPr>
        <p:spPr bwMode="auto">
          <a:xfrm flipV="1">
            <a:off x="677703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0" name="Line 52"/>
          <p:cNvSpPr>
            <a:spLocks noChangeShapeType="1"/>
          </p:cNvSpPr>
          <p:nvPr/>
        </p:nvSpPr>
        <p:spPr bwMode="auto">
          <a:xfrm flipV="1">
            <a:off x="6964363"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1" name="Line 53"/>
          <p:cNvSpPr>
            <a:spLocks noChangeShapeType="1"/>
          </p:cNvSpPr>
          <p:nvPr/>
        </p:nvSpPr>
        <p:spPr bwMode="auto">
          <a:xfrm flipV="1">
            <a:off x="7148513"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2" name="Line 54"/>
          <p:cNvSpPr>
            <a:spLocks noChangeShapeType="1"/>
          </p:cNvSpPr>
          <p:nvPr/>
        </p:nvSpPr>
        <p:spPr bwMode="auto">
          <a:xfrm flipV="1">
            <a:off x="7332663"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3" name="Line 55"/>
          <p:cNvSpPr>
            <a:spLocks noChangeShapeType="1"/>
          </p:cNvSpPr>
          <p:nvPr/>
        </p:nvSpPr>
        <p:spPr bwMode="auto">
          <a:xfrm flipV="1">
            <a:off x="7518400"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4" name="Line 56"/>
          <p:cNvSpPr>
            <a:spLocks noChangeShapeType="1"/>
          </p:cNvSpPr>
          <p:nvPr/>
        </p:nvSpPr>
        <p:spPr bwMode="auto">
          <a:xfrm flipV="1">
            <a:off x="7702550"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5" name="Line 57"/>
          <p:cNvSpPr>
            <a:spLocks noChangeShapeType="1"/>
          </p:cNvSpPr>
          <p:nvPr/>
        </p:nvSpPr>
        <p:spPr bwMode="auto">
          <a:xfrm flipV="1">
            <a:off x="7886700" y="5715000"/>
            <a:ext cx="0"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6" name="Line 58"/>
          <p:cNvSpPr>
            <a:spLocks noChangeShapeType="1"/>
          </p:cNvSpPr>
          <p:nvPr/>
        </p:nvSpPr>
        <p:spPr bwMode="auto">
          <a:xfrm flipV="1">
            <a:off x="8070850"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7" name="Line 59"/>
          <p:cNvSpPr>
            <a:spLocks noChangeShapeType="1"/>
          </p:cNvSpPr>
          <p:nvPr/>
        </p:nvSpPr>
        <p:spPr bwMode="auto">
          <a:xfrm flipV="1">
            <a:off x="8255000" y="5715000"/>
            <a:ext cx="1588"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8" name="Line 60"/>
          <p:cNvSpPr>
            <a:spLocks noChangeShapeType="1"/>
          </p:cNvSpPr>
          <p:nvPr/>
        </p:nvSpPr>
        <p:spPr bwMode="auto">
          <a:xfrm flipV="1">
            <a:off x="844073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49" name="Line 61"/>
          <p:cNvSpPr>
            <a:spLocks noChangeShapeType="1"/>
          </p:cNvSpPr>
          <p:nvPr/>
        </p:nvSpPr>
        <p:spPr bwMode="auto">
          <a:xfrm flipV="1">
            <a:off x="862488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50" name="Line 62"/>
          <p:cNvSpPr>
            <a:spLocks noChangeShapeType="1"/>
          </p:cNvSpPr>
          <p:nvPr/>
        </p:nvSpPr>
        <p:spPr bwMode="auto">
          <a:xfrm flipV="1">
            <a:off x="8809038" y="5715000"/>
            <a:ext cx="1587" cy="47625"/>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51" name="Rectangle 63"/>
          <p:cNvSpPr>
            <a:spLocks noChangeArrowheads="1"/>
          </p:cNvSpPr>
          <p:nvPr/>
        </p:nvSpPr>
        <p:spPr bwMode="auto">
          <a:xfrm>
            <a:off x="1031875" y="5622925"/>
            <a:ext cx="90488" cy="188913"/>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0</a:t>
            </a:r>
            <a:endParaRPr lang="en-US" sz="2500" b="1">
              <a:latin typeface="Arial" charset="0"/>
              <a:sym typeface="75 Helvetica Bold" charset="0"/>
            </a:endParaRPr>
          </a:p>
        </p:txBody>
      </p:sp>
      <p:sp>
        <p:nvSpPr>
          <p:cNvPr id="242752" name="Rectangle 64"/>
          <p:cNvSpPr>
            <a:spLocks noChangeArrowheads="1"/>
          </p:cNvSpPr>
          <p:nvPr/>
        </p:nvSpPr>
        <p:spPr bwMode="auto">
          <a:xfrm>
            <a:off x="735013" y="4991100"/>
            <a:ext cx="387350" cy="1889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200" b="1">
                <a:latin typeface="Arial" charset="0"/>
                <a:sym typeface="75 Helvetica Bold" charset="0"/>
              </a:rPr>
              <a:t>2,000</a:t>
            </a:r>
            <a:endParaRPr lang="en-US" sz="2500" b="1">
              <a:latin typeface="Arial" charset="0"/>
              <a:sym typeface="75 Helvetica Bold" charset="0"/>
            </a:endParaRPr>
          </a:p>
        </p:txBody>
      </p:sp>
      <p:sp>
        <p:nvSpPr>
          <p:cNvPr id="242753" name="Rectangle 65"/>
          <p:cNvSpPr>
            <a:spLocks noChangeArrowheads="1"/>
          </p:cNvSpPr>
          <p:nvPr/>
        </p:nvSpPr>
        <p:spPr bwMode="auto">
          <a:xfrm>
            <a:off x="735013" y="4364038"/>
            <a:ext cx="387350" cy="1889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200" b="1">
                <a:latin typeface="Arial" charset="0"/>
                <a:sym typeface="75 Helvetica Bold" charset="0"/>
              </a:rPr>
              <a:t>4,000</a:t>
            </a:r>
            <a:endParaRPr lang="en-US" sz="2500" b="1">
              <a:latin typeface="Arial" charset="0"/>
              <a:sym typeface="75 Helvetica Bold" charset="0"/>
            </a:endParaRPr>
          </a:p>
        </p:txBody>
      </p:sp>
      <p:sp>
        <p:nvSpPr>
          <p:cNvPr id="242754" name="Rectangle 66"/>
          <p:cNvSpPr>
            <a:spLocks noChangeArrowheads="1"/>
          </p:cNvSpPr>
          <p:nvPr/>
        </p:nvSpPr>
        <p:spPr bwMode="auto">
          <a:xfrm>
            <a:off x="735013" y="3732213"/>
            <a:ext cx="387350" cy="1889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200" b="1">
                <a:latin typeface="Arial" charset="0"/>
                <a:sym typeface="75 Helvetica Bold" charset="0"/>
              </a:rPr>
              <a:t>6,000</a:t>
            </a:r>
            <a:endParaRPr lang="en-US" sz="2500" b="1">
              <a:latin typeface="Arial" charset="0"/>
              <a:sym typeface="75 Helvetica Bold" charset="0"/>
            </a:endParaRPr>
          </a:p>
        </p:txBody>
      </p:sp>
      <p:sp>
        <p:nvSpPr>
          <p:cNvPr id="242755" name="Rectangle 67"/>
          <p:cNvSpPr>
            <a:spLocks noChangeArrowheads="1"/>
          </p:cNvSpPr>
          <p:nvPr/>
        </p:nvSpPr>
        <p:spPr bwMode="auto">
          <a:xfrm>
            <a:off x="735013" y="3103563"/>
            <a:ext cx="387350" cy="1889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200" b="1">
                <a:latin typeface="Arial" charset="0"/>
                <a:sym typeface="75 Helvetica Bold" charset="0"/>
              </a:rPr>
              <a:t>8,000</a:t>
            </a:r>
            <a:endParaRPr lang="en-US" sz="2500" b="1">
              <a:latin typeface="Arial" charset="0"/>
              <a:sym typeface="75 Helvetica Bold" charset="0"/>
            </a:endParaRPr>
          </a:p>
        </p:txBody>
      </p:sp>
      <p:sp>
        <p:nvSpPr>
          <p:cNvPr id="242756" name="Rectangle 68"/>
          <p:cNvSpPr>
            <a:spLocks noChangeArrowheads="1"/>
          </p:cNvSpPr>
          <p:nvPr/>
        </p:nvSpPr>
        <p:spPr bwMode="auto">
          <a:xfrm>
            <a:off x="649288" y="2473325"/>
            <a:ext cx="473075" cy="1889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200" b="1">
                <a:latin typeface="Arial" charset="0"/>
                <a:sym typeface="75 Helvetica Bold" charset="0"/>
              </a:rPr>
              <a:t>10,000</a:t>
            </a:r>
            <a:endParaRPr lang="en-US" sz="2500" b="1">
              <a:latin typeface="Arial" charset="0"/>
              <a:sym typeface="75 Helvetica Bold" charset="0"/>
            </a:endParaRPr>
          </a:p>
        </p:txBody>
      </p:sp>
      <p:sp>
        <p:nvSpPr>
          <p:cNvPr id="242757" name="Rectangle 69"/>
          <p:cNvSpPr>
            <a:spLocks noChangeArrowheads="1"/>
          </p:cNvSpPr>
          <p:nvPr/>
        </p:nvSpPr>
        <p:spPr bwMode="auto">
          <a:xfrm>
            <a:off x="649288" y="1844675"/>
            <a:ext cx="473075" cy="1889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200" b="1">
                <a:latin typeface="Arial" charset="0"/>
                <a:sym typeface="75 Helvetica Bold" charset="0"/>
              </a:rPr>
              <a:t>12,000</a:t>
            </a:r>
            <a:endParaRPr lang="en-US" sz="2500" b="1">
              <a:latin typeface="Arial" charset="0"/>
              <a:sym typeface="75 Helvetica Bold" charset="0"/>
            </a:endParaRPr>
          </a:p>
        </p:txBody>
      </p:sp>
      <p:sp>
        <p:nvSpPr>
          <p:cNvPr id="242758" name="Rectangle 70"/>
          <p:cNvSpPr>
            <a:spLocks noChangeArrowheads="1"/>
          </p:cNvSpPr>
          <p:nvPr/>
        </p:nvSpPr>
        <p:spPr bwMode="auto">
          <a:xfrm>
            <a:off x="649288" y="1214438"/>
            <a:ext cx="473075" cy="1889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200" b="1">
                <a:latin typeface="Arial" charset="0"/>
                <a:sym typeface="75 Helvetica Bold" charset="0"/>
              </a:rPr>
              <a:t>14,000</a:t>
            </a:r>
            <a:endParaRPr lang="en-US" sz="2500" b="1">
              <a:latin typeface="Arial" charset="0"/>
              <a:sym typeface="75 Helvetica Bold" charset="0"/>
            </a:endParaRPr>
          </a:p>
        </p:txBody>
      </p:sp>
      <p:sp>
        <p:nvSpPr>
          <p:cNvPr id="242759" name="Rectangle 71"/>
          <p:cNvSpPr>
            <a:spLocks noChangeArrowheads="1"/>
          </p:cNvSpPr>
          <p:nvPr/>
        </p:nvSpPr>
        <p:spPr bwMode="auto">
          <a:xfrm>
            <a:off x="1160463"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1960</a:t>
            </a:r>
            <a:endParaRPr lang="en-US" sz="2500" b="1">
              <a:latin typeface="Arial" charset="0"/>
              <a:sym typeface="75 Helvetica Bold" charset="0"/>
            </a:endParaRPr>
          </a:p>
        </p:txBody>
      </p:sp>
      <p:sp>
        <p:nvSpPr>
          <p:cNvPr id="242760" name="Rectangle 72"/>
          <p:cNvSpPr>
            <a:spLocks noChangeArrowheads="1"/>
          </p:cNvSpPr>
          <p:nvPr/>
        </p:nvSpPr>
        <p:spPr bwMode="auto">
          <a:xfrm>
            <a:off x="2082800"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1965</a:t>
            </a:r>
            <a:endParaRPr lang="en-US" sz="2500" b="1">
              <a:latin typeface="Arial" charset="0"/>
              <a:sym typeface="75 Helvetica Bold" charset="0"/>
            </a:endParaRPr>
          </a:p>
        </p:txBody>
      </p:sp>
      <p:sp>
        <p:nvSpPr>
          <p:cNvPr id="242761" name="Rectangle 73"/>
          <p:cNvSpPr>
            <a:spLocks noChangeArrowheads="1"/>
          </p:cNvSpPr>
          <p:nvPr/>
        </p:nvSpPr>
        <p:spPr bwMode="auto">
          <a:xfrm>
            <a:off x="3006725"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1970</a:t>
            </a:r>
            <a:endParaRPr lang="en-US" sz="2500" b="1">
              <a:latin typeface="Arial" charset="0"/>
              <a:sym typeface="75 Helvetica Bold" charset="0"/>
            </a:endParaRPr>
          </a:p>
        </p:txBody>
      </p:sp>
      <p:sp>
        <p:nvSpPr>
          <p:cNvPr id="242762" name="Rectangle 74"/>
          <p:cNvSpPr>
            <a:spLocks noChangeArrowheads="1"/>
          </p:cNvSpPr>
          <p:nvPr/>
        </p:nvSpPr>
        <p:spPr bwMode="auto">
          <a:xfrm>
            <a:off x="3930650"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1975</a:t>
            </a:r>
            <a:endParaRPr lang="en-US" sz="2500" b="1">
              <a:latin typeface="Arial" charset="0"/>
              <a:sym typeface="75 Helvetica Bold" charset="0"/>
            </a:endParaRPr>
          </a:p>
        </p:txBody>
      </p:sp>
      <p:sp>
        <p:nvSpPr>
          <p:cNvPr id="242763" name="Rectangle 75"/>
          <p:cNvSpPr>
            <a:spLocks noChangeArrowheads="1"/>
          </p:cNvSpPr>
          <p:nvPr/>
        </p:nvSpPr>
        <p:spPr bwMode="auto">
          <a:xfrm>
            <a:off x="4852988"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1980</a:t>
            </a:r>
            <a:endParaRPr lang="en-US" sz="2500" b="1">
              <a:latin typeface="Arial" charset="0"/>
              <a:sym typeface="75 Helvetica Bold" charset="0"/>
            </a:endParaRPr>
          </a:p>
        </p:txBody>
      </p:sp>
      <p:sp>
        <p:nvSpPr>
          <p:cNvPr id="242764" name="Rectangle 76"/>
          <p:cNvSpPr>
            <a:spLocks noChangeArrowheads="1"/>
          </p:cNvSpPr>
          <p:nvPr/>
        </p:nvSpPr>
        <p:spPr bwMode="auto">
          <a:xfrm>
            <a:off x="5776913"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1985</a:t>
            </a:r>
            <a:endParaRPr lang="en-US" sz="2500" b="1">
              <a:latin typeface="Arial" charset="0"/>
              <a:sym typeface="75 Helvetica Bold" charset="0"/>
            </a:endParaRPr>
          </a:p>
        </p:txBody>
      </p:sp>
      <p:sp>
        <p:nvSpPr>
          <p:cNvPr id="242765" name="Rectangle 77"/>
          <p:cNvSpPr>
            <a:spLocks noChangeArrowheads="1"/>
          </p:cNvSpPr>
          <p:nvPr/>
        </p:nvSpPr>
        <p:spPr bwMode="auto">
          <a:xfrm>
            <a:off x="6699250"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1990</a:t>
            </a:r>
            <a:endParaRPr lang="en-US" sz="2500" b="1">
              <a:latin typeface="Arial" charset="0"/>
              <a:sym typeface="75 Helvetica Bold" charset="0"/>
            </a:endParaRPr>
          </a:p>
        </p:txBody>
      </p:sp>
      <p:sp>
        <p:nvSpPr>
          <p:cNvPr id="242766" name="Rectangle 78"/>
          <p:cNvSpPr>
            <a:spLocks noChangeArrowheads="1"/>
          </p:cNvSpPr>
          <p:nvPr/>
        </p:nvSpPr>
        <p:spPr bwMode="auto">
          <a:xfrm>
            <a:off x="7623175"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1995</a:t>
            </a:r>
            <a:endParaRPr lang="en-US" sz="2500" b="1">
              <a:latin typeface="Arial" charset="0"/>
              <a:sym typeface="75 Helvetica Bold" charset="0"/>
            </a:endParaRPr>
          </a:p>
        </p:txBody>
      </p:sp>
      <p:sp>
        <p:nvSpPr>
          <p:cNvPr id="242767" name="Rectangle 79"/>
          <p:cNvSpPr>
            <a:spLocks noChangeArrowheads="1"/>
          </p:cNvSpPr>
          <p:nvPr/>
        </p:nvSpPr>
        <p:spPr bwMode="auto">
          <a:xfrm>
            <a:off x="8547100" y="5851525"/>
            <a:ext cx="346075" cy="18891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200" b="1">
                <a:latin typeface="Arial" charset="0"/>
                <a:sym typeface="75 Helvetica Bold" charset="0"/>
              </a:rPr>
              <a:t>2000</a:t>
            </a:r>
            <a:endParaRPr lang="en-US" sz="2500" b="1">
              <a:latin typeface="Arial" charset="0"/>
              <a:sym typeface="75 Helvetica Bold" charset="0"/>
            </a:endParaRPr>
          </a:p>
        </p:txBody>
      </p:sp>
      <p:sp>
        <p:nvSpPr>
          <p:cNvPr id="242768" name="Rectangle 80"/>
          <p:cNvSpPr>
            <a:spLocks noChangeArrowheads="1"/>
          </p:cNvSpPr>
          <p:nvPr/>
        </p:nvSpPr>
        <p:spPr bwMode="auto">
          <a:xfrm>
            <a:off x="4894263" y="6111875"/>
            <a:ext cx="263525" cy="15716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lIns="0" tIns="0" rIns="0" bIns="0">
            <a:spAutoFit/>
          </a:bodyPr>
          <a:lstStyle/>
          <a:p>
            <a:pPr defTabSz="642938"/>
            <a:r>
              <a:rPr lang="en-US" sz="1000" b="1">
                <a:latin typeface="Arial" charset="0"/>
                <a:sym typeface="75 Helvetica Bold" charset="0"/>
              </a:rPr>
              <a:t>year</a:t>
            </a:r>
            <a:endParaRPr lang="en-US" sz="2500" b="1">
              <a:latin typeface="Arial" charset="0"/>
              <a:sym typeface="75 Helvetica Bold" charset="0"/>
            </a:endParaRPr>
          </a:p>
        </p:txBody>
      </p:sp>
      <p:sp>
        <p:nvSpPr>
          <p:cNvPr id="242769" name="Rectangle 81"/>
          <p:cNvSpPr>
            <a:spLocks noChangeArrowheads="1"/>
          </p:cNvSpPr>
          <p:nvPr/>
        </p:nvSpPr>
        <p:spPr bwMode="auto">
          <a:xfrm rot="16200000">
            <a:off x="-35718" y="3393281"/>
            <a:ext cx="1028700" cy="2206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642938"/>
            <a:r>
              <a:rPr lang="en-US" sz="1400" b="1">
                <a:latin typeface="Arial" charset="0"/>
                <a:sym typeface="75 Helvetica Bold" charset="0"/>
              </a:rPr>
              <a:t>kWh/person</a:t>
            </a:r>
            <a:endParaRPr lang="en-US" sz="2500" b="1">
              <a:latin typeface="Arial" charset="0"/>
              <a:sym typeface="75 Helvetica Bold" charset="0"/>
            </a:endParaRPr>
          </a:p>
        </p:txBody>
      </p:sp>
      <p:sp>
        <p:nvSpPr>
          <p:cNvPr id="242770" name="Rectangle 82"/>
          <p:cNvSpPr>
            <a:spLocks noChangeArrowheads="1"/>
          </p:cNvSpPr>
          <p:nvPr/>
        </p:nvSpPr>
        <p:spPr bwMode="auto">
          <a:xfrm>
            <a:off x="1576388" y="1501775"/>
            <a:ext cx="1771650" cy="854075"/>
          </a:xfrm>
          <a:prstGeom prst="rect">
            <a:avLst/>
          </a:prstGeom>
          <a:solidFill>
            <a:srgbClr val="FFFFFF"/>
          </a:solidFill>
          <a:ln w="0">
            <a:solidFill>
              <a:srgbClr val="000000"/>
            </a:solidFill>
            <a:miter lim="800000"/>
            <a:headEnd/>
            <a:tailEnd/>
          </a:ln>
        </p:spPr>
        <p:txBody>
          <a:bodyPr/>
          <a:lstStyle/>
          <a:p>
            <a:endParaRPr lang="en-US"/>
          </a:p>
        </p:txBody>
      </p:sp>
      <p:sp>
        <p:nvSpPr>
          <p:cNvPr id="242771" name="Line 83"/>
          <p:cNvSpPr>
            <a:spLocks noChangeShapeType="1"/>
          </p:cNvSpPr>
          <p:nvPr/>
        </p:nvSpPr>
        <p:spPr bwMode="auto">
          <a:xfrm>
            <a:off x="1638300" y="1643063"/>
            <a:ext cx="304800" cy="1587"/>
          </a:xfrm>
          <a:prstGeom prst="line">
            <a:avLst/>
          </a:prstGeom>
          <a:noFill/>
          <a:ln w="523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72" name="Freeform 84"/>
          <p:cNvSpPr>
            <a:spLocks/>
          </p:cNvSpPr>
          <p:nvPr/>
        </p:nvSpPr>
        <p:spPr bwMode="auto">
          <a:xfrm>
            <a:off x="1731963" y="1585913"/>
            <a:ext cx="115887" cy="115887"/>
          </a:xfrm>
          <a:custGeom>
            <a:avLst/>
            <a:gdLst>
              <a:gd name="T0" fmla="*/ 52 w 103"/>
              <a:gd name="T1" fmla="*/ 0 h 103"/>
              <a:gd name="T2" fmla="*/ 103 w 103"/>
              <a:gd name="T3" fmla="*/ 103 h 103"/>
              <a:gd name="T4" fmla="*/ 0 w 103"/>
              <a:gd name="T5" fmla="*/ 103 h 103"/>
              <a:gd name="T6" fmla="*/ 52 w 103"/>
              <a:gd name="T7" fmla="*/ 0 h 103"/>
            </a:gdLst>
            <a:ahLst/>
            <a:cxnLst>
              <a:cxn ang="0">
                <a:pos x="T0" y="T1"/>
              </a:cxn>
              <a:cxn ang="0">
                <a:pos x="T2" y="T3"/>
              </a:cxn>
              <a:cxn ang="0">
                <a:pos x="T4" y="T5"/>
              </a:cxn>
              <a:cxn ang="0">
                <a:pos x="T6" y="T7"/>
              </a:cxn>
            </a:cxnLst>
            <a:rect l="0" t="0" r="r" b="b"/>
            <a:pathLst>
              <a:path w="103" h="103">
                <a:moveTo>
                  <a:pt x="52" y="0"/>
                </a:moveTo>
                <a:lnTo>
                  <a:pt x="103" y="103"/>
                </a:lnTo>
                <a:lnTo>
                  <a:pt x="0" y="103"/>
                </a:lnTo>
                <a:lnTo>
                  <a:pt x="52" y="0"/>
                </a:lnTo>
                <a:close/>
              </a:path>
            </a:pathLst>
          </a:custGeom>
          <a:solidFill>
            <a:srgbClr val="808080"/>
          </a:solidFill>
          <a:ln w="17463">
            <a:solidFill>
              <a:srgbClr val="808080"/>
            </a:solidFill>
            <a:prstDash val="solid"/>
            <a:round/>
            <a:headEnd/>
            <a:tailEnd/>
          </a:ln>
        </p:spPr>
        <p:txBody>
          <a:bodyPr/>
          <a:lstStyle/>
          <a:p>
            <a:endParaRPr lang="en-US"/>
          </a:p>
        </p:txBody>
      </p:sp>
      <p:sp>
        <p:nvSpPr>
          <p:cNvPr id="242773" name="Rectangle 85"/>
          <p:cNvSpPr>
            <a:spLocks noChangeArrowheads="1"/>
          </p:cNvSpPr>
          <p:nvPr/>
        </p:nvSpPr>
        <p:spPr bwMode="auto">
          <a:xfrm>
            <a:off x="1992313" y="1536700"/>
            <a:ext cx="13096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42938"/>
            <a:r>
              <a:rPr lang="en-US" sz="1600" b="1">
                <a:solidFill>
                  <a:srgbClr val="000000"/>
                </a:solidFill>
                <a:latin typeface="Arial" charset="0"/>
                <a:sym typeface="75 Helvetica Bold" charset="0"/>
              </a:rPr>
              <a:t>United States</a:t>
            </a:r>
            <a:endParaRPr lang="en-US" sz="2500" b="1">
              <a:solidFill>
                <a:srgbClr val="FFFFFF"/>
              </a:solidFill>
              <a:latin typeface="Arial" charset="0"/>
              <a:sym typeface="75 Helvetica Bold" charset="0"/>
            </a:endParaRPr>
          </a:p>
        </p:txBody>
      </p:sp>
      <p:sp>
        <p:nvSpPr>
          <p:cNvPr id="242774" name="Line 86"/>
          <p:cNvSpPr>
            <a:spLocks noChangeShapeType="1"/>
          </p:cNvSpPr>
          <p:nvPr/>
        </p:nvSpPr>
        <p:spPr bwMode="auto">
          <a:xfrm>
            <a:off x="1638300" y="1927225"/>
            <a:ext cx="304800" cy="0"/>
          </a:xfrm>
          <a:prstGeom prst="line">
            <a:avLst/>
          </a:prstGeom>
          <a:noFill/>
          <a:ln w="52388">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75" name="Freeform 87"/>
          <p:cNvSpPr>
            <a:spLocks/>
          </p:cNvSpPr>
          <p:nvPr/>
        </p:nvSpPr>
        <p:spPr bwMode="auto">
          <a:xfrm>
            <a:off x="1731963" y="1870075"/>
            <a:ext cx="115887" cy="114300"/>
          </a:xfrm>
          <a:custGeom>
            <a:avLst/>
            <a:gdLst>
              <a:gd name="T0" fmla="*/ 52 w 103"/>
              <a:gd name="T1" fmla="*/ 0 h 103"/>
              <a:gd name="T2" fmla="*/ 103 w 103"/>
              <a:gd name="T3" fmla="*/ 51 h 103"/>
              <a:gd name="T4" fmla="*/ 52 w 103"/>
              <a:gd name="T5" fmla="*/ 103 h 103"/>
              <a:gd name="T6" fmla="*/ 0 w 103"/>
              <a:gd name="T7" fmla="*/ 51 h 103"/>
              <a:gd name="T8" fmla="*/ 52 w 103"/>
              <a:gd name="T9" fmla="*/ 0 h 103"/>
            </a:gdLst>
            <a:ahLst/>
            <a:cxnLst>
              <a:cxn ang="0">
                <a:pos x="T0" y="T1"/>
              </a:cxn>
              <a:cxn ang="0">
                <a:pos x="T2" y="T3"/>
              </a:cxn>
              <a:cxn ang="0">
                <a:pos x="T4" y="T5"/>
              </a:cxn>
              <a:cxn ang="0">
                <a:pos x="T6" y="T7"/>
              </a:cxn>
              <a:cxn ang="0">
                <a:pos x="T8" y="T9"/>
              </a:cxn>
            </a:cxnLst>
            <a:rect l="0" t="0" r="r" b="b"/>
            <a:pathLst>
              <a:path w="103" h="103">
                <a:moveTo>
                  <a:pt x="52" y="0"/>
                </a:moveTo>
                <a:lnTo>
                  <a:pt x="103" y="51"/>
                </a:lnTo>
                <a:lnTo>
                  <a:pt x="52" y="103"/>
                </a:lnTo>
                <a:lnTo>
                  <a:pt x="0" y="51"/>
                </a:lnTo>
                <a:lnTo>
                  <a:pt x="52" y="0"/>
                </a:lnTo>
                <a:close/>
              </a:path>
            </a:pathLst>
          </a:custGeom>
          <a:solidFill>
            <a:srgbClr val="FF6600"/>
          </a:solidFill>
          <a:ln w="17463">
            <a:solidFill>
              <a:srgbClr val="FF6600"/>
            </a:solidFill>
            <a:prstDash val="solid"/>
            <a:round/>
            <a:headEnd/>
            <a:tailEnd/>
          </a:ln>
        </p:spPr>
        <p:txBody>
          <a:bodyPr/>
          <a:lstStyle/>
          <a:p>
            <a:endParaRPr lang="en-US"/>
          </a:p>
        </p:txBody>
      </p:sp>
      <p:sp>
        <p:nvSpPr>
          <p:cNvPr id="242776" name="Rectangle 88"/>
          <p:cNvSpPr>
            <a:spLocks noChangeArrowheads="1"/>
          </p:cNvSpPr>
          <p:nvPr/>
        </p:nvSpPr>
        <p:spPr bwMode="auto">
          <a:xfrm>
            <a:off x="1981200" y="1828800"/>
            <a:ext cx="938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42938"/>
            <a:r>
              <a:rPr lang="en-US" sz="1600" b="1">
                <a:solidFill>
                  <a:srgbClr val="000000"/>
                </a:solidFill>
                <a:latin typeface="Arial" charset="0"/>
                <a:sym typeface="75 Helvetica Bold" charset="0"/>
              </a:rPr>
              <a:t>California</a:t>
            </a:r>
            <a:endParaRPr lang="en-US" sz="2500" b="1">
              <a:solidFill>
                <a:srgbClr val="FFFFFF"/>
              </a:solidFill>
              <a:latin typeface="Arial" charset="0"/>
              <a:sym typeface="75 Helvetica Bold" charset="0"/>
            </a:endParaRPr>
          </a:p>
        </p:txBody>
      </p:sp>
      <p:sp>
        <p:nvSpPr>
          <p:cNvPr id="242777" name="Line 89"/>
          <p:cNvSpPr>
            <a:spLocks noChangeShapeType="1"/>
          </p:cNvSpPr>
          <p:nvPr/>
        </p:nvSpPr>
        <p:spPr bwMode="auto">
          <a:xfrm>
            <a:off x="1638300" y="2211388"/>
            <a:ext cx="304800" cy="1587"/>
          </a:xfrm>
          <a:prstGeom prst="line">
            <a:avLst/>
          </a:prstGeom>
          <a:noFill/>
          <a:ln w="52388">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78" name="Rectangle 90"/>
          <p:cNvSpPr>
            <a:spLocks noChangeArrowheads="1"/>
          </p:cNvSpPr>
          <p:nvPr/>
        </p:nvSpPr>
        <p:spPr bwMode="auto">
          <a:xfrm>
            <a:off x="1731963" y="2152650"/>
            <a:ext cx="115887" cy="115888"/>
          </a:xfrm>
          <a:prstGeom prst="rect">
            <a:avLst/>
          </a:prstGeom>
          <a:solidFill>
            <a:srgbClr val="008000"/>
          </a:solidFill>
          <a:ln w="17463">
            <a:solidFill>
              <a:srgbClr val="008000"/>
            </a:solidFill>
            <a:miter lim="800000"/>
            <a:headEnd/>
            <a:tailEnd/>
          </a:ln>
        </p:spPr>
        <p:txBody>
          <a:bodyPr/>
          <a:lstStyle/>
          <a:p>
            <a:endParaRPr lang="en-US"/>
          </a:p>
        </p:txBody>
      </p:sp>
      <p:sp>
        <p:nvSpPr>
          <p:cNvPr id="242779" name="Rectangle 91"/>
          <p:cNvSpPr>
            <a:spLocks noChangeArrowheads="1"/>
          </p:cNvSpPr>
          <p:nvPr/>
        </p:nvSpPr>
        <p:spPr bwMode="auto">
          <a:xfrm>
            <a:off x="1992313" y="2105025"/>
            <a:ext cx="935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42938"/>
            <a:r>
              <a:rPr lang="en-US" sz="1600" b="1">
                <a:solidFill>
                  <a:srgbClr val="000000"/>
                </a:solidFill>
                <a:latin typeface="Arial" charset="0"/>
                <a:sym typeface="75 Helvetica Bold" charset="0"/>
              </a:rPr>
              <a:t>New York</a:t>
            </a:r>
            <a:endParaRPr lang="en-US" sz="2500" b="1">
              <a:solidFill>
                <a:srgbClr val="FFFFFF"/>
              </a:solidFill>
              <a:latin typeface="Arial" charset="0"/>
              <a:sym typeface="75 Helvetica Bold" charset="0"/>
            </a:endParaRPr>
          </a:p>
        </p:txBody>
      </p:sp>
      <p:sp>
        <p:nvSpPr>
          <p:cNvPr id="242780" name="Rectangle 92"/>
          <p:cNvSpPr>
            <a:spLocks noChangeArrowheads="1"/>
          </p:cNvSpPr>
          <p:nvPr/>
        </p:nvSpPr>
        <p:spPr bwMode="auto">
          <a:xfrm>
            <a:off x="2176463" y="6324600"/>
            <a:ext cx="5824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42938"/>
            <a:r>
              <a:rPr lang="en-US">
                <a:solidFill>
                  <a:srgbClr val="969696"/>
                </a:solidFill>
                <a:sym typeface="75 Helvetica Bold" charset="0"/>
              </a:rPr>
              <a:t>www.eia.doe.gov/emeu/states/sep_use/total/csv/use_csv</a:t>
            </a:r>
          </a:p>
        </p:txBody>
      </p:sp>
      <p:sp>
        <p:nvSpPr>
          <p:cNvPr id="242781" name="Line 93"/>
          <p:cNvSpPr>
            <a:spLocks noChangeShapeType="1"/>
          </p:cNvSpPr>
          <p:nvPr/>
        </p:nvSpPr>
        <p:spPr bwMode="auto">
          <a:xfrm>
            <a:off x="1238250" y="4456113"/>
            <a:ext cx="7570788"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2782" name="Group 94"/>
          <p:cNvGrpSpPr>
            <a:grpSpLocks/>
          </p:cNvGrpSpPr>
          <p:nvPr/>
        </p:nvGrpSpPr>
        <p:grpSpPr bwMode="auto">
          <a:xfrm>
            <a:off x="1276350" y="3206750"/>
            <a:ext cx="7480300" cy="1698625"/>
            <a:chOff x="1144" y="2873"/>
            <a:chExt cx="6701" cy="1521"/>
          </a:xfrm>
        </p:grpSpPr>
        <p:grpSp>
          <p:nvGrpSpPr>
            <p:cNvPr id="242783" name="Group 95"/>
            <p:cNvGrpSpPr>
              <a:grpSpLocks/>
            </p:cNvGrpSpPr>
            <p:nvPr/>
          </p:nvGrpSpPr>
          <p:grpSpPr bwMode="auto">
            <a:xfrm>
              <a:off x="1164" y="2982"/>
              <a:ext cx="6681" cy="1119"/>
              <a:chOff x="748" y="1982"/>
              <a:chExt cx="4725" cy="795"/>
            </a:xfrm>
          </p:grpSpPr>
          <p:sp>
            <p:nvSpPr>
              <p:cNvPr id="242784" name="Freeform 96"/>
              <p:cNvSpPr>
                <a:spLocks/>
              </p:cNvSpPr>
              <p:nvPr/>
            </p:nvSpPr>
            <p:spPr bwMode="auto">
              <a:xfrm>
                <a:off x="784" y="2018"/>
                <a:ext cx="4653" cy="723"/>
              </a:xfrm>
              <a:custGeom>
                <a:avLst/>
                <a:gdLst>
                  <a:gd name="T0" fmla="*/ 0 w 4242"/>
                  <a:gd name="T1" fmla="*/ 659 h 659"/>
                  <a:gd name="T2" fmla="*/ 106 w 4242"/>
                  <a:gd name="T3" fmla="*/ 634 h 659"/>
                  <a:gd name="T4" fmla="*/ 212 w 4242"/>
                  <a:gd name="T5" fmla="*/ 631 h 659"/>
                  <a:gd name="T6" fmla="*/ 318 w 4242"/>
                  <a:gd name="T7" fmla="*/ 607 h 659"/>
                  <a:gd name="T8" fmla="*/ 424 w 4242"/>
                  <a:gd name="T9" fmla="*/ 551 h 659"/>
                  <a:gd name="T10" fmla="*/ 530 w 4242"/>
                  <a:gd name="T11" fmla="*/ 514 h 659"/>
                  <a:gd name="T12" fmla="*/ 636 w 4242"/>
                  <a:gd name="T13" fmla="*/ 446 h 659"/>
                  <a:gd name="T14" fmla="*/ 742 w 4242"/>
                  <a:gd name="T15" fmla="*/ 404 h 659"/>
                  <a:gd name="T16" fmla="*/ 848 w 4242"/>
                  <a:gd name="T17" fmla="*/ 343 h 659"/>
                  <a:gd name="T18" fmla="*/ 954 w 4242"/>
                  <a:gd name="T19" fmla="*/ 296 h 659"/>
                  <a:gd name="T20" fmla="*/ 1061 w 4242"/>
                  <a:gd name="T21" fmla="*/ 244 h 659"/>
                  <a:gd name="T22" fmla="*/ 1167 w 4242"/>
                  <a:gd name="T23" fmla="*/ 200 h 659"/>
                  <a:gd name="T24" fmla="*/ 1273 w 4242"/>
                  <a:gd name="T25" fmla="*/ 130 h 659"/>
                  <a:gd name="T26" fmla="*/ 1379 w 4242"/>
                  <a:gd name="T27" fmla="*/ 105 h 659"/>
                  <a:gd name="T28" fmla="*/ 1485 w 4242"/>
                  <a:gd name="T29" fmla="*/ 196 h 659"/>
                  <a:gd name="T30" fmla="*/ 1591 w 4242"/>
                  <a:gd name="T31" fmla="*/ 72 h 659"/>
                  <a:gd name="T32" fmla="*/ 1697 w 4242"/>
                  <a:gd name="T33" fmla="*/ 32 h 659"/>
                  <a:gd name="T34" fmla="*/ 1803 w 4242"/>
                  <a:gd name="T35" fmla="*/ 34 h 659"/>
                  <a:gd name="T36" fmla="*/ 1909 w 4242"/>
                  <a:gd name="T37" fmla="*/ 30 h 659"/>
                  <a:gd name="T38" fmla="*/ 2015 w 4242"/>
                  <a:gd name="T39" fmla="*/ 0 h 659"/>
                  <a:gd name="T40" fmla="*/ 2121 w 4242"/>
                  <a:gd name="T41" fmla="*/ 38 h 659"/>
                  <a:gd name="T42" fmla="*/ 2227 w 4242"/>
                  <a:gd name="T43" fmla="*/ 49 h 659"/>
                  <a:gd name="T44" fmla="*/ 2333 w 4242"/>
                  <a:gd name="T45" fmla="*/ 110 h 659"/>
                  <a:gd name="T46" fmla="*/ 2439 w 4242"/>
                  <a:gd name="T47" fmla="*/ 140 h 659"/>
                  <a:gd name="T48" fmla="*/ 2545 w 4242"/>
                  <a:gd name="T49" fmla="*/ 63 h 659"/>
                  <a:gd name="T50" fmla="*/ 2651 w 4242"/>
                  <a:gd name="T51" fmla="*/ 58 h 659"/>
                  <a:gd name="T52" fmla="*/ 2757 w 4242"/>
                  <a:gd name="T53" fmla="*/ 81 h 659"/>
                  <a:gd name="T54" fmla="*/ 2863 w 4242"/>
                  <a:gd name="T55" fmla="*/ 63 h 659"/>
                  <a:gd name="T56" fmla="*/ 2969 w 4242"/>
                  <a:gd name="T57" fmla="*/ 44 h 659"/>
                  <a:gd name="T58" fmla="*/ 3075 w 4242"/>
                  <a:gd name="T59" fmla="*/ 55 h 659"/>
                  <a:gd name="T60" fmla="*/ 3181 w 4242"/>
                  <a:gd name="T61" fmla="*/ 36 h 659"/>
                  <a:gd name="T62" fmla="*/ 3288 w 4242"/>
                  <a:gd name="T63" fmla="*/ 78 h 659"/>
                  <a:gd name="T64" fmla="*/ 3394 w 4242"/>
                  <a:gd name="T65" fmla="*/ 68 h 659"/>
                  <a:gd name="T66" fmla="*/ 3500 w 4242"/>
                  <a:gd name="T67" fmla="*/ 96 h 659"/>
                  <a:gd name="T68" fmla="*/ 3606 w 4242"/>
                  <a:gd name="T69" fmla="*/ 84 h 659"/>
                  <a:gd name="T70" fmla="*/ 3712 w 4242"/>
                  <a:gd name="T71" fmla="*/ 98 h 659"/>
                  <a:gd name="T72" fmla="*/ 3818 w 4242"/>
                  <a:gd name="T73" fmla="*/ 77 h 659"/>
                  <a:gd name="T74" fmla="*/ 3924 w 4242"/>
                  <a:gd name="T75" fmla="*/ 39 h 659"/>
                  <a:gd name="T76" fmla="*/ 4030 w 4242"/>
                  <a:gd name="T77" fmla="*/ 66 h 659"/>
                  <a:gd name="T78" fmla="*/ 4136 w 4242"/>
                  <a:gd name="T79" fmla="*/ 37 h 659"/>
                  <a:gd name="T80" fmla="*/ 4242 w 4242"/>
                  <a:gd name="T81" fmla="*/ 1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2" h="659">
                    <a:moveTo>
                      <a:pt x="0" y="659"/>
                    </a:moveTo>
                    <a:lnTo>
                      <a:pt x="106" y="634"/>
                    </a:lnTo>
                    <a:lnTo>
                      <a:pt x="212" y="631"/>
                    </a:lnTo>
                    <a:lnTo>
                      <a:pt x="318" y="607"/>
                    </a:lnTo>
                    <a:lnTo>
                      <a:pt x="424" y="551"/>
                    </a:lnTo>
                    <a:lnTo>
                      <a:pt x="530" y="514"/>
                    </a:lnTo>
                    <a:lnTo>
                      <a:pt x="636" y="446"/>
                    </a:lnTo>
                    <a:lnTo>
                      <a:pt x="742" y="404"/>
                    </a:lnTo>
                    <a:lnTo>
                      <a:pt x="848" y="343"/>
                    </a:lnTo>
                    <a:lnTo>
                      <a:pt x="954" y="296"/>
                    </a:lnTo>
                    <a:lnTo>
                      <a:pt x="1061" y="244"/>
                    </a:lnTo>
                    <a:lnTo>
                      <a:pt x="1167" y="200"/>
                    </a:lnTo>
                    <a:lnTo>
                      <a:pt x="1273" y="130"/>
                    </a:lnTo>
                    <a:lnTo>
                      <a:pt x="1379" y="105"/>
                    </a:lnTo>
                    <a:lnTo>
                      <a:pt x="1485" y="196"/>
                    </a:lnTo>
                    <a:lnTo>
                      <a:pt x="1591" y="72"/>
                    </a:lnTo>
                    <a:lnTo>
                      <a:pt x="1697" y="32"/>
                    </a:lnTo>
                    <a:lnTo>
                      <a:pt x="1803" y="34"/>
                    </a:lnTo>
                    <a:lnTo>
                      <a:pt x="1909" y="30"/>
                    </a:lnTo>
                    <a:lnTo>
                      <a:pt x="2015" y="0"/>
                    </a:lnTo>
                    <a:lnTo>
                      <a:pt x="2121" y="38"/>
                    </a:lnTo>
                    <a:lnTo>
                      <a:pt x="2227" y="49"/>
                    </a:lnTo>
                    <a:lnTo>
                      <a:pt x="2333" y="110"/>
                    </a:lnTo>
                    <a:lnTo>
                      <a:pt x="2439" y="140"/>
                    </a:lnTo>
                    <a:lnTo>
                      <a:pt x="2545" y="63"/>
                    </a:lnTo>
                    <a:lnTo>
                      <a:pt x="2651" y="58"/>
                    </a:lnTo>
                    <a:lnTo>
                      <a:pt x="2757" y="81"/>
                    </a:lnTo>
                    <a:lnTo>
                      <a:pt x="2863" y="63"/>
                    </a:lnTo>
                    <a:lnTo>
                      <a:pt x="2969" y="44"/>
                    </a:lnTo>
                    <a:lnTo>
                      <a:pt x="3075" y="55"/>
                    </a:lnTo>
                    <a:lnTo>
                      <a:pt x="3181" y="36"/>
                    </a:lnTo>
                    <a:lnTo>
                      <a:pt x="3288" y="78"/>
                    </a:lnTo>
                    <a:lnTo>
                      <a:pt x="3394" y="68"/>
                    </a:lnTo>
                    <a:lnTo>
                      <a:pt x="3500" y="96"/>
                    </a:lnTo>
                    <a:lnTo>
                      <a:pt x="3606" y="84"/>
                    </a:lnTo>
                    <a:lnTo>
                      <a:pt x="3712" y="98"/>
                    </a:lnTo>
                    <a:lnTo>
                      <a:pt x="3818" y="77"/>
                    </a:lnTo>
                    <a:lnTo>
                      <a:pt x="3924" y="39"/>
                    </a:lnTo>
                    <a:lnTo>
                      <a:pt x="4030" y="66"/>
                    </a:lnTo>
                    <a:lnTo>
                      <a:pt x="4136" y="37"/>
                    </a:lnTo>
                    <a:lnTo>
                      <a:pt x="4242" y="15"/>
                    </a:lnTo>
                  </a:path>
                </a:pathLst>
              </a:custGeom>
              <a:noFill/>
              <a:ln w="36513">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785" name="Freeform 97"/>
              <p:cNvSpPr>
                <a:spLocks/>
              </p:cNvSpPr>
              <p:nvPr/>
            </p:nvSpPr>
            <p:spPr bwMode="auto">
              <a:xfrm>
                <a:off x="748" y="2705"/>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86" name="Freeform 98"/>
              <p:cNvSpPr>
                <a:spLocks/>
              </p:cNvSpPr>
              <p:nvPr/>
            </p:nvSpPr>
            <p:spPr bwMode="auto">
              <a:xfrm>
                <a:off x="864" y="2677"/>
                <a:ext cx="72" cy="73"/>
              </a:xfrm>
              <a:custGeom>
                <a:avLst/>
                <a:gdLst>
                  <a:gd name="T0" fmla="*/ 36 w 72"/>
                  <a:gd name="T1" fmla="*/ 0 h 73"/>
                  <a:gd name="T2" fmla="*/ 72 w 72"/>
                  <a:gd name="T3" fmla="*/ 37 h 73"/>
                  <a:gd name="T4" fmla="*/ 36 w 72"/>
                  <a:gd name="T5" fmla="*/ 73 h 73"/>
                  <a:gd name="T6" fmla="*/ 0 w 72"/>
                  <a:gd name="T7" fmla="*/ 37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7"/>
                    </a:lnTo>
                    <a:lnTo>
                      <a:pt x="36" y="73"/>
                    </a:lnTo>
                    <a:lnTo>
                      <a:pt x="0" y="37"/>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87" name="Freeform 99"/>
              <p:cNvSpPr>
                <a:spLocks/>
              </p:cNvSpPr>
              <p:nvPr/>
            </p:nvSpPr>
            <p:spPr bwMode="auto">
              <a:xfrm>
                <a:off x="980" y="2674"/>
                <a:ext cx="73" cy="73"/>
              </a:xfrm>
              <a:custGeom>
                <a:avLst/>
                <a:gdLst>
                  <a:gd name="T0" fmla="*/ 37 w 73"/>
                  <a:gd name="T1" fmla="*/ 0 h 73"/>
                  <a:gd name="T2" fmla="*/ 73 w 73"/>
                  <a:gd name="T3" fmla="*/ 36 h 73"/>
                  <a:gd name="T4" fmla="*/ 37 w 73"/>
                  <a:gd name="T5" fmla="*/ 73 h 73"/>
                  <a:gd name="T6" fmla="*/ 0 w 73"/>
                  <a:gd name="T7" fmla="*/ 36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lnTo>
                      <a:pt x="73" y="36"/>
                    </a:lnTo>
                    <a:lnTo>
                      <a:pt x="37" y="73"/>
                    </a:lnTo>
                    <a:lnTo>
                      <a:pt x="0" y="36"/>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788" name="Freeform 100"/>
              <p:cNvSpPr>
                <a:spLocks/>
              </p:cNvSpPr>
              <p:nvPr/>
            </p:nvSpPr>
            <p:spPr bwMode="auto">
              <a:xfrm>
                <a:off x="1097" y="2648"/>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89" name="Freeform 101"/>
              <p:cNvSpPr>
                <a:spLocks/>
              </p:cNvSpPr>
              <p:nvPr/>
            </p:nvSpPr>
            <p:spPr bwMode="auto">
              <a:xfrm>
                <a:off x="1213" y="2586"/>
                <a:ext cx="72" cy="73"/>
              </a:xfrm>
              <a:custGeom>
                <a:avLst/>
                <a:gdLst>
                  <a:gd name="T0" fmla="*/ 36 w 72"/>
                  <a:gd name="T1" fmla="*/ 0 h 73"/>
                  <a:gd name="T2" fmla="*/ 72 w 72"/>
                  <a:gd name="T3" fmla="*/ 37 h 73"/>
                  <a:gd name="T4" fmla="*/ 36 w 72"/>
                  <a:gd name="T5" fmla="*/ 73 h 73"/>
                  <a:gd name="T6" fmla="*/ 0 w 72"/>
                  <a:gd name="T7" fmla="*/ 37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7"/>
                    </a:lnTo>
                    <a:lnTo>
                      <a:pt x="36" y="73"/>
                    </a:lnTo>
                    <a:lnTo>
                      <a:pt x="0" y="37"/>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0" name="Freeform 102"/>
              <p:cNvSpPr>
                <a:spLocks/>
              </p:cNvSpPr>
              <p:nvPr/>
            </p:nvSpPr>
            <p:spPr bwMode="auto">
              <a:xfrm>
                <a:off x="1329" y="2546"/>
                <a:ext cx="73" cy="72"/>
              </a:xfrm>
              <a:custGeom>
                <a:avLst/>
                <a:gdLst>
                  <a:gd name="T0" fmla="*/ 36 w 73"/>
                  <a:gd name="T1" fmla="*/ 0 h 72"/>
                  <a:gd name="T2" fmla="*/ 73 w 73"/>
                  <a:gd name="T3" fmla="*/ 36 h 72"/>
                  <a:gd name="T4" fmla="*/ 36 w 73"/>
                  <a:gd name="T5" fmla="*/ 72 h 72"/>
                  <a:gd name="T6" fmla="*/ 0 w 73"/>
                  <a:gd name="T7" fmla="*/ 36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lnTo>
                      <a:pt x="73"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1" name="Freeform 103"/>
              <p:cNvSpPr>
                <a:spLocks/>
              </p:cNvSpPr>
              <p:nvPr/>
            </p:nvSpPr>
            <p:spPr bwMode="auto">
              <a:xfrm>
                <a:off x="1445" y="2471"/>
                <a:ext cx="73" cy="73"/>
              </a:xfrm>
              <a:custGeom>
                <a:avLst/>
                <a:gdLst>
                  <a:gd name="T0" fmla="*/ 37 w 73"/>
                  <a:gd name="T1" fmla="*/ 0 h 73"/>
                  <a:gd name="T2" fmla="*/ 73 w 73"/>
                  <a:gd name="T3" fmla="*/ 36 h 73"/>
                  <a:gd name="T4" fmla="*/ 37 w 73"/>
                  <a:gd name="T5" fmla="*/ 73 h 73"/>
                  <a:gd name="T6" fmla="*/ 0 w 73"/>
                  <a:gd name="T7" fmla="*/ 36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lnTo>
                      <a:pt x="73" y="36"/>
                    </a:lnTo>
                    <a:lnTo>
                      <a:pt x="37" y="73"/>
                    </a:lnTo>
                    <a:lnTo>
                      <a:pt x="0" y="36"/>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2" name="Freeform 104"/>
              <p:cNvSpPr>
                <a:spLocks/>
              </p:cNvSpPr>
              <p:nvPr/>
            </p:nvSpPr>
            <p:spPr bwMode="auto">
              <a:xfrm>
                <a:off x="1562" y="2425"/>
                <a:ext cx="72" cy="73"/>
              </a:xfrm>
              <a:custGeom>
                <a:avLst/>
                <a:gdLst>
                  <a:gd name="T0" fmla="*/ 36 w 72"/>
                  <a:gd name="T1" fmla="*/ 0 h 73"/>
                  <a:gd name="T2" fmla="*/ 72 w 72"/>
                  <a:gd name="T3" fmla="*/ 36 h 73"/>
                  <a:gd name="T4" fmla="*/ 36 w 72"/>
                  <a:gd name="T5" fmla="*/ 73 h 73"/>
                  <a:gd name="T6" fmla="*/ 0 w 72"/>
                  <a:gd name="T7" fmla="*/ 36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6"/>
                    </a:lnTo>
                    <a:lnTo>
                      <a:pt x="36" y="73"/>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3" name="Freeform 105"/>
              <p:cNvSpPr>
                <a:spLocks/>
              </p:cNvSpPr>
              <p:nvPr/>
            </p:nvSpPr>
            <p:spPr bwMode="auto">
              <a:xfrm>
                <a:off x="1678" y="2358"/>
                <a:ext cx="72" cy="73"/>
              </a:xfrm>
              <a:custGeom>
                <a:avLst/>
                <a:gdLst>
                  <a:gd name="T0" fmla="*/ 36 w 72"/>
                  <a:gd name="T1" fmla="*/ 0 h 73"/>
                  <a:gd name="T2" fmla="*/ 72 w 72"/>
                  <a:gd name="T3" fmla="*/ 36 h 73"/>
                  <a:gd name="T4" fmla="*/ 36 w 72"/>
                  <a:gd name="T5" fmla="*/ 73 h 73"/>
                  <a:gd name="T6" fmla="*/ 0 w 72"/>
                  <a:gd name="T7" fmla="*/ 36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6"/>
                    </a:lnTo>
                    <a:lnTo>
                      <a:pt x="36" y="73"/>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4" name="Freeform 106"/>
              <p:cNvSpPr>
                <a:spLocks/>
              </p:cNvSpPr>
              <p:nvPr/>
            </p:nvSpPr>
            <p:spPr bwMode="auto">
              <a:xfrm>
                <a:off x="1794" y="2307"/>
                <a:ext cx="73" cy="72"/>
              </a:xfrm>
              <a:custGeom>
                <a:avLst/>
                <a:gdLst>
                  <a:gd name="T0" fmla="*/ 36 w 73"/>
                  <a:gd name="T1" fmla="*/ 0 h 72"/>
                  <a:gd name="T2" fmla="*/ 73 w 73"/>
                  <a:gd name="T3" fmla="*/ 36 h 72"/>
                  <a:gd name="T4" fmla="*/ 36 w 73"/>
                  <a:gd name="T5" fmla="*/ 72 h 72"/>
                  <a:gd name="T6" fmla="*/ 0 w 73"/>
                  <a:gd name="T7" fmla="*/ 36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lnTo>
                      <a:pt x="73"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5" name="Freeform 107"/>
              <p:cNvSpPr>
                <a:spLocks/>
              </p:cNvSpPr>
              <p:nvPr/>
            </p:nvSpPr>
            <p:spPr bwMode="auto">
              <a:xfrm>
                <a:off x="1912" y="2250"/>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6" name="Freeform 108"/>
              <p:cNvSpPr>
                <a:spLocks/>
              </p:cNvSpPr>
              <p:nvPr/>
            </p:nvSpPr>
            <p:spPr bwMode="auto">
              <a:xfrm>
                <a:off x="2028" y="2201"/>
                <a:ext cx="72" cy="73"/>
              </a:xfrm>
              <a:custGeom>
                <a:avLst/>
                <a:gdLst>
                  <a:gd name="T0" fmla="*/ 36 w 72"/>
                  <a:gd name="T1" fmla="*/ 0 h 73"/>
                  <a:gd name="T2" fmla="*/ 72 w 72"/>
                  <a:gd name="T3" fmla="*/ 37 h 73"/>
                  <a:gd name="T4" fmla="*/ 36 w 72"/>
                  <a:gd name="T5" fmla="*/ 73 h 73"/>
                  <a:gd name="T6" fmla="*/ 0 w 72"/>
                  <a:gd name="T7" fmla="*/ 37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7"/>
                    </a:lnTo>
                    <a:lnTo>
                      <a:pt x="36" y="73"/>
                    </a:lnTo>
                    <a:lnTo>
                      <a:pt x="0" y="37"/>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7" name="Freeform 109"/>
              <p:cNvSpPr>
                <a:spLocks/>
              </p:cNvSpPr>
              <p:nvPr/>
            </p:nvSpPr>
            <p:spPr bwMode="auto">
              <a:xfrm>
                <a:off x="2144" y="2125"/>
                <a:ext cx="73" cy="72"/>
              </a:xfrm>
              <a:custGeom>
                <a:avLst/>
                <a:gdLst>
                  <a:gd name="T0" fmla="*/ 36 w 73"/>
                  <a:gd name="T1" fmla="*/ 0 h 72"/>
                  <a:gd name="T2" fmla="*/ 73 w 73"/>
                  <a:gd name="T3" fmla="*/ 36 h 72"/>
                  <a:gd name="T4" fmla="*/ 36 w 73"/>
                  <a:gd name="T5" fmla="*/ 72 h 72"/>
                  <a:gd name="T6" fmla="*/ 0 w 73"/>
                  <a:gd name="T7" fmla="*/ 36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lnTo>
                      <a:pt x="73"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8" name="Freeform 110"/>
              <p:cNvSpPr>
                <a:spLocks/>
              </p:cNvSpPr>
              <p:nvPr/>
            </p:nvSpPr>
            <p:spPr bwMode="auto">
              <a:xfrm>
                <a:off x="2260" y="2097"/>
                <a:ext cx="73" cy="73"/>
              </a:xfrm>
              <a:custGeom>
                <a:avLst/>
                <a:gdLst>
                  <a:gd name="T0" fmla="*/ 37 w 73"/>
                  <a:gd name="T1" fmla="*/ 0 h 73"/>
                  <a:gd name="T2" fmla="*/ 73 w 73"/>
                  <a:gd name="T3" fmla="*/ 36 h 73"/>
                  <a:gd name="T4" fmla="*/ 37 w 73"/>
                  <a:gd name="T5" fmla="*/ 73 h 73"/>
                  <a:gd name="T6" fmla="*/ 0 w 73"/>
                  <a:gd name="T7" fmla="*/ 36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lnTo>
                      <a:pt x="73" y="36"/>
                    </a:lnTo>
                    <a:lnTo>
                      <a:pt x="37" y="73"/>
                    </a:lnTo>
                    <a:lnTo>
                      <a:pt x="0" y="36"/>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799" name="Freeform 111"/>
              <p:cNvSpPr>
                <a:spLocks/>
              </p:cNvSpPr>
              <p:nvPr/>
            </p:nvSpPr>
            <p:spPr bwMode="auto">
              <a:xfrm>
                <a:off x="2377" y="2197"/>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0" name="Freeform 112"/>
              <p:cNvSpPr>
                <a:spLocks/>
              </p:cNvSpPr>
              <p:nvPr/>
            </p:nvSpPr>
            <p:spPr bwMode="auto">
              <a:xfrm>
                <a:off x="2493" y="2061"/>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1" name="Freeform 113"/>
              <p:cNvSpPr>
                <a:spLocks/>
              </p:cNvSpPr>
              <p:nvPr/>
            </p:nvSpPr>
            <p:spPr bwMode="auto">
              <a:xfrm>
                <a:off x="2609" y="2017"/>
                <a:ext cx="73" cy="73"/>
              </a:xfrm>
              <a:custGeom>
                <a:avLst/>
                <a:gdLst>
                  <a:gd name="T0" fmla="*/ 36 w 73"/>
                  <a:gd name="T1" fmla="*/ 0 h 73"/>
                  <a:gd name="T2" fmla="*/ 73 w 73"/>
                  <a:gd name="T3" fmla="*/ 36 h 73"/>
                  <a:gd name="T4" fmla="*/ 36 w 73"/>
                  <a:gd name="T5" fmla="*/ 73 h 73"/>
                  <a:gd name="T6" fmla="*/ 0 w 73"/>
                  <a:gd name="T7" fmla="*/ 36 h 73"/>
                  <a:gd name="T8" fmla="*/ 36 w 73"/>
                  <a:gd name="T9" fmla="*/ 0 h 73"/>
                </a:gdLst>
                <a:ahLst/>
                <a:cxnLst>
                  <a:cxn ang="0">
                    <a:pos x="T0" y="T1"/>
                  </a:cxn>
                  <a:cxn ang="0">
                    <a:pos x="T2" y="T3"/>
                  </a:cxn>
                  <a:cxn ang="0">
                    <a:pos x="T4" y="T5"/>
                  </a:cxn>
                  <a:cxn ang="0">
                    <a:pos x="T6" y="T7"/>
                  </a:cxn>
                  <a:cxn ang="0">
                    <a:pos x="T8" y="T9"/>
                  </a:cxn>
                </a:cxnLst>
                <a:rect l="0" t="0" r="r" b="b"/>
                <a:pathLst>
                  <a:path w="73" h="73">
                    <a:moveTo>
                      <a:pt x="36" y="0"/>
                    </a:moveTo>
                    <a:lnTo>
                      <a:pt x="73" y="36"/>
                    </a:lnTo>
                    <a:lnTo>
                      <a:pt x="36" y="73"/>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2" name="Freeform 114"/>
              <p:cNvSpPr>
                <a:spLocks/>
              </p:cNvSpPr>
              <p:nvPr/>
            </p:nvSpPr>
            <p:spPr bwMode="auto">
              <a:xfrm>
                <a:off x="2726" y="2019"/>
                <a:ext cx="72" cy="73"/>
              </a:xfrm>
              <a:custGeom>
                <a:avLst/>
                <a:gdLst>
                  <a:gd name="T0" fmla="*/ 36 w 72"/>
                  <a:gd name="T1" fmla="*/ 0 h 73"/>
                  <a:gd name="T2" fmla="*/ 72 w 72"/>
                  <a:gd name="T3" fmla="*/ 37 h 73"/>
                  <a:gd name="T4" fmla="*/ 36 w 72"/>
                  <a:gd name="T5" fmla="*/ 73 h 73"/>
                  <a:gd name="T6" fmla="*/ 0 w 72"/>
                  <a:gd name="T7" fmla="*/ 37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7"/>
                    </a:lnTo>
                    <a:lnTo>
                      <a:pt x="36" y="73"/>
                    </a:lnTo>
                    <a:lnTo>
                      <a:pt x="0" y="37"/>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3" name="Freeform 115"/>
              <p:cNvSpPr>
                <a:spLocks/>
              </p:cNvSpPr>
              <p:nvPr/>
            </p:nvSpPr>
            <p:spPr bwMode="auto">
              <a:xfrm>
                <a:off x="2842" y="2015"/>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4" name="Freeform 116"/>
              <p:cNvSpPr>
                <a:spLocks/>
              </p:cNvSpPr>
              <p:nvPr/>
            </p:nvSpPr>
            <p:spPr bwMode="auto">
              <a:xfrm>
                <a:off x="2958" y="1982"/>
                <a:ext cx="73" cy="72"/>
              </a:xfrm>
              <a:custGeom>
                <a:avLst/>
                <a:gdLst>
                  <a:gd name="T0" fmla="*/ 36 w 73"/>
                  <a:gd name="T1" fmla="*/ 0 h 72"/>
                  <a:gd name="T2" fmla="*/ 73 w 73"/>
                  <a:gd name="T3" fmla="*/ 36 h 72"/>
                  <a:gd name="T4" fmla="*/ 36 w 73"/>
                  <a:gd name="T5" fmla="*/ 72 h 72"/>
                  <a:gd name="T6" fmla="*/ 0 w 73"/>
                  <a:gd name="T7" fmla="*/ 36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lnTo>
                      <a:pt x="73"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5" name="Freeform 117"/>
              <p:cNvSpPr>
                <a:spLocks/>
              </p:cNvSpPr>
              <p:nvPr/>
            </p:nvSpPr>
            <p:spPr bwMode="auto">
              <a:xfrm>
                <a:off x="3074" y="2024"/>
                <a:ext cx="73" cy="72"/>
              </a:xfrm>
              <a:custGeom>
                <a:avLst/>
                <a:gdLst>
                  <a:gd name="T0" fmla="*/ 37 w 73"/>
                  <a:gd name="T1" fmla="*/ 0 h 72"/>
                  <a:gd name="T2" fmla="*/ 73 w 73"/>
                  <a:gd name="T3" fmla="*/ 36 h 72"/>
                  <a:gd name="T4" fmla="*/ 37 w 73"/>
                  <a:gd name="T5" fmla="*/ 72 h 72"/>
                  <a:gd name="T6" fmla="*/ 0 w 73"/>
                  <a:gd name="T7" fmla="*/ 36 h 72"/>
                  <a:gd name="T8" fmla="*/ 37 w 73"/>
                  <a:gd name="T9" fmla="*/ 0 h 72"/>
                </a:gdLst>
                <a:ahLst/>
                <a:cxnLst>
                  <a:cxn ang="0">
                    <a:pos x="T0" y="T1"/>
                  </a:cxn>
                  <a:cxn ang="0">
                    <a:pos x="T2" y="T3"/>
                  </a:cxn>
                  <a:cxn ang="0">
                    <a:pos x="T4" y="T5"/>
                  </a:cxn>
                  <a:cxn ang="0">
                    <a:pos x="T6" y="T7"/>
                  </a:cxn>
                  <a:cxn ang="0">
                    <a:pos x="T8" y="T9"/>
                  </a:cxn>
                </a:cxnLst>
                <a:rect l="0" t="0" r="r" b="b"/>
                <a:pathLst>
                  <a:path w="73" h="72">
                    <a:moveTo>
                      <a:pt x="37" y="0"/>
                    </a:moveTo>
                    <a:lnTo>
                      <a:pt x="73" y="36"/>
                    </a:lnTo>
                    <a:lnTo>
                      <a:pt x="37" y="72"/>
                    </a:lnTo>
                    <a:lnTo>
                      <a:pt x="0" y="36"/>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6" name="Freeform 118"/>
              <p:cNvSpPr>
                <a:spLocks/>
              </p:cNvSpPr>
              <p:nvPr/>
            </p:nvSpPr>
            <p:spPr bwMode="auto">
              <a:xfrm>
                <a:off x="3191" y="2036"/>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7" name="Freeform 119"/>
              <p:cNvSpPr>
                <a:spLocks/>
              </p:cNvSpPr>
              <p:nvPr/>
            </p:nvSpPr>
            <p:spPr bwMode="auto">
              <a:xfrm>
                <a:off x="3307" y="2103"/>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8" name="Freeform 120"/>
              <p:cNvSpPr>
                <a:spLocks/>
              </p:cNvSpPr>
              <p:nvPr/>
            </p:nvSpPr>
            <p:spPr bwMode="auto">
              <a:xfrm>
                <a:off x="3423" y="2136"/>
                <a:ext cx="73" cy="72"/>
              </a:xfrm>
              <a:custGeom>
                <a:avLst/>
                <a:gdLst>
                  <a:gd name="T0" fmla="*/ 36 w 73"/>
                  <a:gd name="T1" fmla="*/ 0 h 72"/>
                  <a:gd name="T2" fmla="*/ 73 w 73"/>
                  <a:gd name="T3" fmla="*/ 36 h 72"/>
                  <a:gd name="T4" fmla="*/ 36 w 73"/>
                  <a:gd name="T5" fmla="*/ 72 h 72"/>
                  <a:gd name="T6" fmla="*/ 0 w 73"/>
                  <a:gd name="T7" fmla="*/ 36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lnTo>
                      <a:pt x="73"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09" name="Freeform 121"/>
              <p:cNvSpPr>
                <a:spLocks/>
              </p:cNvSpPr>
              <p:nvPr/>
            </p:nvSpPr>
            <p:spPr bwMode="auto">
              <a:xfrm>
                <a:off x="3539" y="2051"/>
                <a:ext cx="73" cy="73"/>
              </a:xfrm>
              <a:custGeom>
                <a:avLst/>
                <a:gdLst>
                  <a:gd name="T0" fmla="*/ 37 w 73"/>
                  <a:gd name="T1" fmla="*/ 0 h 73"/>
                  <a:gd name="T2" fmla="*/ 73 w 73"/>
                  <a:gd name="T3" fmla="*/ 36 h 73"/>
                  <a:gd name="T4" fmla="*/ 37 w 73"/>
                  <a:gd name="T5" fmla="*/ 73 h 73"/>
                  <a:gd name="T6" fmla="*/ 0 w 73"/>
                  <a:gd name="T7" fmla="*/ 36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lnTo>
                      <a:pt x="73" y="36"/>
                    </a:lnTo>
                    <a:lnTo>
                      <a:pt x="37" y="73"/>
                    </a:lnTo>
                    <a:lnTo>
                      <a:pt x="0" y="36"/>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0" name="Freeform 122"/>
              <p:cNvSpPr>
                <a:spLocks/>
              </p:cNvSpPr>
              <p:nvPr/>
            </p:nvSpPr>
            <p:spPr bwMode="auto">
              <a:xfrm>
                <a:off x="3656" y="2046"/>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1" name="Freeform 123"/>
              <p:cNvSpPr>
                <a:spLocks/>
              </p:cNvSpPr>
              <p:nvPr/>
            </p:nvSpPr>
            <p:spPr bwMode="auto">
              <a:xfrm>
                <a:off x="3772" y="2071"/>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2" name="Freeform 124"/>
              <p:cNvSpPr>
                <a:spLocks/>
              </p:cNvSpPr>
              <p:nvPr/>
            </p:nvSpPr>
            <p:spPr bwMode="auto">
              <a:xfrm>
                <a:off x="3888" y="2051"/>
                <a:ext cx="73" cy="73"/>
              </a:xfrm>
              <a:custGeom>
                <a:avLst/>
                <a:gdLst>
                  <a:gd name="T0" fmla="*/ 37 w 73"/>
                  <a:gd name="T1" fmla="*/ 0 h 73"/>
                  <a:gd name="T2" fmla="*/ 73 w 73"/>
                  <a:gd name="T3" fmla="*/ 36 h 73"/>
                  <a:gd name="T4" fmla="*/ 37 w 73"/>
                  <a:gd name="T5" fmla="*/ 73 h 73"/>
                  <a:gd name="T6" fmla="*/ 0 w 73"/>
                  <a:gd name="T7" fmla="*/ 36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lnTo>
                      <a:pt x="73" y="36"/>
                    </a:lnTo>
                    <a:lnTo>
                      <a:pt x="37" y="73"/>
                    </a:lnTo>
                    <a:lnTo>
                      <a:pt x="0" y="36"/>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3" name="Freeform 125"/>
              <p:cNvSpPr>
                <a:spLocks/>
              </p:cNvSpPr>
              <p:nvPr/>
            </p:nvSpPr>
            <p:spPr bwMode="auto">
              <a:xfrm>
                <a:off x="4005" y="2030"/>
                <a:ext cx="72" cy="73"/>
              </a:xfrm>
              <a:custGeom>
                <a:avLst/>
                <a:gdLst>
                  <a:gd name="T0" fmla="*/ 36 w 72"/>
                  <a:gd name="T1" fmla="*/ 0 h 73"/>
                  <a:gd name="T2" fmla="*/ 72 w 72"/>
                  <a:gd name="T3" fmla="*/ 37 h 73"/>
                  <a:gd name="T4" fmla="*/ 36 w 72"/>
                  <a:gd name="T5" fmla="*/ 73 h 73"/>
                  <a:gd name="T6" fmla="*/ 0 w 72"/>
                  <a:gd name="T7" fmla="*/ 37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7"/>
                    </a:lnTo>
                    <a:lnTo>
                      <a:pt x="36" y="73"/>
                    </a:lnTo>
                    <a:lnTo>
                      <a:pt x="0" y="37"/>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4" name="Freeform 126"/>
              <p:cNvSpPr>
                <a:spLocks/>
              </p:cNvSpPr>
              <p:nvPr/>
            </p:nvSpPr>
            <p:spPr bwMode="auto">
              <a:xfrm>
                <a:off x="4121" y="2042"/>
                <a:ext cx="72" cy="73"/>
              </a:xfrm>
              <a:custGeom>
                <a:avLst/>
                <a:gdLst>
                  <a:gd name="T0" fmla="*/ 36 w 72"/>
                  <a:gd name="T1" fmla="*/ 0 h 73"/>
                  <a:gd name="T2" fmla="*/ 72 w 72"/>
                  <a:gd name="T3" fmla="*/ 37 h 73"/>
                  <a:gd name="T4" fmla="*/ 36 w 72"/>
                  <a:gd name="T5" fmla="*/ 73 h 73"/>
                  <a:gd name="T6" fmla="*/ 0 w 72"/>
                  <a:gd name="T7" fmla="*/ 37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7"/>
                    </a:lnTo>
                    <a:lnTo>
                      <a:pt x="36" y="73"/>
                    </a:lnTo>
                    <a:lnTo>
                      <a:pt x="0" y="37"/>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5" name="Freeform 127"/>
              <p:cNvSpPr>
                <a:spLocks/>
              </p:cNvSpPr>
              <p:nvPr/>
            </p:nvSpPr>
            <p:spPr bwMode="auto">
              <a:xfrm>
                <a:off x="4237" y="2022"/>
                <a:ext cx="73" cy="72"/>
              </a:xfrm>
              <a:custGeom>
                <a:avLst/>
                <a:gdLst>
                  <a:gd name="T0" fmla="*/ 36 w 73"/>
                  <a:gd name="T1" fmla="*/ 0 h 72"/>
                  <a:gd name="T2" fmla="*/ 73 w 73"/>
                  <a:gd name="T3" fmla="*/ 36 h 72"/>
                  <a:gd name="T4" fmla="*/ 36 w 73"/>
                  <a:gd name="T5" fmla="*/ 72 h 72"/>
                  <a:gd name="T6" fmla="*/ 0 w 73"/>
                  <a:gd name="T7" fmla="*/ 36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lnTo>
                      <a:pt x="73"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6" name="Freeform 128"/>
              <p:cNvSpPr>
                <a:spLocks/>
              </p:cNvSpPr>
              <p:nvPr/>
            </p:nvSpPr>
            <p:spPr bwMode="auto">
              <a:xfrm>
                <a:off x="4355" y="2068"/>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7" name="Freeform 129"/>
              <p:cNvSpPr>
                <a:spLocks/>
              </p:cNvSpPr>
              <p:nvPr/>
            </p:nvSpPr>
            <p:spPr bwMode="auto">
              <a:xfrm>
                <a:off x="4471" y="2057"/>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8" name="Freeform 130"/>
              <p:cNvSpPr>
                <a:spLocks/>
              </p:cNvSpPr>
              <p:nvPr/>
            </p:nvSpPr>
            <p:spPr bwMode="auto">
              <a:xfrm>
                <a:off x="4587" y="2087"/>
                <a:ext cx="72" cy="73"/>
              </a:xfrm>
              <a:custGeom>
                <a:avLst/>
                <a:gdLst>
                  <a:gd name="T0" fmla="*/ 36 w 72"/>
                  <a:gd name="T1" fmla="*/ 0 h 73"/>
                  <a:gd name="T2" fmla="*/ 72 w 72"/>
                  <a:gd name="T3" fmla="*/ 37 h 73"/>
                  <a:gd name="T4" fmla="*/ 36 w 72"/>
                  <a:gd name="T5" fmla="*/ 73 h 73"/>
                  <a:gd name="T6" fmla="*/ 0 w 72"/>
                  <a:gd name="T7" fmla="*/ 37 h 73"/>
                  <a:gd name="T8" fmla="*/ 36 w 72"/>
                  <a:gd name="T9" fmla="*/ 0 h 73"/>
                </a:gdLst>
                <a:ahLst/>
                <a:cxnLst>
                  <a:cxn ang="0">
                    <a:pos x="T0" y="T1"/>
                  </a:cxn>
                  <a:cxn ang="0">
                    <a:pos x="T2" y="T3"/>
                  </a:cxn>
                  <a:cxn ang="0">
                    <a:pos x="T4" y="T5"/>
                  </a:cxn>
                  <a:cxn ang="0">
                    <a:pos x="T6" y="T7"/>
                  </a:cxn>
                  <a:cxn ang="0">
                    <a:pos x="T8" y="T9"/>
                  </a:cxn>
                </a:cxnLst>
                <a:rect l="0" t="0" r="r" b="b"/>
                <a:pathLst>
                  <a:path w="72" h="73">
                    <a:moveTo>
                      <a:pt x="36" y="0"/>
                    </a:moveTo>
                    <a:lnTo>
                      <a:pt x="72" y="37"/>
                    </a:lnTo>
                    <a:lnTo>
                      <a:pt x="36" y="73"/>
                    </a:lnTo>
                    <a:lnTo>
                      <a:pt x="0" y="37"/>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19" name="Freeform 131"/>
              <p:cNvSpPr>
                <a:spLocks/>
              </p:cNvSpPr>
              <p:nvPr/>
            </p:nvSpPr>
            <p:spPr bwMode="auto">
              <a:xfrm>
                <a:off x="4703" y="2074"/>
                <a:ext cx="73" cy="73"/>
              </a:xfrm>
              <a:custGeom>
                <a:avLst/>
                <a:gdLst>
                  <a:gd name="T0" fmla="*/ 37 w 73"/>
                  <a:gd name="T1" fmla="*/ 0 h 73"/>
                  <a:gd name="T2" fmla="*/ 73 w 73"/>
                  <a:gd name="T3" fmla="*/ 36 h 73"/>
                  <a:gd name="T4" fmla="*/ 37 w 73"/>
                  <a:gd name="T5" fmla="*/ 73 h 73"/>
                  <a:gd name="T6" fmla="*/ 0 w 73"/>
                  <a:gd name="T7" fmla="*/ 36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lnTo>
                      <a:pt x="73" y="36"/>
                    </a:lnTo>
                    <a:lnTo>
                      <a:pt x="37" y="73"/>
                    </a:lnTo>
                    <a:lnTo>
                      <a:pt x="0" y="36"/>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820" name="Freeform 132"/>
              <p:cNvSpPr>
                <a:spLocks/>
              </p:cNvSpPr>
              <p:nvPr/>
            </p:nvSpPr>
            <p:spPr bwMode="auto">
              <a:xfrm>
                <a:off x="4820" y="2090"/>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21" name="Freeform 133"/>
              <p:cNvSpPr>
                <a:spLocks/>
              </p:cNvSpPr>
              <p:nvPr/>
            </p:nvSpPr>
            <p:spPr bwMode="auto">
              <a:xfrm>
                <a:off x="4936" y="2067"/>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22" name="Freeform 134"/>
              <p:cNvSpPr>
                <a:spLocks/>
              </p:cNvSpPr>
              <p:nvPr/>
            </p:nvSpPr>
            <p:spPr bwMode="auto">
              <a:xfrm>
                <a:off x="5052" y="2025"/>
                <a:ext cx="73" cy="72"/>
              </a:xfrm>
              <a:custGeom>
                <a:avLst/>
                <a:gdLst>
                  <a:gd name="T0" fmla="*/ 36 w 73"/>
                  <a:gd name="T1" fmla="*/ 0 h 72"/>
                  <a:gd name="T2" fmla="*/ 73 w 73"/>
                  <a:gd name="T3" fmla="*/ 36 h 72"/>
                  <a:gd name="T4" fmla="*/ 36 w 73"/>
                  <a:gd name="T5" fmla="*/ 72 h 72"/>
                  <a:gd name="T6" fmla="*/ 0 w 73"/>
                  <a:gd name="T7" fmla="*/ 36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lnTo>
                      <a:pt x="73"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23" name="Freeform 135"/>
              <p:cNvSpPr>
                <a:spLocks/>
              </p:cNvSpPr>
              <p:nvPr/>
            </p:nvSpPr>
            <p:spPr bwMode="auto">
              <a:xfrm>
                <a:off x="5168" y="2054"/>
                <a:ext cx="73" cy="73"/>
              </a:xfrm>
              <a:custGeom>
                <a:avLst/>
                <a:gdLst>
                  <a:gd name="T0" fmla="*/ 37 w 73"/>
                  <a:gd name="T1" fmla="*/ 0 h 73"/>
                  <a:gd name="T2" fmla="*/ 73 w 73"/>
                  <a:gd name="T3" fmla="*/ 37 h 73"/>
                  <a:gd name="T4" fmla="*/ 37 w 73"/>
                  <a:gd name="T5" fmla="*/ 73 h 73"/>
                  <a:gd name="T6" fmla="*/ 0 w 73"/>
                  <a:gd name="T7" fmla="*/ 37 h 73"/>
                  <a:gd name="T8" fmla="*/ 37 w 73"/>
                  <a:gd name="T9" fmla="*/ 0 h 73"/>
                </a:gdLst>
                <a:ahLst/>
                <a:cxnLst>
                  <a:cxn ang="0">
                    <a:pos x="T0" y="T1"/>
                  </a:cxn>
                  <a:cxn ang="0">
                    <a:pos x="T2" y="T3"/>
                  </a:cxn>
                  <a:cxn ang="0">
                    <a:pos x="T4" y="T5"/>
                  </a:cxn>
                  <a:cxn ang="0">
                    <a:pos x="T6" y="T7"/>
                  </a:cxn>
                  <a:cxn ang="0">
                    <a:pos x="T8" y="T9"/>
                  </a:cxn>
                </a:cxnLst>
                <a:rect l="0" t="0" r="r" b="b"/>
                <a:pathLst>
                  <a:path w="73" h="73">
                    <a:moveTo>
                      <a:pt x="37" y="0"/>
                    </a:moveTo>
                    <a:lnTo>
                      <a:pt x="73" y="37"/>
                    </a:lnTo>
                    <a:lnTo>
                      <a:pt x="37" y="73"/>
                    </a:lnTo>
                    <a:lnTo>
                      <a:pt x="0" y="37"/>
                    </a:lnTo>
                    <a:lnTo>
                      <a:pt x="37" y="0"/>
                    </a:lnTo>
                    <a:close/>
                  </a:path>
                </a:pathLst>
              </a:custGeom>
              <a:solidFill>
                <a:srgbClr val="FF6600"/>
              </a:solidFill>
              <a:ln w="12700">
                <a:solidFill>
                  <a:srgbClr val="FF6600"/>
                </a:solidFill>
                <a:prstDash val="solid"/>
                <a:round/>
                <a:headEnd/>
                <a:tailEnd/>
              </a:ln>
            </p:spPr>
            <p:txBody>
              <a:bodyPr/>
              <a:lstStyle/>
              <a:p>
                <a:endParaRPr lang="en-US"/>
              </a:p>
            </p:txBody>
          </p:sp>
          <p:sp>
            <p:nvSpPr>
              <p:cNvPr id="242824" name="Freeform 136"/>
              <p:cNvSpPr>
                <a:spLocks/>
              </p:cNvSpPr>
              <p:nvPr/>
            </p:nvSpPr>
            <p:spPr bwMode="auto">
              <a:xfrm>
                <a:off x="5285" y="2023"/>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sp>
            <p:nvSpPr>
              <p:cNvPr id="242825" name="Freeform 137"/>
              <p:cNvSpPr>
                <a:spLocks/>
              </p:cNvSpPr>
              <p:nvPr/>
            </p:nvSpPr>
            <p:spPr bwMode="auto">
              <a:xfrm>
                <a:off x="5401" y="1999"/>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Lst>
                <a:ahLst/>
                <a:cxnLst>
                  <a:cxn ang="0">
                    <a:pos x="T0" y="T1"/>
                  </a:cxn>
                  <a:cxn ang="0">
                    <a:pos x="T2" y="T3"/>
                  </a:cxn>
                  <a:cxn ang="0">
                    <a:pos x="T4" y="T5"/>
                  </a:cxn>
                  <a:cxn ang="0">
                    <a:pos x="T6" y="T7"/>
                  </a:cxn>
                  <a:cxn ang="0">
                    <a:pos x="T8" y="T9"/>
                  </a:cxn>
                </a:cxnLst>
                <a:rect l="0" t="0" r="r" b="b"/>
                <a:pathLst>
                  <a:path w="72" h="72">
                    <a:moveTo>
                      <a:pt x="36" y="0"/>
                    </a:moveTo>
                    <a:lnTo>
                      <a:pt x="72" y="36"/>
                    </a:lnTo>
                    <a:lnTo>
                      <a:pt x="36" y="72"/>
                    </a:lnTo>
                    <a:lnTo>
                      <a:pt x="0" y="36"/>
                    </a:lnTo>
                    <a:lnTo>
                      <a:pt x="36" y="0"/>
                    </a:lnTo>
                    <a:close/>
                  </a:path>
                </a:pathLst>
              </a:custGeom>
              <a:solidFill>
                <a:srgbClr val="FF6600"/>
              </a:solidFill>
              <a:ln w="12700">
                <a:solidFill>
                  <a:srgbClr val="FF6600"/>
                </a:solidFill>
                <a:prstDash val="solid"/>
                <a:round/>
                <a:headEnd/>
                <a:tailEnd/>
              </a:ln>
            </p:spPr>
            <p:txBody>
              <a:bodyPr/>
              <a:lstStyle/>
              <a:p>
                <a:endParaRPr lang="en-US"/>
              </a:p>
            </p:txBody>
          </p:sp>
        </p:grpSp>
        <p:grpSp>
          <p:nvGrpSpPr>
            <p:cNvPr id="242826" name="Group 138"/>
            <p:cNvGrpSpPr>
              <a:grpSpLocks/>
            </p:cNvGrpSpPr>
            <p:nvPr/>
          </p:nvGrpSpPr>
          <p:grpSpPr bwMode="auto">
            <a:xfrm>
              <a:off x="1144" y="2873"/>
              <a:ext cx="6688" cy="1521"/>
              <a:chOff x="900" y="2757"/>
              <a:chExt cx="4725" cy="1042"/>
            </a:xfrm>
          </p:grpSpPr>
          <p:sp>
            <p:nvSpPr>
              <p:cNvPr id="242827" name="Freeform 139"/>
              <p:cNvSpPr>
                <a:spLocks/>
              </p:cNvSpPr>
              <p:nvPr/>
            </p:nvSpPr>
            <p:spPr bwMode="auto">
              <a:xfrm>
                <a:off x="936" y="2801"/>
                <a:ext cx="4653" cy="969"/>
              </a:xfrm>
              <a:custGeom>
                <a:avLst/>
                <a:gdLst>
                  <a:gd name="T0" fmla="*/ 0 w 4242"/>
                  <a:gd name="T1" fmla="*/ 884 h 884"/>
                  <a:gd name="T2" fmla="*/ 106 w 4242"/>
                  <a:gd name="T3" fmla="*/ 865 h 884"/>
                  <a:gd name="T4" fmla="*/ 212 w 4242"/>
                  <a:gd name="T5" fmla="*/ 809 h 884"/>
                  <a:gd name="T6" fmla="*/ 318 w 4242"/>
                  <a:gd name="T7" fmla="*/ 783 h 884"/>
                  <a:gd name="T8" fmla="*/ 424 w 4242"/>
                  <a:gd name="T9" fmla="*/ 753 h 884"/>
                  <a:gd name="T10" fmla="*/ 530 w 4242"/>
                  <a:gd name="T11" fmla="*/ 714 h 884"/>
                  <a:gd name="T12" fmla="*/ 636 w 4242"/>
                  <a:gd name="T13" fmla="*/ 675 h 884"/>
                  <a:gd name="T14" fmla="*/ 742 w 4242"/>
                  <a:gd name="T15" fmla="*/ 643 h 884"/>
                  <a:gd name="T16" fmla="*/ 848 w 4242"/>
                  <a:gd name="T17" fmla="*/ 609 h 884"/>
                  <a:gd name="T18" fmla="*/ 954 w 4242"/>
                  <a:gd name="T19" fmla="*/ 550 h 884"/>
                  <a:gd name="T20" fmla="*/ 1061 w 4242"/>
                  <a:gd name="T21" fmla="*/ 515 h 884"/>
                  <a:gd name="T22" fmla="*/ 1167 w 4242"/>
                  <a:gd name="T23" fmla="*/ 496 h 884"/>
                  <a:gd name="T24" fmla="*/ 1273 w 4242"/>
                  <a:gd name="T25" fmla="*/ 460 h 884"/>
                  <a:gd name="T26" fmla="*/ 1379 w 4242"/>
                  <a:gd name="T27" fmla="*/ 390 h 884"/>
                  <a:gd name="T28" fmla="*/ 1485 w 4242"/>
                  <a:gd name="T29" fmla="*/ 419 h 884"/>
                  <a:gd name="T30" fmla="*/ 1591 w 4242"/>
                  <a:gd name="T31" fmla="*/ 423 h 884"/>
                  <a:gd name="T32" fmla="*/ 1697 w 4242"/>
                  <a:gd name="T33" fmla="*/ 394 h 884"/>
                  <a:gd name="T34" fmla="*/ 1803 w 4242"/>
                  <a:gd name="T35" fmla="*/ 356 h 884"/>
                  <a:gd name="T36" fmla="*/ 1909 w 4242"/>
                  <a:gd name="T37" fmla="*/ 328 h 884"/>
                  <a:gd name="T38" fmla="*/ 2015 w 4242"/>
                  <a:gd name="T39" fmla="*/ 307 h 884"/>
                  <a:gd name="T40" fmla="*/ 2121 w 4242"/>
                  <a:gd name="T41" fmla="*/ 301 h 884"/>
                  <a:gd name="T42" fmla="*/ 2227 w 4242"/>
                  <a:gd name="T43" fmla="*/ 277 h 884"/>
                  <a:gd name="T44" fmla="*/ 2333 w 4242"/>
                  <a:gd name="T45" fmla="*/ 296 h 884"/>
                  <a:gd name="T46" fmla="*/ 2439 w 4242"/>
                  <a:gd name="T47" fmla="*/ 266 h 884"/>
                  <a:gd name="T48" fmla="*/ 2545 w 4242"/>
                  <a:gd name="T49" fmla="*/ 245 h 884"/>
                  <a:gd name="T50" fmla="*/ 2651 w 4242"/>
                  <a:gd name="T51" fmla="*/ 240 h 884"/>
                  <a:gd name="T52" fmla="*/ 2757 w 4242"/>
                  <a:gd name="T53" fmla="*/ 220 h 884"/>
                  <a:gd name="T54" fmla="*/ 2863 w 4242"/>
                  <a:gd name="T55" fmla="*/ 181 h 884"/>
                  <a:gd name="T56" fmla="*/ 2969 w 4242"/>
                  <a:gd name="T57" fmla="*/ 119 h 884"/>
                  <a:gd name="T58" fmla="*/ 3075 w 4242"/>
                  <a:gd name="T59" fmla="*/ 96 h 884"/>
                  <a:gd name="T60" fmla="*/ 3181 w 4242"/>
                  <a:gd name="T61" fmla="*/ 85 h 884"/>
                  <a:gd name="T62" fmla="*/ 3288 w 4242"/>
                  <a:gd name="T63" fmla="*/ 87 h 884"/>
                  <a:gd name="T64" fmla="*/ 3394 w 4242"/>
                  <a:gd name="T65" fmla="*/ 101 h 884"/>
                  <a:gd name="T66" fmla="*/ 3500 w 4242"/>
                  <a:gd name="T67" fmla="*/ 88 h 884"/>
                  <a:gd name="T68" fmla="*/ 3606 w 4242"/>
                  <a:gd name="T69" fmla="*/ 79 h 884"/>
                  <a:gd name="T70" fmla="*/ 3712 w 4242"/>
                  <a:gd name="T71" fmla="*/ 85 h 884"/>
                  <a:gd name="T72" fmla="*/ 3818 w 4242"/>
                  <a:gd name="T73" fmla="*/ 74 h 884"/>
                  <a:gd name="T74" fmla="*/ 3924 w 4242"/>
                  <a:gd name="T75" fmla="*/ 70 h 884"/>
                  <a:gd name="T76" fmla="*/ 4030 w 4242"/>
                  <a:gd name="T77" fmla="*/ 79 h 884"/>
                  <a:gd name="T78" fmla="*/ 4136 w 4242"/>
                  <a:gd name="T79" fmla="*/ 0 h 884"/>
                  <a:gd name="T80" fmla="*/ 4242 w 4242"/>
                  <a:gd name="T81" fmla="*/ 32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2" h="884">
                    <a:moveTo>
                      <a:pt x="0" y="884"/>
                    </a:moveTo>
                    <a:lnTo>
                      <a:pt x="106" y="865"/>
                    </a:lnTo>
                    <a:lnTo>
                      <a:pt x="212" y="809"/>
                    </a:lnTo>
                    <a:lnTo>
                      <a:pt x="318" y="783"/>
                    </a:lnTo>
                    <a:lnTo>
                      <a:pt x="424" y="753"/>
                    </a:lnTo>
                    <a:lnTo>
                      <a:pt x="530" y="714"/>
                    </a:lnTo>
                    <a:lnTo>
                      <a:pt x="636" y="675"/>
                    </a:lnTo>
                    <a:lnTo>
                      <a:pt x="742" y="643"/>
                    </a:lnTo>
                    <a:lnTo>
                      <a:pt x="848" y="609"/>
                    </a:lnTo>
                    <a:lnTo>
                      <a:pt x="954" y="550"/>
                    </a:lnTo>
                    <a:lnTo>
                      <a:pt x="1061" y="515"/>
                    </a:lnTo>
                    <a:lnTo>
                      <a:pt x="1167" y="496"/>
                    </a:lnTo>
                    <a:lnTo>
                      <a:pt x="1273" y="460"/>
                    </a:lnTo>
                    <a:lnTo>
                      <a:pt x="1379" y="390"/>
                    </a:lnTo>
                    <a:lnTo>
                      <a:pt x="1485" y="419"/>
                    </a:lnTo>
                    <a:lnTo>
                      <a:pt x="1591" y="423"/>
                    </a:lnTo>
                    <a:lnTo>
                      <a:pt x="1697" y="394"/>
                    </a:lnTo>
                    <a:lnTo>
                      <a:pt x="1803" y="356"/>
                    </a:lnTo>
                    <a:lnTo>
                      <a:pt x="1909" y="328"/>
                    </a:lnTo>
                    <a:lnTo>
                      <a:pt x="2015" y="307"/>
                    </a:lnTo>
                    <a:lnTo>
                      <a:pt x="2121" y="301"/>
                    </a:lnTo>
                    <a:lnTo>
                      <a:pt x="2227" y="277"/>
                    </a:lnTo>
                    <a:lnTo>
                      <a:pt x="2333" y="296"/>
                    </a:lnTo>
                    <a:lnTo>
                      <a:pt x="2439" y="266"/>
                    </a:lnTo>
                    <a:lnTo>
                      <a:pt x="2545" y="245"/>
                    </a:lnTo>
                    <a:lnTo>
                      <a:pt x="2651" y="240"/>
                    </a:lnTo>
                    <a:lnTo>
                      <a:pt x="2757" y="220"/>
                    </a:lnTo>
                    <a:lnTo>
                      <a:pt x="2863" y="181"/>
                    </a:lnTo>
                    <a:lnTo>
                      <a:pt x="2969" y="119"/>
                    </a:lnTo>
                    <a:lnTo>
                      <a:pt x="3075" y="96"/>
                    </a:lnTo>
                    <a:lnTo>
                      <a:pt x="3181" y="85"/>
                    </a:lnTo>
                    <a:lnTo>
                      <a:pt x="3288" y="87"/>
                    </a:lnTo>
                    <a:lnTo>
                      <a:pt x="3394" y="101"/>
                    </a:lnTo>
                    <a:lnTo>
                      <a:pt x="3500" y="88"/>
                    </a:lnTo>
                    <a:lnTo>
                      <a:pt x="3606" y="79"/>
                    </a:lnTo>
                    <a:lnTo>
                      <a:pt x="3712" y="85"/>
                    </a:lnTo>
                    <a:lnTo>
                      <a:pt x="3818" y="74"/>
                    </a:lnTo>
                    <a:lnTo>
                      <a:pt x="3924" y="70"/>
                    </a:lnTo>
                    <a:lnTo>
                      <a:pt x="4030" y="79"/>
                    </a:lnTo>
                    <a:lnTo>
                      <a:pt x="4136" y="0"/>
                    </a:lnTo>
                    <a:lnTo>
                      <a:pt x="4242" y="32"/>
                    </a:lnTo>
                  </a:path>
                </a:pathLst>
              </a:custGeom>
              <a:noFill/>
              <a:ln w="3651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828" name="Rectangle 140"/>
              <p:cNvSpPr>
                <a:spLocks noChangeArrowheads="1"/>
              </p:cNvSpPr>
              <p:nvPr/>
            </p:nvSpPr>
            <p:spPr bwMode="auto">
              <a:xfrm>
                <a:off x="900" y="3726"/>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29" name="Rectangle 141"/>
              <p:cNvSpPr>
                <a:spLocks noChangeArrowheads="1"/>
              </p:cNvSpPr>
              <p:nvPr/>
            </p:nvSpPr>
            <p:spPr bwMode="auto">
              <a:xfrm>
                <a:off x="1016" y="3705"/>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30" name="Rectangle 142"/>
              <p:cNvSpPr>
                <a:spLocks noChangeArrowheads="1"/>
              </p:cNvSpPr>
              <p:nvPr/>
            </p:nvSpPr>
            <p:spPr bwMode="auto">
              <a:xfrm>
                <a:off x="1132" y="3644"/>
                <a:ext cx="73" cy="72"/>
              </a:xfrm>
              <a:prstGeom prst="rect">
                <a:avLst/>
              </a:prstGeom>
              <a:solidFill>
                <a:srgbClr val="008000"/>
              </a:solidFill>
              <a:ln w="12700">
                <a:solidFill>
                  <a:srgbClr val="008000"/>
                </a:solidFill>
                <a:miter lim="800000"/>
                <a:headEnd/>
                <a:tailEnd/>
              </a:ln>
            </p:spPr>
            <p:txBody>
              <a:bodyPr/>
              <a:lstStyle/>
              <a:p>
                <a:endParaRPr lang="en-US"/>
              </a:p>
            </p:txBody>
          </p:sp>
          <p:sp>
            <p:nvSpPr>
              <p:cNvPr id="242831" name="Rectangle 143"/>
              <p:cNvSpPr>
                <a:spLocks noChangeArrowheads="1"/>
              </p:cNvSpPr>
              <p:nvPr/>
            </p:nvSpPr>
            <p:spPr bwMode="auto">
              <a:xfrm>
                <a:off x="1249" y="3615"/>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32" name="Rectangle 144"/>
              <p:cNvSpPr>
                <a:spLocks noChangeArrowheads="1"/>
              </p:cNvSpPr>
              <p:nvPr/>
            </p:nvSpPr>
            <p:spPr bwMode="auto">
              <a:xfrm>
                <a:off x="1365" y="3583"/>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33" name="Rectangle 145"/>
              <p:cNvSpPr>
                <a:spLocks noChangeArrowheads="1"/>
              </p:cNvSpPr>
              <p:nvPr/>
            </p:nvSpPr>
            <p:spPr bwMode="auto">
              <a:xfrm>
                <a:off x="1481" y="3540"/>
                <a:ext cx="73" cy="72"/>
              </a:xfrm>
              <a:prstGeom prst="rect">
                <a:avLst/>
              </a:prstGeom>
              <a:solidFill>
                <a:srgbClr val="008000"/>
              </a:solidFill>
              <a:ln w="12700">
                <a:solidFill>
                  <a:srgbClr val="008000"/>
                </a:solidFill>
                <a:miter lim="800000"/>
                <a:headEnd/>
                <a:tailEnd/>
              </a:ln>
            </p:spPr>
            <p:txBody>
              <a:bodyPr/>
              <a:lstStyle/>
              <a:p>
                <a:endParaRPr lang="en-US"/>
              </a:p>
            </p:txBody>
          </p:sp>
          <p:sp>
            <p:nvSpPr>
              <p:cNvPr id="242834" name="Rectangle 146"/>
              <p:cNvSpPr>
                <a:spLocks noChangeArrowheads="1"/>
              </p:cNvSpPr>
              <p:nvPr/>
            </p:nvSpPr>
            <p:spPr bwMode="auto">
              <a:xfrm>
                <a:off x="1597" y="3497"/>
                <a:ext cx="73" cy="72"/>
              </a:xfrm>
              <a:prstGeom prst="rect">
                <a:avLst/>
              </a:prstGeom>
              <a:solidFill>
                <a:srgbClr val="008000"/>
              </a:solidFill>
              <a:ln w="12700">
                <a:solidFill>
                  <a:srgbClr val="008000"/>
                </a:solidFill>
                <a:miter lim="800000"/>
                <a:headEnd/>
                <a:tailEnd/>
              </a:ln>
            </p:spPr>
            <p:txBody>
              <a:bodyPr/>
              <a:lstStyle/>
              <a:p>
                <a:endParaRPr lang="en-US"/>
              </a:p>
            </p:txBody>
          </p:sp>
          <p:sp>
            <p:nvSpPr>
              <p:cNvPr id="242835" name="Rectangle 147"/>
              <p:cNvSpPr>
                <a:spLocks noChangeArrowheads="1"/>
              </p:cNvSpPr>
              <p:nvPr/>
            </p:nvSpPr>
            <p:spPr bwMode="auto">
              <a:xfrm>
                <a:off x="1714" y="3462"/>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36" name="Rectangle 148"/>
              <p:cNvSpPr>
                <a:spLocks noChangeArrowheads="1"/>
              </p:cNvSpPr>
              <p:nvPr/>
            </p:nvSpPr>
            <p:spPr bwMode="auto">
              <a:xfrm>
                <a:off x="1830" y="3425"/>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37" name="Rectangle 149"/>
              <p:cNvSpPr>
                <a:spLocks noChangeArrowheads="1"/>
              </p:cNvSpPr>
              <p:nvPr/>
            </p:nvSpPr>
            <p:spPr bwMode="auto">
              <a:xfrm>
                <a:off x="1946" y="3360"/>
                <a:ext cx="73" cy="72"/>
              </a:xfrm>
              <a:prstGeom prst="rect">
                <a:avLst/>
              </a:prstGeom>
              <a:solidFill>
                <a:srgbClr val="008000"/>
              </a:solidFill>
              <a:ln w="12700">
                <a:solidFill>
                  <a:srgbClr val="008000"/>
                </a:solidFill>
                <a:miter lim="800000"/>
                <a:headEnd/>
                <a:tailEnd/>
              </a:ln>
            </p:spPr>
            <p:txBody>
              <a:bodyPr/>
              <a:lstStyle/>
              <a:p>
                <a:endParaRPr lang="en-US"/>
              </a:p>
            </p:txBody>
          </p:sp>
          <p:sp>
            <p:nvSpPr>
              <p:cNvPr id="242838" name="Rectangle 150"/>
              <p:cNvSpPr>
                <a:spLocks noChangeArrowheads="1"/>
              </p:cNvSpPr>
              <p:nvPr/>
            </p:nvSpPr>
            <p:spPr bwMode="auto">
              <a:xfrm>
                <a:off x="2064" y="3321"/>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39" name="Rectangle 151"/>
              <p:cNvSpPr>
                <a:spLocks noChangeArrowheads="1"/>
              </p:cNvSpPr>
              <p:nvPr/>
            </p:nvSpPr>
            <p:spPr bwMode="auto">
              <a:xfrm>
                <a:off x="2180" y="3301"/>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40" name="Rectangle 152"/>
              <p:cNvSpPr>
                <a:spLocks noChangeArrowheads="1"/>
              </p:cNvSpPr>
              <p:nvPr/>
            </p:nvSpPr>
            <p:spPr bwMode="auto">
              <a:xfrm>
                <a:off x="2296" y="3261"/>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41" name="Rectangle 153"/>
              <p:cNvSpPr>
                <a:spLocks noChangeArrowheads="1"/>
              </p:cNvSpPr>
              <p:nvPr/>
            </p:nvSpPr>
            <p:spPr bwMode="auto">
              <a:xfrm>
                <a:off x="2412" y="3184"/>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42" name="Rectangle 154"/>
              <p:cNvSpPr>
                <a:spLocks noChangeArrowheads="1"/>
              </p:cNvSpPr>
              <p:nvPr/>
            </p:nvSpPr>
            <p:spPr bwMode="auto">
              <a:xfrm>
                <a:off x="2529" y="3216"/>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43" name="Rectangle 155"/>
              <p:cNvSpPr>
                <a:spLocks noChangeArrowheads="1"/>
              </p:cNvSpPr>
              <p:nvPr/>
            </p:nvSpPr>
            <p:spPr bwMode="auto">
              <a:xfrm>
                <a:off x="2645" y="3221"/>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44" name="Rectangle 156"/>
              <p:cNvSpPr>
                <a:spLocks noChangeArrowheads="1"/>
              </p:cNvSpPr>
              <p:nvPr/>
            </p:nvSpPr>
            <p:spPr bwMode="auto">
              <a:xfrm>
                <a:off x="2761" y="3189"/>
                <a:ext cx="73" cy="72"/>
              </a:xfrm>
              <a:prstGeom prst="rect">
                <a:avLst/>
              </a:prstGeom>
              <a:solidFill>
                <a:srgbClr val="008000"/>
              </a:solidFill>
              <a:ln w="12700">
                <a:solidFill>
                  <a:srgbClr val="008000"/>
                </a:solidFill>
                <a:miter lim="800000"/>
                <a:headEnd/>
                <a:tailEnd/>
              </a:ln>
            </p:spPr>
            <p:txBody>
              <a:bodyPr/>
              <a:lstStyle/>
              <a:p>
                <a:endParaRPr lang="en-US"/>
              </a:p>
            </p:txBody>
          </p:sp>
          <p:sp>
            <p:nvSpPr>
              <p:cNvPr id="242845" name="Rectangle 157"/>
              <p:cNvSpPr>
                <a:spLocks noChangeArrowheads="1"/>
              </p:cNvSpPr>
              <p:nvPr/>
            </p:nvSpPr>
            <p:spPr bwMode="auto">
              <a:xfrm>
                <a:off x="2878" y="3147"/>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46" name="Rectangle 158"/>
              <p:cNvSpPr>
                <a:spLocks noChangeArrowheads="1"/>
              </p:cNvSpPr>
              <p:nvPr/>
            </p:nvSpPr>
            <p:spPr bwMode="auto">
              <a:xfrm>
                <a:off x="2994" y="3116"/>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47" name="Rectangle 159"/>
              <p:cNvSpPr>
                <a:spLocks noChangeArrowheads="1"/>
              </p:cNvSpPr>
              <p:nvPr/>
            </p:nvSpPr>
            <p:spPr bwMode="auto">
              <a:xfrm>
                <a:off x="3110" y="3093"/>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48" name="Rectangle 160"/>
              <p:cNvSpPr>
                <a:spLocks noChangeArrowheads="1"/>
              </p:cNvSpPr>
              <p:nvPr/>
            </p:nvSpPr>
            <p:spPr bwMode="auto">
              <a:xfrm>
                <a:off x="3226" y="3087"/>
                <a:ext cx="73" cy="72"/>
              </a:xfrm>
              <a:prstGeom prst="rect">
                <a:avLst/>
              </a:prstGeom>
              <a:solidFill>
                <a:srgbClr val="008000"/>
              </a:solidFill>
              <a:ln w="12700">
                <a:solidFill>
                  <a:srgbClr val="008000"/>
                </a:solidFill>
                <a:miter lim="800000"/>
                <a:headEnd/>
                <a:tailEnd/>
              </a:ln>
            </p:spPr>
            <p:txBody>
              <a:bodyPr/>
              <a:lstStyle/>
              <a:p>
                <a:endParaRPr lang="en-US"/>
              </a:p>
            </p:txBody>
          </p:sp>
          <p:sp>
            <p:nvSpPr>
              <p:cNvPr id="242849" name="Rectangle 161"/>
              <p:cNvSpPr>
                <a:spLocks noChangeArrowheads="1"/>
              </p:cNvSpPr>
              <p:nvPr/>
            </p:nvSpPr>
            <p:spPr bwMode="auto">
              <a:xfrm>
                <a:off x="3343" y="3060"/>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50" name="Rectangle 162"/>
              <p:cNvSpPr>
                <a:spLocks noChangeArrowheads="1"/>
              </p:cNvSpPr>
              <p:nvPr/>
            </p:nvSpPr>
            <p:spPr bwMode="auto">
              <a:xfrm>
                <a:off x="3459" y="3081"/>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51" name="Rectangle 163"/>
              <p:cNvSpPr>
                <a:spLocks noChangeArrowheads="1"/>
              </p:cNvSpPr>
              <p:nvPr/>
            </p:nvSpPr>
            <p:spPr bwMode="auto">
              <a:xfrm>
                <a:off x="3575" y="3048"/>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52" name="Rectangle 164"/>
              <p:cNvSpPr>
                <a:spLocks noChangeArrowheads="1"/>
              </p:cNvSpPr>
              <p:nvPr/>
            </p:nvSpPr>
            <p:spPr bwMode="auto">
              <a:xfrm>
                <a:off x="3691" y="3025"/>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53" name="Rectangle 165"/>
              <p:cNvSpPr>
                <a:spLocks noChangeArrowheads="1"/>
              </p:cNvSpPr>
              <p:nvPr/>
            </p:nvSpPr>
            <p:spPr bwMode="auto">
              <a:xfrm>
                <a:off x="3808" y="3020"/>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54" name="Rectangle 166"/>
              <p:cNvSpPr>
                <a:spLocks noChangeArrowheads="1"/>
              </p:cNvSpPr>
              <p:nvPr/>
            </p:nvSpPr>
            <p:spPr bwMode="auto">
              <a:xfrm>
                <a:off x="3924" y="2998"/>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55" name="Rectangle 167"/>
              <p:cNvSpPr>
                <a:spLocks noChangeArrowheads="1"/>
              </p:cNvSpPr>
              <p:nvPr/>
            </p:nvSpPr>
            <p:spPr bwMode="auto">
              <a:xfrm>
                <a:off x="4040" y="2955"/>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56" name="Rectangle 168"/>
              <p:cNvSpPr>
                <a:spLocks noChangeArrowheads="1"/>
              </p:cNvSpPr>
              <p:nvPr/>
            </p:nvSpPr>
            <p:spPr bwMode="auto">
              <a:xfrm>
                <a:off x="4157" y="2887"/>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57" name="Rectangle 169"/>
              <p:cNvSpPr>
                <a:spLocks noChangeArrowheads="1"/>
              </p:cNvSpPr>
              <p:nvPr/>
            </p:nvSpPr>
            <p:spPr bwMode="auto">
              <a:xfrm>
                <a:off x="4273" y="2862"/>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58" name="Rectangle 170"/>
              <p:cNvSpPr>
                <a:spLocks noChangeArrowheads="1"/>
              </p:cNvSpPr>
              <p:nvPr/>
            </p:nvSpPr>
            <p:spPr bwMode="auto">
              <a:xfrm>
                <a:off x="4389" y="2850"/>
                <a:ext cx="73" cy="72"/>
              </a:xfrm>
              <a:prstGeom prst="rect">
                <a:avLst/>
              </a:prstGeom>
              <a:solidFill>
                <a:srgbClr val="008000"/>
              </a:solidFill>
              <a:ln w="12700">
                <a:solidFill>
                  <a:srgbClr val="008000"/>
                </a:solidFill>
                <a:miter lim="800000"/>
                <a:headEnd/>
                <a:tailEnd/>
              </a:ln>
            </p:spPr>
            <p:txBody>
              <a:bodyPr/>
              <a:lstStyle/>
              <a:p>
                <a:endParaRPr lang="en-US"/>
              </a:p>
            </p:txBody>
          </p:sp>
          <p:sp>
            <p:nvSpPr>
              <p:cNvPr id="242859" name="Rectangle 171"/>
              <p:cNvSpPr>
                <a:spLocks noChangeArrowheads="1"/>
              </p:cNvSpPr>
              <p:nvPr/>
            </p:nvSpPr>
            <p:spPr bwMode="auto">
              <a:xfrm>
                <a:off x="4507" y="2852"/>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60" name="Rectangle 172"/>
              <p:cNvSpPr>
                <a:spLocks noChangeArrowheads="1"/>
              </p:cNvSpPr>
              <p:nvPr/>
            </p:nvSpPr>
            <p:spPr bwMode="auto">
              <a:xfrm>
                <a:off x="4623" y="2867"/>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61" name="Rectangle 173"/>
              <p:cNvSpPr>
                <a:spLocks noChangeArrowheads="1"/>
              </p:cNvSpPr>
              <p:nvPr/>
            </p:nvSpPr>
            <p:spPr bwMode="auto">
              <a:xfrm>
                <a:off x="4739" y="2853"/>
                <a:ext cx="72" cy="73"/>
              </a:xfrm>
              <a:prstGeom prst="rect">
                <a:avLst/>
              </a:prstGeom>
              <a:solidFill>
                <a:srgbClr val="008000"/>
              </a:solidFill>
              <a:ln w="12700">
                <a:solidFill>
                  <a:srgbClr val="008000"/>
                </a:solidFill>
                <a:miter lim="800000"/>
                <a:headEnd/>
                <a:tailEnd/>
              </a:ln>
            </p:spPr>
            <p:txBody>
              <a:bodyPr/>
              <a:lstStyle/>
              <a:p>
                <a:endParaRPr lang="en-US"/>
              </a:p>
            </p:txBody>
          </p:sp>
          <p:sp>
            <p:nvSpPr>
              <p:cNvPr id="242862" name="Rectangle 174"/>
              <p:cNvSpPr>
                <a:spLocks noChangeArrowheads="1"/>
              </p:cNvSpPr>
              <p:nvPr/>
            </p:nvSpPr>
            <p:spPr bwMode="auto">
              <a:xfrm>
                <a:off x="4855" y="2843"/>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63" name="Rectangle 175"/>
              <p:cNvSpPr>
                <a:spLocks noChangeArrowheads="1"/>
              </p:cNvSpPr>
              <p:nvPr/>
            </p:nvSpPr>
            <p:spPr bwMode="auto">
              <a:xfrm>
                <a:off x="4972" y="2850"/>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64" name="Rectangle 176"/>
              <p:cNvSpPr>
                <a:spLocks noChangeArrowheads="1"/>
              </p:cNvSpPr>
              <p:nvPr/>
            </p:nvSpPr>
            <p:spPr bwMode="auto">
              <a:xfrm>
                <a:off x="5088" y="2838"/>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65" name="Rectangle 177"/>
              <p:cNvSpPr>
                <a:spLocks noChangeArrowheads="1"/>
              </p:cNvSpPr>
              <p:nvPr/>
            </p:nvSpPr>
            <p:spPr bwMode="auto">
              <a:xfrm>
                <a:off x="5204" y="2833"/>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66" name="Rectangle 178"/>
              <p:cNvSpPr>
                <a:spLocks noChangeArrowheads="1"/>
              </p:cNvSpPr>
              <p:nvPr/>
            </p:nvSpPr>
            <p:spPr bwMode="auto">
              <a:xfrm>
                <a:off x="5320" y="2843"/>
                <a:ext cx="73" cy="73"/>
              </a:xfrm>
              <a:prstGeom prst="rect">
                <a:avLst/>
              </a:prstGeom>
              <a:solidFill>
                <a:srgbClr val="008000"/>
              </a:solidFill>
              <a:ln w="12700">
                <a:solidFill>
                  <a:srgbClr val="008000"/>
                </a:solidFill>
                <a:miter lim="800000"/>
                <a:headEnd/>
                <a:tailEnd/>
              </a:ln>
            </p:spPr>
            <p:txBody>
              <a:bodyPr/>
              <a:lstStyle/>
              <a:p>
                <a:endParaRPr lang="en-US"/>
              </a:p>
            </p:txBody>
          </p:sp>
          <p:sp>
            <p:nvSpPr>
              <p:cNvPr id="242867" name="Rectangle 179"/>
              <p:cNvSpPr>
                <a:spLocks noChangeArrowheads="1"/>
              </p:cNvSpPr>
              <p:nvPr/>
            </p:nvSpPr>
            <p:spPr bwMode="auto">
              <a:xfrm>
                <a:off x="5437" y="2757"/>
                <a:ext cx="72" cy="72"/>
              </a:xfrm>
              <a:prstGeom prst="rect">
                <a:avLst/>
              </a:prstGeom>
              <a:solidFill>
                <a:srgbClr val="008000"/>
              </a:solidFill>
              <a:ln w="12700">
                <a:solidFill>
                  <a:srgbClr val="008000"/>
                </a:solidFill>
                <a:miter lim="800000"/>
                <a:headEnd/>
                <a:tailEnd/>
              </a:ln>
            </p:spPr>
            <p:txBody>
              <a:bodyPr/>
              <a:lstStyle/>
              <a:p>
                <a:endParaRPr lang="en-US"/>
              </a:p>
            </p:txBody>
          </p:sp>
          <p:sp>
            <p:nvSpPr>
              <p:cNvPr id="242868" name="Rectangle 180"/>
              <p:cNvSpPr>
                <a:spLocks noChangeArrowheads="1"/>
              </p:cNvSpPr>
              <p:nvPr/>
            </p:nvSpPr>
            <p:spPr bwMode="auto">
              <a:xfrm>
                <a:off x="5553" y="2792"/>
                <a:ext cx="72" cy="72"/>
              </a:xfrm>
              <a:prstGeom prst="rect">
                <a:avLst/>
              </a:prstGeom>
              <a:solidFill>
                <a:srgbClr val="008000"/>
              </a:solidFill>
              <a:ln w="12700">
                <a:solidFill>
                  <a:srgbClr val="008000"/>
                </a:solidFill>
                <a:miter lim="800000"/>
                <a:headEnd/>
                <a:tailEnd/>
              </a:ln>
            </p:spPr>
            <p:txBody>
              <a:bodyPr/>
              <a:lstStyle/>
              <a:p>
                <a:endParaRPr lang="en-US"/>
              </a:p>
            </p:txBody>
          </p:sp>
        </p:grpSp>
      </p:grpSp>
      <p:grpSp>
        <p:nvGrpSpPr>
          <p:cNvPr id="242869" name="Group 181"/>
          <p:cNvGrpSpPr>
            <a:grpSpLocks/>
          </p:cNvGrpSpPr>
          <p:nvPr/>
        </p:nvGrpSpPr>
        <p:grpSpPr bwMode="auto">
          <a:xfrm>
            <a:off x="1282700" y="1809750"/>
            <a:ext cx="7512050" cy="2690813"/>
            <a:chOff x="748" y="1129"/>
            <a:chExt cx="4725" cy="1730"/>
          </a:xfrm>
        </p:grpSpPr>
        <p:sp>
          <p:nvSpPr>
            <p:cNvPr id="242870" name="Freeform 182"/>
            <p:cNvSpPr>
              <a:spLocks/>
            </p:cNvSpPr>
            <p:nvPr/>
          </p:nvSpPr>
          <p:spPr bwMode="auto">
            <a:xfrm>
              <a:off x="800" y="1173"/>
              <a:ext cx="4653" cy="1650"/>
            </a:xfrm>
            <a:custGeom>
              <a:avLst/>
              <a:gdLst>
                <a:gd name="T0" fmla="*/ 0 w 4242"/>
                <a:gd name="T1" fmla="*/ 1504 h 1504"/>
                <a:gd name="T2" fmla="*/ 106 w 4242"/>
                <a:gd name="T3" fmla="*/ 1485 h 1504"/>
                <a:gd name="T4" fmla="*/ 212 w 4242"/>
                <a:gd name="T5" fmla="*/ 1441 h 1504"/>
                <a:gd name="T6" fmla="*/ 318 w 4242"/>
                <a:gd name="T7" fmla="*/ 1399 h 1504"/>
                <a:gd name="T8" fmla="*/ 424 w 4242"/>
                <a:gd name="T9" fmla="*/ 1350 h 1504"/>
                <a:gd name="T10" fmla="*/ 530 w 4242"/>
                <a:gd name="T11" fmla="*/ 1307 h 1504"/>
                <a:gd name="T12" fmla="*/ 636 w 4242"/>
                <a:gd name="T13" fmla="*/ 1241 h 1504"/>
                <a:gd name="T14" fmla="*/ 742 w 4242"/>
                <a:gd name="T15" fmla="*/ 1191 h 1504"/>
                <a:gd name="T16" fmla="*/ 848 w 4242"/>
                <a:gd name="T17" fmla="*/ 1107 h 1504"/>
                <a:gd name="T18" fmla="*/ 954 w 4242"/>
                <a:gd name="T19" fmla="*/ 1018 h 1504"/>
                <a:gd name="T20" fmla="*/ 1061 w 4242"/>
                <a:gd name="T21" fmla="*/ 960 h 1504"/>
                <a:gd name="T22" fmla="*/ 1167 w 4242"/>
                <a:gd name="T23" fmla="*/ 913 h 1504"/>
                <a:gd name="T24" fmla="*/ 1273 w 4242"/>
                <a:gd name="T25" fmla="*/ 820 h 1504"/>
                <a:gd name="T26" fmla="*/ 1379 w 4242"/>
                <a:gd name="T27" fmla="*/ 733 h 1504"/>
                <a:gd name="T28" fmla="*/ 1485 w 4242"/>
                <a:gd name="T29" fmla="*/ 752 h 1504"/>
                <a:gd name="T30" fmla="*/ 1591 w 4242"/>
                <a:gd name="T31" fmla="*/ 732 h 1504"/>
                <a:gd name="T32" fmla="*/ 1697 w 4242"/>
                <a:gd name="T33" fmla="*/ 656 h 1504"/>
                <a:gd name="T34" fmla="*/ 1803 w 4242"/>
                <a:gd name="T35" fmla="*/ 595 h 1504"/>
                <a:gd name="T36" fmla="*/ 1909 w 4242"/>
                <a:gd name="T37" fmla="*/ 555 h 1504"/>
                <a:gd name="T38" fmla="*/ 2015 w 4242"/>
                <a:gd name="T39" fmla="*/ 531 h 1504"/>
                <a:gd name="T40" fmla="*/ 2121 w 4242"/>
                <a:gd name="T41" fmla="*/ 527 h 1504"/>
                <a:gd name="T42" fmla="*/ 2227 w 4242"/>
                <a:gd name="T43" fmla="*/ 506 h 1504"/>
                <a:gd name="T44" fmla="*/ 2333 w 4242"/>
                <a:gd name="T45" fmla="*/ 570 h 1504"/>
                <a:gd name="T46" fmla="*/ 2439 w 4242"/>
                <a:gd name="T47" fmla="*/ 535 h 1504"/>
                <a:gd name="T48" fmla="*/ 2545 w 4242"/>
                <a:gd name="T49" fmla="*/ 446 h 1504"/>
                <a:gd name="T50" fmla="*/ 2651 w 4242"/>
                <a:gd name="T51" fmla="*/ 432 h 1504"/>
                <a:gd name="T52" fmla="*/ 2757 w 4242"/>
                <a:gd name="T53" fmla="*/ 415 h 1504"/>
                <a:gd name="T54" fmla="*/ 2863 w 4242"/>
                <a:gd name="T55" fmla="*/ 364 h 1504"/>
                <a:gd name="T56" fmla="*/ 2969 w 4242"/>
                <a:gd name="T57" fmla="*/ 292 h 1504"/>
                <a:gd name="T58" fmla="*/ 3075 w 4242"/>
                <a:gd name="T59" fmla="*/ 259 h 1504"/>
                <a:gd name="T60" fmla="*/ 3181 w 4242"/>
                <a:gd name="T61" fmla="*/ 226 h 1504"/>
                <a:gd name="T62" fmla="*/ 3288 w 4242"/>
                <a:gd name="T63" fmla="*/ 218 h 1504"/>
                <a:gd name="T64" fmla="*/ 3394 w 4242"/>
                <a:gd name="T65" fmla="*/ 239 h 1504"/>
                <a:gd name="T66" fmla="*/ 3500 w 4242"/>
                <a:gd name="T67" fmla="*/ 191 h 1504"/>
                <a:gd name="T68" fmla="*/ 3606 w 4242"/>
                <a:gd name="T69" fmla="*/ 160 h 1504"/>
                <a:gd name="T70" fmla="*/ 3712 w 4242"/>
                <a:gd name="T71" fmla="*/ 125 h 1504"/>
                <a:gd name="T72" fmla="*/ 3818 w 4242"/>
                <a:gd name="T73" fmla="*/ 86 h 1504"/>
                <a:gd name="T74" fmla="*/ 3924 w 4242"/>
                <a:gd name="T75" fmla="*/ 78 h 1504"/>
                <a:gd name="T76" fmla="*/ 4030 w 4242"/>
                <a:gd name="T77" fmla="*/ 31 h 1504"/>
                <a:gd name="T78" fmla="*/ 4136 w 4242"/>
                <a:gd name="T79" fmla="*/ 2 h 1504"/>
                <a:gd name="T80" fmla="*/ 4242 w 4242"/>
                <a:gd name="T81"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2" h="1504">
                  <a:moveTo>
                    <a:pt x="0" y="1504"/>
                  </a:moveTo>
                  <a:lnTo>
                    <a:pt x="106" y="1485"/>
                  </a:lnTo>
                  <a:lnTo>
                    <a:pt x="212" y="1441"/>
                  </a:lnTo>
                  <a:lnTo>
                    <a:pt x="318" y="1399"/>
                  </a:lnTo>
                  <a:lnTo>
                    <a:pt x="424" y="1350"/>
                  </a:lnTo>
                  <a:lnTo>
                    <a:pt x="530" y="1307"/>
                  </a:lnTo>
                  <a:lnTo>
                    <a:pt x="636" y="1241"/>
                  </a:lnTo>
                  <a:lnTo>
                    <a:pt x="742" y="1191"/>
                  </a:lnTo>
                  <a:lnTo>
                    <a:pt x="848" y="1107"/>
                  </a:lnTo>
                  <a:lnTo>
                    <a:pt x="954" y="1018"/>
                  </a:lnTo>
                  <a:lnTo>
                    <a:pt x="1061" y="960"/>
                  </a:lnTo>
                  <a:lnTo>
                    <a:pt x="1167" y="913"/>
                  </a:lnTo>
                  <a:lnTo>
                    <a:pt x="1273" y="820"/>
                  </a:lnTo>
                  <a:lnTo>
                    <a:pt x="1379" y="733"/>
                  </a:lnTo>
                  <a:lnTo>
                    <a:pt x="1485" y="752"/>
                  </a:lnTo>
                  <a:lnTo>
                    <a:pt x="1591" y="732"/>
                  </a:lnTo>
                  <a:lnTo>
                    <a:pt x="1697" y="656"/>
                  </a:lnTo>
                  <a:lnTo>
                    <a:pt x="1803" y="595"/>
                  </a:lnTo>
                  <a:lnTo>
                    <a:pt x="1909" y="555"/>
                  </a:lnTo>
                  <a:lnTo>
                    <a:pt x="2015" y="531"/>
                  </a:lnTo>
                  <a:lnTo>
                    <a:pt x="2121" y="527"/>
                  </a:lnTo>
                  <a:lnTo>
                    <a:pt x="2227" y="506"/>
                  </a:lnTo>
                  <a:lnTo>
                    <a:pt x="2333" y="570"/>
                  </a:lnTo>
                  <a:lnTo>
                    <a:pt x="2439" y="535"/>
                  </a:lnTo>
                  <a:lnTo>
                    <a:pt x="2545" y="446"/>
                  </a:lnTo>
                  <a:lnTo>
                    <a:pt x="2651" y="432"/>
                  </a:lnTo>
                  <a:lnTo>
                    <a:pt x="2757" y="415"/>
                  </a:lnTo>
                  <a:lnTo>
                    <a:pt x="2863" y="364"/>
                  </a:lnTo>
                  <a:lnTo>
                    <a:pt x="2969" y="292"/>
                  </a:lnTo>
                  <a:lnTo>
                    <a:pt x="3075" y="259"/>
                  </a:lnTo>
                  <a:lnTo>
                    <a:pt x="3181" y="226"/>
                  </a:lnTo>
                  <a:lnTo>
                    <a:pt x="3288" y="218"/>
                  </a:lnTo>
                  <a:lnTo>
                    <a:pt x="3394" y="239"/>
                  </a:lnTo>
                  <a:lnTo>
                    <a:pt x="3500" y="191"/>
                  </a:lnTo>
                  <a:lnTo>
                    <a:pt x="3606" y="160"/>
                  </a:lnTo>
                  <a:lnTo>
                    <a:pt x="3712" y="125"/>
                  </a:lnTo>
                  <a:lnTo>
                    <a:pt x="3818" y="86"/>
                  </a:lnTo>
                  <a:lnTo>
                    <a:pt x="3924" y="78"/>
                  </a:lnTo>
                  <a:lnTo>
                    <a:pt x="4030" y="31"/>
                  </a:lnTo>
                  <a:lnTo>
                    <a:pt x="4136" y="2"/>
                  </a:lnTo>
                  <a:lnTo>
                    <a:pt x="4242" y="0"/>
                  </a:lnTo>
                </a:path>
              </a:pathLst>
            </a:custGeom>
            <a:noFill/>
            <a:ln w="42926">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2871" name="Group 183"/>
            <p:cNvGrpSpPr>
              <a:grpSpLocks/>
            </p:cNvGrpSpPr>
            <p:nvPr/>
          </p:nvGrpSpPr>
          <p:grpSpPr bwMode="auto">
            <a:xfrm>
              <a:off x="748" y="1129"/>
              <a:ext cx="4725" cy="1730"/>
              <a:chOff x="748" y="1017"/>
              <a:chExt cx="4725" cy="1722"/>
            </a:xfrm>
          </p:grpSpPr>
          <p:sp>
            <p:nvSpPr>
              <p:cNvPr id="242872" name="Freeform 184"/>
              <p:cNvSpPr>
                <a:spLocks/>
              </p:cNvSpPr>
              <p:nvPr/>
            </p:nvSpPr>
            <p:spPr bwMode="auto">
              <a:xfrm>
                <a:off x="748" y="2667"/>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73" name="Freeform 185"/>
              <p:cNvSpPr>
                <a:spLocks/>
              </p:cNvSpPr>
              <p:nvPr/>
            </p:nvSpPr>
            <p:spPr bwMode="auto">
              <a:xfrm>
                <a:off x="864" y="2646"/>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74" name="Freeform 186"/>
              <p:cNvSpPr>
                <a:spLocks/>
              </p:cNvSpPr>
              <p:nvPr/>
            </p:nvSpPr>
            <p:spPr bwMode="auto">
              <a:xfrm>
                <a:off x="980" y="2597"/>
                <a:ext cx="73" cy="73"/>
              </a:xfrm>
              <a:custGeom>
                <a:avLst/>
                <a:gdLst>
                  <a:gd name="T0" fmla="*/ 37 w 73"/>
                  <a:gd name="T1" fmla="*/ 0 h 73"/>
                  <a:gd name="T2" fmla="*/ 73 w 73"/>
                  <a:gd name="T3" fmla="*/ 73 h 73"/>
                  <a:gd name="T4" fmla="*/ 0 w 73"/>
                  <a:gd name="T5" fmla="*/ 73 h 73"/>
                  <a:gd name="T6" fmla="*/ 37 w 73"/>
                  <a:gd name="T7" fmla="*/ 0 h 73"/>
                </a:gdLst>
                <a:ahLst/>
                <a:cxnLst>
                  <a:cxn ang="0">
                    <a:pos x="T0" y="T1"/>
                  </a:cxn>
                  <a:cxn ang="0">
                    <a:pos x="T2" y="T3"/>
                  </a:cxn>
                  <a:cxn ang="0">
                    <a:pos x="T4" y="T5"/>
                  </a:cxn>
                  <a:cxn ang="0">
                    <a:pos x="T6" y="T7"/>
                  </a:cxn>
                </a:cxnLst>
                <a:rect l="0" t="0" r="r" b="b"/>
                <a:pathLst>
                  <a:path w="73" h="73">
                    <a:moveTo>
                      <a:pt x="37" y="0"/>
                    </a:moveTo>
                    <a:lnTo>
                      <a:pt x="73" y="73"/>
                    </a:lnTo>
                    <a:lnTo>
                      <a:pt x="0" y="73"/>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875" name="Freeform 187"/>
              <p:cNvSpPr>
                <a:spLocks/>
              </p:cNvSpPr>
              <p:nvPr/>
            </p:nvSpPr>
            <p:spPr bwMode="auto">
              <a:xfrm>
                <a:off x="1097" y="2551"/>
                <a:ext cx="72" cy="73"/>
              </a:xfrm>
              <a:custGeom>
                <a:avLst/>
                <a:gdLst>
                  <a:gd name="T0" fmla="*/ 36 w 72"/>
                  <a:gd name="T1" fmla="*/ 0 h 73"/>
                  <a:gd name="T2" fmla="*/ 72 w 72"/>
                  <a:gd name="T3" fmla="*/ 73 h 73"/>
                  <a:gd name="T4" fmla="*/ 0 w 72"/>
                  <a:gd name="T5" fmla="*/ 73 h 73"/>
                  <a:gd name="T6" fmla="*/ 36 w 72"/>
                  <a:gd name="T7" fmla="*/ 0 h 73"/>
                </a:gdLst>
                <a:ahLst/>
                <a:cxnLst>
                  <a:cxn ang="0">
                    <a:pos x="T0" y="T1"/>
                  </a:cxn>
                  <a:cxn ang="0">
                    <a:pos x="T2" y="T3"/>
                  </a:cxn>
                  <a:cxn ang="0">
                    <a:pos x="T4" y="T5"/>
                  </a:cxn>
                  <a:cxn ang="0">
                    <a:pos x="T6" y="T7"/>
                  </a:cxn>
                </a:cxnLst>
                <a:rect l="0" t="0" r="r" b="b"/>
                <a:pathLst>
                  <a:path w="72" h="73">
                    <a:moveTo>
                      <a:pt x="36" y="0"/>
                    </a:moveTo>
                    <a:lnTo>
                      <a:pt x="72"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76" name="Freeform 188"/>
              <p:cNvSpPr>
                <a:spLocks/>
              </p:cNvSpPr>
              <p:nvPr/>
            </p:nvSpPr>
            <p:spPr bwMode="auto">
              <a:xfrm>
                <a:off x="1213" y="2498"/>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77" name="Freeform 189"/>
              <p:cNvSpPr>
                <a:spLocks/>
              </p:cNvSpPr>
              <p:nvPr/>
            </p:nvSpPr>
            <p:spPr bwMode="auto">
              <a:xfrm>
                <a:off x="1329" y="2450"/>
                <a:ext cx="73" cy="73"/>
              </a:xfrm>
              <a:custGeom>
                <a:avLst/>
                <a:gdLst>
                  <a:gd name="T0" fmla="*/ 36 w 73"/>
                  <a:gd name="T1" fmla="*/ 0 h 73"/>
                  <a:gd name="T2" fmla="*/ 73 w 73"/>
                  <a:gd name="T3" fmla="*/ 73 h 73"/>
                  <a:gd name="T4" fmla="*/ 0 w 73"/>
                  <a:gd name="T5" fmla="*/ 73 h 73"/>
                  <a:gd name="T6" fmla="*/ 36 w 73"/>
                  <a:gd name="T7" fmla="*/ 0 h 73"/>
                </a:gdLst>
                <a:ahLst/>
                <a:cxnLst>
                  <a:cxn ang="0">
                    <a:pos x="T0" y="T1"/>
                  </a:cxn>
                  <a:cxn ang="0">
                    <a:pos x="T2" y="T3"/>
                  </a:cxn>
                  <a:cxn ang="0">
                    <a:pos x="T4" y="T5"/>
                  </a:cxn>
                  <a:cxn ang="0">
                    <a:pos x="T6" y="T7"/>
                  </a:cxn>
                </a:cxnLst>
                <a:rect l="0" t="0" r="r" b="b"/>
                <a:pathLst>
                  <a:path w="73" h="73">
                    <a:moveTo>
                      <a:pt x="36" y="0"/>
                    </a:moveTo>
                    <a:lnTo>
                      <a:pt x="73"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78" name="Freeform 190"/>
              <p:cNvSpPr>
                <a:spLocks/>
              </p:cNvSpPr>
              <p:nvPr/>
            </p:nvSpPr>
            <p:spPr bwMode="auto">
              <a:xfrm>
                <a:off x="1445" y="2378"/>
                <a:ext cx="73" cy="72"/>
              </a:xfrm>
              <a:custGeom>
                <a:avLst/>
                <a:gdLst>
                  <a:gd name="T0" fmla="*/ 37 w 73"/>
                  <a:gd name="T1" fmla="*/ 0 h 72"/>
                  <a:gd name="T2" fmla="*/ 73 w 73"/>
                  <a:gd name="T3" fmla="*/ 72 h 72"/>
                  <a:gd name="T4" fmla="*/ 0 w 73"/>
                  <a:gd name="T5" fmla="*/ 72 h 72"/>
                  <a:gd name="T6" fmla="*/ 37 w 73"/>
                  <a:gd name="T7" fmla="*/ 0 h 72"/>
                </a:gdLst>
                <a:ahLst/>
                <a:cxnLst>
                  <a:cxn ang="0">
                    <a:pos x="T0" y="T1"/>
                  </a:cxn>
                  <a:cxn ang="0">
                    <a:pos x="T2" y="T3"/>
                  </a:cxn>
                  <a:cxn ang="0">
                    <a:pos x="T4" y="T5"/>
                  </a:cxn>
                  <a:cxn ang="0">
                    <a:pos x="T6" y="T7"/>
                  </a:cxn>
                </a:cxnLst>
                <a:rect l="0" t="0" r="r" b="b"/>
                <a:pathLst>
                  <a:path w="73" h="72">
                    <a:moveTo>
                      <a:pt x="37" y="0"/>
                    </a:moveTo>
                    <a:lnTo>
                      <a:pt x="73" y="72"/>
                    </a:lnTo>
                    <a:lnTo>
                      <a:pt x="0" y="72"/>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879" name="Freeform 191"/>
              <p:cNvSpPr>
                <a:spLocks/>
              </p:cNvSpPr>
              <p:nvPr/>
            </p:nvSpPr>
            <p:spPr bwMode="auto">
              <a:xfrm>
                <a:off x="1562" y="2323"/>
                <a:ext cx="72" cy="73"/>
              </a:xfrm>
              <a:custGeom>
                <a:avLst/>
                <a:gdLst>
                  <a:gd name="T0" fmla="*/ 36 w 72"/>
                  <a:gd name="T1" fmla="*/ 0 h 73"/>
                  <a:gd name="T2" fmla="*/ 72 w 72"/>
                  <a:gd name="T3" fmla="*/ 73 h 73"/>
                  <a:gd name="T4" fmla="*/ 0 w 72"/>
                  <a:gd name="T5" fmla="*/ 73 h 73"/>
                  <a:gd name="T6" fmla="*/ 36 w 72"/>
                  <a:gd name="T7" fmla="*/ 0 h 73"/>
                </a:gdLst>
                <a:ahLst/>
                <a:cxnLst>
                  <a:cxn ang="0">
                    <a:pos x="T0" y="T1"/>
                  </a:cxn>
                  <a:cxn ang="0">
                    <a:pos x="T2" y="T3"/>
                  </a:cxn>
                  <a:cxn ang="0">
                    <a:pos x="T4" y="T5"/>
                  </a:cxn>
                  <a:cxn ang="0">
                    <a:pos x="T6" y="T7"/>
                  </a:cxn>
                </a:cxnLst>
                <a:rect l="0" t="0" r="r" b="b"/>
                <a:pathLst>
                  <a:path w="72" h="73">
                    <a:moveTo>
                      <a:pt x="36" y="0"/>
                    </a:moveTo>
                    <a:lnTo>
                      <a:pt x="72"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0" name="Freeform 192"/>
              <p:cNvSpPr>
                <a:spLocks/>
              </p:cNvSpPr>
              <p:nvPr/>
            </p:nvSpPr>
            <p:spPr bwMode="auto">
              <a:xfrm>
                <a:off x="1678" y="2231"/>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1" name="Freeform 193"/>
              <p:cNvSpPr>
                <a:spLocks/>
              </p:cNvSpPr>
              <p:nvPr/>
            </p:nvSpPr>
            <p:spPr bwMode="auto">
              <a:xfrm>
                <a:off x="1794" y="2133"/>
                <a:ext cx="73" cy="73"/>
              </a:xfrm>
              <a:custGeom>
                <a:avLst/>
                <a:gdLst>
                  <a:gd name="T0" fmla="*/ 36 w 73"/>
                  <a:gd name="T1" fmla="*/ 0 h 73"/>
                  <a:gd name="T2" fmla="*/ 73 w 73"/>
                  <a:gd name="T3" fmla="*/ 73 h 73"/>
                  <a:gd name="T4" fmla="*/ 0 w 73"/>
                  <a:gd name="T5" fmla="*/ 73 h 73"/>
                  <a:gd name="T6" fmla="*/ 36 w 73"/>
                  <a:gd name="T7" fmla="*/ 0 h 73"/>
                </a:gdLst>
                <a:ahLst/>
                <a:cxnLst>
                  <a:cxn ang="0">
                    <a:pos x="T0" y="T1"/>
                  </a:cxn>
                  <a:cxn ang="0">
                    <a:pos x="T2" y="T3"/>
                  </a:cxn>
                  <a:cxn ang="0">
                    <a:pos x="T4" y="T5"/>
                  </a:cxn>
                  <a:cxn ang="0">
                    <a:pos x="T6" y="T7"/>
                  </a:cxn>
                </a:cxnLst>
                <a:rect l="0" t="0" r="r" b="b"/>
                <a:pathLst>
                  <a:path w="73" h="73">
                    <a:moveTo>
                      <a:pt x="36" y="0"/>
                    </a:moveTo>
                    <a:lnTo>
                      <a:pt x="73"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2" name="Freeform 194"/>
              <p:cNvSpPr>
                <a:spLocks/>
              </p:cNvSpPr>
              <p:nvPr/>
            </p:nvSpPr>
            <p:spPr bwMode="auto">
              <a:xfrm>
                <a:off x="1912" y="2070"/>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3" name="Freeform 195"/>
              <p:cNvSpPr>
                <a:spLocks/>
              </p:cNvSpPr>
              <p:nvPr/>
            </p:nvSpPr>
            <p:spPr bwMode="auto">
              <a:xfrm>
                <a:off x="2028" y="2018"/>
                <a:ext cx="72" cy="73"/>
              </a:xfrm>
              <a:custGeom>
                <a:avLst/>
                <a:gdLst>
                  <a:gd name="T0" fmla="*/ 36 w 72"/>
                  <a:gd name="T1" fmla="*/ 0 h 73"/>
                  <a:gd name="T2" fmla="*/ 72 w 72"/>
                  <a:gd name="T3" fmla="*/ 73 h 73"/>
                  <a:gd name="T4" fmla="*/ 0 w 72"/>
                  <a:gd name="T5" fmla="*/ 73 h 73"/>
                  <a:gd name="T6" fmla="*/ 36 w 72"/>
                  <a:gd name="T7" fmla="*/ 0 h 73"/>
                </a:gdLst>
                <a:ahLst/>
                <a:cxnLst>
                  <a:cxn ang="0">
                    <a:pos x="T0" y="T1"/>
                  </a:cxn>
                  <a:cxn ang="0">
                    <a:pos x="T2" y="T3"/>
                  </a:cxn>
                  <a:cxn ang="0">
                    <a:pos x="T4" y="T5"/>
                  </a:cxn>
                  <a:cxn ang="0">
                    <a:pos x="T6" y="T7"/>
                  </a:cxn>
                </a:cxnLst>
                <a:rect l="0" t="0" r="r" b="b"/>
                <a:pathLst>
                  <a:path w="72" h="73">
                    <a:moveTo>
                      <a:pt x="36" y="0"/>
                    </a:moveTo>
                    <a:lnTo>
                      <a:pt x="72"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4" name="Freeform 196"/>
              <p:cNvSpPr>
                <a:spLocks/>
              </p:cNvSpPr>
              <p:nvPr/>
            </p:nvSpPr>
            <p:spPr bwMode="auto">
              <a:xfrm>
                <a:off x="2144" y="1916"/>
                <a:ext cx="73" cy="73"/>
              </a:xfrm>
              <a:custGeom>
                <a:avLst/>
                <a:gdLst>
                  <a:gd name="T0" fmla="*/ 36 w 73"/>
                  <a:gd name="T1" fmla="*/ 0 h 73"/>
                  <a:gd name="T2" fmla="*/ 73 w 73"/>
                  <a:gd name="T3" fmla="*/ 73 h 73"/>
                  <a:gd name="T4" fmla="*/ 0 w 73"/>
                  <a:gd name="T5" fmla="*/ 73 h 73"/>
                  <a:gd name="T6" fmla="*/ 36 w 73"/>
                  <a:gd name="T7" fmla="*/ 0 h 73"/>
                </a:gdLst>
                <a:ahLst/>
                <a:cxnLst>
                  <a:cxn ang="0">
                    <a:pos x="T0" y="T1"/>
                  </a:cxn>
                  <a:cxn ang="0">
                    <a:pos x="T2" y="T3"/>
                  </a:cxn>
                  <a:cxn ang="0">
                    <a:pos x="T4" y="T5"/>
                  </a:cxn>
                  <a:cxn ang="0">
                    <a:pos x="T6" y="T7"/>
                  </a:cxn>
                </a:cxnLst>
                <a:rect l="0" t="0" r="r" b="b"/>
                <a:pathLst>
                  <a:path w="73" h="73">
                    <a:moveTo>
                      <a:pt x="36" y="0"/>
                    </a:moveTo>
                    <a:lnTo>
                      <a:pt x="73"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5" name="Freeform 197"/>
              <p:cNvSpPr>
                <a:spLocks/>
              </p:cNvSpPr>
              <p:nvPr/>
            </p:nvSpPr>
            <p:spPr bwMode="auto">
              <a:xfrm>
                <a:off x="2260" y="1821"/>
                <a:ext cx="73" cy="72"/>
              </a:xfrm>
              <a:custGeom>
                <a:avLst/>
                <a:gdLst>
                  <a:gd name="T0" fmla="*/ 37 w 73"/>
                  <a:gd name="T1" fmla="*/ 0 h 72"/>
                  <a:gd name="T2" fmla="*/ 73 w 73"/>
                  <a:gd name="T3" fmla="*/ 72 h 72"/>
                  <a:gd name="T4" fmla="*/ 0 w 73"/>
                  <a:gd name="T5" fmla="*/ 72 h 72"/>
                  <a:gd name="T6" fmla="*/ 37 w 73"/>
                  <a:gd name="T7" fmla="*/ 0 h 72"/>
                </a:gdLst>
                <a:ahLst/>
                <a:cxnLst>
                  <a:cxn ang="0">
                    <a:pos x="T0" y="T1"/>
                  </a:cxn>
                  <a:cxn ang="0">
                    <a:pos x="T2" y="T3"/>
                  </a:cxn>
                  <a:cxn ang="0">
                    <a:pos x="T4" y="T5"/>
                  </a:cxn>
                  <a:cxn ang="0">
                    <a:pos x="T6" y="T7"/>
                  </a:cxn>
                </a:cxnLst>
                <a:rect l="0" t="0" r="r" b="b"/>
                <a:pathLst>
                  <a:path w="73" h="72">
                    <a:moveTo>
                      <a:pt x="37" y="0"/>
                    </a:moveTo>
                    <a:lnTo>
                      <a:pt x="73" y="72"/>
                    </a:lnTo>
                    <a:lnTo>
                      <a:pt x="0" y="72"/>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6" name="Freeform 198"/>
              <p:cNvSpPr>
                <a:spLocks/>
              </p:cNvSpPr>
              <p:nvPr/>
            </p:nvSpPr>
            <p:spPr bwMode="auto">
              <a:xfrm>
                <a:off x="2377" y="1842"/>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7" name="Freeform 199"/>
              <p:cNvSpPr>
                <a:spLocks/>
              </p:cNvSpPr>
              <p:nvPr/>
            </p:nvSpPr>
            <p:spPr bwMode="auto">
              <a:xfrm>
                <a:off x="2493" y="1820"/>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8" name="Freeform 200"/>
              <p:cNvSpPr>
                <a:spLocks/>
              </p:cNvSpPr>
              <p:nvPr/>
            </p:nvSpPr>
            <p:spPr bwMode="auto">
              <a:xfrm>
                <a:off x="2609" y="1736"/>
                <a:ext cx="73" cy="73"/>
              </a:xfrm>
              <a:custGeom>
                <a:avLst/>
                <a:gdLst>
                  <a:gd name="T0" fmla="*/ 36 w 73"/>
                  <a:gd name="T1" fmla="*/ 0 h 73"/>
                  <a:gd name="T2" fmla="*/ 73 w 73"/>
                  <a:gd name="T3" fmla="*/ 73 h 73"/>
                  <a:gd name="T4" fmla="*/ 0 w 73"/>
                  <a:gd name="T5" fmla="*/ 73 h 73"/>
                  <a:gd name="T6" fmla="*/ 36 w 73"/>
                  <a:gd name="T7" fmla="*/ 0 h 73"/>
                </a:gdLst>
                <a:ahLst/>
                <a:cxnLst>
                  <a:cxn ang="0">
                    <a:pos x="T0" y="T1"/>
                  </a:cxn>
                  <a:cxn ang="0">
                    <a:pos x="T2" y="T3"/>
                  </a:cxn>
                  <a:cxn ang="0">
                    <a:pos x="T4" y="T5"/>
                  </a:cxn>
                  <a:cxn ang="0">
                    <a:pos x="T6" y="T7"/>
                  </a:cxn>
                </a:cxnLst>
                <a:rect l="0" t="0" r="r" b="b"/>
                <a:pathLst>
                  <a:path w="73" h="73">
                    <a:moveTo>
                      <a:pt x="36" y="0"/>
                    </a:moveTo>
                    <a:lnTo>
                      <a:pt x="73"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89" name="Freeform 201"/>
              <p:cNvSpPr>
                <a:spLocks/>
              </p:cNvSpPr>
              <p:nvPr/>
            </p:nvSpPr>
            <p:spPr bwMode="auto">
              <a:xfrm>
                <a:off x="2726" y="1669"/>
                <a:ext cx="72" cy="73"/>
              </a:xfrm>
              <a:custGeom>
                <a:avLst/>
                <a:gdLst>
                  <a:gd name="T0" fmla="*/ 36 w 72"/>
                  <a:gd name="T1" fmla="*/ 0 h 73"/>
                  <a:gd name="T2" fmla="*/ 72 w 72"/>
                  <a:gd name="T3" fmla="*/ 73 h 73"/>
                  <a:gd name="T4" fmla="*/ 0 w 72"/>
                  <a:gd name="T5" fmla="*/ 73 h 73"/>
                  <a:gd name="T6" fmla="*/ 36 w 72"/>
                  <a:gd name="T7" fmla="*/ 0 h 73"/>
                </a:gdLst>
                <a:ahLst/>
                <a:cxnLst>
                  <a:cxn ang="0">
                    <a:pos x="T0" y="T1"/>
                  </a:cxn>
                  <a:cxn ang="0">
                    <a:pos x="T2" y="T3"/>
                  </a:cxn>
                  <a:cxn ang="0">
                    <a:pos x="T4" y="T5"/>
                  </a:cxn>
                  <a:cxn ang="0">
                    <a:pos x="T6" y="T7"/>
                  </a:cxn>
                </a:cxnLst>
                <a:rect l="0" t="0" r="r" b="b"/>
                <a:pathLst>
                  <a:path w="72" h="73">
                    <a:moveTo>
                      <a:pt x="36" y="0"/>
                    </a:moveTo>
                    <a:lnTo>
                      <a:pt x="72"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0" name="Freeform 202"/>
              <p:cNvSpPr>
                <a:spLocks/>
              </p:cNvSpPr>
              <p:nvPr/>
            </p:nvSpPr>
            <p:spPr bwMode="auto">
              <a:xfrm>
                <a:off x="2842" y="1626"/>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1" name="Freeform 203"/>
              <p:cNvSpPr>
                <a:spLocks/>
              </p:cNvSpPr>
              <p:nvPr/>
            </p:nvSpPr>
            <p:spPr bwMode="auto">
              <a:xfrm>
                <a:off x="2958" y="1599"/>
                <a:ext cx="73" cy="73"/>
              </a:xfrm>
              <a:custGeom>
                <a:avLst/>
                <a:gdLst>
                  <a:gd name="T0" fmla="*/ 36 w 73"/>
                  <a:gd name="T1" fmla="*/ 0 h 73"/>
                  <a:gd name="T2" fmla="*/ 73 w 73"/>
                  <a:gd name="T3" fmla="*/ 73 h 73"/>
                  <a:gd name="T4" fmla="*/ 0 w 73"/>
                  <a:gd name="T5" fmla="*/ 73 h 73"/>
                  <a:gd name="T6" fmla="*/ 36 w 73"/>
                  <a:gd name="T7" fmla="*/ 0 h 73"/>
                </a:gdLst>
                <a:ahLst/>
                <a:cxnLst>
                  <a:cxn ang="0">
                    <a:pos x="T0" y="T1"/>
                  </a:cxn>
                  <a:cxn ang="0">
                    <a:pos x="T2" y="T3"/>
                  </a:cxn>
                  <a:cxn ang="0">
                    <a:pos x="T4" y="T5"/>
                  </a:cxn>
                  <a:cxn ang="0">
                    <a:pos x="T6" y="T7"/>
                  </a:cxn>
                </a:cxnLst>
                <a:rect l="0" t="0" r="r" b="b"/>
                <a:pathLst>
                  <a:path w="73" h="73">
                    <a:moveTo>
                      <a:pt x="36" y="0"/>
                    </a:moveTo>
                    <a:lnTo>
                      <a:pt x="73"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2" name="Freeform 204"/>
              <p:cNvSpPr>
                <a:spLocks/>
              </p:cNvSpPr>
              <p:nvPr/>
            </p:nvSpPr>
            <p:spPr bwMode="auto">
              <a:xfrm>
                <a:off x="3074" y="1595"/>
                <a:ext cx="73" cy="72"/>
              </a:xfrm>
              <a:custGeom>
                <a:avLst/>
                <a:gdLst>
                  <a:gd name="T0" fmla="*/ 37 w 73"/>
                  <a:gd name="T1" fmla="*/ 0 h 72"/>
                  <a:gd name="T2" fmla="*/ 73 w 73"/>
                  <a:gd name="T3" fmla="*/ 72 h 72"/>
                  <a:gd name="T4" fmla="*/ 0 w 73"/>
                  <a:gd name="T5" fmla="*/ 72 h 72"/>
                  <a:gd name="T6" fmla="*/ 37 w 73"/>
                  <a:gd name="T7" fmla="*/ 0 h 72"/>
                </a:gdLst>
                <a:ahLst/>
                <a:cxnLst>
                  <a:cxn ang="0">
                    <a:pos x="T0" y="T1"/>
                  </a:cxn>
                  <a:cxn ang="0">
                    <a:pos x="T2" y="T3"/>
                  </a:cxn>
                  <a:cxn ang="0">
                    <a:pos x="T4" y="T5"/>
                  </a:cxn>
                  <a:cxn ang="0">
                    <a:pos x="T6" y="T7"/>
                  </a:cxn>
                </a:cxnLst>
                <a:rect l="0" t="0" r="r" b="b"/>
                <a:pathLst>
                  <a:path w="73" h="72">
                    <a:moveTo>
                      <a:pt x="37" y="0"/>
                    </a:moveTo>
                    <a:lnTo>
                      <a:pt x="73" y="72"/>
                    </a:lnTo>
                    <a:lnTo>
                      <a:pt x="0" y="72"/>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3" name="Freeform 205"/>
              <p:cNvSpPr>
                <a:spLocks/>
              </p:cNvSpPr>
              <p:nvPr/>
            </p:nvSpPr>
            <p:spPr bwMode="auto">
              <a:xfrm>
                <a:off x="3191" y="1572"/>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4" name="Freeform 206"/>
              <p:cNvSpPr>
                <a:spLocks/>
              </p:cNvSpPr>
              <p:nvPr/>
            </p:nvSpPr>
            <p:spPr bwMode="auto">
              <a:xfrm>
                <a:off x="3307" y="1642"/>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5" name="Freeform 207"/>
              <p:cNvSpPr>
                <a:spLocks/>
              </p:cNvSpPr>
              <p:nvPr/>
            </p:nvSpPr>
            <p:spPr bwMode="auto">
              <a:xfrm>
                <a:off x="3423" y="1604"/>
                <a:ext cx="73" cy="72"/>
              </a:xfrm>
              <a:custGeom>
                <a:avLst/>
                <a:gdLst>
                  <a:gd name="T0" fmla="*/ 36 w 73"/>
                  <a:gd name="T1" fmla="*/ 0 h 72"/>
                  <a:gd name="T2" fmla="*/ 73 w 73"/>
                  <a:gd name="T3" fmla="*/ 72 h 72"/>
                  <a:gd name="T4" fmla="*/ 0 w 73"/>
                  <a:gd name="T5" fmla="*/ 72 h 72"/>
                  <a:gd name="T6" fmla="*/ 36 w 73"/>
                  <a:gd name="T7" fmla="*/ 0 h 72"/>
                </a:gdLst>
                <a:ahLst/>
                <a:cxnLst>
                  <a:cxn ang="0">
                    <a:pos x="T0" y="T1"/>
                  </a:cxn>
                  <a:cxn ang="0">
                    <a:pos x="T2" y="T3"/>
                  </a:cxn>
                  <a:cxn ang="0">
                    <a:pos x="T4" y="T5"/>
                  </a:cxn>
                  <a:cxn ang="0">
                    <a:pos x="T6" y="T7"/>
                  </a:cxn>
                </a:cxnLst>
                <a:rect l="0" t="0" r="r" b="b"/>
                <a:pathLst>
                  <a:path w="73" h="72">
                    <a:moveTo>
                      <a:pt x="36" y="0"/>
                    </a:moveTo>
                    <a:lnTo>
                      <a:pt x="73"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6" name="Freeform 208"/>
              <p:cNvSpPr>
                <a:spLocks/>
              </p:cNvSpPr>
              <p:nvPr/>
            </p:nvSpPr>
            <p:spPr bwMode="auto">
              <a:xfrm>
                <a:off x="3539" y="1506"/>
                <a:ext cx="73" cy="72"/>
              </a:xfrm>
              <a:custGeom>
                <a:avLst/>
                <a:gdLst>
                  <a:gd name="T0" fmla="*/ 37 w 73"/>
                  <a:gd name="T1" fmla="*/ 0 h 72"/>
                  <a:gd name="T2" fmla="*/ 73 w 73"/>
                  <a:gd name="T3" fmla="*/ 72 h 72"/>
                  <a:gd name="T4" fmla="*/ 0 w 73"/>
                  <a:gd name="T5" fmla="*/ 72 h 72"/>
                  <a:gd name="T6" fmla="*/ 37 w 73"/>
                  <a:gd name="T7" fmla="*/ 0 h 72"/>
                </a:gdLst>
                <a:ahLst/>
                <a:cxnLst>
                  <a:cxn ang="0">
                    <a:pos x="T0" y="T1"/>
                  </a:cxn>
                  <a:cxn ang="0">
                    <a:pos x="T2" y="T3"/>
                  </a:cxn>
                  <a:cxn ang="0">
                    <a:pos x="T4" y="T5"/>
                  </a:cxn>
                  <a:cxn ang="0">
                    <a:pos x="T6" y="T7"/>
                  </a:cxn>
                </a:cxnLst>
                <a:rect l="0" t="0" r="r" b="b"/>
                <a:pathLst>
                  <a:path w="73" h="72">
                    <a:moveTo>
                      <a:pt x="37" y="0"/>
                    </a:moveTo>
                    <a:lnTo>
                      <a:pt x="73" y="72"/>
                    </a:lnTo>
                    <a:lnTo>
                      <a:pt x="0" y="72"/>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7" name="Freeform 209"/>
              <p:cNvSpPr>
                <a:spLocks/>
              </p:cNvSpPr>
              <p:nvPr/>
            </p:nvSpPr>
            <p:spPr bwMode="auto">
              <a:xfrm>
                <a:off x="3656" y="1491"/>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8" name="Freeform 210"/>
              <p:cNvSpPr>
                <a:spLocks/>
              </p:cNvSpPr>
              <p:nvPr/>
            </p:nvSpPr>
            <p:spPr bwMode="auto">
              <a:xfrm>
                <a:off x="3772" y="1472"/>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899" name="Freeform 211"/>
              <p:cNvSpPr>
                <a:spLocks/>
              </p:cNvSpPr>
              <p:nvPr/>
            </p:nvSpPr>
            <p:spPr bwMode="auto">
              <a:xfrm>
                <a:off x="3888" y="1416"/>
                <a:ext cx="73" cy="72"/>
              </a:xfrm>
              <a:custGeom>
                <a:avLst/>
                <a:gdLst>
                  <a:gd name="T0" fmla="*/ 37 w 73"/>
                  <a:gd name="T1" fmla="*/ 0 h 72"/>
                  <a:gd name="T2" fmla="*/ 73 w 73"/>
                  <a:gd name="T3" fmla="*/ 72 h 72"/>
                  <a:gd name="T4" fmla="*/ 0 w 73"/>
                  <a:gd name="T5" fmla="*/ 72 h 72"/>
                  <a:gd name="T6" fmla="*/ 37 w 73"/>
                  <a:gd name="T7" fmla="*/ 0 h 72"/>
                </a:gdLst>
                <a:ahLst/>
                <a:cxnLst>
                  <a:cxn ang="0">
                    <a:pos x="T0" y="T1"/>
                  </a:cxn>
                  <a:cxn ang="0">
                    <a:pos x="T2" y="T3"/>
                  </a:cxn>
                  <a:cxn ang="0">
                    <a:pos x="T4" y="T5"/>
                  </a:cxn>
                  <a:cxn ang="0">
                    <a:pos x="T6" y="T7"/>
                  </a:cxn>
                </a:cxnLst>
                <a:rect l="0" t="0" r="r" b="b"/>
                <a:pathLst>
                  <a:path w="73" h="72">
                    <a:moveTo>
                      <a:pt x="37" y="0"/>
                    </a:moveTo>
                    <a:lnTo>
                      <a:pt x="73" y="72"/>
                    </a:lnTo>
                    <a:lnTo>
                      <a:pt x="0" y="72"/>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0" name="Freeform 212"/>
              <p:cNvSpPr>
                <a:spLocks/>
              </p:cNvSpPr>
              <p:nvPr/>
            </p:nvSpPr>
            <p:spPr bwMode="auto">
              <a:xfrm>
                <a:off x="4005" y="1337"/>
                <a:ext cx="72" cy="73"/>
              </a:xfrm>
              <a:custGeom>
                <a:avLst/>
                <a:gdLst>
                  <a:gd name="T0" fmla="*/ 36 w 72"/>
                  <a:gd name="T1" fmla="*/ 0 h 73"/>
                  <a:gd name="T2" fmla="*/ 72 w 72"/>
                  <a:gd name="T3" fmla="*/ 73 h 73"/>
                  <a:gd name="T4" fmla="*/ 0 w 72"/>
                  <a:gd name="T5" fmla="*/ 73 h 73"/>
                  <a:gd name="T6" fmla="*/ 36 w 72"/>
                  <a:gd name="T7" fmla="*/ 0 h 73"/>
                </a:gdLst>
                <a:ahLst/>
                <a:cxnLst>
                  <a:cxn ang="0">
                    <a:pos x="T0" y="T1"/>
                  </a:cxn>
                  <a:cxn ang="0">
                    <a:pos x="T2" y="T3"/>
                  </a:cxn>
                  <a:cxn ang="0">
                    <a:pos x="T4" y="T5"/>
                  </a:cxn>
                  <a:cxn ang="0">
                    <a:pos x="T6" y="T7"/>
                  </a:cxn>
                </a:cxnLst>
                <a:rect l="0" t="0" r="r" b="b"/>
                <a:pathLst>
                  <a:path w="72" h="73">
                    <a:moveTo>
                      <a:pt x="36" y="0"/>
                    </a:moveTo>
                    <a:lnTo>
                      <a:pt x="72"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1" name="Freeform 213"/>
              <p:cNvSpPr>
                <a:spLocks/>
              </p:cNvSpPr>
              <p:nvPr/>
            </p:nvSpPr>
            <p:spPr bwMode="auto">
              <a:xfrm>
                <a:off x="4121" y="1301"/>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2" name="Freeform 214"/>
              <p:cNvSpPr>
                <a:spLocks/>
              </p:cNvSpPr>
              <p:nvPr/>
            </p:nvSpPr>
            <p:spPr bwMode="auto">
              <a:xfrm>
                <a:off x="4237" y="1265"/>
                <a:ext cx="73" cy="72"/>
              </a:xfrm>
              <a:custGeom>
                <a:avLst/>
                <a:gdLst>
                  <a:gd name="T0" fmla="*/ 36 w 73"/>
                  <a:gd name="T1" fmla="*/ 0 h 72"/>
                  <a:gd name="T2" fmla="*/ 73 w 73"/>
                  <a:gd name="T3" fmla="*/ 72 h 72"/>
                  <a:gd name="T4" fmla="*/ 0 w 73"/>
                  <a:gd name="T5" fmla="*/ 72 h 72"/>
                  <a:gd name="T6" fmla="*/ 36 w 73"/>
                  <a:gd name="T7" fmla="*/ 0 h 72"/>
                </a:gdLst>
                <a:ahLst/>
                <a:cxnLst>
                  <a:cxn ang="0">
                    <a:pos x="T0" y="T1"/>
                  </a:cxn>
                  <a:cxn ang="0">
                    <a:pos x="T2" y="T3"/>
                  </a:cxn>
                  <a:cxn ang="0">
                    <a:pos x="T4" y="T5"/>
                  </a:cxn>
                  <a:cxn ang="0">
                    <a:pos x="T6" y="T7"/>
                  </a:cxn>
                </a:cxnLst>
                <a:rect l="0" t="0" r="r" b="b"/>
                <a:pathLst>
                  <a:path w="73" h="72">
                    <a:moveTo>
                      <a:pt x="36" y="0"/>
                    </a:moveTo>
                    <a:lnTo>
                      <a:pt x="73"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3" name="Freeform 215"/>
              <p:cNvSpPr>
                <a:spLocks/>
              </p:cNvSpPr>
              <p:nvPr/>
            </p:nvSpPr>
            <p:spPr bwMode="auto">
              <a:xfrm>
                <a:off x="4355" y="1256"/>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4" name="Freeform 216"/>
              <p:cNvSpPr>
                <a:spLocks/>
              </p:cNvSpPr>
              <p:nvPr/>
            </p:nvSpPr>
            <p:spPr bwMode="auto">
              <a:xfrm>
                <a:off x="4471" y="1279"/>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5" name="Freeform 217"/>
              <p:cNvSpPr>
                <a:spLocks/>
              </p:cNvSpPr>
              <p:nvPr/>
            </p:nvSpPr>
            <p:spPr bwMode="auto">
              <a:xfrm>
                <a:off x="4587" y="1226"/>
                <a:ext cx="72" cy="73"/>
              </a:xfrm>
              <a:custGeom>
                <a:avLst/>
                <a:gdLst>
                  <a:gd name="T0" fmla="*/ 36 w 72"/>
                  <a:gd name="T1" fmla="*/ 0 h 73"/>
                  <a:gd name="T2" fmla="*/ 72 w 72"/>
                  <a:gd name="T3" fmla="*/ 73 h 73"/>
                  <a:gd name="T4" fmla="*/ 0 w 72"/>
                  <a:gd name="T5" fmla="*/ 73 h 73"/>
                  <a:gd name="T6" fmla="*/ 36 w 72"/>
                  <a:gd name="T7" fmla="*/ 0 h 73"/>
                </a:gdLst>
                <a:ahLst/>
                <a:cxnLst>
                  <a:cxn ang="0">
                    <a:pos x="T0" y="T1"/>
                  </a:cxn>
                  <a:cxn ang="0">
                    <a:pos x="T2" y="T3"/>
                  </a:cxn>
                  <a:cxn ang="0">
                    <a:pos x="T4" y="T5"/>
                  </a:cxn>
                  <a:cxn ang="0">
                    <a:pos x="T6" y="T7"/>
                  </a:cxn>
                </a:cxnLst>
                <a:rect l="0" t="0" r="r" b="b"/>
                <a:pathLst>
                  <a:path w="72" h="73">
                    <a:moveTo>
                      <a:pt x="36" y="0"/>
                    </a:moveTo>
                    <a:lnTo>
                      <a:pt x="72"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6" name="Freeform 218"/>
              <p:cNvSpPr>
                <a:spLocks/>
              </p:cNvSpPr>
              <p:nvPr/>
            </p:nvSpPr>
            <p:spPr bwMode="auto">
              <a:xfrm>
                <a:off x="4703" y="1192"/>
                <a:ext cx="73" cy="73"/>
              </a:xfrm>
              <a:custGeom>
                <a:avLst/>
                <a:gdLst>
                  <a:gd name="T0" fmla="*/ 37 w 73"/>
                  <a:gd name="T1" fmla="*/ 0 h 73"/>
                  <a:gd name="T2" fmla="*/ 73 w 73"/>
                  <a:gd name="T3" fmla="*/ 73 h 73"/>
                  <a:gd name="T4" fmla="*/ 0 w 73"/>
                  <a:gd name="T5" fmla="*/ 73 h 73"/>
                  <a:gd name="T6" fmla="*/ 37 w 73"/>
                  <a:gd name="T7" fmla="*/ 0 h 73"/>
                </a:gdLst>
                <a:ahLst/>
                <a:cxnLst>
                  <a:cxn ang="0">
                    <a:pos x="T0" y="T1"/>
                  </a:cxn>
                  <a:cxn ang="0">
                    <a:pos x="T2" y="T3"/>
                  </a:cxn>
                  <a:cxn ang="0">
                    <a:pos x="T4" y="T5"/>
                  </a:cxn>
                  <a:cxn ang="0">
                    <a:pos x="T6" y="T7"/>
                  </a:cxn>
                </a:cxnLst>
                <a:rect l="0" t="0" r="r" b="b"/>
                <a:pathLst>
                  <a:path w="73" h="73">
                    <a:moveTo>
                      <a:pt x="37" y="0"/>
                    </a:moveTo>
                    <a:lnTo>
                      <a:pt x="73" y="73"/>
                    </a:lnTo>
                    <a:lnTo>
                      <a:pt x="0" y="73"/>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7" name="Freeform 219"/>
              <p:cNvSpPr>
                <a:spLocks/>
              </p:cNvSpPr>
              <p:nvPr/>
            </p:nvSpPr>
            <p:spPr bwMode="auto">
              <a:xfrm>
                <a:off x="4820" y="1154"/>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8" name="Freeform 220"/>
              <p:cNvSpPr>
                <a:spLocks/>
              </p:cNvSpPr>
              <p:nvPr/>
            </p:nvSpPr>
            <p:spPr bwMode="auto">
              <a:xfrm>
                <a:off x="4936" y="1111"/>
                <a:ext cx="72" cy="73"/>
              </a:xfrm>
              <a:custGeom>
                <a:avLst/>
                <a:gdLst>
                  <a:gd name="T0" fmla="*/ 36 w 72"/>
                  <a:gd name="T1" fmla="*/ 0 h 73"/>
                  <a:gd name="T2" fmla="*/ 72 w 72"/>
                  <a:gd name="T3" fmla="*/ 73 h 73"/>
                  <a:gd name="T4" fmla="*/ 0 w 72"/>
                  <a:gd name="T5" fmla="*/ 73 h 73"/>
                  <a:gd name="T6" fmla="*/ 36 w 72"/>
                  <a:gd name="T7" fmla="*/ 0 h 73"/>
                </a:gdLst>
                <a:ahLst/>
                <a:cxnLst>
                  <a:cxn ang="0">
                    <a:pos x="T0" y="T1"/>
                  </a:cxn>
                  <a:cxn ang="0">
                    <a:pos x="T2" y="T3"/>
                  </a:cxn>
                  <a:cxn ang="0">
                    <a:pos x="T4" y="T5"/>
                  </a:cxn>
                  <a:cxn ang="0">
                    <a:pos x="T6" y="T7"/>
                  </a:cxn>
                </a:cxnLst>
                <a:rect l="0" t="0" r="r" b="b"/>
                <a:pathLst>
                  <a:path w="72" h="73">
                    <a:moveTo>
                      <a:pt x="36" y="0"/>
                    </a:moveTo>
                    <a:lnTo>
                      <a:pt x="72"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09" name="Freeform 221"/>
              <p:cNvSpPr>
                <a:spLocks/>
              </p:cNvSpPr>
              <p:nvPr/>
            </p:nvSpPr>
            <p:spPr bwMode="auto">
              <a:xfrm>
                <a:off x="5052" y="1102"/>
                <a:ext cx="73" cy="73"/>
              </a:xfrm>
              <a:custGeom>
                <a:avLst/>
                <a:gdLst>
                  <a:gd name="T0" fmla="*/ 36 w 73"/>
                  <a:gd name="T1" fmla="*/ 0 h 73"/>
                  <a:gd name="T2" fmla="*/ 73 w 73"/>
                  <a:gd name="T3" fmla="*/ 73 h 73"/>
                  <a:gd name="T4" fmla="*/ 0 w 73"/>
                  <a:gd name="T5" fmla="*/ 73 h 73"/>
                  <a:gd name="T6" fmla="*/ 36 w 73"/>
                  <a:gd name="T7" fmla="*/ 0 h 73"/>
                </a:gdLst>
                <a:ahLst/>
                <a:cxnLst>
                  <a:cxn ang="0">
                    <a:pos x="T0" y="T1"/>
                  </a:cxn>
                  <a:cxn ang="0">
                    <a:pos x="T2" y="T3"/>
                  </a:cxn>
                  <a:cxn ang="0">
                    <a:pos x="T4" y="T5"/>
                  </a:cxn>
                  <a:cxn ang="0">
                    <a:pos x="T6" y="T7"/>
                  </a:cxn>
                </a:cxnLst>
                <a:rect l="0" t="0" r="r" b="b"/>
                <a:pathLst>
                  <a:path w="73" h="73">
                    <a:moveTo>
                      <a:pt x="36" y="0"/>
                    </a:moveTo>
                    <a:lnTo>
                      <a:pt x="73" y="73"/>
                    </a:lnTo>
                    <a:lnTo>
                      <a:pt x="0" y="73"/>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10" name="Freeform 222"/>
              <p:cNvSpPr>
                <a:spLocks/>
              </p:cNvSpPr>
              <p:nvPr/>
            </p:nvSpPr>
            <p:spPr bwMode="auto">
              <a:xfrm>
                <a:off x="5168" y="1051"/>
                <a:ext cx="73" cy="72"/>
              </a:xfrm>
              <a:custGeom>
                <a:avLst/>
                <a:gdLst>
                  <a:gd name="T0" fmla="*/ 37 w 73"/>
                  <a:gd name="T1" fmla="*/ 0 h 72"/>
                  <a:gd name="T2" fmla="*/ 73 w 73"/>
                  <a:gd name="T3" fmla="*/ 72 h 72"/>
                  <a:gd name="T4" fmla="*/ 0 w 73"/>
                  <a:gd name="T5" fmla="*/ 72 h 72"/>
                  <a:gd name="T6" fmla="*/ 37 w 73"/>
                  <a:gd name="T7" fmla="*/ 0 h 72"/>
                </a:gdLst>
                <a:ahLst/>
                <a:cxnLst>
                  <a:cxn ang="0">
                    <a:pos x="T0" y="T1"/>
                  </a:cxn>
                  <a:cxn ang="0">
                    <a:pos x="T2" y="T3"/>
                  </a:cxn>
                  <a:cxn ang="0">
                    <a:pos x="T4" y="T5"/>
                  </a:cxn>
                  <a:cxn ang="0">
                    <a:pos x="T6" y="T7"/>
                  </a:cxn>
                </a:cxnLst>
                <a:rect l="0" t="0" r="r" b="b"/>
                <a:pathLst>
                  <a:path w="73" h="72">
                    <a:moveTo>
                      <a:pt x="37" y="0"/>
                    </a:moveTo>
                    <a:lnTo>
                      <a:pt x="73" y="72"/>
                    </a:lnTo>
                    <a:lnTo>
                      <a:pt x="0" y="72"/>
                    </a:lnTo>
                    <a:lnTo>
                      <a:pt x="37" y="0"/>
                    </a:lnTo>
                    <a:close/>
                  </a:path>
                </a:pathLst>
              </a:custGeom>
              <a:solidFill>
                <a:srgbClr val="808080"/>
              </a:solidFill>
              <a:ln w="22225">
                <a:solidFill>
                  <a:srgbClr val="C0C0C0"/>
                </a:solidFill>
                <a:prstDash val="solid"/>
                <a:round/>
                <a:headEnd/>
                <a:tailEnd/>
              </a:ln>
            </p:spPr>
            <p:txBody>
              <a:bodyPr/>
              <a:lstStyle/>
              <a:p>
                <a:endParaRPr lang="en-US"/>
              </a:p>
            </p:txBody>
          </p:sp>
          <p:sp>
            <p:nvSpPr>
              <p:cNvPr id="242911" name="Freeform 223"/>
              <p:cNvSpPr>
                <a:spLocks/>
              </p:cNvSpPr>
              <p:nvPr/>
            </p:nvSpPr>
            <p:spPr bwMode="auto">
              <a:xfrm>
                <a:off x="5285" y="1019"/>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sp>
            <p:nvSpPr>
              <p:cNvPr id="242912" name="Freeform 224"/>
              <p:cNvSpPr>
                <a:spLocks/>
              </p:cNvSpPr>
              <p:nvPr/>
            </p:nvSpPr>
            <p:spPr bwMode="auto">
              <a:xfrm>
                <a:off x="5401" y="1017"/>
                <a:ext cx="72" cy="72"/>
              </a:xfrm>
              <a:custGeom>
                <a:avLst/>
                <a:gdLst>
                  <a:gd name="T0" fmla="*/ 36 w 72"/>
                  <a:gd name="T1" fmla="*/ 0 h 72"/>
                  <a:gd name="T2" fmla="*/ 72 w 72"/>
                  <a:gd name="T3" fmla="*/ 72 h 72"/>
                  <a:gd name="T4" fmla="*/ 0 w 72"/>
                  <a:gd name="T5" fmla="*/ 72 h 72"/>
                  <a:gd name="T6" fmla="*/ 36 w 72"/>
                  <a:gd name="T7" fmla="*/ 0 h 72"/>
                </a:gdLst>
                <a:ahLst/>
                <a:cxnLst>
                  <a:cxn ang="0">
                    <a:pos x="T0" y="T1"/>
                  </a:cxn>
                  <a:cxn ang="0">
                    <a:pos x="T2" y="T3"/>
                  </a:cxn>
                  <a:cxn ang="0">
                    <a:pos x="T4" y="T5"/>
                  </a:cxn>
                  <a:cxn ang="0">
                    <a:pos x="T6" y="T7"/>
                  </a:cxn>
                </a:cxnLst>
                <a:rect l="0" t="0" r="r" b="b"/>
                <a:pathLst>
                  <a:path w="72" h="72">
                    <a:moveTo>
                      <a:pt x="36" y="0"/>
                    </a:moveTo>
                    <a:lnTo>
                      <a:pt x="72" y="72"/>
                    </a:lnTo>
                    <a:lnTo>
                      <a:pt x="0" y="72"/>
                    </a:lnTo>
                    <a:lnTo>
                      <a:pt x="36" y="0"/>
                    </a:lnTo>
                    <a:close/>
                  </a:path>
                </a:pathLst>
              </a:custGeom>
              <a:solidFill>
                <a:srgbClr val="808080"/>
              </a:solidFill>
              <a:ln w="22225">
                <a:solidFill>
                  <a:srgbClr val="C0C0C0"/>
                </a:solidFill>
                <a:prstDash val="solid"/>
                <a:round/>
                <a:headEnd/>
                <a:tailEnd/>
              </a:ln>
            </p:spPr>
            <p:txBody>
              <a:bodyPr/>
              <a:lstStyle/>
              <a:p>
                <a:endParaRPr lang="en-US"/>
              </a:p>
            </p:txBody>
          </p:sp>
        </p:grpSp>
      </p:grpSp>
      <p:sp>
        <p:nvSpPr>
          <p:cNvPr id="225" name="Rectangle 3"/>
          <p:cNvSpPr>
            <a:spLocks noChangeArrowheads="1"/>
          </p:cNvSpPr>
          <p:nvPr/>
        </p:nvSpPr>
        <p:spPr bwMode="auto">
          <a:xfrm>
            <a:off x="8382000" y="6248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eaLnBrk="0" hangingPunct="0"/>
            <a:fld id="{13C425C6-F720-437B-8DE3-18F949B89A56}" type="slidenum">
              <a:rPr lang="en-US" sz="1600">
                <a:latin typeface="Arial" charset="0"/>
              </a:rPr>
              <a:pPr eaLnBrk="0" hangingPunct="0"/>
              <a:t>27</a:t>
            </a:fld>
            <a:endParaRPr lang="en-US" sz="1600" dirty="0">
              <a:latin typeface="Arial" charset="0"/>
            </a:endParaRPr>
          </a:p>
        </p:txBody>
      </p:sp>
    </p:spTree>
    <p:extLst>
      <p:ext uri="{BB962C8B-B14F-4D97-AF65-F5344CB8AC3E}">
        <p14:creationId xmlns:p14="http://schemas.microsoft.com/office/powerpoint/2010/main" val="4558026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42869"/>
                                        </p:tgtEl>
                                        <p:attrNameLst>
                                          <p:attrName>style.visibility</p:attrName>
                                        </p:attrNameLst>
                                      </p:cBhvr>
                                      <p:to>
                                        <p:strVal val="visible"/>
                                      </p:to>
                                    </p:set>
                                    <p:animEffect transition="in" filter="wipe(left)">
                                      <p:cBhvr>
                                        <p:cTn id="7" dur="1000"/>
                                        <p:tgtEl>
                                          <p:spTgt spid="242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2782"/>
                                        </p:tgtEl>
                                        <p:attrNameLst>
                                          <p:attrName>style.visibility</p:attrName>
                                        </p:attrNameLst>
                                      </p:cBhvr>
                                      <p:to>
                                        <p:strVal val="visible"/>
                                      </p:to>
                                    </p:set>
                                    <p:animEffect transition="in" filter="wipe(left)">
                                      <p:cBhvr>
                                        <p:cTn id="12" dur="1000"/>
                                        <p:tgtEl>
                                          <p:spTgt spid="24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Assembly Bill 32 actions</a:t>
            </a:r>
            <a:endParaRPr lang="en-US" baseline="-25000" dirty="0"/>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53822" y="1600200"/>
            <a:ext cx="6236356" cy="4525963"/>
          </a:xfrm>
          <a:prstGeom prst="rect">
            <a:avLst/>
          </a:prstGeom>
          <a:noFill/>
        </p:spPr>
      </p:pic>
      <p:sp>
        <p:nvSpPr>
          <p:cNvPr id="5" name="Rectangle 3"/>
          <p:cNvSpPr>
            <a:spLocks noChangeArrowheads="1"/>
          </p:cNvSpPr>
          <p:nvPr/>
        </p:nvSpPr>
        <p:spPr bwMode="auto">
          <a:xfrm>
            <a:off x="8382000" y="6248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pPr eaLnBrk="0" hangingPunct="0"/>
            <a:fld id="{13C425C6-F720-437B-8DE3-18F949B89A56}" type="slidenum">
              <a:rPr lang="en-US" sz="1600">
                <a:latin typeface="Arial" charset="0"/>
              </a:rPr>
              <a:pPr eaLnBrk="0" hangingPunct="0"/>
              <a:t>28</a:t>
            </a:fld>
            <a:endParaRPr lang="en-US" sz="1600" dirty="0">
              <a:latin typeface="Arial" charset="0"/>
            </a:endParaRPr>
          </a:p>
        </p:txBody>
      </p:sp>
    </p:spTree>
    <p:extLst>
      <p:ext uri="{BB962C8B-B14F-4D97-AF65-F5344CB8AC3E}">
        <p14:creationId xmlns:p14="http://schemas.microsoft.com/office/powerpoint/2010/main" val="379571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677333" y="304800"/>
            <a:ext cx="7772400" cy="762000"/>
          </a:xfrm>
        </p:spPr>
        <p:txBody>
          <a:bodyPr>
            <a:normAutofit fontScale="90000"/>
          </a:bodyPr>
          <a:lstStyle/>
          <a:p>
            <a:r>
              <a:rPr lang="en-US" altLang="en-US" sz="4800" dirty="0" smtClean="0"/>
              <a:t>Major California GHG policies</a:t>
            </a:r>
            <a:endParaRPr lang="en-US" altLang="en-US" sz="4800" dirty="0"/>
          </a:p>
        </p:txBody>
      </p:sp>
      <p:sp>
        <p:nvSpPr>
          <p:cNvPr id="1740803" name="Rectangle 3"/>
          <p:cNvSpPr>
            <a:spLocks noGrp="1" noChangeArrowheads="1"/>
          </p:cNvSpPr>
          <p:nvPr>
            <p:ph type="body" idx="1"/>
          </p:nvPr>
        </p:nvSpPr>
        <p:spPr>
          <a:xfrm>
            <a:off x="533401" y="1066800"/>
            <a:ext cx="8153400" cy="5410200"/>
          </a:xfrm>
        </p:spPr>
        <p:txBody>
          <a:bodyPr>
            <a:normAutofit fontScale="70000" lnSpcReduction="20000"/>
          </a:bodyPr>
          <a:lstStyle/>
          <a:p>
            <a:r>
              <a:rPr lang="en-US" altLang="en-US" dirty="0" smtClean="0"/>
              <a:t>Transportation</a:t>
            </a:r>
          </a:p>
          <a:p>
            <a:pPr lvl="1"/>
            <a:r>
              <a:rPr lang="en-US" altLang="en-US" dirty="0" smtClean="0"/>
              <a:t>54.5 mpg fleet average by 2025</a:t>
            </a:r>
          </a:p>
          <a:p>
            <a:pPr lvl="1"/>
            <a:r>
              <a:rPr lang="en-US" altLang="en-US" dirty="0" smtClean="0"/>
              <a:t>1.5 million </a:t>
            </a:r>
            <a:r>
              <a:rPr lang="en-US" altLang="en-US" dirty="0"/>
              <a:t> </a:t>
            </a:r>
            <a:r>
              <a:rPr lang="en-US" altLang="en-US" dirty="0" smtClean="0"/>
              <a:t>zero emission vehicles by 2025</a:t>
            </a:r>
          </a:p>
          <a:p>
            <a:pPr lvl="1"/>
            <a:r>
              <a:rPr lang="en-US" altLang="en-US" dirty="0"/>
              <a:t>10% lower carbon intensity by 2020</a:t>
            </a:r>
          </a:p>
          <a:p>
            <a:pPr lvl="1"/>
            <a:r>
              <a:rPr lang="en-US" altLang="en-US" dirty="0" smtClean="0"/>
              <a:t>~7.6</a:t>
            </a:r>
            <a:r>
              <a:rPr lang="en-US" altLang="en-US" dirty="0"/>
              <a:t>% </a:t>
            </a:r>
            <a:r>
              <a:rPr lang="en-US" altLang="en-US" dirty="0" smtClean="0"/>
              <a:t>per capita VMT </a:t>
            </a:r>
            <a:r>
              <a:rPr lang="en-US" altLang="en-US" dirty="0"/>
              <a:t>reduction by </a:t>
            </a:r>
            <a:r>
              <a:rPr lang="en-US" altLang="en-US" dirty="0" smtClean="0"/>
              <a:t>2020, ~12</a:t>
            </a:r>
            <a:r>
              <a:rPr lang="en-US" altLang="en-US" dirty="0"/>
              <a:t>% </a:t>
            </a:r>
            <a:r>
              <a:rPr lang="en-US" altLang="en-US" dirty="0" smtClean="0"/>
              <a:t>by 2035 (SB 375)</a:t>
            </a:r>
          </a:p>
          <a:p>
            <a:r>
              <a:rPr lang="en-US" altLang="en-US" dirty="0" smtClean="0"/>
              <a:t>Electricity generation</a:t>
            </a:r>
          </a:p>
          <a:p>
            <a:pPr lvl="1"/>
            <a:r>
              <a:rPr lang="en-US" altLang="en-US" dirty="0"/>
              <a:t>33% renewable by </a:t>
            </a:r>
            <a:r>
              <a:rPr lang="en-US" altLang="en-US" dirty="0" smtClean="0"/>
              <a:t>2020</a:t>
            </a:r>
          </a:p>
          <a:p>
            <a:pPr lvl="1"/>
            <a:r>
              <a:rPr lang="en-US" altLang="en-US" dirty="0" smtClean="0"/>
              <a:t>No </a:t>
            </a:r>
            <a:r>
              <a:rPr lang="en-US" altLang="en-US" dirty="0"/>
              <a:t>coal after </a:t>
            </a:r>
            <a:r>
              <a:rPr lang="en-US" altLang="en-US" dirty="0" smtClean="0"/>
              <a:t>2025 (SB </a:t>
            </a:r>
            <a:r>
              <a:rPr lang="en-US" altLang="en-US" dirty="0"/>
              <a:t>1368</a:t>
            </a:r>
            <a:r>
              <a:rPr lang="en-US" altLang="en-US" dirty="0" smtClean="0"/>
              <a:t>)</a:t>
            </a:r>
          </a:p>
          <a:p>
            <a:pPr lvl="1"/>
            <a:r>
              <a:rPr lang="en-US" altLang="en-US" dirty="0" smtClean="0"/>
              <a:t>12,000 MW renewable self generation by 2025</a:t>
            </a:r>
            <a:endParaRPr lang="en-US" altLang="en-US" dirty="0"/>
          </a:p>
          <a:p>
            <a:r>
              <a:rPr lang="en-US" altLang="en-US" dirty="0" smtClean="0"/>
              <a:t>Energy efficiency</a:t>
            </a:r>
          </a:p>
          <a:p>
            <a:pPr lvl="1"/>
            <a:r>
              <a:rPr lang="en-US" altLang="en-US" dirty="0" smtClean="0"/>
              <a:t>Appliance standards</a:t>
            </a:r>
          </a:p>
          <a:p>
            <a:pPr lvl="1"/>
            <a:r>
              <a:rPr lang="en-US" altLang="en-US" dirty="0" smtClean="0"/>
              <a:t>$2.5B for </a:t>
            </a:r>
            <a:r>
              <a:rPr lang="en-US" altLang="en-US" dirty="0"/>
              <a:t>school </a:t>
            </a:r>
            <a:r>
              <a:rPr lang="en-US" altLang="en-US" dirty="0" smtClean="0"/>
              <a:t>retrofits (Prop 39), retrofit existing building (AB 758)</a:t>
            </a:r>
          </a:p>
          <a:p>
            <a:pPr lvl="1"/>
            <a:r>
              <a:rPr lang="en-US" altLang="en-US" dirty="0" smtClean="0"/>
              <a:t>Zero energy new residential buildings by 2020, commercial by 2030</a:t>
            </a:r>
          </a:p>
          <a:p>
            <a:r>
              <a:rPr lang="en-US" altLang="en-US" dirty="0" smtClean="0"/>
              <a:t>Water</a:t>
            </a:r>
          </a:p>
          <a:p>
            <a:pPr lvl="1"/>
            <a:r>
              <a:rPr lang="en-US" altLang="en-US" dirty="0"/>
              <a:t>20% </a:t>
            </a:r>
            <a:r>
              <a:rPr lang="en-US" altLang="en-US" dirty="0" smtClean="0"/>
              <a:t>per </a:t>
            </a:r>
            <a:r>
              <a:rPr lang="en-US" altLang="en-US" dirty="0"/>
              <a:t>capita water consumption reduction </a:t>
            </a:r>
            <a:r>
              <a:rPr lang="en-US" altLang="en-US" dirty="0" smtClean="0"/>
              <a:t>by 2020</a:t>
            </a:r>
          </a:p>
          <a:p>
            <a:r>
              <a:rPr lang="en-US" altLang="en-US" dirty="0" smtClean="0"/>
              <a:t>Waste</a:t>
            </a:r>
            <a:endParaRPr lang="en-US" altLang="en-US" dirty="0"/>
          </a:p>
          <a:p>
            <a:pPr lvl="1"/>
            <a:r>
              <a:rPr lang="en-US" altLang="en-US" dirty="0"/>
              <a:t>75% diversion by 2020 (AB 341</a:t>
            </a:r>
            <a:r>
              <a:rPr lang="en-US" altLang="en-US" dirty="0" smtClean="0"/>
              <a:t>)</a:t>
            </a:r>
          </a:p>
        </p:txBody>
      </p:sp>
      <p:sp>
        <p:nvSpPr>
          <p:cNvPr id="2" name="Slide Number Placeholder 1"/>
          <p:cNvSpPr>
            <a:spLocks noGrp="1"/>
          </p:cNvSpPr>
          <p:nvPr>
            <p:ph type="sldNum" sz="quarter" idx="12"/>
          </p:nvPr>
        </p:nvSpPr>
        <p:spPr/>
        <p:txBody>
          <a:bodyPr/>
          <a:lstStyle/>
          <a:p>
            <a:fld id="{5CA70564-F191-45B4-8834-722FD2024B20}" type="slidenum">
              <a:rPr lang="en-US" sz="1600" smtClean="0"/>
              <a:t>29</a:t>
            </a:fld>
            <a:endParaRPr lang="en-US" sz="1600" dirty="0"/>
          </a:p>
        </p:txBody>
      </p:sp>
    </p:spTree>
    <p:extLst>
      <p:ext uri="{BB962C8B-B14F-4D97-AF65-F5344CB8AC3E}">
        <p14:creationId xmlns:p14="http://schemas.microsoft.com/office/powerpoint/2010/main" val="308642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a:xfrm>
            <a:off x="663575" y="228600"/>
            <a:ext cx="7772400" cy="838200"/>
          </a:xfrm>
        </p:spPr>
        <p:txBody>
          <a:bodyPr/>
          <a:lstStyle/>
          <a:p>
            <a:r>
              <a:rPr lang="en-US" sz="4800" dirty="0" smtClean="0"/>
              <a:t>Our national impact</a:t>
            </a:r>
          </a:p>
        </p:txBody>
      </p:sp>
      <p:sp>
        <p:nvSpPr>
          <p:cNvPr id="203779" name="Rectangle 3"/>
          <p:cNvSpPr>
            <a:spLocks noGrp="1"/>
          </p:cNvSpPr>
          <p:nvPr>
            <p:ph type="body" idx="1"/>
          </p:nvPr>
        </p:nvSpPr>
        <p:spPr>
          <a:xfrm>
            <a:off x="488950" y="1295400"/>
            <a:ext cx="8197850" cy="5257800"/>
          </a:xfrm>
        </p:spPr>
        <p:txBody>
          <a:bodyPr>
            <a:normAutofit lnSpcReduction="10000"/>
          </a:bodyPr>
          <a:lstStyle/>
          <a:p>
            <a:pPr marL="0" indent="0" algn="ctr">
              <a:spcBef>
                <a:spcPct val="0"/>
              </a:spcBef>
              <a:buNone/>
            </a:pPr>
            <a:r>
              <a:rPr lang="en-US" b="1" dirty="0" smtClean="0">
                <a:solidFill>
                  <a:srgbClr val="969696"/>
                </a:solidFill>
              </a:rPr>
              <a:t>Federal Clean Air </a:t>
            </a:r>
            <a:r>
              <a:rPr lang="en-US" b="1" dirty="0">
                <a:solidFill>
                  <a:srgbClr val="969696"/>
                </a:solidFill>
              </a:rPr>
              <a:t>Act </a:t>
            </a:r>
            <a:r>
              <a:rPr lang="en-US" b="1" dirty="0" smtClean="0">
                <a:solidFill>
                  <a:srgbClr val="969696"/>
                </a:solidFill>
              </a:rPr>
              <a:t>Exemption</a:t>
            </a:r>
          </a:p>
          <a:p>
            <a:pPr marL="0" indent="0" algn="ctr">
              <a:spcBef>
                <a:spcPct val="0"/>
              </a:spcBef>
              <a:buNone/>
            </a:pPr>
            <a:r>
              <a:rPr lang="en-US" b="1" dirty="0" smtClean="0">
                <a:solidFill>
                  <a:srgbClr val="969696"/>
                </a:solidFill>
              </a:rPr>
              <a:t>for </a:t>
            </a:r>
            <a:r>
              <a:rPr lang="en-US" b="1" dirty="0">
                <a:solidFill>
                  <a:srgbClr val="969696"/>
                </a:solidFill>
              </a:rPr>
              <a:t>California vehicle </a:t>
            </a:r>
            <a:r>
              <a:rPr lang="en-US" b="1" dirty="0" smtClean="0">
                <a:solidFill>
                  <a:srgbClr val="969696"/>
                </a:solidFill>
              </a:rPr>
              <a:t>emission </a:t>
            </a:r>
            <a:r>
              <a:rPr lang="en-US" b="1" dirty="0">
                <a:solidFill>
                  <a:srgbClr val="969696"/>
                </a:solidFill>
              </a:rPr>
              <a:t>standards</a:t>
            </a:r>
          </a:p>
          <a:p>
            <a:pPr marL="0" indent="0" algn="ctr">
              <a:spcBef>
                <a:spcPct val="0"/>
              </a:spcBef>
              <a:buNone/>
            </a:pPr>
            <a:r>
              <a:rPr lang="en-US" sz="2800" dirty="0" smtClean="0"/>
              <a:t>To meet “compelling </a:t>
            </a:r>
            <a:r>
              <a:rPr lang="en-US" sz="2800" dirty="0"/>
              <a:t>and </a:t>
            </a:r>
            <a:r>
              <a:rPr lang="en-US" sz="2800" dirty="0" smtClean="0"/>
              <a:t>extraordinary” conditions</a:t>
            </a:r>
          </a:p>
          <a:p>
            <a:pPr marL="0" indent="0" algn="ctr">
              <a:spcBef>
                <a:spcPct val="0"/>
              </a:spcBef>
              <a:buNone/>
            </a:pPr>
            <a:r>
              <a:rPr lang="en-US" sz="2800" dirty="0" smtClean="0"/>
              <a:t>Must </a:t>
            </a:r>
            <a:r>
              <a:rPr lang="en-US" sz="2800" dirty="0"/>
              <a:t>meet or exceed federal </a:t>
            </a:r>
            <a:r>
              <a:rPr lang="en-US" sz="2800" dirty="0" smtClean="0"/>
              <a:t>regulations</a:t>
            </a:r>
          </a:p>
          <a:p>
            <a:pPr marL="0" indent="0" algn="ctr">
              <a:spcBef>
                <a:spcPct val="0"/>
              </a:spcBef>
              <a:buNone/>
            </a:pPr>
            <a:r>
              <a:rPr lang="en-US" sz="2800" dirty="0" smtClean="0"/>
              <a:t>Can be adopted by other states</a:t>
            </a:r>
          </a:p>
          <a:p>
            <a:pPr marL="0" indent="0" algn="ctr">
              <a:spcBef>
                <a:spcPct val="0"/>
              </a:spcBef>
              <a:buNone/>
            </a:pPr>
            <a:r>
              <a:rPr lang="en-US" sz="2800" dirty="0" smtClean="0"/>
              <a:t>(15 including Northeast States, Oregon, Washington)</a:t>
            </a:r>
          </a:p>
          <a:p>
            <a:pPr marL="0" indent="0" algn="ctr">
              <a:spcBef>
                <a:spcPct val="0"/>
              </a:spcBef>
              <a:buFont typeface="Arial" charset="0"/>
              <a:buNone/>
            </a:pPr>
            <a:endParaRPr lang="en-US" sz="2800" dirty="0" smtClean="0"/>
          </a:p>
          <a:p>
            <a:pPr marL="0" indent="0" algn="ctr">
              <a:spcBef>
                <a:spcPct val="0"/>
              </a:spcBef>
              <a:buNone/>
            </a:pPr>
            <a:r>
              <a:rPr lang="en-US" b="1" dirty="0" smtClean="0">
                <a:solidFill>
                  <a:srgbClr val="969696"/>
                </a:solidFill>
              </a:rPr>
              <a:t>California Firsts</a:t>
            </a:r>
          </a:p>
          <a:p>
            <a:pPr marL="0" indent="0" algn="ctr">
              <a:spcBef>
                <a:spcPct val="0"/>
              </a:spcBef>
              <a:buFont typeface="Arial" charset="0"/>
              <a:buNone/>
            </a:pPr>
            <a:r>
              <a:rPr lang="en-US" sz="2800" dirty="0" smtClean="0"/>
              <a:t>Lead-free gasoline</a:t>
            </a:r>
          </a:p>
          <a:p>
            <a:pPr marL="0" indent="0" algn="ctr">
              <a:spcBef>
                <a:spcPct val="0"/>
              </a:spcBef>
              <a:buNone/>
            </a:pPr>
            <a:r>
              <a:rPr lang="en-US" sz="2800" dirty="0"/>
              <a:t>Low-sulfur fuels</a:t>
            </a:r>
          </a:p>
          <a:p>
            <a:pPr marL="0" indent="0" algn="ctr">
              <a:spcBef>
                <a:spcPct val="0"/>
              </a:spcBef>
              <a:buFont typeface="Arial" charset="0"/>
              <a:buNone/>
            </a:pPr>
            <a:r>
              <a:rPr lang="en-US" sz="2800" dirty="0" smtClean="0"/>
              <a:t>Three-way catalytic converter</a:t>
            </a:r>
          </a:p>
          <a:p>
            <a:pPr marL="0" indent="0" algn="ctr">
              <a:spcBef>
                <a:spcPct val="0"/>
              </a:spcBef>
              <a:buFont typeface="Arial" charset="0"/>
              <a:buNone/>
            </a:pPr>
            <a:r>
              <a:rPr lang="en-US" sz="2800" dirty="0" smtClean="0"/>
              <a:t>Stringent NO</a:t>
            </a:r>
            <a:r>
              <a:rPr lang="en-US" sz="2800" baseline="-25000" dirty="0" smtClean="0"/>
              <a:t>X</a:t>
            </a:r>
            <a:r>
              <a:rPr lang="en-US" sz="2800" dirty="0" smtClean="0"/>
              <a:t> control</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3</a:t>
            </a:fld>
            <a:endParaRPr lang="en-US" sz="1600" dirty="0"/>
          </a:p>
        </p:txBody>
      </p:sp>
    </p:spTree>
    <p:extLst>
      <p:ext uri="{BB962C8B-B14F-4D97-AF65-F5344CB8AC3E}">
        <p14:creationId xmlns:p14="http://schemas.microsoft.com/office/powerpoint/2010/main" val="16160358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677333" y="304800"/>
            <a:ext cx="7772400" cy="1143000"/>
          </a:xfrm>
        </p:spPr>
        <p:txBody>
          <a:bodyPr>
            <a:normAutofit/>
          </a:bodyPr>
          <a:lstStyle/>
          <a:p>
            <a:r>
              <a:rPr lang="en-US" altLang="en-US" sz="4800" dirty="0"/>
              <a:t>Summary</a:t>
            </a:r>
          </a:p>
        </p:txBody>
      </p:sp>
      <p:sp>
        <p:nvSpPr>
          <p:cNvPr id="1740803" name="Rectangle 3"/>
          <p:cNvSpPr>
            <a:spLocks noGrp="1" noChangeArrowheads="1"/>
          </p:cNvSpPr>
          <p:nvPr>
            <p:ph type="body" idx="1"/>
          </p:nvPr>
        </p:nvSpPr>
        <p:spPr>
          <a:xfrm>
            <a:off x="533401" y="1524000"/>
            <a:ext cx="8229600" cy="4800600"/>
          </a:xfrm>
        </p:spPr>
        <p:txBody>
          <a:bodyPr>
            <a:normAutofit fontScale="92500" lnSpcReduction="10000"/>
          </a:bodyPr>
          <a:lstStyle/>
          <a:p>
            <a:r>
              <a:rPr lang="en-US" altLang="en-US" dirty="0"/>
              <a:t>California had </a:t>
            </a:r>
            <a:r>
              <a:rPr lang="en-US" altLang="en-US" dirty="0" smtClean="0"/>
              <a:t>worst </a:t>
            </a:r>
            <a:r>
              <a:rPr lang="en-US" altLang="en-US" dirty="0"/>
              <a:t>air quality in </a:t>
            </a:r>
            <a:r>
              <a:rPr lang="en-US" altLang="en-US" dirty="0" smtClean="0"/>
              <a:t>world</a:t>
            </a:r>
          </a:p>
          <a:p>
            <a:r>
              <a:rPr lang="en-US" altLang="en-US" dirty="0" smtClean="0"/>
              <a:t>Current air pollution health risk</a:t>
            </a:r>
          </a:p>
          <a:p>
            <a:pPr lvl="1"/>
            <a:r>
              <a:rPr lang="en-US" altLang="en-US" dirty="0" smtClean="0"/>
              <a:t>PM2.5 &gt;&gt; ozone &gt; air toxics</a:t>
            </a:r>
          </a:p>
          <a:p>
            <a:r>
              <a:rPr lang="en-US" altLang="en-US" dirty="0" smtClean="0"/>
              <a:t>Emissions control focus</a:t>
            </a:r>
          </a:p>
          <a:p>
            <a:pPr lvl="1"/>
            <a:r>
              <a:rPr lang="en-US" altLang="en-US" dirty="0" smtClean="0"/>
              <a:t>1950s and 1960s:  smoke</a:t>
            </a:r>
          </a:p>
          <a:p>
            <a:pPr lvl="1"/>
            <a:r>
              <a:rPr lang="en-US" altLang="en-US" dirty="0" smtClean="0"/>
              <a:t>1970s and 1980s:  lead, SO</a:t>
            </a:r>
            <a:r>
              <a:rPr lang="en-US" altLang="en-US" baseline="-25000" dirty="0"/>
              <a:t>X</a:t>
            </a:r>
            <a:r>
              <a:rPr lang="en-US" altLang="en-US" dirty="0" smtClean="0"/>
              <a:t>, </a:t>
            </a:r>
            <a:r>
              <a:rPr lang="en-US" altLang="en-US" dirty="0"/>
              <a:t>hydrocarbons and NO</a:t>
            </a:r>
            <a:r>
              <a:rPr lang="en-US" altLang="en-US" baseline="-25000" dirty="0"/>
              <a:t>X</a:t>
            </a:r>
            <a:endParaRPr lang="en-US" altLang="en-US" dirty="0" smtClean="0"/>
          </a:p>
          <a:p>
            <a:pPr lvl="1"/>
            <a:r>
              <a:rPr lang="en-US" altLang="en-US" dirty="0" smtClean="0"/>
              <a:t>1990s to present:  diesel PM and NO</a:t>
            </a:r>
            <a:r>
              <a:rPr lang="en-US" altLang="en-US" baseline="-25000" dirty="0" smtClean="0"/>
              <a:t>X</a:t>
            </a:r>
            <a:r>
              <a:rPr lang="en-US" altLang="en-US" dirty="0" smtClean="0"/>
              <a:t>, air toxics, GHG</a:t>
            </a:r>
          </a:p>
          <a:p>
            <a:r>
              <a:rPr lang="en-US" altLang="en-US" dirty="0" smtClean="0"/>
              <a:t>Air quality improved 75-90% over past 45 years</a:t>
            </a:r>
          </a:p>
          <a:p>
            <a:r>
              <a:rPr lang="en-US" altLang="en-US" dirty="0"/>
              <a:t>Benefits much greater than control costs</a:t>
            </a:r>
          </a:p>
          <a:p>
            <a:r>
              <a:rPr lang="en-US" altLang="en-US" smtClean="0"/>
              <a:t>Need to achieve </a:t>
            </a:r>
            <a:r>
              <a:rPr lang="en-US" altLang="en-US" dirty="0" smtClean="0"/>
              <a:t>80-90% GHG control</a:t>
            </a:r>
          </a:p>
        </p:txBody>
      </p:sp>
      <p:sp>
        <p:nvSpPr>
          <p:cNvPr id="2" name="Slide Number Placeholder 1"/>
          <p:cNvSpPr>
            <a:spLocks noGrp="1"/>
          </p:cNvSpPr>
          <p:nvPr>
            <p:ph type="sldNum" sz="quarter" idx="12"/>
          </p:nvPr>
        </p:nvSpPr>
        <p:spPr/>
        <p:txBody>
          <a:bodyPr/>
          <a:lstStyle/>
          <a:p>
            <a:fld id="{5CA70564-F191-45B4-8834-722FD2024B20}" type="slidenum">
              <a:rPr lang="en-US" sz="1600" smtClean="0"/>
              <a:t>30</a:t>
            </a:fld>
            <a:endParaRPr lang="en-US" sz="1600" dirty="0"/>
          </a:p>
        </p:txBody>
      </p:sp>
    </p:spTree>
    <p:extLst>
      <p:ext uri="{BB962C8B-B14F-4D97-AF65-F5344CB8AC3E}">
        <p14:creationId xmlns:p14="http://schemas.microsoft.com/office/powerpoint/2010/main" val="402418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a:xfrm>
            <a:off x="663575" y="228600"/>
            <a:ext cx="7772400" cy="838200"/>
          </a:xfrm>
        </p:spPr>
        <p:txBody>
          <a:bodyPr/>
          <a:lstStyle/>
          <a:p>
            <a:r>
              <a:rPr lang="en-US" sz="4800" dirty="0" smtClean="0"/>
              <a:t>Our policy instruments</a:t>
            </a:r>
          </a:p>
        </p:txBody>
      </p:sp>
      <p:sp>
        <p:nvSpPr>
          <p:cNvPr id="205827" name="Rectangle 3"/>
          <p:cNvSpPr>
            <a:spLocks noGrp="1"/>
          </p:cNvSpPr>
          <p:nvPr>
            <p:ph type="body" idx="1"/>
          </p:nvPr>
        </p:nvSpPr>
        <p:spPr>
          <a:xfrm>
            <a:off x="488950" y="1143000"/>
            <a:ext cx="8197850" cy="5410200"/>
          </a:xfrm>
        </p:spPr>
        <p:txBody>
          <a:bodyPr>
            <a:normAutofit/>
          </a:bodyPr>
          <a:lstStyle/>
          <a:p>
            <a:pPr algn="ctr">
              <a:spcBef>
                <a:spcPct val="0"/>
              </a:spcBef>
              <a:buFont typeface="Arial" charset="0"/>
              <a:buNone/>
            </a:pPr>
            <a:r>
              <a:rPr lang="en-US" b="1" dirty="0" smtClean="0">
                <a:solidFill>
                  <a:srgbClr val="969696"/>
                </a:solidFill>
              </a:rPr>
              <a:t>Performance-based Emission Standards</a:t>
            </a:r>
          </a:p>
          <a:p>
            <a:pPr algn="ctr">
              <a:spcBef>
                <a:spcPct val="0"/>
              </a:spcBef>
              <a:buFont typeface="Arial" charset="0"/>
              <a:buNone/>
            </a:pPr>
            <a:r>
              <a:rPr lang="en-US" sz="2800" dirty="0" err="1" smtClean="0"/>
              <a:t>Aftertreatment</a:t>
            </a:r>
            <a:r>
              <a:rPr lang="en-US" sz="2800" dirty="0" smtClean="0"/>
              <a:t> effective but turnover slow</a:t>
            </a:r>
          </a:p>
          <a:p>
            <a:pPr algn="ctr">
              <a:spcBef>
                <a:spcPct val="0"/>
              </a:spcBef>
              <a:buFont typeface="Arial" charset="0"/>
              <a:buNone/>
            </a:pPr>
            <a:r>
              <a:rPr lang="en-US" sz="2800" dirty="0" smtClean="0"/>
              <a:t>Retrofits and repowering also beneficial</a:t>
            </a:r>
          </a:p>
          <a:p>
            <a:pPr algn="ctr">
              <a:spcBef>
                <a:spcPct val="0"/>
              </a:spcBef>
              <a:buFont typeface="Arial" charset="0"/>
              <a:buNone/>
            </a:pPr>
            <a:r>
              <a:rPr lang="en-US" sz="2800" dirty="0" smtClean="0"/>
              <a:t>Fuel improvements provide immediate benefits</a:t>
            </a:r>
            <a:endParaRPr lang="en-US" dirty="0" smtClean="0"/>
          </a:p>
          <a:p>
            <a:pPr algn="ctr">
              <a:spcBef>
                <a:spcPct val="50000"/>
              </a:spcBef>
              <a:buFont typeface="Arial" charset="0"/>
              <a:buNone/>
            </a:pPr>
            <a:r>
              <a:rPr lang="en-US" b="1" dirty="0" smtClean="0">
                <a:solidFill>
                  <a:srgbClr val="969696"/>
                </a:solidFill>
              </a:rPr>
              <a:t>Incentive Funding</a:t>
            </a:r>
          </a:p>
          <a:p>
            <a:pPr algn="ctr">
              <a:spcBef>
                <a:spcPct val="0"/>
              </a:spcBef>
              <a:buFont typeface="Arial" charset="0"/>
              <a:buNone/>
            </a:pPr>
            <a:r>
              <a:rPr lang="en-US" sz="2800" dirty="0" smtClean="0"/>
              <a:t>$150M per year for diesel engines</a:t>
            </a:r>
          </a:p>
          <a:p>
            <a:pPr algn="ctr">
              <a:spcBef>
                <a:spcPct val="0"/>
              </a:spcBef>
              <a:buFont typeface="Arial" charset="0"/>
              <a:buNone/>
            </a:pPr>
            <a:r>
              <a:rPr lang="en-US" sz="2800" dirty="0" smtClean="0"/>
              <a:t>$1B for port trucks and equipment</a:t>
            </a:r>
            <a:endParaRPr lang="en-US" dirty="0" smtClean="0"/>
          </a:p>
          <a:p>
            <a:pPr algn="ctr">
              <a:spcBef>
                <a:spcPct val="50000"/>
              </a:spcBef>
              <a:buFont typeface="Arial" charset="0"/>
              <a:buNone/>
            </a:pPr>
            <a:r>
              <a:rPr lang="en-US" b="1" dirty="0" smtClean="0">
                <a:solidFill>
                  <a:srgbClr val="969696"/>
                </a:solidFill>
              </a:rPr>
              <a:t>Market-based Programs</a:t>
            </a:r>
          </a:p>
          <a:p>
            <a:pPr algn="ctr">
              <a:spcBef>
                <a:spcPct val="0"/>
              </a:spcBef>
              <a:buFont typeface="Arial" charset="0"/>
              <a:buNone/>
            </a:pPr>
            <a:r>
              <a:rPr lang="en-US" sz="2800" dirty="0" smtClean="0"/>
              <a:t>Carbon emission trading for large sources</a:t>
            </a:r>
          </a:p>
          <a:p>
            <a:pPr algn="ctr">
              <a:spcBef>
                <a:spcPct val="50000"/>
              </a:spcBef>
              <a:buFont typeface="Arial" charset="0"/>
              <a:buNone/>
            </a:pPr>
            <a:r>
              <a:rPr lang="en-US" b="1" dirty="0" smtClean="0">
                <a:solidFill>
                  <a:srgbClr val="969696"/>
                </a:solidFill>
              </a:rPr>
              <a:t>Enforcement and Monitoring Programs</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4</a:t>
            </a:fld>
            <a:endParaRPr lang="en-US" sz="1600" dirty="0"/>
          </a:p>
        </p:txBody>
      </p:sp>
    </p:spTree>
    <p:extLst>
      <p:ext uri="{BB962C8B-B14F-4D97-AF65-F5344CB8AC3E}">
        <p14:creationId xmlns:p14="http://schemas.microsoft.com/office/powerpoint/2010/main" val="26031590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p:cNvSpPr>
          <p:nvPr>
            <p:ph type="title"/>
          </p:nvPr>
        </p:nvSpPr>
        <p:spPr>
          <a:xfrm>
            <a:off x="663575" y="304800"/>
            <a:ext cx="7772400" cy="838200"/>
          </a:xfrm>
        </p:spPr>
        <p:txBody>
          <a:bodyPr/>
          <a:lstStyle/>
          <a:p>
            <a:r>
              <a:rPr lang="en-US" sz="4800" dirty="0" smtClean="0"/>
              <a:t>Science informs our policies</a:t>
            </a:r>
          </a:p>
        </p:txBody>
      </p:sp>
      <p:sp>
        <p:nvSpPr>
          <p:cNvPr id="191491" name="Rectangle 3"/>
          <p:cNvSpPr>
            <a:spLocks noGrp="1"/>
          </p:cNvSpPr>
          <p:nvPr>
            <p:ph type="body" idx="1"/>
          </p:nvPr>
        </p:nvSpPr>
        <p:spPr>
          <a:xfrm>
            <a:off x="527050" y="1295400"/>
            <a:ext cx="7940675" cy="5181600"/>
          </a:xfrm>
        </p:spPr>
        <p:txBody>
          <a:bodyPr>
            <a:normAutofit/>
          </a:bodyPr>
          <a:lstStyle/>
          <a:p>
            <a:pPr algn="ctr">
              <a:spcBef>
                <a:spcPct val="0"/>
              </a:spcBef>
              <a:buFont typeface="Arial" charset="0"/>
              <a:buNone/>
            </a:pPr>
            <a:r>
              <a:rPr lang="en-US" b="1" dirty="0" smtClean="0">
                <a:solidFill>
                  <a:srgbClr val="969696"/>
                </a:solidFill>
              </a:rPr>
              <a:t>Legislative Requirements</a:t>
            </a:r>
          </a:p>
          <a:p>
            <a:pPr algn="ctr">
              <a:spcBef>
                <a:spcPct val="0"/>
              </a:spcBef>
              <a:buFont typeface="Arial" charset="0"/>
              <a:buNone/>
            </a:pPr>
            <a:r>
              <a:rPr lang="en-US" sz="2800" dirty="0" smtClean="0"/>
              <a:t>Automotive Engineer and M.D. on Governing Board</a:t>
            </a:r>
          </a:p>
          <a:p>
            <a:pPr algn="ctr">
              <a:spcBef>
                <a:spcPct val="0"/>
              </a:spcBef>
              <a:buFont typeface="Arial" charset="0"/>
              <a:buNone/>
            </a:pPr>
            <a:r>
              <a:rPr lang="en-US" sz="2800" dirty="0" smtClean="0"/>
              <a:t>Health-based ambient air quality standards</a:t>
            </a:r>
          </a:p>
          <a:p>
            <a:pPr algn="ctr">
              <a:spcBef>
                <a:spcPct val="0"/>
              </a:spcBef>
              <a:buFont typeface="Arial" charset="0"/>
              <a:buNone/>
            </a:pPr>
            <a:r>
              <a:rPr lang="en-US" sz="2800" dirty="0" smtClean="0"/>
              <a:t>Extramural research program with external oversight</a:t>
            </a:r>
          </a:p>
          <a:p>
            <a:pPr algn="ctr">
              <a:spcBef>
                <a:spcPct val="0"/>
              </a:spcBef>
              <a:buFont typeface="Arial" charset="0"/>
              <a:buNone/>
            </a:pPr>
            <a:r>
              <a:rPr lang="en-US" sz="2800" dirty="0" smtClean="0"/>
              <a:t>Peer review of scientific basis for regulations</a:t>
            </a:r>
          </a:p>
          <a:p>
            <a:pPr algn="ctr">
              <a:spcBef>
                <a:spcPct val="50000"/>
              </a:spcBef>
              <a:buFont typeface="Arial" charset="0"/>
              <a:buNone/>
            </a:pPr>
            <a:r>
              <a:rPr lang="en-US" b="1" dirty="0" smtClean="0">
                <a:solidFill>
                  <a:srgbClr val="969696"/>
                </a:solidFill>
              </a:rPr>
              <a:t>Workforce</a:t>
            </a:r>
          </a:p>
          <a:p>
            <a:pPr algn="ctr">
              <a:spcBef>
                <a:spcPct val="0"/>
              </a:spcBef>
              <a:buFont typeface="Arial" charset="0"/>
              <a:buNone/>
            </a:pPr>
            <a:r>
              <a:rPr lang="en-US" sz="2800" dirty="0" smtClean="0"/>
              <a:t>70% engineers and scientists</a:t>
            </a:r>
          </a:p>
          <a:p>
            <a:pPr algn="ctr">
              <a:spcBef>
                <a:spcPct val="0"/>
              </a:spcBef>
              <a:buFont typeface="Arial" charset="0"/>
              <a:buNone/>
            </a:pPr>
            <a:r>
              <a:rPr lang="en-US" sz="2800" dirty="0" smtClean="0"/>
              <a:t>In-house research</a:t>
            </a:r>
          </a:p>
          <a:p>
            <a:pPr algn="ctr">
              <a:spcBef>
                <a:spcPct val="50000"/>
              </a:spcBef>
              <a:buFont typeface="Arial" charset="0"/>
              <a:buNone/>
            </a:pPr>
            <a:r>
              <a:rPr lang="en-US" b="1" dirty="0" smtClean="0">
                <a:solidFill>
                  <a:srgbClr val="969696"/>
                </a:solidFill>
              </a:rPr>
              <a:t>Field/Modeling Studies</a:t>
            </a:r>
            <a:endParaRPr lang="en-US" sz="2800" dirty="0" smtClean="0"/>
          </a:p>
          <a:p>
            <a:pPr algn="ctr">
              <a:spcBef>
                <a:spcPct val="0"/>
              </a:spcBef>
              <a:buFont typeface="Arial" charset="0"/>
              <a:buNone/>
            </a:pPr>
            <a:r>
              <a:rPr lang="en-US" sz="2800" dirty="0" smtClean="0"/>
              <a:t>Los Angeles and San Joaquin Valley Air Basins</a:t>
            </a: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5</a:t>
            </a:fld>
            <a:endParaRPr lang="en-US" sz="1600" dirty="0"/>
          </a:p>
        </p:txBody>
      </p:sp>
    </p:spTree>
    <p:extLst>
      <p:ext uri="{BB962C8B-B14F-4D97-AF65-F5344CB8AC3E}">
        <p14:creationId xmlns:p14="http://schemas.microsoft.com/office/powerpoint/2010/main" val="30509354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p:cNvSpPr>
          <p:nvPr>
            <p:ph type="title"/>
          </p:nvPr>
        </p:nvSpPr>
        <p:spPr>
          <a:xfrm>
            <a:off x="228600" y="342900"/>
            <a:ext cx="8686800" cy="11430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4416" rIns="90417" bIns="44416"/>
          <a:lstStyle/>
          <a:p>
            <a:pPr>
              <a:lnSpc>
                <a:spcPct val="90000"/>
              </a:lnSpc>
            </a:pPr>
            <a:r>
              <a:rPr lang="en-US" sz="4800" dirty="0" smtClean="0"/>
              <a:t>California’s air pollution problem</a:t>
            </a:r>
          </a:p>
        </p:txBody>
      </p:sp>
      <p:sp>
        <p:nvSpPr>
          <p:cNvPr id="218116" name="Rectangle 4"/>
          <p:cNvSpPr>
            <a:spLocks noGrp="1"/>
          </p:cNvSpPr>
          <p:nvPr>
            <p:ph type="body" idx="1"/>
          </p:nvPr>
        </p:nvSpPr>
        <p:spPr>
          <a:xfrm>
            <a:off x="5105400" y="1828800"/>
            <a:ext cx="3581400" cy="22098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4416" rIns="90417" bIns="44416">
            <a:normAutofit fontScale="85000" lnSpcReduction="20000"/>
          </a:bodyPr>
          <a:lstStyle/>
          <a:p>
            <a:pPr marL="0" indent="0">
              <a:lnSpc>
                <a:spcPct val="110000"/>
              </a:lnSpc>
              <a:spcBef>
                <a:spcPts val="300"/>
              </a:spcBef>
              <a:buNone/>
            </a:pPr>
            <a:r>
              <a:rPr lang="en-US" sz="2800" dirty="0" smtClean="0"/>
              <a:t>Unique geography and meteorology confine air pollutants</a:t>
            </a:r>
          </a:p>
          <a:p>
            <a:pPr marL="0" indent="0">
              <a:lnSpc>
                <a:spcPct val="110000"/>
              </a:lnSpc>
              <a:spcBef>
                <a:spcPts val="300"/>
              </a:spcBef>
              <a:buNone/>
            </a:pPr>
            <a:endParaRPr lang="en-US" sz="2800" dirty="0" smtClean="0"/>
          </a:p>
          <a:p>
            <a:pPr marL="0" indent="0">
              <a:lnSpc>
                <a:spcPct val="110000"/>
              </a:lnSpc>
              <a:spcBef>
                <a:spcPts val="300"/>
              </a:spcBef>
              <a:buNone/>
            </a:pPr>
            <a:r>
              <a:rPr lang="en-US" sz="2800" dirty="0" smtClean="0"/>
              <a:t>Over 90% of Californians breathe unhealthy air</a:t>
            </a:r>
          </a:p>
        </p:txBody>
      </p:sp>
      <p:sp>
        <p:nvSpPr>
          <p:cNvPr id="6"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6</a:t>
            </a:fld>
            <a:endParaRPr lang="en-US" sz="1600" dirty="0"/>
          </a:p>
        </p:txBody>
      </p:sp>
      <p:pic>
        <p:nvPicPr>
          <p:cNvPr id="262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45291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p:cNvSpPr>
          <p:nvPr/>
        </p:nvSpPr>
        <p:spPr bwMode="auto">
          <a:xfrm>
            <a:off x="457200" y="30480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17" tIns="44416" rIns="90417" bIns="44416"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300"/>
              </a:spcBef>
              <a:buNone/>
            </a:pPr>
            <a:r>
              <a:rPr lang="en-US" sz="2800" dirty="0"/>
              <a:t>38 </a:t>
            </a:r>
            <a:r>
              <a:rPr lang="en-US" sz="2800" dirty="0" smtClean="0"/>
              <a:t>M people</a:t>
            </a:r>
          </a:p>
          <a:p>
            <a:pPr marL="0" indent="0">
              <a:lnSpc>
                <a:spcPct val="110000"/>
              </a:lnSpc>
              <a:spcBef>
                <a:spcPts val="300"/>
              </a:spcBef>
              <a:buNone/>
            </a:pPr>
            <a:r>
              <a:rPr lang="en-US" sz="2800" dirty="0" smtClean="0"/>
              <a:t>90 people per km</a:t>
            </a:r>
            <a:r>
              <a:rPr lang="en-US" sz="2800" baseline="30000" dirty="0" smtClean="0"/>
              <a:t>2</a:t>
            </a:r>
            <a:endParaRPr lang="en-US" sz="2800" dirty="0"/>
          </a:p>
          <a:p>
            <a:pPr marL="0" indent="0">
              <a:lnSpc>
                <a:spcPct val="110000"/>
              </a:lnSpc>
              <a:spcBef>
                <a:spcPts val="300"/>
              </a:spcBef>
              <a:buNone/>
            </a:pPr>
            <a:r>
              <a:rPr lang="en-US" sz="2800" dirty="0" smtClean="0"/>
              <a:t>24 M gasoline cars</a:t>
            </a:r>
          </a:p>
          <a:p>
            <a:pPr marL="0" indent="0">
              <a:lnSpc>
                <a:spcPct val="110000"/>
              </a:lnSpc>
              <a:spcBef>
                <a:spcPts val="300"/>
              </a:spcBef>
              <a:buNone/>
            </a:pPr>
            <a:r>
              <a:rPr lang="en-US" sz="2800" dirty="0" smtClean="0"/>
              <a:t>1.3 M diesel vehicles</a:t>
            </a:r>
          </a:p>
          <a:p>
            <a:pPr marL="0" indent="0">
              <a:lnSpc>
                <a:spcPct val="110000"/>
              </a:lnSpc>
              <a:spcBef>
                <a:spcPts val="300"/>
              </a:spcBef>
              <a:buNone/>
            </a:pPr>
            <a:r>
              <a:rPr lang="en-US" sz="2800" dirty="0" smtClean="0"/>
              <a:t>1.4 B km per day</a:t>
            </a:r>
          </a:p>
          <a:p>
            <a:pPr marL="0" indent="0">
              <a:lnSpc>
                <a:spcPct val="110000"/>
              </a:lnSpc>
              <a:spcBef>
                <a:spcPts val="300"/>
              </a:spcBef>
              <a:buNone/>
            </a:pPr>
            <a:r>
              <a:rPr lang="en-US" sz="2800" dirty="0" smtClean="0"/>
              <a:t>18 M off-road engines</a:t>
            </a:r>
          </a:p>
          <a:p>
            <a:pPr marL="0" indent="0">
              <a:lnSpc>
                <a:spcPct val="110000"/>
              </a:lnSpc>
              <a:spcBef>
                <a:spcPts val="300"/>
              </a:spcBef>
              <a:buNone/>
            </a:pPr>
            <a:r>
              <a:rPr lang="en-US" sz="2800" dirty="0" smtClean="0"/>
              <a:t>3 large container ports</a:t>
            </a:r>
          </a:p>
        </p:txBody>
      </p:sp>
    </p:spTree>
    <p:extLst>
      <p:ext uri="{BB962C8B-B14F-4D97-AF65-F5344CB8AC3E}">
        <p14:creationId xmlns:p14="http://schemas.microsoft.com/office/powerpoint/2010/main" val="17510373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g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69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458" name="Picture 2" descr="LA Civic Center 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950"/>
            <a:ext cx="9144000"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7459" name="Rectangle 3"/>
          <p:cNvSpPr>
            <a:spLocks noGrp="1" noChangeArrowheads="1"/>
          </p:cNvSpPr>
          <p:nvPr>
            <p:ph type="title" idx="4294967295"/>
          </p:nvPr>
        </p:nvSpPr>
        <p:spPr>
          <a:noFill/>
        </p:spPr>
        <p:txBody>
          <a:bodyPr/>
          <a:lstStyle/>
          <a:p>
            <a:r>
              <a:rPr lang="en-US" altLang="en-US" sz="4000"/>
              <a:t>Los Angeles Smog in 1948</a:t>
            </a:r>
          </a:p>
        </p:txBody>
      </p:sp>
    </p:spTree>
    <p:extLst>
      <p:ext uri="{BB962C8B-B14F-4D97-AF65-F5344CB8AC3E}">
        <p14:creationId xmlns:p14="http://schemas.microsoft.com/office/powerpoint/2010/main" val="403493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3732" name="ani-1.wmv">
            <a:hlinkClick r:id="" action="ppaction://media"/>
          </p:cNvPr>
          <p:cNvPicPr>
            <a:picLocks noGrp="1" noRot="1" noChangeAspect="1" noChangeArrowheads="1"/>
          </p:cNvPicPr>
          <p:nvPr>
            <p:ph sz="half" idx="4294967295"/>
            <a:videoFile r:link="rId1"/>
          </p:nvPr>
        </p:nvPicPr>
        <p:blipFill>
          <a:blip r:embed="rId4">
            <a:extLst>
              <a:ext uri="{28A0092B-C50C-407E-A947-70E740481C1C}">
                <a14:useLocalDpi xmlns:a14="http://schemas.microsoft.com/office/drawing/2010/main" val="0"/>
              </a:ext>
            </a:extLst>
          </a:blip>
          <a:srcRect/>
          <a:stretch>
            <a:fillRect/>
          </a:stretch>
        </p:blipFill>
        <p:spPr>
          <a:xfrm>
            <a:off x="4572000" y="1905373"/>
            <a:ext cx="4267275" cy="3200176"/>
          </a:xfrm>
        </p:spPr>
      </p:pic>
      <p:sp>
        <p:nvSpPr>
          <p:cNvPr id="713730" name="Rectangle 2"/>
          <p:cNvSpPr>
            <a:spLocks noGrp="1" noChangeArrowheads="1"/>
          </p:cNvSpPr>
          <p:nvPr>
            <p:ph type="title" idx="4294967295"/>
          </p:nvPr>
        </p:nvSpPr>
        <p:spPr/>
        <p:txBody>
          <a:bodyPr lIns="91435" tIns="45718" rIns="91435" bIns="45718" anchor="ctr"/>
          <a:lstStyle/>
          <a:p>
            <a:r>
              <a:rPr lang="en-US" altLang="en-US" sz="4800" dirty="0"/>
              <a:t>Air </a:t>
            </a:r>
            <a:r>
              <a:rPr lang="en-US" altLang="en-US" sz="4800" dirty="0" smtClean="0"/>
              <a:t>quality after World War II</a:t>
            </a:r>
            <a:endParaRPr lang="en-US" altLang="en-US" sz="4800" dirty="0"/>
          </a:p>
        </p:txBody>
      </p:sp>
      <p:sp>
        <p:nvSpPr>
          <p:cNvPr id="1222661" name="Rectangle 3"/>
          <p:cNvSpPr>
            <a:spLocks noGrp="1" noChangeArrowheads="1"/>
          </p:cNvSpPr>
          <p:nvPr>
            <p:ph type="body" sz="half" idx="4294967295"/>
          </p:nvPr>
        </p:nvSpPr>
        <p:spPr>
          <a:xfrm>
            <a:off x="356072" y="2018110"/>
            <a:ext cx="4134445" cy="4077890"/>
          </a:xfrm>
        </p:spPr>
        <p:txBody>
          <a:bodyPr lIns="91435" tIns="45718" rIns="91435" bIns="45718">
            <a:normAutofit lnSpcReduction="10000"/>
          </a:bodyPr>
          <a:lstStyle/>
          <a:p>
            <a:pPr marL="228600" indent="-228600">
              <a:spcBef>
                <a:spcPct val="50000"/>
              </a:spcBef>
            </a:pPr>
            <a:r>
              <a:rPr lang="en-US" altLang="en-US" sz="2300" dirty="0"/>
              <a:t>Unhealthy levels of lead, NO</a:t>
            </a:r>
            <a:r>
              <a:rPr lang="en-US" altLang="en-US" sz="2300" baseline="-25000" dirty="0"/>
              <a:t>2</a:t>
            </a:r>
            <a:r>
              <a:rPr lang="en-US" altLang="en-US" sz="2300" dirty="0"/>
              <a:t>, SO</a:t>
            </a:r>
            <a:r>
              <a:rPr lang="en-US" altLang="en-US" sz="2300" baseline="-25000" dirty="0"/>
              <a:t>2</a:t>
            </a:r>
            <a:r>
              <a:rPr lang="en-US" altLang="en-US" sz="2300" dirty="0"/>
              <a:t>, CO, ozone, particulate matter, and air toxics</a:t>
            </a:r>
          </a:p>
          <a:p>
            <a:pPr marL="228600" indent="-228600">
              <a:spcBef>
                <a:spcPct val="50000"/>
              </a:spcBef>
            </a:pPr>
            <a:r>
              <a:rPr lang="en-US" altLang="en-US" sz="2300" dirty="0"/>
              <a:t>Poor visibility</a:t>
            </a:r>
          </a:p>
          <a:p>
            <a:pPr marL="228600" indent="-228600">
              <a:spcBef>
                <a:spcPct val="50000"/>
              </a:spcBef>
            </a:pPr>
            <a:r>
              <a:rPr lang="en-US" altLang="en-US" sz="2300" dirty="0"/>
              <a:t>Difficulty breathing</a:t>
            </a:r>
          </a:p>
          <a:p>
            <a:pPr marL="228600" indent="-228600">
              <a:spcBef>
                <a:spcPct val="50000"/>
              </a:spcBef>
            </a:pPr>
            <a:r>
              <a:rPr lang="en-US" altLang="en-US" sz="2300" dirty="0"/>
              <a:t>Extreme eye </a:t>
            </a:r>
            <a:r>
              <a:rPr lang="en-US" altLang="en-US" sz="2300" dirty="0" smtClean="0"/>
              <a:t>irritation</a:t>
            </a:r>
          </a:p>
          <a:p>
            <a:pPr marL="228600" indent="-228600">
              <a:spcBef>
                <a:spcPct val="50000"/>
              </a:spcBef>
            </a:pPr>
            <a:r>
              <a:rPr lang="en-US" altLang="en-US" sz="2300" dirty="0" smtClean="0"/>
              <a:t>In </a:t>
            </a:r>
            <a:r>
              <a:rPr lang="en-US" altLang="en-US" sz="2300" dirty="0"/>
              <a:t>Los </a:t>
            </a:r>
            <a:r>
              <a:rPr lang="en-US" altLang="en-US" sz="2300" dirty="0" smtClean="0"/>
              <a:t>Angeles</a:t>
            </a:r>
            <a:endParaRPr lang="en-US" altLang="en-US" sz="2300" dirty="0"/>
          </a:p>
          <a:p>
            <a:pPr marL="457200" lvl="1" indent="-228600">
              <a:spcBef>
                <a:spcPct val="50000"/>
              </a:spcBef>
            </a:pPr>
            <a:r>
              <a:rPr lang="en-US" altLang="en-US" sz="1900" dirty="0" smtClean="0"/>
              <a:t>Over 100 smog alerts annually</a:t>
            </a:r>
          </a:p>
          <a:p>
            <a:pPr marL="457200" lvl="1" indent="-228600">
              <a:spcBef>
                <a:spcPct val="50000"/>
              </a:spcBef>
            </a:pPr>
            <a:r>
              <a:rPr lang="en-US" altLang="en-US" sz="1900" dirty="0" smtClean="0"/>
              <a:t>Over 300 </a:t>
            </a:r>
            <a:r>
              <a:rPr lang="en-US" altLang="en-US" sz="1900" dirty="0"/>
              <a:t>days with unhealthy air </a:t>
            </a:r>
            <a:r>
              <a:rPr lang="en-US" altLang="en-US" sz="1900" dirty="0" smtClean="0"/>
              <a:t>annually</a:t>
            </a:r>
            <a:endParaRPr lang="en-US" altLang="en-US" sz="2300" dirty="0"/>
          </a:p>
        </p:txBody>
      </p:sp>
      <p:pic>
        <p:nvPicPr>
          <p:cNvPr id="1222663" name="Picture 7" descr="img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842" y="1811611"/>
            <a:ext cx="4239369" cy="35830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2"/>
          </p:nvPr>
        </p:nvSpPr>
        <p:spPr>
          <a:xfrm>
            <a:off x="6553200" y="6356350"/>
            <a:ext cx="2133600" cy="365125"/>
          </a:xfrm>
        </p:spPr>
        <p:txBody>
          <a:bodyPr/>
          <a:lstStyle/>
          <a:p>
            <a:pPr>
              <a:defRPr/>
            </a:pPr>
            <a:fld id="{512A5E06-DF79-419E-9B57-176C320C809C}" type="slidenum">
              <a:rPr lang="en-US" sz="1600" smtClean="0"/>
              <a:pPr>
                <a:defRPr/>
              </a:pPr>
              <a:t>9</a:t>
            </a:fld>
            <a:endParaRPr lang="en-US" sz="1600" dirty="0"/>
          </a:p>
        </p:txBody>
      </p:sp>
    </p:spTree>
    <p:extLst>
      <p:ext uri="{BB962C8B-B14F-4D97-AF65-F5344CB8AC3E}">
        <p14:creationId xmlns:p14="http://schemas.microsoft.com/office/powerpoint/2010/main" val="3241025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137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1373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4520</TotalTime>
  <Words>4790</Words>
  <Application>Microsoft Office PowerPoint</Application>
  <PresentationFormat>On-screen Show (4:3)</PresentationFormat>
  <Paragraphs>449</Paragraphs>
  <Slides>30</Slides>
  <Notes>26</Notes>
  <HiddenSlides>0</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4" baseType="lpstr">
      <vt:lpstr>Office Theme</vt:lpstr>
      <vt:lpstr>1_Office Theme</vt:lpstr>
      <vt:lpstr>Chart</vt:lpstr>
      <vt:lpstr>Photo Editor Photo</vt:lpstr>
      <vt:lpstr>What Was Done in California and How?</vt:lpstr>
      <vt:lpstr>We regulate emissions</vt:lpstr>
      <vt:lpstr>Our national impact</vt:lpstr>
      <vt:lpstr>Our policy instruments</vt:lpstr>
      <vt:lpstr>Science informs our policies</vt:lpstr>
      <vt:lpstr>California’s air pollution problem</vt:lpstr>
      <vt:lpstr>PowerPoint Presentation</vt:lpstr>
      <vt:lpstr>Los Angeles Smog in 1948</vt:lpstr>
      <vt:lpstr>Air quality after World War II</vt:lpstr>
      <vt:lpstr>PowerPoint Presentation</vt:lpstr>
      <vt:lpstr>Cancer risks from airborne toxics*  (90% of risk from traffic pollutants)</vt:lpstr>
      <vt:lpstr>Air pollution causes premature death California estimates</vt:lpstr>
      <vt:lpstr>Our current targets</vt:lpstr>
      <vt:lpstr>Major California control programs</vt:lpstr>
      <vt:lpstr>Performance-based regulations</vt:lpstr>
      <vt:lpstr>Light-duty emission standards</vt:lpstr>
      <vt:lpstr>Heavy-duty emissions standards</vt:lpstr>
      <vt:lpstr>California emission trends</vt:lpstr>
      <vt:lpstr>PowerPoint Presentation</vt:lpstr>
      <vt:lpstr>PowerPoint Presentation</vt:lpstr>
      <vt:lpstr>Cumulative lifetime cancer risk (per million)</vt:lpstr>
      <vt:lpstr>PowerPoint Presentation</vt:lpstr>
      <vt:lpstr>Air pollution reduced 75-90% despite growth</vt:lpstr>
      <vt:lpstr>In-Use Diesel Regulations</vt:lpstr>
      <vt:lpstr>PowerPoint Presentation</vt:lpstr>
      <vt:lpstr>Climate Pollutant Emissions (2010)</vt:lpstr>
      <vt:lpstr>PowerPoint Presentation</vt:lpstr>
      <vt:lpstr>Assembly Bill 32 actions</vt:lpstr>
      <vt:lpstr>Major California GHG policies</vt:lpstr>
      <vt:lpstr>Summary</vt:lpstr>
    </vt:vector>
  </TitlesOfParts>
  <Company>carb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Dolislager</dc:creator>
  <cp:lastModifiedBy>Bart Croes</cp:lastModifiedBy>
  <cp:revision>191</cp:revision>
  <cp:lastPrinted>2013-07-25T19:57:13Z</cp:lastPrinted>
  <dcterms:created xsi:type="dcterms:W3CDTF">2011-04-22T18:08:32Z</dcterms:created>
  <dcterms:modified xsi:type="dcterms:W3CDTF">2014-02-01T00:08:38Z</dcterms:modified>
</cp:coreProperties>
</file>