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523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257" r:id="rId4"/>
    <p:sldId id="265" r:id="rId5"/>
    <p:sldId id="266" r:id="rId6"/>
    <p:sldId id="267" r:id="rId7"/>
    <p:sldId id="260" r:id="rId8"/>
    <p:sldId id="270" r:id="rId9"/>
    <p:sldId id="262" r:id="rId10"/>
    <p:sldId id="261" r:id="rId11"/>
    <p:sldId id="269" r:id="rId12"/>
    <p:sldId id="275" r:id="rId13"/>
    <p:sldId id="258" r:id="rId14"/>
    <p:sldId id="278" r:id="rId15"/>
    <p:sldId id="271" r:id="rId16"/>
    <p:sldId id="272" r:id="rId17"/>
    <p:sldId id="277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2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114D0-6ADB-0541-BB4E-BCED84853877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24DCF-7044-4D42-A1F4-6273E67E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E721-8FA3-B94C-8885-797D276A30DE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6C399-E3A9-2B41-82E3-43E74ACCA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22B5D-90C4-C343-AAF3-742FF74546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4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800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ppt grid 7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2732"/>
            <a:ext cx="9143391" cy="4803328"/>
          </a:xfrm>
          <a:prstGeom prst="rect">
            <a:avLst/>
          </a:prstGeom>
        </p:spPr>
      </p:pic>
      <p:sp>
        <p:nvSpPr>
          <p:cNvPr id="4107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1067" y="533400"/>
            <a:ext cx="8147776" cy="2409061"/>
          </a:xfrm>
          <a:noFill/>
        </p:spPr>
        <p:txBody>
          <a:bodyPr anchor="ctr" anchorCtr="0"/>
          <a:lstStyle>
            <a:lvl1pPr algn="l"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pic>
        <p:nvPicPr>
          <p:cNvPr id="5" name="Picture 4" descr="ICCT logo DP RGB LG 20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80" y="5286882"/>
            <a:ext cx="1825762" cy="11558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-1" y="3591191"/>
            <a:ext cx="9144000" cy="1214869"/>
          </a:xfrm>
          <a:prstGeom prst="rect">
            <a:avLst/>
          </a:prstGeom>
          <a:solidFill>
            <a:srgbClr val="4E32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1066" y="3624960"/>
            <a:ext cx="8147777" cy="1181100"/>
          </a:xfrm>
        </p:spPr>
        <p:txBody>
          <a:bodyPr anchor="ctr" anchorCtr="0"/>
          <a:lstStyle>
            <a:lvl1pPr marL="0" indent="0" algn="r">
              <a:buNone/>
              <a:defRPr b="0" i="1">
                <a:solidFill>
                  <a:schemeClr val="bg1"/>
                </a:solidFill>
                <a:latin typeface="Helvetica"/>
                <a:cs typeface="Gill Sans Light"/>
              </a:defRPr>
            </a:lvl1pPr>
          </a:lstStyle>
          <a:p>
            <a:pPr lvl="0"/>
            <a:r>
              <a:rPr lang="en-GB" dirty="0" smtClean="0"/>
              <a:t>Click to add author (s)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0538" y="5286882"/>
            <a:ext cx="4079127" cy="1155193"/>
          </a:xfrm>
        </p:spPr>
        <p:txBody>
          <a:bodyPr tIns="91440" bIns="91440" anchor="ctr" anchorCtr="0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GB" dirty="0" smtClean="0"/>
              <a:t>Click to add date, venue etc. </a:t>
            </a:r>
            <a:endParaRPr lang="en-US" dirty="0"/>
          </a:p>
        </p:txBody>
      </p:sp>
      <p:pic>
        <p:nvPicPr>
          <p:cNvPr id="10" name="Picture 7" descr="ICCT_logo_201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05400"/>
            <a:ext cx="21669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4804"/>
            <a:ext cx="9144000" cy="5483196"/>
          </a:xfrm>
        </p:spPr>
        <p:txBody>
          <a:bodyPr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1066805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0" y="0"/>
            <a:ext cx="8016658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Slide title (can be up to two lines)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005005" cy="1066805"/>
          </a:xfrm>
        </p:spPr>
        <p:txBody>
          <a:bodyPr anchor="ctr" anchorCtr="0"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Slide </a:t>
            </a:r>
            <a:fld id="{05D66023-5DA8-453A-A548-BD365AB612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0" y="1374805"/>
            <a:ext cx="9144000" cy="5483196"/>
          </a:xfrm>
        </p:spPr>
        <p:txBody>
          <a:bodyPr/>
          <a:lstStyle>
            <a:lvl1pPr marL="91440" indent="0">
              <a:buNone/>
              <a:defRPr sz="2800" b="0">
                <a:solidFill>
                  <a:schemeClr val="accent2"/>
                </a:solidFill>
              </a:defRPr>
            </a:lvl1pPr>
            <a:lvl2pPr marL="9144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/>
            </a:lvl3pPr>
          </a:lstStyle>
          <a:p>
            <a:r>
              <a:rPr lang="en-US" dirty="0" smtClean="0">
                <a:latin typeface="Arial" charset="0"/>
              </a:rPr>
              <a:t>Subhead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Geneva" charset="0"/>
              </a:rPr>
              <a:t>Body text here</a:t>
            </a:r>
          </a:p>
          <a:p>
            <a:endParaRPr lang="en-US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1066805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823241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Slide </a:t>
            </a:r>
            <a:fld id="{7B27C78B-43C8-4193-A3A0-3F04BE3372E6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267" y="897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600" y="914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82599" y="2454275"/>
            <a:ext cx="4140209" cy="1641475"/>
          </a:xfrm>
        </p:spPr>
        <p:txBody>
          <a:bodyPr anchor="ctr" anchorCtr="0">
            <a:normAutofit/>
          </a:bodyPr>
          <a:lstStyle>
            <a:lvl1pPr algn="r">
              <a:defRPr sz="3600" b="0" baseline="0"/>
            </a:lvl1pPr>
          </a:lstStyle>
          <a:p>
            <a:r>
              <a:rPr lang="en-US" dirty="0" smtClean="0">
                <a:latin typeface="Arial" charset="0"/>
              </a:rPr>
              <a:t>SECTION DIVIDER TITLE</a:t>
            </a:r>
            <a:endParaRPr lang="en-US" dirty="0">
              <a:latin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5018097" y="2454275"/>
            <a:ext cx="3654829" cy="1641475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buNone/>
              <a:defRPr sz="2400" b="1" spc="0"/>
            </a:lvl1pPr>
          </a:lstStyle>
          <a:p>
            <a:r>
              <a:rPr lang="en-US" dirty="0" smtClean="0">
                <a:latin typeface="Arial" charset="0"/>
              </a:rPr>
              <a:t>Subhead</a:t>
            </a:r>
            <a:endParaRPr lang="en-US" dirty="0"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809067" y="2454275"/>
            <a:ext cx="0" cy="16414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grid 7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"/>
          <a:stretch/>
        </p:blipFill>
        <p:spPr>
          <a:xfrm flipV="1">
            <a:off x="0" y="4413733"/>
            <a:ext cx="9143391" cy="24442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09" y="2436565"/>
            <a:ext cx="9144000" cy="197716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Slide </a:t>
            </a:r>
            <a:fld id="{4B56B99C-AB85-4590-91AE-E5FFE05CF6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1267" y="897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600" y="914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82600" y="2446890"/>
            <a:ext cx="8190327" cy="1966843"/>
          </a:xfrm>
        </p:spPr>
        <p:txBody>
          <a:bodyPr anchor="ctr" anchorCtr="0">
            <a:normAutofit/>
          </a:bodyPr>
          <a:lstStyle>
            <a:lvl1pPr algn="ctr"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latin typeface="Arial" charset="0"/>
              </a:rPr>
              <a:t>ALTERNATE SECTION DIVIDER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9886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Slide </a:t>
            </a:r>
            <a:fld id="{8803A148-61BB-4376-8299-6945CE52EEED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85800" y="1066805"/>
            <a:ext cx="7772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0" y="1066805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005005" cy="1066805"/>
          </a:xfrm>
        </p:spPr>
        <p:txBody>
          <a:bodyPr anchor="ctr" anchorCtr="0"/>
          <a:lstStyle/>
          <a:p>
            <a:r>
              <a:rPr lang="en-US" dirty="0" smtClean="0"/>
              <a:t>Slide title (can be up to two lines)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Slide </a:t>
            </a:r>
            <a:fld id="{4A312C5E-415E-44E9-8062-5F549EFC431F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8136" y="5243333"/>
            <a:ext cx="6967728" cy="950105"/>
          </a:xfrm>
        </p:spPr>
        <p:txBody>
          <a:bodyPr anchor="t" anchorCtr="0"/>
          <a:lstStyle>
            <a:lvl1pPr algn="l">
              <a:defRPr sz="2000" b="0" baseline="0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Photo caption here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612775"/>
            <a:ext cx="6967728" cy="44204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88136" y="6276034"/>
            <a:ext cx="6967728" cy="3388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Credits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Slide </a:t>
            </a:r>
            <a:fld id="{5A846592-CE77-4C76-9776-24B190505975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016658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74804"/>
            <a:ext cx="9144000" cy="548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6658" y="678686"/>
            <a:ext cx="1127342" cy="45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8080"/>
                </a:solidFill>
                <a:latin typeface="Gill Sans Light" pitchFamily="-112" charset="0"/>
              </a:defRPr>
            </a:lvl1pPr>
          </a:lstStyle>
          <a:p>
            <a:r>
              <a:rPr lang="en-US" dirty="0" smtClean="0"/>
              <a:t>Slide </a:t>
            </a:r>
            <a:fld id="{4B56B99C-AB85-4590-91AE-E5FFE05CF6F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CCT logo DP RGB LG 201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58" y="136404"/>
            <a:ext cx="856558" cy="5422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Helvetica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66584E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66584E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66584E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66584E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66584E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66584E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66584E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66584E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3200">
          <a:solidFill>
            <a:schemeClr val="tx2"/>
          </a:solidFill>
          <a:latin typeface="Helvetica"/>
          <a:ea typeface="小塚明朝 Pr6N B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800">
          <a:solidFill>
            <a:schemeClr val="tx2"/>
          </a:solidFill>
          <a:latin typeface="Helvetica"/>
          <a:ea typeface="小塚明朝 Pr6N B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2"/>
          </a:solidFill>
          <a:latin typeface="Helvetica"/>
          <a:ea typeface="小塚明朝 Pr6N B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2"/>
          </a:solidFill>
          <a:latin typeface="Helvetica"/>
          <a:ea typeface="小塚明朝 Pr6N B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2"/>
          </a:solidFill>
          <a:latin typeface="Helvetica"/>
          <a:ea typeface="小塚明朝 Pr6N B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584E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584E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584E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584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wmf"/><Relationship Id="rId5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Mitigating Air Pollution: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Dr. Alan Lloyd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538" y="5286882"/>
            <a:ext cx="5723376" cy="115519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India-California Air Pollution Mitigation Program</a:t>
            </a:r>
          </a:p>
          <a:p>
            <a:r>
              <a:rPr lang="en-US" dirty="0" smtClean="0"/>
              <a:t>Oakland, CA </a:t>
            </a:r>
          </a:p>
          <a:p>
            <a:r>
              <a:rPr lang="en-US" dirty="0" smtClean="0"/>
              <a:t>22 October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7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3-10-17 at 10.12.0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1" b="995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Particulate Matter in Los Angeles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6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Performance-Based Standards</a:t>
            </a:r>
            <a:endParaRPr lang="en-US" dirty="0"/>
          </a:p>
        </p:txBody>
      </p:sp>
      <p:pic>
        <p:nvPicPr>
          <p:cNvPr id="6" name="Picture 5" descr="Screen Shot 2013-10-17 at 2.0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134"/>
            <a:ext cx="9144000" cy="41629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5875" y="1471891"/>
            <a:ext cx="7541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Standards forced fuel-neutral changes in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9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in Nitrogen Oxides</a:t>
            </a:r>
            <a:endParaRPr lang="en-US" dirty="0"/>
          </a:p>
        </p:txBody>
      </p:sp>
      <p:graphicFrame>
        <p:nvGraphicFramePr>
          <p:cNvPr id="5" name="Object 2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78925"/>
              </p:ext>
            </p:extLst>
          </p:nvPr>
        </p:nvGraphicFramePr>
        <p:xfrm>
          <a:off x="1156244" y="1258485"/>
          <a:ext cx="7083999" cy="5424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rawing" r:id="rId3" imgW="2332800" imgH="1785600" progId="FLW3Drawing">
                  <p:embed/>
                </p:oleObj>
              </mc:Choice>
              <mc:Fallback>
                <p:oleObj name="Drawing" r:id="rId3" imgW="2332800" imgH="178560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244" y="1258485"/>
                        <a:ext cx="7083999" cy="5424684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87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 between land use planning and vehicle emissions</a:t>
            </a:r>
          </a:p>
          <a:p>
            <a:r>
              <a:rPr lang="en-US" dirty="0" smtClean="0"/>
              <a:t>Strategies that shift human behavior toward efficient travel</a:t>
            </a:r>
          </a:p>
          <a:p>
            <a:r>
              <a:rPr lang="en-US" dirty="0" smtClean="0"/>
              <a:t>Investments in non-motorized transport</a:t>
            </a:r>
          </a:p>
          <a:p>
            <a:r>
              <a:rPr lang="en-US" dirty="0" smtClean="0"/>
              <a:t>Investments in public transport</a:t>
            </a:r>
          </a:p>
          <a:p>
            <a:r>
              <a:rPr lang="en-US" dirty="0" smtClean="0"/>
              <a:t>Etc.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still needs improvement in Californi</a:t>
            </a:r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5075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808080"/>
                </a:solidFill>
                <a:latin typeface="Gill Sans Light" charset="0"/>
              </a:rPr>
              <a:t>Slide </a:t>
            </a:r>
            <a:fld id="{FA2C72CA-6F9F-F74C-9EB3-4067D7AAF205}" type="slidenum">
              <a:rPr lang="en-US" sz="1400">
                <a:solidFill>
                  <a:srgbClr val="808080"/>
                </a:solidFill>
                <a:latin typeface="Gill Sans Light" charset="0"/>
              </a:rPr>
              <a:pPr/>
              <a:t>14</a:t>
            </a:fld>
            <a:endParaRPr lang="en-US" sz="1400">
              <a:latin typeface="Gill Sans Light" charset="0"/>
            </a:endParaRPr>
          </a:p>
        </p:txBody>
      </p:sp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76200" y="69870"/>
            <a:ext cx="794045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66584E"/>
                </a:solidFill>
              </a:rPr>
              <a:t>Comparison of passenger vehicle fuel economy standards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6519863"/>
            <a:ext cx="68786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  <a:defRPr/>
            </a:pPr>
            <a:r>
              <a:rPr lang="en-US" sz="1600" dirty="0">
                <a:solidFill>
                  <a:srgbClr val="66584E"/>
                </a:solidFill>
                <a:latin typeface="+mn-lt"/>
              </a:rPr>
              <a:t>http://www.theicct.org/passenger-vehicles/global-</a:t>
            </a:r>
            <a:r>
              <a:rPr lang="en-US" sz="1600" dirty="0" err="1">
                <a:solidFill>
                  <a:srgbClr val="66584E"/>
                </a:solidFill>
                <a:latin typeface="+mn-lt"/>
              </a:rPr>
              <a:t>pv</a:t>
            </a:r>
            <a:r>
              <a:rPr lang="en-US" sz="1600" dirty="0">
                <a:solidFill>
                  <a:srgbClr val="66584E"/>
                </a:solidFill>
                <a:latin typeface="+mn-lt"/>
              </a:rPr>
              <a:t>-standards-update/</a:t>
            </a: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 b="4059"/>
          <a:stretch>
            <a:fillRect/>
          </a:stretch>
        </p:blipFill>
        <p:spPr bwMode="auto">
          <a:xfrm>
            <a:off x="279400" y="838200"/>
            <a:ext cx="85852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81400" y="4191000"/>
            <a:ext cx="1219200" cy="609600"/>
            <a:chOff x="3581400" y="4191000"/>
            <a:chExt cx="1219200" cy="609600"/>
          </a:xfrm>
        </p:grpSpPr>
        <p:sp>
          <p:nvSpPr>
            <p:cNvPr id="2" name="Diamond 1"/>
            <p:cNvSpPr>
              <a:spLocks noChangeAspect="1"/>
            </p:cNvSpPr>
            <p:nvPr/>
          </p:nvSpPr>
          <p:spPr bwMode="auto">
            <a:xfrm>
              <a:off x="3581400" y="4283075"/>
              <a:ext cx="136525" cy="136525"/>
            </a:xfrm>
            <a:prstGeom prst="diamond">
              <a:avLst/>
            </a:prstGeom>
            <a:solidFill>
              <a:schemeClr val="accent5"/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3733800" y="4419600"/>
              <a:ext cx="762000" cy="1524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5"/>
              </a:solidFill>
              <a:prstDash val="sysDash"/>
              <a:round/>
              <a:headEnd type="none" w="med" len="med"/>
              <a:tailEnd type="triangle" w="sm" len="lg"/>
            </a:ln>
            <a:effectLst/>
          </p:spPr>
        </p:cxnSp>
        <p:sp>
          <p:nvSpPr>
            <p:cNvPr id="24584" name="Action Button: Help 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495800" y="4495800"/>
              <a:ext cx="304800" cy="304800"/>
            </a:xfrm>
            <a:prstGeom prst="actionButtonHelp">
              <a:avLst/>
            </a:prstGeom>
            <a:solidFill>
              <a:schemeClr val="accent1">
                <a:alpha val="5215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4191000"/>
              <a:ext cx="8382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accent5"/>
                  </a:solidFill>
                </a:rPr>
                <a:t>India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4480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Regions will Experience Large Growth in Health Risk From Vehicle Emissions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46135" y="1756043"/>
            <a:ext cx="7399503" cy="4246258"/>
            <a:chOff x="815587" y="2090034"/>
            <a:chExt cx="6858000" cy="3968407"/>
          </a:xfrm>
        </p:grpSpPr>
        <p:pic>
          <p:nvPicPr>
            <p:cNvPr id="5" name="Picture 4"/>
            <p:cNvPicPr/>
            <p:nvPr/>
          </p:nvPicPr>
          <p:blipFill rotWithShape="1">
            <a:blip r:embed="rId2"/>
            <a:srcRect t="6813" b="53357"/>
            <a:stretch/>
          </p:blipFill>
          <p:spPr bwMode="auto">
            <a:xfrm>
              <a:off x="815587" y="2090034"/>
              <a:ext cx="6858000" cy="29300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/>
            <p:nvPr/>
          </p:nvPicPr>
          <p:blipFill rotWithShape="1">
            <a:blip r:embed="rId2"/>
            <a:srcRect t="85211"/>
            <a:stretch/>
          </p:blipFill>
          <p:spPr bwMode="auto">
            <a:xfrm>
              <a:off x="815587" y="4970500"/>
              <a:ext cx="6858000" cy="108794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015" y="6396335"/>
            <a:ext cx="914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International Council on Clean Transportation (2013). The Impact of Stringent Fuel and Vehicle Standards on Premature Mortality and Emissions. </a:t>
            </a:r>
            <a:r>
              <a:rPr lang="en-US" sz="1200" i="1" dirty="0" smtClean="0"/>
              <a:t>In Press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976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Accelerated adoption of fuel/vehicle standards will Protect Future Health Gains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45832"/>
          <a:stretch/>
        </p:blipFill>
        <p:spPr bwMode="auto">
          <a:xfrm>
            <a:off x="795743" y="1673352"/>
            <a:ext cx="7320131" cy="4428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5" y="6396335"/>
            <a:ext cx="914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International Council on Clean Transportation (2013). The Impact of Stringent Fuel and Vehicle Standards on Premature Mortality and Emissions. </a:t>
            </a:r>
            <a:r>
              <a:rPr lang="en-US" sz="1200" i="1" dirty="0" smtClean="0"/>
              <a:t>In Press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682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3-10-21 at 10.17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8" r="-4328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Cleaner Air and Economic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3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Policies based on sound science</a:t>
            </a:r>
          </a:p>
          <a:p>
            <a:r>
              <a:rPr lang="en-US" dirty="0" smtClean="0"/>
              <a:t>Systems approach works</a:t>
            </a:r>
          </a:p>
          <a:p>
            <a:r>
              <a:rPr lang="en-US" dirty="0" smtClean="0"/>
              <a:t>Monitor ambient air</a:t>
            </a:r>
          </a:p>
          <a:p>
            <a:r>
              <a:rPr lang="en-US" dirty="0" smtClean="0"/>
              <a:t>Ability to recall vehicles and enforce fuel quality standards</a:t>
            </a:r>
            <a:endParaRPr lang="en-US" dirty="0"/>
          </a:p>
          <a:p>
            <a:r>
              <a:rPr lang="en-US" dirty="0" smtClean="0"/>
              <a:t>Legal framework should exist for implementing regulations</a:t>
            </a:r>
          </a:p>
          <a:p>
            <a:r>
              <a:rPr lang="en-US" dirty="0" smtClean="0"/>
              <a:t>Judicial framework should exist for citizen lawsuits</a:t>
            </a:r>
            <a:endParaRPr lang="en-US" dirty="0"/>
          </a:p>
          <a:p>
            <a:r>
              <a:rPr lang="en-US" dirty="0" smtClean="0"/>
              <a:t>See ICCT India Retrospective Report</a:t>
            </a:r>
          </a:p>
          <a:p>
            <a:pPr marL="0" indent="0">
              <a:buNone/>
            </a:pPr>
            <a:r>
              <a:rPr lang="en-US" dirty="0" smtClean="0"/>
              <a:t>	http://</a:t>
            </a:r>
            <a:r>
              <a:rPr lang="en-US" dirty="0" err="1" smtClean="0"/>
              <a:t>www.theicct.org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India Going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1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3-10-17 at 10.25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35" r="-15035"/>
          <a:stretch>
            <a:fillRect/>
          </a:stretch>
        </p:blipFill>
        <p:spPr>
          <a:xfrm>
            <a:off x="402896" y="1374775"/>
            <a:ext cx="8741103" cy="524162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Angeles: October 1968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27" y="6560198"/>
            <a:ext cx="5737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Examiner Collection photo courtesy of The Los Angeles Public Library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568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public health interest</a:t>
            </a:r>
          </a:p>
          <a:p>
            <a:r>
              <a:rPr lang="en-US" dirty="0" smtClean="0"/>
              <a:t>Strong research base</a:t>
            </a:r>
          </a:p>
          <a:p>
            <a:r>
              <a:rPr lang="en-US" dirty="0" smtClean="0"/>
              <a:t>Strong civil society interest</a:t>
            </a:r>
          </a:p>
          <a:p>
            <a:r>
              <a:rPr lang="en-US" dirty="0" smtClean="0"/>
              <a:t>Technology-forcing standards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What has worked in California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4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Public Push for Clean Air</a:t>
            </a:r>
            <a:endParaRPr lang="en-US" dirty="0"/>
          </a:p>
        </p:txBody>
      </p:sp>
      <p:pic>
        <p:nvPicPr>
          <p:cNvPr id="10" name="Picture 9" descr="Screen Shot 2013-10-17 at 10.38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61" y="1435605"/>
            <a:ext cx="4034489" cy="3553062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271650" y="1435605"/>
            <a:ext cx="4872350" cy="5422395"/>
          </a:xfrm>
        </p:spPr>
        <p:txBody>
          <a:bodyPr>
            <a:normAutofit/>
          </a:bodyPr>
          <a:lstStyle/>
          <a:p>
            <a:r>
              <a:rPr lang="en-US" dirty="0" smtClean="0"/>
              <a:t>Health Effects</a:t>
            </a:r>
          </a:p>
          <a:p>
            <a:pPr lvl="1"/>
            <a:r>
              <a:rPr lang="en-US" dirty="0" smtClean="0"/>
              <a:t>Children’s Health Study</a:t>
            </a:r>
          </a:p>
          <a:p>
            <a:pPr lvl="1"/>
            <a:r>
              <a:rPr lang="en-US" dirty="0" smtClean="0"/>
              <a:t>Los Angeles Field Studies</a:t>
            </a:r>
          </a:p>
          <a:p>
            <a:r>
              <a:rPr lang="en-US" dirty="0" smtClean="0"/>
              <a:t>Crop damage</a:t>
            </a:r>
          </a:p>
          <a:p>
            <a:r>
              <a:rPr lang="en-US" dirty="0" smtClean="0"/>
              <a:t>Visibility</a:t>
            </a:r>
          </a:p>
          <a:p>
            <a:r>
              <a:rPr lang="en-US" dirty="0" smtClean="0"/>
              <a:t>Property damage</a:t>
            </a:r>
          </a:p>
        </p:txBody>
      </p:sp>
    </p:spTree>
    <p:extLst>
      <p:ext uri="{BB962C8B-B14F-4D97-AF65-F5344CB8AC3E}">
        <p14:creationId xmlns:p14="http://schemas.microsoft.com/office/powerpoint/2010/main" val="159723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4804"/>
            <a:ext cx="5195250" cy="54831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Institutions</a:t>
            </a:r>
          </a:p>
          <a:p>
            <a:pPr lvl="1"/>
            <a:r>
              <a:rPr lang="en-US" dirty="0" err="1" smtClean="0"/>
              <a:t>CalTech</a:t>
            </a:r>
            <a:endParaRPr lang="en-US" dirty="0" smtClean="0"/>
          </a:p>
          <a:p>
            <a:pPr lvl="1"/>
            <a:r>
              <a:rPr lang="en-US" dirty="0" smtClean="0"/>
              <a:t>Stanford University</a:t>
            </a:r>
          </a:p>
          <a:p>
            <a:pPr lvl="1"/>
            <a:r>
              <a:rPr lang="en-US" dirty="0" smtClean="0"/>
              <a:t>University of California</a:t>
            </a:r>
          </a:p>
          <a:p>
            <a:pPr lvl="1"/>
            <a:r>
              <a:rPr lang="en-US" dirty="0" smtClean="0"/>
              <a:t>USC</a:t>
            </a:r>
          </a:p>
          <a:p>
            <a:pPr lvl="1"/>
            <a:r>
              <a:rPr lang="en-US" dirty="0" smtClean="0"/>
              <a:t>Cal State Universities</a:t>
            </a:r>
          </a:p>
          <a:p>
            <a:pPr lvl="1"/>
            <a:r>
              <a:rPr lang="en-US" dirty="0" smtClean="0"/>
              <a:t>National labs</a:t>
            </a:r>
          </a:p>
          <a:p>
            <a:r>
              <a:rPr lang="en-US" dirty="0" smtClean="0"/>
              <a:t>Strong Government Research Programs</a:t>
            </a:r>
          </a:p>
          <a:p>
            <a:pPr lvl="1"/>
            <a:r>
              <a:rPr lang="en-US" dirty="0" smtClean="0"/>
              <a:t>ARB Research Division</a:t>
            </a:r>
          </a:p>
          <a:p>
            <a:pPr lvl="1"/>
            <a:r>
              <a:rPr lang="en-US" dirty="0" smtClean="0"/>
              <a:t>OEHHA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Public Research Interest</a:t>
            </a:r>
            <a:endParaRPr lang="en-US" dirty="0"/>
          </a:p>
        </p:txBody>
      </p:sp>
      <p:pic>
        <p:nvPicPr>
          <p:cNvPr id="5" name="Picture 4" descr="Screen Shot 2013-10-17 at 10.35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66" y="1212631"/>
            <a:ext cx="3657162" cy="2550228"/>
          </a:xfrm>
          <a:prstGeom prst="rect">
            <a:avLst/>
          </a:prstGeom>
        </p:spPr>
      </p:pic>
      <p:pic>
        <p:nvPicPr>
          <p:cNvPr id="6" name="Picture 5" descr="Screen Shot 2013-10-17 at 10.35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66" y="3864303"/>
            <a:ext cx="3657162" cy="259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6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Civil Society Interest</a:t>
            </a:r>
            <a:endParaRPr lang="en-US" dirty="0"/>
          </a:p>
        </p:txBody>
      </p:sp>
      <p:pic>
        <p:nvPicPr>
          <p:cNvPr id="5" name="Picture 4" descr="Screen Shot 2013-10-17 at 10.41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0" y="1226527"/>
            <a:ext cx="7564928" cy="3999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27" y="5868276"/>
            <a:ext cx="813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American Lung Association: Annual State of the Air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8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4804"/>
            <a:ext cx="9144000" cy="5054106"/>
          </a:xfrm>
        </p:spPr>
        <p:txBody>
          <a:bodyPr>
            <a:normAutofit/>
          </a:bodyPr>
          <a:lstStyle/>
          <a:p>
            <a:r>
              <a:rPr lang="en-US" dirty="0" smtClean="0"/>
              <a:t>OEHHA Risk Assessment</a:t>
            </a:r>
          </a:p>
          <a:p>
            <a:pPr lvl="1"/>
            <a:r>
              <a:rPr lang="en-US" dirty="0" smtClean="0"/>
              <a:t>1998: California Air Resources Board classified </a:t>
            </a:r>
            <a:r>
              <a:rPr lang="en-US" dirty="0"/>
              <a:t>diesel particulate matter as a toxic air </a:t>
            </a:r>
            <a:r>
              <a:rPr lang="en-US" dirty="0" smtClean="0"/>
              <a:t>contaminant</a:t>
            </a:r>
          </a:p>
          <a:p>
            <a:r>
              <a:rPr lang="en-US" dirty="0" smtClean="0"/>
              <a:t>ARB Risk Management</a:t>
            </a:r>
          </a:p>
          <a:p>
            <a:pPr lvl="1"/>
            <a:r>
              <a:rPr lang="en-US" dirty="0" smtClean="0"/>
              <a:t>2000: Diesel Risk Reduction Plan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Diesel Toxicity Finding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432" y="6396335"/>
            <a:ext cx="879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California Air Resources Board: Particulate Emissions from Diesel-Fueled Engines as a Toxic Air Contaminant.</a:t>
            </a:r>
          </a:p>
          <a:p>
            <a:r>
              <a:rPr lang="en-US" sz="1200" dirty="0" smtClean="0"/>
              <a:t> http</a:t>
            </a:r>
            <a:r>
              <a:rPr lang="en-US" sz="1200" dirty="0"/>
              <a:t>://</a:t>
            </a:r>
            <a:r>
              <a:rPr lang="en-US" sz="1200" dirty="0" err="1"/>
              <a:t>www.arb.ca.gov</a:t>
            </a:r>
            <a:r>
              <a:rPr lang="en-US" sz="1200" dirty="0"/>
              <a:t>/toxics/</a:t>
            </a:r>
            <a:r>
              <a:rPr lang="en-US" sz="1200" dirty="0" err="1"/>
              <a:t>dieseltac</a:t>
            </a:r>
            <a:r>
              <a:rPr lang="en-US" sz="1200" dirty="0"/>
              <a:t>/</a:t>
            </a:r>
            <a:r>
              <a:rPr lang="en-US" sz="1200" dirty="0" err="1"/>
              <a:t>dieseltac.htm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317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Shifts in Technologies</a:t>
            </a:r>
            <a:endParaRPr lang="en-US" dirty="0"/>
          </a:p>
        </p:txBody>
      </p:sp>
      <p:pic>
        <p:nvPicPr>
          <p:cNvPr id="6" name="Content Placeholder 4" descr="Retrofit-comparison-nobranding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682" t="11851" r="-5682"/>
          <a:stretch/>
        </p:blipFill>
        <p:spPr>
          <a:xfrm>
            <a:off x="-304800" y="1693220"/>
            <a:ext cx="9734550" cy="4903408"/>
          </a:xfrm>
        </p:spPr>
      </p:pic>
      <p:sp>
        <p:nvSpPr>
          <p:cNvPr id="2" name="TextBox 1"/>
          <p:cNvSpPr txBox="1"/>
          <p:nvPr/>
        </p:nvSpPr>
        <p:spPr>
          <a:xfrm>
            <a:off x="2042992" y="1222353"/>
            <a:ext cx="5556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Technological Strategies for BC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4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E2DA460-CF66-4509-B6CE-14F6442EA973}" type="slidenum">
              <a:rPr lang="en-US" smtClean="0"/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of Cancer in Los Angeles from Diesels (2005)</a:t>
            </a:r>
            <a:endParaRPr lang="en-US" dirty="0"/>
          </a:p>
        </p:txBody>
      </p:sp>
      <p:pic>
        <p:nvPicPr>
          <p:cNvPr id="6" name="Content Placeholder 5" descr="Screen Shot 2013-10-17 at 10.21.1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3" b="-1213"/>
          <a:stretch>
            <a:fillRect/>
          </a:stretch>
        </p:blipFill>
        <p:spPr>
          <a:xfrm>
            <a:off x="271516" y="1260914"/>
            <a:ext cx="8644759" cy="5183854"/>
          </a:xfrm>
        </p:spPr>
      </p:pic>
      <p:sp>
        <p:nvSpPr>
          <p:cNvPr id="7" name="Rectangle 6"/>
          <p:cNvSpPr/>
          <p:nvPr/>
        </p:nvSpPr>
        <p:spPr>
          <a:xfrm>
            <a:off x="0" y="651484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www.nytimes.com</a:t>
            </a:r>
            <a:r>
              <a:rPr lang="en-US" sz="1200" dirty="0"/>
              <a:t>/</a:t>
            </a:r>
            <a:r>
              <a:rPr lang="en-US" sz="1200" dirty="0" err="1"/>
              <a:t>imagepages</a:t>
            </a:r>
            <a:r>
              <a:rPr lang="en-US" sz="1200" dirty="0"/>
              <a:t>/2005/08/02/national/20050803_angeles.html</a:t>
            </a:r>
          </a:p>
        </p:txBody>
      </p:sp>
    </p:spTree>
    <p:extLst>
      <p:ext uri="{BB962C8B-B14F-4D97-AF65-F5344CB8AC3E}">
        <p14:creationId xmlns:p14="http://schemas.microsoft.com/office/powerpoint/2010/main" val="293765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CCT">
  <a:themeElements>
    <a:clrScheme name="ICCT 2011">
      <a:dk1>
        <a:sysClr val="windowText" lastClr="000000"/>
      </a:dk1>
      <a:lt1>
        <a:sysClr val="window" lastClr="FFFFFF"/>
      </a:lt1>
      <a:dk2>
        <a:srgbClr val="45555F"/>
      </a:dk2>
      <a:lt2>
        <a:srgbClr val="DED5B3"/>
      </a:lt2>
      <a:accent1>
        <a:srgbClr val="4E3227"/>
      </a:accent1>
      <a:accent2>
        <a:srgbClr val="007A94"/>
      </a:accent2>
      <a:accent3>
        <a:srgbClr val="D6492A"/>
      </a:accent3>
      <a:accent4>
        <a:srgbClr val="642566"/>
      </a:accent4>
      <a:accent5>
        <a:srgbClr val="6C953C"/>
      </a:accent5>
      <a:accent6>
        <a:srgbClr val="F4AF00"/>
      </a:accent6>
      <a:hlink>
        <a:srgbClr val="007A94"/>
      </a:hlink>
      <a:folHlink>
        <a:srgbClr val="6C953C"/>
      </a:folHlink>
    </a:clrScheme>
    <a:fontScheme name="Custom 1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Presentatio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ICCT.potx</Template>
  <TotalTime>889</TotalTime>
  <Words>462</Words>
  <Application>Microsoft Macintosh PowerPoint</Application>
  <PresentationFormat>On-screen Show (4:3)</PresentationFormat>
  <Paragraphs>90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ICCT</vt:lpstr>
      <vt:lpstr>Drawing</vt:lpstr>
      <vt:lpstr>Mitigating Air Pollution: Overview</vt:lpstr>
      <vt:lpstr>Los Angeles: October 1968</vt:lpstr>
      <vt:lpstr>Overview: What has worked in California</vt:lpstr>
      <vt:lpstr>Strong Public Push for Clean Air</vt:lpstr>
      <vt:lpstr>Strong Public Research Interest</vt:lpstr>
      <vt:lpstr>Strong Civil Society Interest</vt:lpstr>
      <vt:lpstr>Diesel Toxicity Finding</vt:lpstr>
      <vt:lpstr>Major Shifts in Technologies</vt:lpstr>
      <vt:lpstr>Risk of Cancer in Los Angeles from Diesels (2005)</vt:lpstr>
      <vt:lpstr>Diesel Particulate Matter in Los Angeles</vt:lpstr>
      <vt:lpstr>Performance-Based Standards</vt:lpstr>
      <vt:lpstr>Improvements in Nitrogen Oxides</vt:lpstr>
      <vt:lpstr>What still needs improvement in California</vt:lpstr>
      <vt:lpstr>PowerPoint Presentation</vt:lpstr>
      <vt:lpstr>Developing Regions will Experience Large Growth in Health Risk From Vehicle Emissions</vt:lpstr>
      <vt:lpstr>Accelerated adoption of fuel/vehicle standards will Protect Future Health Gains</vt:lpstr>
      <vt:lpstr>Cleaner Air and Economic Growth</vt:lpstr>
      <vt:lpstr>Suggestions for India Going Forward</vt:lpstr>
      <vt:lpstr>Thank You</vt:lpstr>
    </vt:vector>
  </TitlesOfParts>
  <Company>International Council on Clean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Malins</dc:creator>
  <cp:lastModifiedBy>Rachelle Lagman</cp:lastModifiedBy>
  <cp:revision>32</cp:revision>
  <cp:lastPrinted>2013-10-22T04:05:47Z</cp:lastPrinted>
  <dcterms:created xsi:type="dcterms:W3CDTF">2013-05-21T18:42:33Z</dcterms:created>
  <dcterms:modified xsi:type="dcterms:W3CDTF">2013-11-11T23:31:53Z</dcterms:modified>
</cp:coreProperties>
</file>