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8" r:id="rId2"/>
    <p:sldId id="267" r:id="rId3"/>
    <p:sldId id="257" r:id="rId4"/>
    <p:sldId id="259" r:id="rId5"/>
    <p:sldId id="270" r:id="rId6"/>
    <p:sldId id="268" r:id="rId7"/>
    <p:sldId id="269" r:id="rId8"/>
    <p:sldId id="256" r:id="rId9"/>
    <p:sldId id="260" r:id="rId10"/>
    <p:sldId id="271" r:id="rId11"/>
    <p:sldId id="274" r:id="rId12"/>
    <p:sldId id="272" r:id="rId13"/>
    <p:sldId id="273" r:id="rId14"/>
    <p:sldId id="275" r:id="rId15"/>
    <p:sldId id="276" r:id="rId16"/>
    <p:sldId id="261" r:id="rId17"/>
    <p:sldId id="262" r:id="rId18"/>
    <p:sldId id="277" r:id="rId19"/>
    <p:sldId id="278" r:id="rId20"/>
    <p:sldId id="279" r:id="rId21"/>
    <p:sldId id="280" r:id="rId22"/>
    <p:sldId id="263" r:id="rId23"/>
    <p:sldId id="264" r:id="rId24"/>
    <p:sldId id="265" r:id="rId25"/>
    <p:sldId id="266" r:id="rId26"/>
  </p:sldIdLst>
  <p:sldSz cx="9144000" cy="6858000" type="screen4x3"/>
  <p:notesSz cx="6858000" cy="9144000"/>
  <p:defaultTextStyle>
    <a:defPPr>
      <a:defRPr lang="en-IN"/>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showGuides="1">
      <p:cViewPr varScale="1">
        <p:scale>
          <a:sx n="69" d="100"/>
          <a:sy n="69" d="100"/>
        </p:scale>
        <p:origin x="-1194" y="-108"/>
      </p:cViewPr>
      <p:guideLst>
        <p:guide orient="horz" pos="2024"/>
        <p:guide pos="3017"/>
      </p:guideLst>
    </p:cSldViewPr>
  </p:slideViewPr>
  <p:notesTextViewPr>
    <p:cViewPr>
      <p:scale>
        <a:sx n="100" d="100"/>
        <a:sy n="100" d="100"/>
      </p:scale>
      <p:origin x="0" y="0"/>
    </p:cViewPr>
  </p:notesTextViewPr>
  <p:sorterViewPr>
    <p:cViewPr>
      <p:scale>
        <a:sx n="66" d="100"/>
        <a:sy n="66" d="100"/>
      </p:scale>
      <p:origin x="0" y="34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EPHDATA3_SERVER\EPHDATA3\EPH\NPH\HOME\ENPHJWOO\copenhagen%20project\scenarios\CO2%20scenario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EPHDATA3_SERVER\EPHDATA3\EPH\NPH\HOME\ENPHJWOO\copenhagen%20project\scenarios\CO2%20scenario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dmohan:Library:Mail:V2:IMAP-dmohan@mailstore.iitd.ernet.in:Trash.mbox:ED4F2D8D-09B1-400B-9E6C-DCCE48E648AF:Data:6:4:Attachments:46570:2:Energy%20and%20CO2%20per%20PKM_urban%20modes_TERI%20calcula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6"/>
  <c:clrMapOvr bg1="lt1" tx1="dk1" bg2="lt2" tx2="dk2" accent1="accent1" accent2="accent2" accent3="accent3" accent4="accent4" accent5="accent5" accent6="accent6" hlink="hlink" folHlink="folHlink"/>
  <c:chart>
    <c:title>
      <c:tx>
        <c:rich>
          <a:bodyPr/>
          <a:lstStyle/>
          <a:p>
            <a:pPr>
              <a:defRPr lang="en-GB" sz="2800"/>
            </a:pPr>
            <a:r>
              <a:rPr lang="en-GB" sz="2800" dirty="0" smtClean="0"/>
              <a:t>London:</a:t>
            </a:r>
            <a:r>
              <a:rPr lang="en-GB" sz="2800" baseline="0" dirty="0" smtClean="0"/>
              <a:t> CO2 emissions transport (2030)</a:t>
            </a:r>
            <a:endParaRPr lang="en-GB" sz="2800" dirty="0"/>
          </a:p>
        </c:rich>
      </c:tx>
      <c:layout>
        <c:manualLayout>
          <c:xMode val="edge"/>
          <c:yMode val="edge"/>
          <c:x val="0.211477608682614"/>
          <c:y val="2.3469614487279307E-4"/>
        </c:manualLayout>
      </c:layout>
    </c:title>
    <c:plotArea>
      <c:layout>
        <c:manualLayout>
          <c:layoutTarget val="inner"/>
          <c:xMode val="edge"/>
          <c:yMode val="edge"/>
          <c:x val="0.13599420384951902"/>
          <c:y val="0.12580096237970198"/>
          <c:w val="0.84872801837271217"/>
          <c:h val="0.74151239428404792"/>
        </c:manualLayout>
      </c:layout>
      <c:barChart>
        <c:barDir val="col"/>
        <c:grouping val="clustered"/>
        <c:ser>
          <c:idx val="0"/>
          <c:order val="0"/>
          <c:cat>
            <c:strRef>
              <c:f>Sheet1!$A$5:$A$9</c:f>
              <c:strCache>
                <c:ptCount val="5"/>
                <c:pt idx="0">
                  <c:v>2010</c:v>
                </c:pt>
                <c:pt idx="1">
                  <c:v>BAU</c:v>
                </c:pt>
                <c:pt idx="2">
                  <c:v>Lower Carbon Driving</c:v>
                </c:pt>
                <c:pt idx="3">
                  <c:v>Active Travel</c:v>
                </c:pt>
                <c:pt idx="4">
                  <c:v>Combination</c:v>
                </c:pt>
              </c:strCache>
            </c:strRef>
          </c:cat>
          <c:val>
            <c:numRef>
              <c:f>Sheet1!$O$5:$O$9</c:f>
              <c:numCache>
                <c:formatCode>#,##0.00</c:formatCode>
                <c:ptCount val="5"/>
                <c:pt idx="0">
                  <c:v>1.2710952586648456</c:v>
                </c:pt>
                <c:pt idx="1">
                  <c:v>1.1719841546947172</c:v>
                </c:pt>
                <c:pt idx="2">
                  <c:v>0.73161410758326506</c:v>
                </c:pt>
                <c:pt idx="3">
                  <c:v>0.69094324051570821</c:v>
                </c:pt>
                <c:pt idx="4">
                  <c:v>0.45065907269217298</c:v>
                </c:pt>
              </c:numCache>
            </c:numRef>
          </c:val>
        </c:ser>
        <c:dLbls/>
        <c:axId val="103660160"/>
        <c:axId val="107004288"/>
      </c:barChart>
      <c:catAx>
        <c:axId val="103660160"/>
        <c:scaling>
          <c:orientation val="minMax"/>
        </c:scaling>
        <c:axPos val="b"/>
        <c:tickLblPos val="nextTo"/>
        <c:txPr>
          <a:bodyPr/>
          <a:lstStyle/>
          <a:p>
            <a:pPr>
              <a:defRPr lang="en-GB" sz="1800"/>
            </a:pPr>
            <a:endParaRPr lang="en-US"/>
          </a:p>
        </c:txPr>
        <c:crossAx val="107004288"/>
        <c:crosses val="autoZero"/>
        <c:auto val="1"/>
        <c:lblAlgn val="ctr"/>
        <c:lblOffset val="100"/>
      </c:catAx>
      <c:valAx>
        <c:axId val="107004288"/>
        <c:scaling>
          <c:orientation val="minMax"/>
        </c:scaling>
        <c:axPos val="l"/>
        <c:majorGridlines/>
        <c:title>
          <c:tx>
            <c:rich>
              <a:bodyPr rot="-5400000" vert="horz"/>
              <a:lstStyle/>
              <a:p>
                <a:pPr>
                  <a:defRPr lang="en-GB" sz="2400" b="0"/>
                </a:pPr>
                <a:r>
                  <a:rPr lang="en-GB" sz="2400" b="0"/>
                  <a:t>CO2 emissions: tonnes</a:t>
                </a:r>
                <a:r>
                  <a:rPr lang="en-GB" sz="2400" b="0" baseline="0"/>
                  <a:t> per person</a:t>
                </a:r>
                <a:endParaRPr lang="en-GB" sz="2400" b="0"/>
              </a:p>
            </c:rich>
          </c:tx>
          <c:layout/>
        </c:title>
        <c:numFmt formatCode="#,##0.00" sourceLinked="1"/>
        <c:tickLblPos val="nextTo"/>
        <c:txPr>
          <a:bodyPr/>
          <a:lstStyle/>
          <a:p>
            <a:pPr>
              <a:defRPr lang="en-GB" sz="1800"/>
            </a:pPr>
            <a:endParaRPr lang="en-US"/>
          </a:p>
        </c:txPr>
        <c:crossAx val="103660160"/>
        <c:crosses val="autoZero"/>
        <c:crossBetween val="between"/>
      </c:valAx>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6"/>
  <c:clrMapOvr bg1="lt1" tx1="dk1" bg2="lt2" tx2="dk2" accent1="accent1" accent2="accent2" accent3="accent3" accent4="accent4" accent5="accent5" accent6="accent6" hlink="hlink" folHlink="folHlink"/>
  <c:chart>
    <c:title>
      <c:tx>
        <c:rich>
          <a:bodyPr/>
          <a:lstStyle/>
          <a:p>
            <a:pPr>
              <a:defRPr lang="en-GB">
                <a:solidFill>
                  <a:srgbClr val="000090"/>
                </a:solidFill>
              </a:defRPr>
            </a:pPr>
            <a:r>
              <a:rPr lang="en-GB" sz="3600" b="1" dirty="0" smtClean="0">
                <a:solidFill>
                  <a:srgbClr val="000090"/>
                </a:solidFill>
              </a:rPr>
              <a:t>Transport and CO2</a:t>
            </a:r>
            <a:r>
              <a:rPr lang="en-GB" sz="3600" b="1" baseline="0" dirty="0" smtClean="0">
                <a:solidFill>
                  <a:srgbClr val="000090"/>
                </a:solidFill>
              </a:rPr>
              <a:t> – </a:t>
            </a:r>
            <a:r>
              <a:rPr lang="en-GB" sz="3600" b="1" dirty="0" smtClean="0">
                <a:solidFill>
                  <a:srgbClr val="000090"/>
                </a:solidFill>
              </a:rPr>
              <a:t>Delhi </a:t>
            </a:r>
            <a:r>
              <a:rPr lang="en-GB" sz="3600" b="1" baseline="0" dirty="0" smtClean="0">
                <a:solidFill>
                  <a:srgbClr val="000090"/>
                </a:solidFill>
              </a:rPr>
              <a:t>2030</a:t>
            </a:r>
          </a:p>
          <a:p>
            <a:pPr>
              <a:defRPr lang="en-GB">
                <a:solidFill>
                  <a:srgbClr val="000090"/>
                </a:solidFill>
              </a:defRPr>
            </a:pPr>
            <a:r>
              <a:rPr lang="en-US" sz="1600" b="1" baseline="0" dirty="0" smtClean="0">
                <a:solidFill>
                  <a:srgbClr val="000090"/>
                </a:solidFill>
              </a:rPr>
              <a:t>(In collaboration with London School of Hygiene and Tropical Medicine)</a:t>
            </a:r>
            <a:endParaRPr lang="en-GB" sz="3600" b="1" dirty="0">
              <a:solidFill>
                <a:srgbClr val="000090"/>
              </a:solidFill>
            </a:endParaRPr>
          </a:p>
        </c:rich>
      </c:tx>
      <c:layout>
        <c:manualLayout>
          <c:xMode val="edge"/>
          <c:yMode val="edge"/>
          <c:x val="0.23935411198600201"/>
          <c:y val="0.05"/>
        </c:manualLayout>
      </c:layout>
    </c:title>
    <c:plotArea>
      <c:layout>
        <c:manualLayout>
          <c:layoutTarget val="inner"/>
          <c:xMode val="edge"/>
          <c:yMode val="edge"/>
          <c:x val="0.19293864829396301"/>
          <c:y val="0.20622222222222203"/>
          <c:w val="0.79178357392825893"/>
          <c:h val="0.64891980169145513"/>
        </c:manualLayout>
      </c:layout>
      <c:barChart>
        <c:barDir val="col"/>
        <c:grouping val="clustered"/>
        <c:ser>
          <c:idx val="0"/>
          <c:order val="0"/>
          <c:cat>
            <c:strRef>
              <c:f>Sheet1!$A$5:$A$9</c:f>
              <c:strCache>
                <c:ptCount val="5"/>
                <c:pt idx="0">
                  <c:v>2010</c:v>
                </c:pt>
                <c:pt idx="1">
                  <c:v>BAU</c:v>
                </c:pt>
                <c:pt idx="2">
                  <c:v>Lower Carbon Driving</c:v>
                </c:pt>
                <c:pt idx="3">
                  <c:v>Active Travel</c:v>
                </c:pt>
                <c:pt idx="4">
                  <c:v>Combination</c:v>
                </c:pt>
              </c:strCache>
            </c:strRef>
          </c:cat>
          <c:val>
            <c:numRef>
              <c:f>Sheet1!$E$5:$E$9</c:f>
              <c:numCache>
                <c:formatCode>#,##0.00</c:formatCode>
                <c:ptCount val="5"/>
                <c:pt idx="0">
                  <c:v>0.4724741625396871</c:v>
                </c:pt>
                <c:pt idx="1">
                  <c:v>0.75194971428572621</c:v>
                </c:pt>
                <c:pt idx="2">
                  <c:v>0.65652567734489331</c:v>
                </c:pt>
                <c:pt idx="3">
                  <c:v>0.40225908470302996</c:v>
                </c:pt>
                <c:pt idx="4">
                  <c:v>0.358738741010101</c:v>
                </c:pt>
              </c:numCache>
            </c:numRef>
          </c:val>
        </c:ser>
        <c:dLbls/>
        <c:axId val="107095168"/>
        <c:axId val="107096704"/>
      </c:barChart>
      <c:catAx>
        <c:axId val="107095168"/>
        <c:scaling>
          <c:orientation val="minMax"/>
        </c:scaling>
        <c:axPos val="b"/>
        <c:tickLblPos val="nextTo"/>
        <c:txPr>
          <a:bodyPr/>
          <a:lstStyle/>
          <a:p>
            <a:pPr>
              <a:defRPr lang="en-GB" sz="1800"/>
            </a:pPr>
            <a:endParaRPr lang="en-US"/>
          </a:p>
        </c:txPr>
        <c:crossAx val="107096704"/>
        <c:crosses val="autoZero"/>
        <c:auto val="1"/>
        <c:lblAlgn val="ctr"/>
        <c:lblOffset val="100"/>
      </c:catAx>
      <c:valAx>
        <c:axId val="107096704"/>
        <c:scaling>
          <c:orientation val="minMax"/>
        </c:scaling>
        <c:axPos val="l"/>
        <c:majorGridlines/>
        <c:title>
          <c:tx>
            <c:rich>
              <a:bodyPr rot="-5400000" vert="horz"/>
              <a:lstStyle/>
              <a:p>
                <a:pPr>
                  <a:defRPr lang="en-GB" sz="2400" b="0"/>
                </a:pPr>
                <a:r>
                  <a:rPr lang="en-GB" sz="2400" b="0"/>
                  <a:t>CO2 emissions:</a:t>
                </a:r>
                <a:r>
                  <a:rPr lang="en-GB" sz="2400" b="0" baseline="0"/>
                  <a:t> tonnes per person</a:t>
                </a:r>
                <a:endParaRPr lang="en-GB" sz="2400" b="0"/>
              </a:p>
            </c:rich>
          </c:tx>
          <c:layout/>
        </c:title>
        <c:numFmt formatCode="#,##0.00" sourceLinked="1"/>
        <c:tickLblPos val="nextTo"/>
        <c:txPr>
          <a:bodyPr/>
          <a:lstStyle/>
          <a:p>
            <a:pPr>
              <a:defRPr lang="en-GB" sz="1800"/>
            </a:pPr>
            <a:endParaRPr lang="en-US"/>
          </a:p>
        </c:txPr>
        <c:crossAx val="107095168"/>
        <c:crosses val="autoZero"/>
        <c:crossBetween val="between"/>
      </c:valAx>
    </c:plotArea>
    <c:plotVisOnly val="1"/>
    <c:dispBlanksAs val="gap"/>
  </c:chart>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600"/>
            </a:pPr>
            <a:r>
              <a:rPr lang="en-US" sz="1600"/>
              <a:t>CO2 emissions (g/PKM)</a:t>
            </a:r>
          </a:p>
        </c:rich>
      </c:tx>
      <c:layout/>
    </c:title>
    <c:plotArea>
      <c:layout/>
      <c:barChart>
        <c:barDir val="col"/>
        <c:grouping val="clustered"/>
        <c:ser>
          <c:idx val="0"/>
          <c:order val="0"/>
          <c:dPt>
            <c:idx val="0"/>
            <c:spPr>
              <a:solidFill>
                <a:srgbClr val="FF0000"/>
              </a:solidFill>
            </c:spPr>
          </c:dPt>
          <c:dPt>
            <c:idx val="1"/>
            <c:spPr>
              <a:solidFill>
                <a:srgbClr val="FF0000"/>
              </a:solidFill>
            </c:spPr>
          </c:dPt>
          <c:dPt>
            <c:idx val="2"/>
            <c:spPr>
              <a:solidFill>
                <a:schemeClr val="accent1">
                  <a:lumMod val="50000"/>
                </a:schemeClr>
              </a:solidFill>
            </c:spPr>
          </c:dPt>
          <c:dPt>
            <c:idx val="3"/>
            <c:spPr>
              <a:solidFill>
                <a:srgbClr val="3C8C93"/>
              </a:solidFill>
            </c:spPr>
          </c:dPt>
          <c:dPt>
            <c:idx val="4"/>
            <c:spPr>
              <a:solidFill>
                <a:schemeClr val="accent6"/>
              </a:solidFill>
            </c:spPr>
          </c:dPt>
          <c:dPt>
            <c:idx val="5"/>
            <c:spPr>
              <a:solidFill>
                <a:srgbClr val="FFFF00"/>
              </a:solidFill>
            </c:spPr>
          </c:dPt>
          <c:dPt>
            <c:idx val="6"/>
            <c:spPr>
              <a:solidFill>
                <a:srgbClr val="FFFF00"/>
              </a:solidFill>
            </c:spPr>
          </c:dPt>
          <c:dPt>
            <c:idx val="7"/>
            <c:spPr>
              <a:solidFill>
                <a:srgbClr val="FFFF00"/>
              </a:solidFill>
            </c:spPr>
          </c:dPt>
          <c:dLbls>
            <c:txPr>
              <a:bodyPr/>
              <a:lstStyle/>
              <a:p>
                <a:pPr>
                  <a:defRPr sz="800"/>
                </a:pPr>
                <a:endParaRPr lang="en-US"/>
              </a:p>
            </c:txPr>
            <c:dLblPos val="outEnd"/>
            <c:showVal val="1"/>
          </c:dLbls>
          <c:cat>
            <c:strRef>
              <c:f>Comparison!$A$3:$A$10</c:f>
              <c:strCache>
                <c:ptCount val="8"/>
                <c:pt idx="0">
                  <c:v>Metro rail (Phase 2)</c:v>
                </c:pt>
                <c:pt idx="1">
                  <c:v>Metro rail (Phase 1)</c:v>
                </c:pt>
                <c:pt idx="2">
                  <c:v>Diesel bus (BRT)</c:v>
                </c:pt>
                <c:pt idx="3">
                  <c:v>CNG Bus (BRT)</c:v>
                </c:pt>
                <c:pt idx="4">
                  <c:v>TW</c:v>
                </c:pt>
                <c:pt idx="5">
                  <c:v>Petrol car</c:v>
                </c:pt>
                <c:pt idx="6">
                  <c:v>Diesel car</c:v>
                </c:pt>
                <c:pt idx="7">
                  <c:v>CNG car</c:v>
                </c:pt>
              </c:strCache>
            </c:strRef>
          </c:cat>
          <c:val>
            <c:numRef>
              <c:f>Comparison!$C$3:$C$10</c:f>
              <c:numCache>
                <c:formatCode>0.0</c:formatCode>
                <c:ptCount val="8"/>
                <c:pt idx="0">
                  <c:v>19.67071386425965</c:v>
                </c:pt>
                <c:pt idx="1">
                  <c:v>22.001281917510102</c:v>
                </c:pt>
                <c:pt idx="2">
                  <c:v>10.349064327485381</c:v>
                </c:pt>
                <c:pt idx="3">
                  <c:v>9.7145299145299209</c:v>
                </c:pt>
                <c:pt idx="4">
                  <c:v>22.948979591836736</c:v>
                </c:pt>
                <c:pt idx="5">
                  <c:v>104.06666666666661</c:v>
                </c:pt>
                <c:pt idx="6">
                  <c:v>118.1515151515152</c:v>
                </c:pt>
                <c:pt idx="7">
                  <c:v>101.0026666666667</c:v>
                </c:pt>
              </c:numCache>
            </c:numRef>
          </c:val>
        </c:ser>
        <c:dLbls>
          <c:showVal val="1"/>
        </c:dLbls>
        <c:axId val="107266432"/>
        <c:axId val="107267968"/>
      </c:barChart>
      <c:catAx>
        <c:axId val="107266432"/>
        <c:scaling>
          <c:orientation val="minMax"/>
        </c:scaling>
        <c:axPos val="b"/>
        <c:tickLblPos val="nextTo"/>
        <c:txPr>
          <a:bodyPr/>
          <a:lstStyle/>
          <a:p>
            <a:pPr>
              <a:defRPr sz="1200" b="1"/>
            </a:pPr>
            <a:endParaRPr lang="en-US"/>
          </a:p>
        </c:txPr>
        <c:crossAx val="107267968"/>
        <c:crosses val="autoZero"/>
        <c:auto val="1"/>
        <c:lblAlgn val="ctr"/>
        <c:lblOffset val="100"/>
      </c:catAx>
      <c:valAx>
        <c:axId val="107267968"/>
        <c:scaling>
          <c:orientation val="minMax"/>
        </c:scaling>
        <c:axPos val="l"/>
        <c:numFmt formatCode="0.0" sourceLinked="1"/>
        <c:tickLblPos val="nextTo"/>
        <c:txPr>
          <a:bodyPr/>
          <a:lstStyle/>
          <a:p>
            <a:pPr>
              <a:defRPr sz="1400" b="1"/>
            </a:pPr>
            <a:endParaRPr lang="en-US"/>
          </a:p>
        </c:txPr>
        <c:crossAx val="107266432"/>
        <c:crosses val="autoZero"/>
        <c:crossBetween val="between"/>
      </c:valAx>
    </c:plotArea>
    <c:plotVisOnly val="1"/>
    <c:dispBlanksAs val="gap"/>
  </c:chart>
  <c:externalData r:id="rId1"/>
</c:chartSpace>
</file>

<file path=ppt/drawings/_rels/drawing1.x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wmf"/></Relationships>
</file>

<file path=ppt/drawings/drawing1.xml><?xml version="1.0" encoding="utf-8"?>
<c:userShapes xmlns:c="http://schemas.openxmlformats.org/drawingml/2006/chart">
  <cdr:relSizeAnchor xmlns:cdr="http://schemas.openxmlformats.org/drawingml/2006/chartDrawing">
    <cdr:from>
      <cdr:x>0.07476</cdr:x>
      <cdr:y>0.937</cdr:y>
    </cdr:from>
    <cdr:to>
      <cdr:x>0.26376</cdr:x>
      <cdr:y>1</cdr:y>
    </cdr:to>
    <cdr:sp macro="" textlink="">
      <cdr:nvSpPr>
        <cdr:cNvPr id="2" name="TextBox 1"/>
        <cdr:cNvSpPr txBox="1"/>
      </cdr:nvSpPr>
      <cdr:spPr>
        <a:xfrm xmlns:a="http://schemas.openxmlformats.org/drawingml/2006/main">
          <a:off x="683568" y="6425946"/>
          <a:ext cx="1728216" cy="4320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i="1" dirty="0" smtClean="0"/>
            <a:t>Woodcock </a:t>
          </a:r>
          <a:r>
            <a:rPr lang="en-US" sz="1200" i="1" dirty="0" err="1" smtClean="0"/>
            <a:t>etc</a:t>
          </a:r>
          <a:r>
            <a:rPr lang="en-US" sz="1200" i="1" dirty="0" smtClean="0"/>
            <a:t> al, Lancet</a:t>
          </a:r>
          <a:endParaRPr lang="en-US" sz="1200" i="1" dirty="0"/>
        </a:p>
      </cdr:txBody>
    </cdr:sp>
  </cdr:relSizeAnchor>
  <cdr:relSizeAnchor xmlns:cdr="http://schemas.openxmlformats.org/drawingml/2006/chartDrawing">
    <cdr:from>
      <cdr:x>0.00556</cdr:x>
      <cdr:y>1.00614E-16</cdr:y>
    </cdr:from>
    <cdr:to>
      <cdr:x>0.13785</cdr:x>
      <cdr:y>1</cdr:y>
    </cdr:to>
    <cdr:pic>
      <cdr:nvPicPr>
        <cdr:cNvPr id="3" name="Picture 2"/>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xmlns="" val="0"/>
            </a:ext>
          </a:extLst>
        </a:blip>
        <a:srcRect xmlns:a="http://schemas.openxmlformats.org/drawingml/2006/main"/>
        <a:stretch xmlns:a="http://schemas.openxmlformats.org/drawingml/2006/main">
          <a:fillRect/>
        </a:stretch>
      </cdr:blipFill>
      <cdr:spPr bwMode="auto">
        <a:xfrm xmlns:a="http://schemas.openxmlformats.org/drawingml/2006/main">
          <a:off x="50800" y="50800"/>
          <a:ext cx="1209675" cy="685800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cdr:spPr>
    </cdr:pic>
  </cdr:relSizeAnchor>
  <cdr:relSizeAnchor xmlns:cdr="http://schemas.openxmlformats.org/drawingml/2006/chartDrawing">
    <cdr:from>
      <cdr:x>0.68512</cdr:x>
      <cdr:y>0.95063</cdr:y>
    </cdr:from>
    <cdr:to>
      <cdr:x>1</cdr:x>
      <cdr:y>1</cdr:y>
    </cdr:to>
    <cdr:sp macro="" textlink="">
      <cdr:nvSpPr>
        <cdr:cNvPr id="4" name="Text Box 5"/>
        <cdr:cNvSpPr txBox="1">
          <a:spLocks xmlns:a="http://schemas.openxmlformats.org/drawingml/2006/main" noChangeArrowheads="1"/>
        </cdr:cNvSpPr>
      </cdr:nvSpPr>
      <cdr:spPr bwMode="auto">
        <a:xfrm xmlns:a="http://schemas.openxmlformats.org/drawingml/2006/main">
          <a:off x="6278984" y="6572250"/>
          <a:ext cx="2879304" cy="338554"/>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square">
          <a:spAutoFit/>
        </a:bodyPr>
        <a:lstStyle xmlns:a="http://schemas.openxmlformats.org/drawingml/2006/main">
          <a:defPPr>
            <a:defRPr lang="en-IN"/>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xmlns:a="http://schemas.openxmlformats.org/drawingml/2006/main">
          <a:pPr algn="r" eaLnBrk="0" hangingPunct="0">
            <a:spcBef>
              <a:spcPct val="50000"/>
            </a:spcBef>
          </a:pPr>
          <a:r>
            <a:rPr lang="en-IN" sz="1600" b="1" dirty="0">
              <a:solidFill>
                <a:srgbClr val="0000FF"/>
              </a:solidFill>
              <a:latin typeface="Folio Md BT" pitchFamily="34" charset="0"/>
            </a:rPr>
            <a:t>IIT </a:t>
          </a:r>
          <a:r>
            <a:rPr lang="en-IN" sz="1600" b="1" dirty="0" smtClean="0">
              <a:solidFill>
                <a:srgbClr val="0000FF"/>
              </a:solidFill>
              <a:latin typeface="Folio Md BT" pitchFamily="34" charset="0"/>
            </a:rPr>
            <a:t>Delhi </a:t>
          </a:r>
          <a:fld id="{355C444E-66C3-A349-8E6C-FA3229F39B10}" type="datetime3">
            <a:rPr lang="en-IN" sz="1600" b="1" smtClean="0">
              <a:solidFill>
                <a:srgbClr val="0000FF"/>
              </a:solidFill>
              <a:latin typeface="Folio Md BT" pitchFamily="34" charset="0"/>
            </a:rPr>
            <a:pPr algn="r" eaLnBrk="0" hangingPunct="0">
              <a:spcBef>
                <a:spcPct val="50000"/>
              </a:spcBef>
            </a:pPr>
            <a:t>4 February 2014</a:t>
          </a:fld>
          <a:endParaRPr lang="en-IN" sz="2400" dirty="0">
            <a:solidFill>
              <a:srgbClr val="0000FF"/>
            </a:solidFill>
            <a:latin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8B2E5D-AF3B-4243-83FB-911C2DD3904C}" type="datetimeFigureOut">
              <a:rPr lang="en-US" smtClean="0"/>
              <a:pPr/>
              <a:t>2/4/2014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54A2D5-597D-4204-8217-67D9F03C1645}" type="slidenum">
              <a:rPr lang="en-IN" smtClean="0"/>
              <a:pPr/>
              <a:t>‹#›</a:t>
            </a:fld>
            <a:endParaRPr lang="en-IN"/>
          </a:p>
        </p:txBody>
      </p:sp>
    </p:spTree>
    <p:extLst>
      <p:ext uri="{BB962C8B-B14F-4D97-AF65-F5344CB8AC3E}">
        <p14:creationId xmlns:p14="http://schemas.microsoft.com/office/powerpoint/2010/main" xmlns="" val="615847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F1BC9FD-D234-437B-9D2A-8E6733098923}" type="slidenum">
              <a:rPr lang="en-GB" smtClean="0">
                <a:latin typeface="Arial" pitchFamily="34" charset="0"/>
              </a:rPr>
              <a:pPr/>
              <a:t>1</a:t>
            </a:fld>
            <a:endParaRPr lang="en-GB" smtClean="0">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81C4EA0-6D13-4D5D-8796-A3AB4F53C0F7}" type="slidenum">
              <a:rPr lang="en-GB" smtClean="0">
                <a:latin typeface="Arial" pitchFamily="34" charset="0"/>
              </a:rPr>
              <a:pPr/>
              <a:t>12</a:t>
            </a:fld>
            <a:endParaRPr lang="en-GB" smtClean="0">
              <a:latin typeface="Arial" pitchFamily="34" charset="0"/>
            </a:endParaRPr>
          </a:p>
        </p:txBody>
      </p:sp>
      <p:sp>
        <p:nvSpPr>
          <p:cNvPr id="25603" name="Rectangle 2"/>
          <p:cNvSpPr>
            <a:spLocks noGrp="1" noRot="1" noChangeAspect="1" noChangeArrowheads="1" noTextEdit="1"/>
          </p:cNvSpPr>
          <p:nvPr>
            <p:ph type="sldImg"/>
          </p:nvPr>
        </p:nvSpPr>
        <p:spPr>
          <a:xfrm>
            <a:off x="1144588" y="685800"/>
            <a:ext cx="4570412" cy="3427413"/>
          </a:xfrm>
          <a:ln/>
        </p:spPr>
      </p:sp>
      <p:sp>
        <p:nvSpPr>
          <p:cNvPr id="25604" name="Rectangle 3"/>
          <p:cNvSpPr>
            <a:spLocks noGrp="1" noChangeArrowheads="1"/>
          </p:cNvSpPr>
          <p:nvPr>
            <p:ph type="body" idx="1"/>
          </p:nvPr>
        </p:nvSpPr>
        <p:spPr>
          <a:xfrm>
            <a:off x="685800" y="6273800"/>
            <a:ext cx="1233488" cy="255588"/>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81C4EA0-6D13-4D5D-8796-A3AB4F53C0F7}" type="slidenum">
              <a:rPr lang="en-GB" smtClean="0">
                <a:latin typeface="Arial" pitchFamily="34" charset="0"/>
              </a:rPr>
              <a:pPr/>
              <a:t>13</a:t>
            </a:fld>
            <a:endParaRPr lang="en-GB" smtClean="0">
              <a:latin typeface="Arial" pitchFamily="34" charset="0"/>
            </a:endParaRPr>
          </a:p>
        </p:txBody>
      </p:sp>
      <p:sp>
        <p:nvSpPr>
          <p:cNvPr id="25603" name="Rectangle 2"/>
          <p:cNvSpPr>
            <a:spLocks noGrp="1" noRot="1" noChangeAspect="1" noChangeArrowheads="1" noTextEdit="1"/>
          </p:cNvSpPr>
          <p:nvPr>
            <p:ph type="sldImg"/>
          </p:nvPr>
        </p:nvSpPr>
        <p:spPr>
          <a:xfrm>
            <a:off x="1144588" y="685800"/>
            <a:ext cx="4570412" cy="3427413"/>
          </a:xfrm>
          <a:ln/>
        </p:spPr>
      </p:sp>
      <p:sp>
        <p:nvSpPr>
          <p:cNvPr id="25604" name="Rectangle 3"/>
          <p:cNvSpPr>
            <a:spLocks noGrp="1" noChangeArrowheads="1"/>
          </p:cNvSpPr>
          <p:nvPr>
            <p:ph type="body" idx="1"/>
          </p:nvPr>
        </p:nvSpPr>
        <p:spPr>
          <a:xfrm>
            <a:off x="685800" y="6273800"/>
            <a:ext cx="1233488" cy="255588"/>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81C4EA0-6D13-4D5D-8796-A3AB4F53C0F7}" type="slidenum">
              <a:rPr lang="en-GB" smtClean="0">
                <a:latin typeface="Arial" pitchFamily="34" charset="0"/>
              </a:rPr>
              <a:pPr/>
              <a:t>14</a:t>
            </a:fld>
            <a:endParaRPr lang="en-GB" smtClean="0">
              <a:latin typeface="Arial" pitchFamily="34" charset="0"/>
            </a:endParaRPr>
          </a:p>
        </p:txBody>
      </p:sp>
      <p:sp>
        <p:nvSpPr>
          <p:cNvPr id="25603" name="Rectangle 2"/>
          <p:cNvSpPr>
            <a:spLocks noGrp="1" noRot="1" noChangeAspect="1" noChangeArrowheads="1" noTextEdit="1"/>
          </p:cNvSpPr>
          <p:nvPr>
            <p:ph type="sldImg"/>
          </p:nvPr>
        </p:nvSpPr>
        <p:spPr>
          <a:xfrm>
            <a:off x="1144588" y="685800"/>
            <a:ext cx="4570412" cy="3427413"/>
          </a:xfrm>
          <a:ln/>
        </p:spPr>
      </p:sp>
      <p:sp>
        <p:nvSpPr>
          <p:cNvPr id="25604" name="Rectangle 3"/>
          <p:cNvSpPr>
            <a:spLocks noGrp="1" noChangeArrowheads="1"/>
          </p:cNvSpPr>
          <p:nvPr>
            <p:ph type="body" idx="1"/>
          </p:nvPr>
        </p:nvSpPr>
        <p:spPr>
          <a:xfrm>
            <a:off x="685800" y="6273800"/>
            <a:ext cx="1233488" cy="255588"/>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81C4EA0-6D13-4D5D-8796-A3AB4F53C0F7}" type="slidenum">
              <a:rPr lang="en-GB" smtClean="0">
                <a:latin typeface="Arial" pitchFamily="34" charset="0"/>
              </a:rPr>
              <a:pPr/>
              <a:t>15</a:t>
            </a:fld>
            <a:endParaRPr lang="en-GB" smtClean="0">
              <a:latin typeface="Arial" pitchFamily="34" charset="0"/>
            </a:endParaRPr>
          </a:p>
        </p:txBody>
      </p:sp>
      <p:sp>
        <p:nvSpPr>
          <p:cNvPr id="25603" name="Rectangle 2"/>
          <p:cNvSpPr>
            <a:spLocks noGrp="1" noRot="1" noChangeAspect="1" noChangeArrowheads="1" noTextEdit="1"/>
          </p:cNvSpPr>
          <p:nvPr>
            <p:ph type="sldImg"/>
          </p:nvPr>
        </p:nvSpPr>
        <p:spPr>
          <a:xfrm>
            <a:off x="1144588" y="685800"/>
            <a:ext cx="4570412" cy="3427413"/>
          </a:xfrm>
          <a:ln/>
        </p:spPr>
      </p:sp>
      <p:sp>
        <p:nvSpPr>
          <p:cNvPr id="25604" name="Rectangle 3"/>
          <p:cNvSpPr>
            <a:spLocks noGrp="1" noChangeArrowheads="1"/>
          </p:cNvSpPr>
          <p:nvPr>
            <p:ph type="body" idx="1"/>
          </p:nvPr>
        </p:nvSpPr>
        <p:spPr>
          <a:xfrm>
            <a:off x="685800" y="6273800"/>
            <a:ext cx="1233488" cy="255588"/>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54A2D5-597D-4204-8217-67D9F03C1645}" type="slidenum">
              <a:rPr lang="en-IN" smtClean="0"/>
              <a:pPr/>
              <a:t>16</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54A2D5-597D-4204-8217-67D9F03C1645}" type="slidenum">
              <a:rPr lang="en-IN" smtClean="0"/>
              <a:pPr/>
              <a:t>17</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54A2D5-597D-4204-8217-67D9F03C1645}" type="slidenum">
              <a:rPr lang="en-IN" smtClean="0"/>
              <a:pPr/>
              <a:t>18</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54A2D5-597D-4204-8217-67D9F03C1645}" type="slidenum">
              <a:rPr lang="en-IN" smtClean="0"/>
              <a:pPr/>
              <a:t>19</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2408790-6D8B-A145-82C8-79153530FD29}" type="slidenum">
              <a:rPr lang="en-GB"/>
              <a:pPr eaLnBrk="1" hangingPunct="1"/>
              <a:t>20</a:t>
            </a:fld>
            <a:endParaRPr lang="en-GB"/>
          </a:p>
        </p:txBody>
      </p:sp>
      <p:sp>
        <p:nvSpPr>
          <p:cNvPr id="52227" name="Rectangle 2"/>
          <p:cNvSpPr>
            <a:spLocks noGrp="1" noRot="1" noChangeAspect="1" noChangeArrowheads="1" noTextEdit="1"/>
          </p:cNvSpPr>
          <p:nvPr>
            <p:ph type="sldImg"/>
          </p:nvPr>
        </p:nvSpPr>
        <p:spPr>
          <a:xfrm>
            <a:off x="1144588" y="685800"/>
            <a:ext cx="4570412" cy="3427413"/>
          </a:xfrm>
          <a:ln/>
        </p:spPr>
      </p:sp>
      <p:sp>
        <p:nvSpPr>
          <p:cNvPr id="52228" name="Rectangle 3"/>
          <p:cNvSpPr>
            <a:spLocks noGrp="1" noChangeArrowheads="1"/>
          </p:cNvSpPr>
          <p:nvPr>
            <p:ph type="body" idx="1"/>
          </p:nvPr>
        </p:nvSpPr>
        <p:spPr>
          <a:xfrm>
            <a:off x="685800" y="6273800"/>
            <a:ext cx="1233488" cy="2555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81C4EA0-6D13-4D5D-8796-A3AB4F53C0F7}" type="slidenum">
              <a:rPr lang="en-GB" smtClean="0">
                <a:latin typeface="Arial" pitchFamily="34" charset="0"/>
              </a:rPr>
              <a:pPr/>
              <a:t>21</a:t>
            </a:fld>
            <a:endParaRPr lang="en-GB" smtClean="0">
              <a:latin typeface="Arial" pitchFamily="34" charset="0"/>
            </a:endParaRPr>
          </a:p>
        </p:txBody>
      </p:sp>
      <p:sp>
        <p:nvSpPr>
          <p:cNvPr id="25603" name="Rectangle 2"/>
          <p:cNvSpPr>
            <a:spLocks noGrp="1" noRot="1" noChangeAspect="1" noChangeArrowheads="1" noTextEdit="1"/>
          </p:cNvSpPr>
          <p:nvPr>
            <p:ph type="sldImg"/>
          </p:nvPr>
        </p:nvSpPr>
        <p:spPr>
          <a:xfrm>
            <a:off x="1144588" y="685800"/>
            <a:ext cx="4570412" cy="3427413"/>
          </a:xfrm>
          <a:ln/>
        </p:spPr>
      </p:sp>
      <p:sp>
        <p:nvSpPr>
          <p:cNvPr id="25604" name="Rectangle 3"/>
          <p:cNvSpPr>
            <a:spLocks noGrp="1" noChangeArrowheads="1"/>
          </p:cNvSpPr>
          <p:nvPr>
            <p:ph type="body" idx="1"/>
          </p:nvPr>
        </p:nvSpPr>
        <p:spPr>
          <a:xfrm>
            <a:off x="685800" y="6273800"/>
            <a:ext cx="1233488" cy="255588"/>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GB" smtClean="0"/>
              <a:t>These are the per capita carbon dioxide emissions from transport from the different futures. BAU is business as usual with no mitigation measures.</a:t>
            </a:r>
          </a:p>
          <a:p>
            <a:pPr eaLnBrk="1" hangingPunct="1">
              <a:spcBef>
                <a:spcPct val="0"/>
              </a:spcBef>
              <a:buFontTx/>
              <a:buChar char="•"/>
            </a:pPr>
            <a:endParaRPr lang="en-GB" smtClean="0"/>
          </a:p>
          <a:p>
            <a:pPr eaLnBrk="1" hangingPunct="1">
              <a:spcBef>
                <a:spcPct val="0"/>
              </a:spcBef>
              <a:buFontTx/>
              <a:buChar char="•"/>
            </a:pPr>
            <a:r>
              <a:rPr lang="en-GB" smtClean="0"/>
              <a:t>1.3, 1.2, 0.7, 0.7, 0.45</a:t>
            </a:r>
          </a:p>
          <a:p>
            <a:pPr eaLnBrk="1" hangingPunct="1">
              <a:spcBef>
                <a:spcPct val="0"/>
              </a:spcBef>
              <a:buFontTx/>
              <a:buChar char="•"/>
            </a:pPr>
            <a:endParaRPr lang="en-GB" smtClean="0"/>
          </a:p>
          <a:p>
            <a:pPr eaLnBrk="1" hangingPunct="1">
              <a:spcBef>
                <a:spcPct val="0"/>
              </a:spcBef>
              <a:buFontTx/>
              <a:buChar char="•"/>
            </a:pPr>
            <a:r>
              <a:rPr lang="en-GB" smtClean="0"/>
              <a:t>Similar reductions with lower emission  motor vehicles and more active travel but only achieve targets (60% reduction) with combined mitigation approach</a:t>
            </a:r>
          </a:p>
          <a:p>
            <a:pPr eaLnBrk="1" hangingPunct="1">
              <a:spcBef>
                <a:spcPct val="0"/>
              </a:spcBef>
              <a:buFontTx/>
              <a:buChar char="•"/>
            </a:pPr>
            <a:endParaRPr lang="en-GB" smtClean="0"/>
          </a:p>
          <a:p>
            <a:pPr eaLnBrk="1" hangingPunct="1">
              <a:spcBef>
                <a:spcPct val="0"/>
              </a:spcBef>
            </a:pPr>
            <a:endParaRPr lang="en-GB" smtClean="0"/>
          </a:p>
        </p:txBody>
      </p:sp>
      <p:sp>
        <p:nvSpPr>
          <p:cNvPr id="78852" name="Slide Number Placeholder 3"/>
          <p:cNvSpPr>
            <a:spLocks noGrp="1"/>
          </p:cNvSpPr>
          <p:nvPr>
            <p:ph type="sldNum" sz="quarter" idx="5"/>
          </p:nvPr>
        </p:nvSpPr>
        <p:spPr bwMode="auto">
          <a:xfrm>
            <a:off x="3883852" y="8685331"/>
            <a:ext cx="2972547" cy="457200"/>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7B592C89-C245-46A7-A131-EF7A5D98EFDA}"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54A2D5-597D-4204-8217-67D9F03C1645}" type="slidenum">
              <a:rPr lang="en-IN" smtClean="0"/>
              <a:pPr/>
              <a:t>22</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54A2D5-597D-4204-8217-67D9F03C1645}" type="slidenum">
              <a:rPr lang="en-IN" smtClean="0"/>
              <a:pPr/>
              <a:t>23</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54A2D5-597D-4204-8217-67D9F03C1645}" type="slidenum">
              <a:rPr lang="en-IN" smtClean="0"/>
              <a:pPr/>
              <a:t>24</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54A2D5-597D-4204-8217-67D9F03C1645}" type="slidenum">
              <a:rPr lang="en-IN" smtClean="0"/>
              <a:pPr/>
              <a:t>25</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GB"/>
              <a:t>These are the per capita carbon dioxide emissions from transport from the different futures. BAU is business as usual with no mitigation measures.</a:t>
            </a:r>
          </a:p>
          <a:p>
            <a:pPr eaLnBrk="1" hangingPunct="1">
              <a:spcBef>
                <a:spcPct val="0"/>
              </a:spcBef>
            </a:pPr>
            <a:endParaRPr lang="en-GB"/>
          </a:p>
          <a:p>
            <a:pPr eaLnBrk="1" hangingPunct="1">
              <a:spcBef>
                <a:spcPct val="0"/>
              </a:spcBef>
            </a:pPr>
            <a:r>
              <a:rPr lang="en-GB"/>
              <a:t>.47, .75, .66, .40, .36</a:t>
            </a:r>
          </a:p>
          <a:p>
            <a:pPr eaLnBrk="1" hangingPunct="1">
              <a:spcBef>
                <a:spcPct val="0"/>
              </a:spcBef>
            </a:pPr>
            <a:endParaRPr lang="en-GB"/>
          </a:p>
          <a:p>
            <a:pPr eaLnBrk="1" hangingPunct="1">
              <a:spcBef>
                <a:spcPct val="0"/>
              </a:spcBef>
            </a:pPr>
            <a:r>
              <a:rPr lang="en-GB"/>
              <a:t>Under the combined approach emission reduction scenario we would see emissions per capita slightly lower than London but this could be part of a contraction and convergence approach.</a:t>
            </a:r>
          </a:p>
          <a:p>
            <a:pPr eaLnBrk="1" hangingPunct="1">
              <a:spcBef>
                <a:spcPct val="0"/>
              </a:spcBef>
            </a:pPr>
            <a:endParaRPr lang="en-GB"/>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94A8C71-7CC6-8D4C-9EA6-65DF38047275}" type="slidenum">
              <a:rPr lang="en-US"/>
              <a:pPr eaLnBrk="1" hangingPunct="1"/>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GB" smtClean="0"/>
              <a:t>Here again now looking at combined impact, ranked in terms of population health impact, with % reduction in condition specific disease burden and the corresponding reduction in premature deaths.</a:t>
            </a:r>
          </a:p>
          <a:p>
            <a:pPr eaLnBrk="1" hangingPunct="1">
              <a:spcBef>
                <a:spcPct val="0"/>
              </a:spcBef>
              <a:buFontTx/>
              <a:buChar char="•"/>
            </a:pPr>
            <a:endParaRPr lang="en-GB" smtClean="0"/>
          </a:p>
          <a:p>
            <a:pPr eaLnBrk="1" hangingPunct="1">
              <a:spcBef>
                <a:spcPct val="0"/>
              </a:spcBef>
              <a:buFontTx/>
              <a:buChar char="•"/>
            </a:pPr>
            <a:r>
              <a:rPr lang="en-GB" smtClean="0"/>
              <a:t>In Delhi as in London we found the biggest benefit from less heart disease (affected by both air pollution and physical activity) and stroke. </a:t>
            </a:r>
          </a:p>
          <a:p>
            <a:pPr eaLnBrk="1" hangingPunct="1">
              <a:spcBef>
                <a:spcPct val="0"/>
              </a:spcBef>
              <a:buFontTx/>
              <a:buChar char="•"/>
            </a:pPr>
            <a:endParaRPr lang="en-GB" smtClean="0"/>
          </a:p>
          <a:p>
            <a:pPr eaLnBrk="1" hangingPunct="1">
              <a:spcBef>
                <a:spcPct val="0"/>
              </a:spcBef>
              <a:buFontTx/>
              <a:buChar char="•"/>
            </a:pPr>
            <a:r>
              <a:rPr lang="en-GB" smtClean="0"/>
              <a:t>But we also found fewer road traffic fatalities and important benefits from less diabetes and depression.</a:t>
            </a:r>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4F0C64-FDD9-4086-A6B2-B4E363C9EE4B}"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81C4EA0-6D13-4D5D-8796-A3AB4F53C0F7}" type="slidenum">
              <a:rPr lang="en-GB" smtClean="0">
                <a:latin typeface="Arial" pitchFamily="34" charset="0"/>
              </a:rPr>
              <a:pPr/>
              <a:t>5</a:t>
            </a:fld>
            <a:endParaRPr lang="en-GB" smtClean="0">
              <a:latin typeface="Arial" pitchFamily="34" charset="0"/>
            </a:endParaRPr>
          </a:p>
        </p:txBody>
      </p:sp>
      <p:sp>
        <p:nvSpPr>
          <p:cNvPr id="25603" name="Rectangle 2"/>
          <p:cNvSpPr>
            <a:spLocks noGrp="1" noRot="1" noChangeAspect="1" noChangeArrowheads="1" noTextEdit="1"/>
          </p:cNvSpPr>
          <p:nvPr>
            <p:ph type="sldImg"/>
          </p:nvPr>
        </p:nvSpPr>
        <p:spPr>
          <a:xfrm>
            <a:off x="1144588" y="685800"/>
            <a:ext cx="4570412" cy="3427413"/>
          </a:xfrm>
          <a:ln/>
        </p:spPr>
      </p:sp>
      <p:sp>
        <p:nvSpPr>
          <p:cNvPr id="25604" name="Rectangle 3"/>
          <p:cNvSpPr>
            <a:spLocks noGrp="1" noChangeArrowheads="1"/>
          </p:cNvSpPr>
          <p:nvPr>
            <p:ph type="body" idx="1"/>
          </p:nvPr>
        </p:nvSpPr>
        <p:spPr>
          <a:xfrm>
            <a:off x="685800" y="6273800"/>
            <a:ext cx="1233488" cy="255588"/>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54A2D5-597D-4204-8217-67D9F03C1645}" type="slidenum">
              <a:rPr lang="en-IN" smtClean="0"/>
              <a:pPr/>
              <a:t>8</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D54A2D5-597D-4204-8217-67D9F03C1645}" type="slidenum">
              <a:rPr lang="en-IN" smtClean="0"/>
              <a:pPr/>
              <a:t>9</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7538540-3BAB-AA4F-9226-A059E64A7F41}" type="slidenum">
              <a:rPr lang="en-GB"/>
              <a:pPr eaLnBrk="1" hangingPunct="1"/>
              <a:t>10</a:t>
            </a:fld>
            <a:endParaRPr lang="en-GB"/>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81C4EA0-6D13-4D5D-8796-A3AB4F53C0F7}" type="slidenum">
              <a:rPr lang="en-GB" smtClean="0">
                <a:latin typeface="Arial" pitchFamily="34" charset="0"/>
              </a:rPr>
              <a:pPr/>
              <a:t>11</a:t>
            </a:fld>
            <a:endParaRPr lang="en-GB" smtClean="0">
              <a:latin typeface="Arial" pitchFamily="34" charset="0"/>
            </a:endParaRPr>
          </a:p>
        </p:txBody>
      </p:sp>
      <p:sp>
        <p:nvSpPr>
          <p:cNvPr id="25603" name="Rectangle 2"/>
          <p:cNvSpPr>
            <a:spLocks noGrp="1" noRot="1" noChangeAspect="1" noChangeArrowheads="1" noTextEdit="1"/>
          </p:cNvSpPr>
          <p:nvPr>
            <p:ph type="sldImg"/>
          </p:nvPr>
        </p:nvSpPr>
        <p:spPr>
          <a:xfrm>
            <a:off x="1144588" y="685800"/>
            <a:ext cx="4570412" cy="3427413"/>
          </a:xfrm>
          <a:ln/>
        </p:spPr>
      </p:sp>
      <p:sp>
        <p:nvSpPr>
          <p:cNvPr id="25604" name="Rectangle 3"/>
          <p:cNvSpPr>
            <a:spLocks noGrp="1" noChangeArrowheads="1"/>
          </p:cNvSpPr>
          <p:nvPr>
            <p:ph type="body" idx="1"/>
          </p:nvPr>
        </p:nvSpPr>
        <p:spPr>
          <a:xfrm>
            <a:off x="685800" y="6273800"/>
            <a:ext cx="1233488" cy="255588"/>
          </a:xfrm>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895CE499-6AD4-4544-BF44-6FFBC84D8D97}" type="slidenum">
              <a:rPr lang="en-IN"/>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C3FCAF11-785A-44F2-BE0D-9B65DFA2BE86}" type="slidenum">
              <a:rPr lang="en-IN"/>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09DD44C9-EBE1-4F09-9B4C-5FFCC4B19859}" type="slidenum">
              <a:rPr lang="en-IN"/>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951B8A15-5A62-4362-8EB9-1453B503DAAE}" type="slidenum">
              <a:rPr lang="en-GB"/>
              <a:pPr>
                <a:defRPr/>
              </a:pPr>
              <a:t>‹#›</a:t>
            </a:fld>
            <a:endParaRPr lang="en-GB"/>
          </a:p>
        </p:txBody>
      </p:sp>
    </p:spTree>
    <p:extLst>
      <p:ext uri="{BB962C8B-B14F-4D97-AF65-F5344CB8AC3E}">
        <p14:creationId xmlns:p14="http://schemas.microsoft.com/office/powerpoint/2010/main" xmlns="" val="792116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AE29B30-45F1-4274-9BB2-EAEED425F618}" type="slidenum">
              <a:rPr lang="en-GB"/>
              <a:pPr>
                <a:defRPr/>
              </a:pPr>
              <a:t>‹#›</a:t>
            </a:fld>
            <a:endParaRPr lang="en-GB"/>
          </a:p>
        </p:txBody>
      </p:sp>
    </p:spTree>
    <p:extLst>
      <p:ext uri="{BB962C8B-B14F-4D97-AF65-F5344CB8AC3E}">
        <p14:creationId xmlns:p14="http://schemas.microsoft.com/office/powerpoint/2010/main" xmlns="" val="746323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BFE9D782-3D6B-4D0E-BCAD-81F5DC869756}" type="slidenum">
              <a:rPr lang="en-IN"/>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1A57D1DA-E7A6-4002-8E5E-3E77A80924E0}" type="slidenum">
              <a:rPr lang="en-IN"/>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endParaRPr lang="en-IN"/>
          </a:p>
        </p:txBody>
      </p:sp>
      <p:sp>
        <p:nvSpPr>
          <p:cNvPr id="7" name="Slide Number Placeholder 6"/>
          <p:cNvSpPr>
            <a:spLocks noGrp="1"/>
          </p:cNvSpPr>
          <p:nvPr>
            <p:ph type="sldNum" sz="quarter" idx="12"/>
          </p:nvPr>
        </p:nvSpPr>
        <p:spPr/>
        <p:txBody>
          <a:bodyPr/>
          <a:lstStyle>
            <a:lvl1pPr>
              <a:defRPr/>
            </a:lvl1pPr>
          </a:lstStyle>
          <a:p>
            <a:fld id="{0F67FF9B-0B15-484A-B532-7843D22C4154}" type="slidenum">
              <a:rPr lang="en-IN"/>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IN"/>
          </a:p>
        </p:txBody>
      </p:sp>
      <p:sp>
        <p:nvSpPr>
          <p:cNvPr id="8" name="Footer Placeholder 7"/>
          <p:cNvSpPr>
            <a:spLocks noGrp="1"/>
          </p:cNvSpPr>
          <p:nvPr>
            <p:ph type="ftr" sz="quarter" idx="11"/>
          </p:nvPr>
        </p:nvSpPr>
        <p:spPr/>
        <p:txBody>
          <a:bodyPr/>
          <a:lstStyle>
            <a:lvl1pPr>
              <a:defRPr/>
            </a:lvl1pPr>
          </a:lstStyle>
          <a:p>
            <a:endParaRPr lang="en-IN"/>
          </a:p>
        </p:txBody>
      </p:sp>
      <p:sp>
        <p:nvSpPr>
          <p:cNvPr id="9" name="Slide Number Placeholder 8"/>
          <p:cNvSpPr>
            <a:spLocks noGrp="1"/>
          </p:cNvSpPr>
          <p:nvPr>
            <p:ph type="sldNum" sz="quarter" idx="12"/>
          </p:nvPr>
        </p:nvSpPr>
        <p:spPr/>
        <p:txBody>
          <a:bodyPr/>
          <a:lstStyle>
            <a:lvl1pPr>
              <a:defRPr/>
            </a:lvl1pPr>
          </a:lstStyle>
          <a:p>
            <a:fld id="{7532A57E-0EFC-49F3-995E-CF01CA7E37B9}" type="slidenum">
              <a:rPr lang="en-IN"/>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IN"/>
          </a:p>
        </p:txBody>
      </p:sp>
      <p:sp>
        <p:nvSpPr>
          <p:cNvPr id="4" name="Footer Placeholder 3"/>
          <p:cNvSpPr>
            <a:spLocks noGrp="1"/>
          </p:cNvSpPr>
          <p:nvPr>
            <p:ph type="ftr" sz="quarter" idx="11"/>
          </p:nvPr>
        </p:nvSpPr>
        <p:spPr/>
        <p:txBody>
          <a:bodyPr/>
          <a:lstStyle>
            <a:lvl1pPr>
              <a:defRPr/>
            </a:lvl1pPr>
          </a:lstStyle>
          <a:p>
            <a:endParaRPr lang="en-IN"/>
          </a:p>
        </p:txBody>
      </p:sp>
      <p:sp>
        <p:nvSpPr>
          <p:cNvPr id="5" name="Slide Number Placeholder 4"/>
          <p:cNvSpPr>
            <a:spLocks noGrp="1"/>
          </p:cNvSpPr>
          <p:nvPr>
            <p:ph type="sldNum" sz="quarter" idx="12"/>
          </p:nvPr>
        </p:nvSpPr>
        <p:spPr/>
        <p:txBody>
          <a:bodyPr/>
          <a:lstStyle>
            <a:lvl1pPr>
              <a:defRPr/>
            </a:lvl1pPr>
          </a:lstStyle>
          <a:p>
            <a:fld id="{ABDEF4A9-1625-4B75-AB01-B59F104DB1EE}" type="slidenum">
              <a:rPr lang="en-IN"/>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IN"/>
          </a:p>
        </p:txBody>
      </p:sp>
      <p:sp>
        <p:nvSpPr>
          <p:cNvPr id="3" name="Footer Placeholder 2"/>
          <p:cNvSpPr>
            <a:spLocks noGrp="1"/>
          </p:cNvSpPr>
          <p:nvPr>
            <p:ph type="ftr" sz="quarter" idx="11"/>
          </p:nvPr>
        </p:nvSpPr>
        <p:spPr/>
        <p:txBody>
          <a:bodyPr/>
          <a:lstStyle>
            <a:lvl1pPr>
              <a:defRPr/>
            </a:lvl1pPr>
          </a:lstStyle>
          <a:p>
            <a:endParaRPr lang="en-IN"/>
          </a:p>
        </p:txBody>
      </p:sp>
      <p:sp>
        <p:nvSpPr>
          <p:cNvPr id="4" name="Slide Number Placeholder 3"/>
          <p:cNvSpPr>
            <a:spLocks noGrp="1"/>
          </p:cNvSpPr>
          <p:nvPr>
            <p:ph type="sldNum" sz="quarter" idx="12"/>
          </p:nvPr>
        </p:nvSpPr>
        <p:spPr/>
        <p:txBody>
          <a:bodyPr/>
          <a:lstStyle>
            <a:lvl1pPr>
              <a:defRPr/>
            </a:lvl1pPr>
          </a:lstStyle>
          <a:p>
            <a:fld id="{7BA098FB-79AB-411C-A86C-8C35E7F2F4C8}" type="slidenum">
              <a:rPr lang="en-IN"/>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endParaRPr lang="en-IN"/>
          </a:p>
        </p:txBody>
      </p:sp>
      <p:sp>
        <p:nvSpPr>
          <p:cNvPr id="7" name="Slide Number Placeholder 6"/>
          <p:cNvSpPr>
            <a:spLocks noGrp="1"/>
          </p:cNvSpPr>
          <p:nvPr>
            <p:ph type="sldNum" sz="quarter" idx="12"/>
          </p:nvPr>
        </p:nvSpPr>
        <p:spPr/>
        <p:txBody>
          <a:bodyPr/>
          <a:lstStyle>
            <a:lvl1pPr>
              <a:defRPr/>
            </a:lvl1pPr>
          </a:lstStyle>
          <a:p>
            <a:fld id="{A576C711-8C98-44AE-B2E1-2D372E2BDB27}" type="slidenum">
              <a:rPr lang="en-IN"/>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endParaRPr lang="en-IN"/>
          </a:p>
        </p:txBody>
      </p:sp>
      <p:sp>
        <p:nvSpPr>
          <p:cNvPr id="7" name="Slide Number Placeholder 6"/>
          <p:cNvSpPr>
            <a:spLocks noGrp="1"/>
          </p:cNvSpPr>
          <p:nvPr>
            <p:ph type="sldNum" sz="quarter" idx="12"/>
          </p:nvPr>
        </p:nvSpPr>
        <p:spPr/>
        <p:txBody>
          <a:bodyPr/>
          <a:lstStyle>
            <a:lvl1pPr>
              <a:defRPr/>
            </a:lvl1pPr>
          </a:lstStyle>
          <a:p>
            <a:fld id="{5076FA20-A351-4CBA-A056-4E557CEAA5BC}" type="slidenum">
              <a:rPr lang="en-IN"/>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I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I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00A55E5-5ED8-4525-B971-306C547DE122}" type="slidenum">
              <a:rPr lang="en-IN"/>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cs typeface="Arial" pitchFamily="34" charset="0"/>
        </a:defRPr>
      </a:lvl2pPr>
      <a:lvl3pPr algn="ctr" rtl="0" eaLnBrk="1" fontAlgn="base" hangingPunct="1">
        <a:spcBef>
          <a:spcPct val="0"/>
        </a:spcBef>
        <a:spcAft>
          <a:spcPct val="0"/>
        </a:spcAft>
        <a:defRPr sz="4400">
          <a:solidFill>
            <a:schemeClr val="tx2"/>
          </a:solidFill>
          <a:latin typeface="Arial" pitchFamily="34" charset="0"/>
          <a:cs typeface="Arial" pitchFamily="34" charset="0"/>
        </a:defRPr>
      </a:lvl3pPr>
      <a:lvl4pPr algn="ctr" rtl="0" eaLnBrk="1" fontAlgn="base" hangingPunct="1">
        <a:spcBef>
          <a:spcPct val="0"/>
        </a:spcBef>
        <a:spcAft>
          <a:spcPct val="0"/>
        </a:spcAft>
        <a:defRPr sz="4400">
          <a:solidFill>
            <a:schemeClr val="tx2"/>
          </a:solidFill>
          <a:latin typeface="Arial" pitchFamily="34" charset="0"/>
          <a:cs typeface="Arial" pitchFamily="34" charset="0"/>
        </a:defRPr>
      </a:lvl4pPr>
      <a:lvl5pPr algn="ctr" rtl="0"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8.xml"/><Relationship Id="rId7" Type="http://schemas.openxmlformats.org/officeDocument/2006/relationships/image" Target="../media/image17.e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chart" Target="../charts/chart3.xml"/><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10.vml"/><Relationship Id="rId5" Type="http://schemas.openxmlformats.org/officeDocument/2006/relationships/image" Target="../media/image19.png"/><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3.xml"/><Relationship Id="rId7"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oleObject" Target="../embeddings/oleObject11.bin"/><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25.emf"/><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image" Target="../media/image26.emf"/><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image" Target="../media/image30.emf"/><Relationship Id="rId4"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17.vml"/><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21.bin"/></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lum bright="18000" contrast="-30000"/>
          </a:blip>
          <a:srcRect/>
          <a:stretch>
            <a:fillRect/>
          </a:stretch>
        </p:blipFill>
        <p:spPr bwMode="auto">
          <a:xfrm>
            <a:off x="5286375" y="0"/>
            <a:ext cx="3492500" cy="6858000"/>
          </a:xfrm>
          <a:prstGeom prst="rect">
            <a:avLst/>
          </a:prstGeom>
          <a:noFill/>
          <a:ln w="9525">
            <a:noFill/>
            <a:miter lim="800000"/>
            <a:headEnd/>
            <a:tailEnd/>
          </a:ln>
        </p:spPr>
      </p:pic>
      <p:pic>
        <p:nvPicPr>
          <p:cNvPr id="22531" name="Picture 3"/>
          <p:cNvPicPr>
            <a:picLocks noChangeAspect="1" noChangeArrowheads="1"/>
          </p:cNvPicPr>
          <p:nvPr/>
        </p:nvPicPr>
        <p:blipFill>
          <a:blip r:embed="rId4" cstate="print">
            <a:lum bright="30000" contrast="-54000"/>
          </a:blip>
          <a:srcRect/>
          <a:stretch>
            <a:fillRect/>
          </a:stretch>
        </p:blipFill>
        <p:spPr bwMode="auto">
          <a:xfrm>
            <a:off x="0" y="0"/>
            <a:ext cx="4932363" cy="6858000"/>
          </a:xfrm>
          <a:prstGeom prst="rect">
            <a:avLst/>
          </a:prstGeom>
          <a:noFill/>
          <a:ln w="9525">
            <a:noFill/>
            <a:miter lim="800000"/>
            <a:headEnd/>
            <a:tailEnd/>
          </a:ln>
        </p:spPr>
      </p:pic>
      <p:pic>
        <p:nvPicPr>
          <p:cNvPr id="22532" name="Picture 4"/>
          <p:cNvPicPr>
            <a:picLocks noChangeAspect="1" noChangeArrowheads="1"/>
          </p:cNvPicPr>
          <p:nvPr/>
        </p:nvPicPr>
        <p:blipFill>
          <a:blip r:embed="rId5" cstate="print"/>
          <a:srcRect/>
          <a:stretch>
            <a:fillRect/>
          </a:stretch>
        </p:blipFill>
        <p:spPr bwMode="auto">
          <a:xfrm>
            <a:off x="107950" y="115888"/>
            <a:ext cx="1295400" cy="646112"/>
          </a:xfrm>
          <a:prstGeom prst="rect">
            <a:avLst/>
          </a:prstGeom>
          <a:noFill/>
          <a:ln w="9525">
            <a:noFill/>
            <a:miter lim="800000"/>
            <a:headEnd/>
            <a:tailEnd/>
          </a:ln>
        </p:spPr>
      </p:pic>
      <p:sp>
        <p:nvSpPr>
          <p:cNvPr id="22533" name="Text Box 6"/>
          <p:cNvSpPr txBox="1">
            <a:spLocks noChangeArrowheads="1"/>
          </p:cNvSpPr>
          <p:nvPr/>
        </p:nvSpPr>
        <p:spPr bwMode="auto">
          <a:xfrm>
            <a:off x="0" y="2890838"/>
            <a:ext cx="2952750" cy="1323439"/>
          </a:xfrm>
          <a:prstGeom prst="rect">
            <a:avLst/>
          </a:prstGeom>
          <a:noFill/>
          <a:ln w="9525">
            <a:noFill/>
            <a:miter lim="800000"/>
            <a:headEnd/>
            <a:tailEnd/>
          </a:ln>
        </p:spPr>
        <p:txBody>
          <a:bodyPr>
            <a:spAutoFit/>
          </a:bodyPr>
          <a:lstStyle/>
          <a:p>
            <a:pPr algn="r"/>
            <a:r>
              <a:rPr lang="en-IN" sz="2000" b="1" dirty="0">
                <a:solidFill>
                  <a:srgbClr val="0033CC"/>
                </a:solidFill>
                <a:latin typeface="Tahoma" pitchFamily="34" charset="0"/>
                <a:cs typeface="Tahoma" pitchFamily="34" charset="0"/>
              </a:rPr>
              <a:t>Improving quality of public transportation and support for non-motorized transport </a:t>
            </a:r>
            <a:endParaRPr lang="en-IN" sz="2000" b="1" dirty="0" smtClean="0">
              <a:solidFill>
                <a:srgbClr val="0033CC"/>
              </a:solidFill>
              <a:latin typeface="Tahoma" pitchFamily="34" charset="0"/>
              <a:cs typeface="Tahoma" pitchFamily="34" charset="0"/>
            </a:endParaRPr>
          </a:p>
        </p:txBody>
      </p:sp>
      <p:sp>
        <p:nvSpPr>
          <p:cNvPr id="22534" name="Text Box 7"/>
          <p:cNvSpPr txBox="1">
            <a:spLocks noChangeArrowheads="1"/>
          </p:cNvSpPr>
          <p:nvPr/>
        </p:nvSpPr>
        <p:spPr bwMode="auto">
          <a:xfrm>
            <a:off x="2770188" y="4868863"/>
            <a:ext cx="2087562" cy="366712"/>
          </a:xfrm>
          <a:prstGeom prst="rect">
            <a:avLst/>
          </a:prstGeom>
          <a:noFill/>
          <a:ln w="9525">
            <a:noFill/>
            <a:miter lim="800000"/>
            <a:headEnd/>
            <a:tailEnd/>
          </a:ln>
        </p:spPr>
        <p:txBody>
          <a:bodyPr>
            <a:spAutoFit/>
          </a:bodyPr>
          <a:lstStyle/>
          <a:p>
            <a:pPr algn="ctr">
              <a:spcBef>
                <a:spcPct val="50000"/>
              </a:spcBef>
            </a:pPr>
            <a:r>
              <a:rPr lang="en-US" b="1">
                <a:solidFill>
                  <a:srgbClr val="0033CC"/>
                </a:solidFill>
                <a:latin typeface="Tahoma" pitchFamily="34" charset="0"/>
              </a:rPr>
              <a:t>Dinesh Mohan</a:t>
            </a:r>
            <a:endParaRPr lang="en-GB" b="1">
              <a:solidFill>
                <a:srgbClr val="0033CC"/>
              </a:solidFill>
              <a:latin typeface="Tahoma" pitchFamily="34" charset="0"/>
            </a:endParaRPr>
          </a:p>
        </p:txBody>
      </p:sp>
      <p:grpSp>
        <p:nvGrpSpPr>
          <p:cNvPr id="22535" name="Group 18"/>
          <p:cNvGrpSpPr>
            <a:grpSpLocks noChangeAspect="1"/>
          </p:cNvGrpSpPr>
          <p:nvPr/>
        </p:nvGrpSpPr>
        <p:grpSpPr bwMode="auto">
          <a:xfrm>
            <a:off x="0" y="6364288"/>
            <a:ext cx="3617913" cy="493712"/>
            <a:chOff x="0" y="4009"/>
            <a:chExt cx="2279" cy="311"/>
          </a:xfrm>
        </p:grpSpPr>
        <p:sp>
          <p:nvSpPr>
            <p:cNvPr id="22538" name="AutoShape 17"/>
            <p:cNvSpPr>
              <a:spLocks noChangeAspect="1" noChangeArrowheads="1" noTextEdit="1"/>
            </p:cNvSpPr>
            <p:nvPr/>
          </p:nvSpPr>
          <p:spPr bwMode="auto">
            <a:xfrm>
              <a:off x="0" y="4009"/>
              <a:ext cx="2279" cy="311"/>
            </a:xfrm>
            <a:prstGeom prst="rect">
              <a:avLst/>
            </a:prstGeom>
            <a:noFill/>
            <a:ln w="9525">
              <a:noFill/>
              <a:miter lim="800000"/>
              <a:headEnd/>
              <a:tailEnd/>
            </a:ln>
          </p:spPr>
          <p:txBody>
            <a:bodyPr/>
            <a:lstStyle/>
            <a:p>
              <a:endParaRPr lang="en-GB"/>
            </a:p>
          </p:txBody>
        </p:sp>
        <p:sp>
          <p:nvSpPr>
            <p:cNvPr id="22539" name="Rectangle 19"/>
            <p:cNvSpPr>
              <a:spLocks noChangeArrowheads="1"/>
            </p:cNvSpPr>
            <p:nvPr/>
          </p:nvSpPr>
          <p:spPr bwMode="auto">
            <a:xfrm>
              <a:off x="338" y="4120"/>
              <a:ext cx="1692" cy="96"/>
            </a:xfrm>
            <a:prstGeom prst="rect">
              <a:avLst/>
            </a:prstGeom>
            <a:noFill/>
            <a:ln w="9525">
              <a:noFill/>
              <a:miter lim="800000"/>
              <a:headEnd/>
              <a:tailEnd/>
            </a:ln>
          </p:spPr>
          <p:txBody>
            <a:bodyPr wrap="none" lIns="0" tIns="0" rIns="0" bIns="0">
              <a:spAutoFit/>
            </a:bodyPr>
            <a:lstStyle/>
            <a:p>
              <a:r>
                <a:rPr lang="en-US" sz="1000" b="1">
                  <a:solidFill>
                    <a:schemeClr val="accent2"/>
                  </a:solidFill>
                </a:rPr>
                <a:t>INDIAN INSTITUTE OF TECHNOLOGY DELHI</a:t>
              </a:r>
              <a:endParaRPr lang="en-US" b="1">
                <a:solidFill>
                  <a:schemeClr val="accent2"/>
                </a:solidFill>
              </a:endParaRPr>
            </a:p>
          </p:txBody>
        </p:sp>
        <p:pic>
          <p:nvPicPr>
            <p:cNvPr id="22540" name="Picture 20"/>
            <p:cNvPicPr>
              <a:picLocks noChangeAspect="1" noChangeArrowheads="1"/>
            </p:cNvPicPr>
            <p:nvPr/>
          </p:nvPicPr>
          <p:blipFill>
            <a:blip r:embed="rId6" cstate="print"/>
            <a:srcRect/>
            <a:stretch>
              <a:fillRect/>
            </a:stretch>
          </p:blipFill>
          <p:spPr bwMode="auto">
            <a:xfrm>
              <a:off x="10" y="4019"/>
              <a:ext cx="287" cy="293"/>
            </a:xfrm>
            <a:prstGeom prst="rect">
              <a:avLst/>
            </a:prstGeom>
            <a:noFill/>
            <a:ln w="9525">
              <a:noFill/>
              <a:miter lim="800000"/>
              <a:headEnd/>
              <a:tailEnd/>
            </a:ln>
          </p:spPr>
        </p:pic>
      </p:grpSp>
      <p:pic>
        <p:nvPicPr>
          <p:cNvPr id="22536" name="Picture 12"/>
          <p:cNvPicPr>
            <a:picLocks noChangeAspect="1" noChangeArrowheads="1"/>
          </p:cNvPicPr>
          <p:nvPr/>
        </p:nvPicPr>
        <p:blipFill>
          <a:blip r:embed="rId7" cstate="print"/>
          <a:srcRect/>
          <a:stretch>
            <a:fillRect/>
          </a:stretch>
        </p:blipFill>
        <p:spPr bwMode="auto">
          <a:xfrm>
            <a:off x="3005138" y="2214563"/>
            <a:ext cx="3924300" cy="2571750"/>
          </a:xfrm>
          <a:prstGeom prst="rect">
            <a:avLst/>
          </a:prstGeom>
          <a:noFill/>
          <a:ln w="9525">
            <a:solidFill>
              <a:srgbClr val="0000FF"/>
            </a:solidFill>
            <a:miter lim="800000"/>
            <a:headEnd/>
            <a:tailEnd/>
          </a:ln>
        </p:spPr>
      </p:pic>
      <p:sp>
        <p:nvSpPr>
          <p:cNvPr id="2" name="TextBox 1"/>
          <p:cNvSpPr txBox="1"/>
          <p:nvPr/>
        </p:nvSpPr>
        <p:spPr>
          <a:xfrm>
            <a:off x="4932040" y="116632"/>
            <a:ext cx="4248472" cy="923330"/>
          </a:xfrm>
          <a:prstGeom prst="rect">
            <a:avLst/>
          </a:prstGeom>
          <a:noFill/>
        </p:spPr>
        <p:txBody>
          <a:bodyPr wrap="square" rtlCol="0">
            <a:spAutoFit/>
          </a:bodyPr>
          <a:lstStyle/>
          <a:p>
            <a:pPr algn="r"/>
            <a:r>
              <a:rPr lang="en-US" b="1" dirty="0">
                <a:solidFill>
                  <a:srgbClr val="000090"/>
                </a:solidFill>
              </a:rPr>
              <a:t>Policy Conclave on reducing vehicular emissions to improve air quality </a:t>
            </a:r>
          </a:p>
        </p:txBody>
      </p:sp>
    </p:spTree>
    <p:extLst>
      <p:ext uri="{BB962C8B-B14F-4D97-AF65-F5344CB8AC3E}">
        <p14:creationId xmlns:p14="http://schemas.microsoft.com/office/powerpoint/2010/main" xmlns="" val="2098924719"/>
      </p:ext>
    </p:extLst>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0" y="0"/>
          <a:ext cx="1038225" cy="6858000"/>
        </p:xfrm>
        <a:graphic>
          <a:graphicData uri="http://schemas.openxmlformats.org/presentationml/2006/ole">
            <p:oleObj spid="_x0000_s12293" name="Drawing" r:id="rId4" imgW="1047750" imgH="5895975" progId="Presentations.Drawing.12">
              <p:embed/>
            </p:oleObj>
          </a:graphicData>
        </a:graphic>
      </p:graphicFrame>
      <p:sp>
        <p:nvSpPr>
          <p:cNvPr id="12291" name="Text Box 3"/>
          <p:cNvSpPr txBox="1">
            <a:spLocks noChangeArrowheads="1"/>
          </p:cNvSpPr>
          <p:nvPr/>
        </p:nvSpPr>
        <p:spPr bwMode="auto">
          <a:xfrm>
            <a:off x="7872413" y="6580188"/>
            <a:ext cx="1524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1400" b="1" dirty="0">
                <a:solidFill>
                  <a:schemeClr val="accent2"/>
                </a:solidFill>
                <a:latin typeface="Folio Md BT" charset="0"/>
              </a:rPr>
              <a:t>IIT Delhi </a:t>
            </a:r>
            <a:r>
              <a:rPr lang="en-US" sz="1400" b="1" dirty="0" smtClean="0">
                <a:solidFill>
                  <a:schemeClr val="accent2"/>
                </a:solidFill>
                <a:latin typeface="Folio Md BT" charset="0"/>
              </a:rPr>
              <a:t>2013</a:t>
            </a:r>
            <a:endParaRPr lang="en-US" sz="1400" dirty="0">
              <a:latin typeface="Times New Roman" charset="0"/>
            </a:endParaRPr>
          </a:p>
        </p:txBody>
      </p:sp>
      <p:pic>
        <p:nvPicPr>
          <p:cNvPr id="12292" name="Picture 4"/>
          <p:cNvPicPr>
            <a:picLocks noChangeAspect="1" noChangeArrowheads="1"/>
          </p:cNvPicPr>
          <p:nvPr/>
        </p:nvPicPr>
        <p:blipFill>
          <a:blip r:embed="rId5">
            <a:extLst>
              <a:ext uri="{28A0092B-C50C-407E-A947-70E740481C1C}">
                <a14:useLocalDpi xmlns:a14="http://schemas.microsoft.com/office/drawing/2010/main" xmlns="" val="0"/>
              </a:ext>
            </a:extLst>
          </a:blip>
          <a:srcRect b="7831"/>
          <a:stretch>
            <a:fillRect/>
          </a:stretch>
        </p:blipFill>
        <p:spPr bwMode="auto">
          <a:xfrm>
            <a:off x="827088" y="3860800"/>
            <a:ext cx="3708400" cy="244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3" name="Picture 5"/>
          <p:cNvPicPr>
            <a:picLocks noChangeAspect="1" noChangeArrowheads="1"/>
          </p:cNvPicPr>
          <p:nvPr/>
        </p:nvPicPr>
        <p:blipFill>
          <a:blip r:embed="rId6">
            <a:extLst>
              <a:ext uri="{28A0092B-C50C-407E-A947-70E740481C1C}">
                <a14:useLocalDpi xmlns:a14="http://schemas.microsoft.com/office/drawing/2010/main" xmlns="" val="0"/>
              </a:ext>
            </a:extLst>
          </a:blip>
          <a:srcRect b="7671"/>
          <a:stretch>
            <a:fillRect/>
          </a:stretch>
        </p:blipFill>
        <p:spPr bwMode="auto">
          <a:xfrm>
            <a:off x="900113" y="692150"/>
            <a:ext cx="3671887" cy="25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4" name="Picture 6"/>
          <p:cNvPicPr>
            <a:picLocks noChangeAspect="1" noChangeArrowheads="1"/>
          </p:cNvPicPr>
          <p:nvPr/>
        </p:nvPicPr>
        <p:blipFill>
          <a:blip r:embed="rId7">
            <a:extLst>
              <a:ext uri="{28A0092B-C50C-407E-A947-70E740481C1C}">
                <a14:useLocalDpi xmlns:a14="http://schemas.microsoft.com/office/drawing/2010/main" xmlns="" val="0"/>
              </a:ext>
            </a:extLst>
          </a:blip>
          <a:srcRect r="31897" b="14023"/>
          <a:stretch>
            <a:fillRect/>
          </a:stretch>
        </p:blipFill>
        <p:spPr bwMode="auto">
          <a:xfrm>
            <a:off x="4859338" y="3860800"/>
            <a:ext cx="3949700" cy="244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5" name="Picture 7"/>
          <p:cNvPicPr>
            <a:picLocks noChangeAspect="1" noChangeArrowheads="1"/>
          </p:cNvPicPr>
          <p:nvPr/>
        </p:nvPicPr>
        <p:blipFill>
          <a:blip r:embed="rId8">
            <a:extLst>
              <a:ext uri="{28A0092B-C50C-407E-A947-70E740481C1C}">
                <a14:useLocalDpi xmlns:a14="http://schemas.microsoft.com/office/drawing/2010/main" xmlns="" val="0"/>
              </a:ext>
            </a:extLst>
          </a:blip>
          <a:srcRect b="8640"/>
          <a:stretch>
            <a:fillRect/>
          </a:stretch>
        </p:blipFill>
        <p:spPr bwMode="auto">
          <a:xfrm>
            <a:off x="4521200" y="117475"/>
            <a:ext cx="4622800" cy="324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6" name="Text Box 16"/>
          <p:cNvSpPr txBox="1">
            <a:spLocks noChangeArrowheads="1"/>
          </p:cNvSpPr>
          <p:nvPr/>
        </p:nvSpPr>
        <p:spPr bwMode="auto">
          <a:xfrm>
            <a:off x="2700338" y="3255963"/>
            <a:ext cx="504825" cy="2444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000" b="1"/>
              <a:t>CAR</a:t>
            </a:r>
          </a:p>
        </p:txBody>
      </p:sp>
      <p:sp>
        <p:nvSpPr>
          <p:cNvPr id="12297" name="Text Box 17"/>
          <p:cNvSpPr txBox="1">
            <a:spLocks noChangeArrowheads="1"/>
          </p:cNvSpPr>
          <p:nvPr/>
        </p:nvSpPr>
        <p:spPr bwMode="auto">
          <a:xfrm>
            <a:off x="7092950" y="3284538"/>
            <a:ext cx="504825" cy="2444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000" b="1"/>
              <a:t>CAR</a:t>
            </a:r>
          </a:p>
        </p:txBody>
      </p:sp>
      <p:sp>
        <p:nvSpPr>
          <p:cNvPr id="12298" name="Text Box 18"/>
          <p:cNvSpPr txBox="1">
            <a:spLocks noChangeArrowheads="1"/>
          </p:cNvSpPr>
          <p:nvPr/>
        </p:nvSpPr>
        <p:spPr bwMode="auto">
          <a:xfrm>
            <a:off x="3779838" y="6308725"/>
            <a:ext cx="504825" cy="2444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000" b="1"/>
              <a:t>CAR</a:t>
            </a:r>
          </a:p>
        </p:txBody>
      </p:sp>
      <p:sp>
        <p:nvSpPr>
          <p:cNvPr id="12299" name="Text Box 19"/>
          <p:cNvSpPr txBox="1">
            <a:spLocks noChangeArrowheads="1"/>
          </p:cNvSpPr>
          <p:nvPr/>
        </p:nvSpPr>
        <p:spPr bwMode="auto">
          <a:xfrm>
            <a:off x="7812088" y="6237288"/>
            <a:ext cx="504825" cy="2444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000" b="1"/>
              <a:t>CAR</a:t>
            </a:r>
          </a:p>
        </p:txBody>
      </p:sp>
      <p:sp>
        <p:nvSpPr>
          <p:cNvPr id="12300" name="Text Box 20"/>
          <p:cNvSpPr txBox="1">
            <a:spLocks noChangeArrowheads="1"/>
          </p:cNvSpPr>
          <p:nvPr/>
        </p:nvSpPr>
        <p:spPr bwMode="auto">
          <a:xfrm>
            <a:off x="3203575" y="3255963"/>
            <a:ext cx="792163" cy="2444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000" b="1"/>
              <a:t>BICYCLE</a:t>
            </a:r>
          </a:p>
        </p:txBody>
      </p:sp>
      <p:sp>
        <p:nvSpPr>
          <p:cNvPr id="12301" name="Text Box 21"/>
          <p:cNvSpPr txBox="1">
            <a:spLocks noChangeArrowheads="1"/>
          </p:cNvSpPr>
          <p:nvPr/>
        </p:nvSpPr>
        <p:spPr bwMode="auto">
          <a:xfrm>
            <a:off x="7883525" y="3284538"/>
            <a:ext cx="792163" cy="2444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000" b="1"/>
              <a:t>BICYCLE</a:t>
            </a:r>
          </a:p>
        </p:txBody>
      </p:sp>
      <p:sp>
        <p:nvSpPr>
          <p:cNvPr id="12302" name="Text Box 22"/>
          <p:cNvSpPr txBox="1">
            <a:spLocks noChangeArrowheads="1"/>
          </p:cNvSpPr>
          <p:nvPr/>
        </p:nvSpPr>
        <p:spPr bwMode="auto">
          <a:xfrm>
            <a:off x="3924300" y="3255963"/>
            <a:ext cx="792163" cy="2444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000" b="1"/>
              <a:t>WALK</a:t>
            </a:r>
          </a:p>
        </p:txBody>
      </p:sp>
      <p:sp>
        <p:nvSpPr>
          <p:cNvPr id="12303" name="Text Box 23"/>
          <p:cNvSpPr txBox="1">
            <a:spLocks noChangeArrowheads="1"/>
          </p:cNvSpPr>
          <p:nvPr/>
        </p:nvSpPr>
        <p:spPr bwMode="auto">
          <a:xfrm>
            <a:off x="2411413" y="3429000"/>
            <a:ext cx="863600" cy="304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400" b="1">
                <a:solidFill>
                  <a:srgbClr val="0033CC"/>
                </a:solidFill>
              </a:rPr>
              <a:t>3 KM</a:t>
            </a:r>
          </a:p>
        </p:txBody>
      </p:sp>
      <p:sp>
        <p:nvSpPr>
          <p:cNvPr id="12304" name="Text Box 24"/>
          <p:cNvSpPr txBox="1">
            <a:spLocks noChangeArrowheads="1"/>
          </p:cNvSpPr>
          <p:nvPr/>
        </p:nvSpPr>
        <p:spPr bwMode="auto">
          <a:xfrm>
            <a:off x="6372225" y="3429000"/>
            <a:ext cx="792163" cy="304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400" b="1">
                <a:solidFill>
                  <a:srgbClr val="0033CC"/>
                </a:solidFill>
              </a:rPr>
              <a:t>6 KM</a:t>
            </a:r>
          </a:p>
        </p:txBody>
      </p:sp>
      <p:sp>
        <p:nvSpPr>
          <p:cNvPr id="12305" name="Text Box 25"/>
          <p:cNvSpPr txBox="1">
            <a:spLocks noChangeArrowheads="1"/>
          </p:cNvSpPr>
          <p:nvPr/>
        </p:nvSpPr>
        <p:spPr bwMode="auto">
          <a:xfrm>
            <a:off x="2195513" y="6508750"/>
            <a:ext cx="792162" cy="304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400" b="1">
                <a:solidFill>
                  <a:srgbClr val="0033CC"/>
                </a:solidFill>
              </a:rPr>
              <a:t>12 KM</a:t>
            </a:r>
          </a:p>
        </p:txBody>
      </p:sp>
      <p:sp>
        <p:nvSpPr>
          <p:cNvPr id="12306" name="Text Box 26"/>
          <p:cNvSpPr txBox="1">
            <a:spLocks noChangeArrowheads="1"/>
          </p:cNvSpPr>
          <p:nvPr/>
        </p:nvSpPr>
        <p:spPr bwMode="auto">
          <a:xfrm>
            <a:off x="6516688" y="6553200"/>
            <a:ext cx="792162" cy="304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400" b="1">
                <a:solidFill>
                  <a:srgbClr val="0033CC"/>
                </a:solidFill>
              </a:rPr>
              <a:t>24 KM</a:t>
            </a:r>
          </a:p>
        </p:txBody>
      </p:sp>
      <p:sp>
        <p:nvSpPr>
          <p:cNvPr id="12307" name="Text Box 27"/>
          <p:cNvSpPr txBox="1">
            <a:spLocks noChangeArrowheads="1"/>
          </p:cNvSpPr>
          <p:nvPr/>
        </p:nvSpPr>
        <p:spPr bwMode="auto">
          <a:xfrm>
            <a:off x="1331913" y="44450"/>
            <a:ext cx="2663825" cy="7016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b="1" dirty="0">
                <a:solidFill>
                  <a:srgbClr val="0033CC"/>
                </a:solidFill>
              </a:rPr>
              <a:t>DOOR TO DOOR TRIP TIMES</a:t>
            </a:r>
          </a:p>
        </p:txBody>
      </p:sp>
      <p:sp>
        <p:nvSpPr>
          <p:cNvPr id="132124" name="Rectangle 28"/>
          <p:cNvSpPr>
            <a:spLocks noChangeArrowheads="1"/>
          </p:cNvSpPr>
          <p:nvPr/>
        </p:nvSpPr>
        <p:spPr bwMode="auto">
          <a:xfrm>
            <a:off x="2771775" y="1916113"/>
            <a:ext cx="325438" cy="5032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2125" name="Rectangle 29"/>
          <p:cNvSpPr>
            <a:spLocks noChangeArrowheads="1"/>
          </p:cNvSpPr>
          <p:nvPr/>
        </p:nvSpPr>
        <p:spPr bwMode="auto">
          <a:xfrm>
            <a:off x="7164388" y="1700213"/>
            <a:ext cx="431800" cy="6842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2126" name="Rectangle 30"/>
          <p:cNvSpPr>
            <a:spLocks noChangeArrowheads="1"/>
          </p:cNvSpPr>
          <p:nvPr/>
        </p:nvSpPr>
        <p:spPr bwMode="auto">
          <a:xfrm>
            <a:off x="3708400" y="4221163"/>
            <a:ext cx="503238" cy="9366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311" name="Rectangle 31"/>
          <p:cNvSpPr>
            <a:spLocks noChangeArrowheads="1"/>
          </p:cNvSpPr>
          <p:nvPr/>
        </p:nvSpPr>
        <p:spPr bwMode="auto">
          <a:xfrm>
            <a:off x="2916238" y="1270000"/>
            <a:ext cx="325437" cy="5032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2128" name="Rectangle 32"/>
          <p:cNvSpPr>
            <a:spLocks noChangeArrowheads="1"/>
          </p:cNvSpPr>
          <p:nvPr/>
        </p:nvSpPr>
        <p:spPr bwMode="auto">
          <a:xfrm>
            <a:off x="7813675" y="4003675"/>
            <a:ext cx="503238" cy="10810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2129" name="Rectangle 33"/>
          <p:cNvSpPr>
            <a:spLocks noChangeArrowheads="1"/>
          </p:cNvSpPr>
          <p:nvPr/>
        </p:nvSpPr>
        <p:spPr bwMode="auto">
          <a:xfrm>
            <a:off x="6300788" y="1196975"/>
            <a:ext cx="431800" cy="4683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2130" name="Rectangle 34"/>
          <p:cNvSpPr>
            <a:spLocks noChangeArrowheads="1"/>
          </p:cNvSpPr>
          <p:nvPr/>
        </p:nvSpPr>
        <p:spPr bwMode="auto">
          <a:xfrm>
            <a:off x="5435600" y="1089025"/>
            <a:ext cx="431800" cy="4683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2131" name="Rectangle 35"/>
          <p:cNvSpPr>
            <a:spLocks noChangeArrowheads="1"/>
          </p:cNvSpPr>
          <p:nvPr/>
        </p:nvSpPr>
        <p:spPr bwMode="auto">
          <a:xfrm>
            <a:off x="2627313" y="4292600"/>
            <a:ext cx="504825" cy="3603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2132" name="Rectangle 36"/>
          <p:cNvSpPr>
            <a:spLocks noChangeArrowheads="1"/>
          </p:cNvSpPr>
          <p:nvPr/>
        </p:nvSpPr>
        <p:spPr bwMode="auto">
          <a:xfrm>
            <a:off x="1547813" y="4365625"/>
            <a:ext cx="503237" cy="3587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2133" name="Rectangle 37"/>
          <p:cNvSpPr>
            <a:spLocks noChangeArrowheads="1"/>
          </p:cNvSpPr>
          <p:nvPr/>
        </p:nvSpPr>
        <p:spPr bwMode="auto">
          <a:xfrm>
            <a:off x="6732588" y="4365625"/>
            <a:ext cx="503237" cy="2873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2134" name="Rectangle 38"/>
          <p:cNvSpPr>
            <a:spLocks noChangeArrowheads="1"/>
          </p:cNvSpPr>
          <p:nvPr/>
        </p:nvSpPr>
        <p:spPr bwMode="auto">
          <a:xfrm>
            <a:off x="5651500" y="4652963"/>
            <a:ext cx="503238" cy="2159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319" name="Text Box 8"/>
          <p:cNvSpPr txBox="1">
            <a:spLocks noChangeArrowheads="1"/>
          </p:cNvSpPr>
          <p:nvPr/>
        </p:nvSpPr>
        <p:spPr bwMode="auto">
          <a:xfrm>
            <a:off x="1116013" y="3213100"/>
            <a:ext cx="863600" cy="461963"/>
          </a:xfrm>
          <a:prstGeom prst="rect">
            <a:avLst/>
          </a:prstGeom>
          <a:solidFill>
            <a:schemeClr val="bg1">
              <a:alpha val="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000" b="1"/>
              <a:t>ELEVATED/</a:t>
            </a:r>
          </a:p>
          <a:p>
            <a:pPr algn="ctr" eaLnBrk="1" hangingPunct="1"/>
            <a:r>
              <a:rPr lang="en-US" sz="1000" b="1"/>
              <a:t>UNDERGRND</a:t>
            </a:r>
          </a:p>
          <a:p>
            <a:pPr algn="ctr" eaLnBrk="1" hangingPunct="1"/>
            <a:r>
              <a:rPr lang="en-US" sz="1000" b="1"/>
              <a:t>PT</a:t>
            </a:r>
          </a:p>
        </p:txBody>
      </p:sp>
      <p:sp>
        <p:nvSpPr>
          <p:cNvPr id="12320" name="Text Box 8"/>
          <p:cNvSpPr txBox="1">
            <a:spLocks noChangeArrowheads="1"/>
          </p:cNvSpPr>
          <p:nvPr/>
        </p:nvSpPr>
        <p:spPr bwMode="auto">
          <a:xfrm>
            <a:off x="1331913" y="6308725"/>
            <a:ext cx="863600" cy="461963"/>
          </a:xfrm>
          <a:prstGeom prst="rect">
            <a:avLst/>
          </a:prstGeom>
          <a:solidFill>
            <a:schemeClr val="bg1">
              <a:alpha val="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000" b="1"/>
              <a:t>ELEVATED</a:t>
            </a:r>
          </a:p>
          <a:p>
            <a:pPr algn="ctr" eaLnBrk="1" hangingPunct="1"/>
            <a:r>
              <a:rPr lang="en-US" sz="1000" b="1"/>
              <a:t>UNDERGRND</a:t>
            </a:r>
          </a:p>
          <a:p>
            <a:pPr algn="ctr" eaLnBrk="1" hangingPunct="1"/>
            <a:r>
              <a:rPr lang="en-US" sz="1000" b="1"/>
              <a:t>PT</a:t>
            </a:r>
          </a:p>
        </p:txBody>
      </p:sp>
      <p:sp>
        <p:nvSpPr>
          <p:cNvPr id="12321" name="Text Box 8"/>
          <p:cNvSpPr txBox="1">
            <a:spLocks noChangeArrowheads="1"/>
          </p:cNvSpPr>
          <p:nvPr/>
        </p:nvSpPr>
        <p:spPr bwMode="auto">
          <a:xfrm>
            <a:off x="5435600" y="6289675"/>
            <a:ext cx="865188" cy="461963"/>
          </a:xfrm>
          <a:prstGeom prst="rect">
            <a:avLst/>
          </a:prstGeom>
          <a:solidFill>
            <a:schemeClr val="bg1">
              <a:alpha val="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000" b="1"/>
              <a:t>ELEVATED</a:t>
            </a:r>
          </a:p>
          <a:p>
            <a:pPr algn="ctr" eaLnBrk="1" hangingPunct="1"/>
            <a:r>
              <a:rPr lang="en-US" sz="1000" b="1"/>
              <a:t>UNDERGRND/</a:t>
            </a:r>
          </a:p>
          <a:p>
            <a:pPr algn="ctr" eaLnBrk="1" hangingPunct="1"/>
            <a:r>
              <a:rPr lang="en-US" sz="1000" b="1"/>
              <a:t>PT</a:t>
            </a:r>
          </a:p>
        </p:txBody>
      </p:sp>
      <p:sp>
        <p:nvSpPr>
          <p:cNvPr id="12322" name="Text Box 12"/>
          <p:cNvSpPr txBox="1">
            <a:spLocks noChangeArrowheads="1"/>
          </p:cNvSpPr>
          <p:nvPr/>
        </p:nvSpPr>
        <p:spPr bwMode="auto">
          <a:xfrm>
            <a:off x="6227763" y="3265488"/>
            <a:ext cx="647700" cy="307975"/>
          </a:xfrm>
          <a:prstGeom prst="rect">
            <a:avLst/>
          </a:prstGeom>
          <a:solidFill>
            <a:schemeClr val="bg1">
              <a:alpha val="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000" b="1"/>
              <a:t>SURFACE</a:t>
            </a:r>
          </a:p>
          <a:p>
            <a:pPr algn="ctr" eaLnBrk="1" hangingPunct="1"/>
            <a:r>
              <a:rPr lang="en-US" sz="1000" b="1"/>
              <a:t>PT</a:t>
            </a:r>
          </a:p>
        </p:txBody>
      </p:sp>
      <p:sp>
        <p:nvSpPr>
          <p:cNvPr id="12323" name="Text Box 12"/>
          <p:cNvSpPr txBox="1">
            <a:spLocks noChangeArrowheads="1"/>
          </p:cNvSpPr>
          <p:nvPr/>
        </p:nvSpPr>
        <p:spPr bwMode="auto">
          <a:xfrm>
            <a:off x="6659563" y="6289675"/>
            <a:ext cx="649287"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000" b="1"/>
              <a:t>SURFACE</a:t>
            </a:r>
          </a:p>
          <a:p>
            <a:pPr algn="ctr" eaLnBrk="1" hangingPunct="1"/>
            <a:r>
              <a:rPr lang="en-US" sz="1000" b="1"/>
              <a:t>PT</a:t>
            </a:r>
          </a:p>
        </p:txBody>
      </p:sp>
      <p:sp>
        <p:nvSpPr>
          <p:cNvPr id="12324" name="Text Box 12"/>
          <p:cNvSpPr txBox="1">
            <a:spLocks noChangeArrowheads="1"/>
          </p:cNvSpPr>
          <p:nvPr/>
        </p:nvSpPr>
        <p:spPr bwMode="auto">
          <a:xfrm>
            <a:off x="1979613" y="3213100"/>
            <a:ext cx="6477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000" b="1"/>
              <a:t>SURFACE</a:t>
            </a:r>
          </a:p>
          <a:p>
            <a:pPr algn="ctr" eaLnBrk="1" hangingPunct="1"/>
            <a:r>
              <a:rPr lang="en-US" sz="1000" b="1"/>
              <a:t>PT</a:t>
            </a:r>
          </a:p>
        </p:txBody>
      </p:sp>
      <p:sp>
        <p:nvSpPr>
          <p:cNvPr id="12325" name="Text Box 12"/>
          <p:cNvSpPr txBox="1">
            <a:spLocks noChangeArrowheads="1"/>
          </p:cNvSpPr>
          <p:nvPr/>
        </p:nvSpPr>
        <p:spPr bwMode="auto">
          <a:xfrm>
            <a:off x="2555875" y="6289675"/>
            <a:ext cx="6477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000" b="1"/>
              <a:t>SURFACE</a:t>
            </a:r>
          </a:p>
          <a:p>
            <a:pPr algn="ctr" eaLnBrk="1" hangingPunct="1"/>
            <a:r>
              <a:rPr lang="en-US" sz="1000" b="1"/>
              <a:t>PT</a:t>
            </a:r>
          </a:p>
        </p:txBody>
      </p:sp>
      <p:sp>
        <p:nvSpPr>
          <p:cNvPr id="12326" name="Text Box 8"/>
          <p:cNvSpPr txBox="1">
            <a:spLocks noChangeArrowheads="1"/>
          </p:cNvSpPr>
          <p:nvPr/>
        </p:nvSpPr>
        <p:spPr bwMode="auto">
          <a:xfrm>
            <a:off x="5219700" y="3255963"/>
            <a:ext cx="865188" cy="460375"/>
          </a:xfrm>
          <a:prstGeom prst="rect">
            <a:avLst/>
          </a:prstGeom>
          <a:solidFill>
            <a:schemeClr val="bg1">
              <a:alpha val="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000" b="1"/>
              <a:t>ELEVATED</a:t>
            </a:r>
          </a:p>
          <a:p>
            <a:pPr algn="ctr" eaLnBrk="1" hangingPunct="1"/>
            <a:r>
              <a:rPr lang="en-US" sz="1000" b="1"/>
              <a:t>UNDERGRND</a:t>
            </a:r>
          </a:p>
          <a:p>
            <a:pPr algn="ctr" eaLnBrk="1" hangingPunct="1"/>
            <a:r>
              <a:rPr lang="en-US" sz="1000" b="1"/>
              <a:t>PT</a:t>
            </a:r>
          </a:p>
        </p:txBody>
      </p:sp>
    </p:spTree>
    <p:extLst>
      <p:ext uri="{BB962C8B-B14F-4D97-AF65-F5344CB8AC3E}">
        <p14:creationId xmlns:p14="http://schemas.microsoft.com/office/powerpoint/2010/main" xmlns="" val="3520527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1" fill="hold" grpId="0" nodeType="clickEffect">
                                  <p:stCondLst>
                                    <p:cond delay="0"/>
                                  </p:stCondLst>
                                  <p:childTnLst>
                                    <p:anim calcmode="lin" valueType="num">
                                      <p:cBhvr additive="base">
                                        <p:cTn id="6" dur="500"/>
                                        <p:tgtEl>
                                          <p:spTgt spid="132125"/>
                                        </p:tgtEl>
                                        <p:attrNameLst>
                                          <p:attrName>ppt_x</p:attrName>
                                        </p:attrNameLst>
                                      </p:cBhvr>
                                      <p:tavLst>
                                        <p:tav tm="0">
                                          <p:val>
                                            <p:strVal val="ppt_x"/>
                                          </p:val>
                                        </p:tav>
                                        <p:tav tm="100000">
                                          <p:val>
                                            <p:strVal val="ppt_x"/>
                                          </p:val>
                                        </p:tav>
                                      </p:tavLst>
                                    </p:anim>
                                    <p:anim calcmode="lin" valueType="num">
                                      <p:cBhvr additive="base">
                                        <p:cTn id="7" dur="500"/>
                                        <p:tgtEl>
                                          <p:spTgt spid="132125"/>
                                        </p:tgtEl>
                                        <p:attrNameLst>
                                          <p:attrName>ppt_y</p:attrName>
                                        </p:attrNameLst>
                                      </p:cBhvr>
                                      <p:tavLst>
                                        <p:tav tm="0">
                                          <p:val>
                                            <p:strVal val="ppt_y"/>
                                          </p:val>
                                        </p:tav>
                                        <p:tav tm="100000">
                                          <p:val>
                                            <p:strVal val="0-ppt_h/2"/>
                                          </p:val>
                                        </p:tav>
                                      </p:tavLst>
                                    </p:anim>
                                    <p:set>
                                      <p:cBhvr>
                                        <p:cTn id="8" dur="1" fill="hold">
                                          <p:stCondLst>
                                            <p:cond delay="499"/>
                                          </p:stCondLst>
                                        </p:cTn>
                                        <p:tgtEl>
                                          <p:spTgt spid="132125"/>
                                        </p:tgtEl>
                                        <p:attrNameLst>
                                          <p:attrName>style.visibility</p:attrName>
                                        </p:attrNameLst>
                                      </p:cBhvr>
                                      <p:to>
                                        <p:strVal val="hidden"/>
                                      </p:to>
                                    </p:set>
                                  </p:childTnLst>
                                </p:cTn>
                              </p:par>
                              <p:par>
                                <p:cTn id="9" presetID="2" presetClass="exit" presetSubtype="1" fill="hold" grpId="0" nodeType="withEffect">
                                  <p:stCondLst>
                                    <p:cond delay="0"/>
                                  </p:stCondLst>
                                  <p:childTnLst>
                                    <p:anim calcmode="lin" valueType="num">
                                      <p:cBhvr additive="base">
                                        <p:cTn id="10" dur="500"/>
                                        <p:tgtEl>
                                          <p:spTgt spid="132126"/>
                                        </p:tgtEl>
                                        <p:attrNameLst>
                                          <p:attrName>ppt_x</p:attrName>
                                        </p:attrNameLst>
                                      </p:cBhvr>
                                      <p:tavLst>
                                        <p:tav tm="0">
                                          <p:val>
                                            <p:strVal val="ppt_x"/>
                                          </p:val>
                                        </p:tav>
                                        <p:tav tm="100000">
                                          <p:val>
                                            <p:strVal val="ppt_x"/>
                                          </p:val>
                                        </p:tav>
                                      </p:tavLst>
                                    </p:anim>
                                    <p:anim calcmode="lin" valueType="num">
                                      <p:cBhvr additive="base">
                                        <p:cTn id="11" dur="500"/>
                                        <p:tgtEl>
                                          <p:spTgt spid="132126"/>
                                        </p:tgtEl>
                                        <p:attrNameLst>
                                          <p:attrName>ppt_y</p:attrName>
                                        </p:attrNameLst>
                                      </p:cBhvr>
                                      <p:tavLst>
                                        <p:tav tm="0">
                                          <p:val>
                                            <p:strVal val="ppt_y"/>
                                          </p:val>
                                        </p:tav>
                                        <p:tav tm="100000">
                                          <p:val>
                                            <p:strVal val="0-ppt_h/2"/>
                                          </p:val>
                                        </p:tav>
                                      </p:tavLst>
                                    </p:anim>
                                    <p:set>
                                      <p:cBhvr>
                                        <p:cTn id="12" dur="1" fill="hold">
                                          <p:stCondLst>
                                            <p:cond delay="499"/>
                                          </p:stCondLst>
                                        </p:cTn>
                                        <p:tgtEl>
                                          <p:spTgt spid="132126"/>
                                        </p:tgtEl>
                                        <p:attrNameLst>
                                          <p:attrName>style.visibility</p:attrName>
                                        </p:attrNameLst>
                                      </p:cBhvr>
                                      <p:to>
                                        <p:strVal val="hidden"/>
                                      </p:to>
                                    </p:set>
                                  </p:childTnLst>
                                </p:cTn>
                              </p:par>
                              <p:par>
                                <p:cTn id="13" presetID="2" presetClass="exit" presetSubtype="1" fill="hold" grpId="0" nodeType="withEffect">
                                  <p:stCondLst>
                                    <p:cond delay="0"/>
                                  </p:stCondLst>
                                  <p:childTnLst>
                                    <p:anim calcmode="lin" valueType="num">
                                      <p:cBhvr additive="base">
                                        <p:cTn id="14" dur="500"/>
                                        <p:tgtEl>
                                          <p:spTgt spid="132124"/>
                                        </p:tgtEl>
                                        <p:attrNameLst>
                                          <p:attrName>ppt_x</p:attrName>
                                        </p:attrNameLst>
                                      </p:cBhvr>
                                      <p:tavLst>
                                        <p:tav tm="0">
                                          <p:val>
                                            <p:strVal val="ppt_x"/>
                                          </p:val>
                                        </p:tav>
                                        <p:tav tm="100000">
                                          <p:val>
                                            <p:strVal val="ppt_x"/>
                                          </p:val>
                                        </p:tav>
                                      </p:tavLst>
                                    </p:anim>
                                    <p:anim calcmode="lin" valueType="num">
                                      <p:cBhvr additive="base">
                                        <p:cTn id="15" dur="500"/>
                                        <p:tgtEl>
                                          <p:spTgt spid="132124"/>
                                        </p:tgtEl>
                                        <p:attrNameLst>
                                          <p:attrName>ppt_y</p:attrName>
                                        </p:attrNameLst>
                                      </p:cBhvr>
                                      <p:tavLst>
                                        <p:tav tm="0">
                                          <p:val>
                                            <p:strVal val="ppt_y"/>
                                          </p:val>
                                        </p:tav>
                                        <p:tav tm="100000">
                                          <p:val>
                                            <p:strVal val="0-ppt_h/2"/>
                                          </p:val>
                                        </p:tav>
                                      </p:tavLst>
                                    </p:anim>
                                    <p:set>
                                      <p:cBhvr>
                                        <p:cTn id="16" dur="1" fill="hold">
                                          <p:stCondLst>
                                            <p:cond delay="499"/>
                                          </p:stCondLst>
                                        </p:cTn>
                                        <p:tgtEl>
                                          <p:spTgt spid="132124"/>
                                        </p:tgtEl>
                                        <p:attrNameLst>
                                          <p:attrName>style.visibility</p:attrName>
                                        </p:attrNameLst>
                                      </p:cBhvr>
                                      <p:to>
                                        <p:strVal val="hidden"/>
                                      </p:to>
                                    </p:set>
                                  </p:childTnLst>
                                </p:cTn>
                              </p:par>
                              <p:par>
                                <p:cTn id="17" presetID="2" presetClass="exit" presetSubtype="1" fill="hold" grpId="0" nodeType="withEffect">
                                  <p:stCondLst>
                                    <p:cond delay="0"/>
                                  </p:stCondLst>
                                  <p:childTnLst>
                                    <p:anim calcmode="lin" valueType="num">
                                      <p:cBhvr additive="base">
                                        <p:cTn id="18" dur="500"/>
                                        <p:tgtEl>
                                          <p:spTgt spid="132128"/>
                                        </p:tgtEl>
                                        <p:attrNameLst>
                                          <p:attrName>ppt_x</p:attrName>
                                        </p:attrNameLst>
                                      </p:cBhvr>
                                      <p:tavLst>
                                        <p:tav tm="0">
                                          <p:val>
                                            <p:strVal val="ppt_x"/>
                                          </p:val>
                                        </p:tav>
                                        <p:tav tm="100000">
                                          <p:val>
                                            <p:strVal val="ppt_x"/>
                                          </p:val>
                                        </p:tav>
                                      </p:tavLst>
                                    </p:anim>
                                    <p:anim calcmode="lin" valueType="num">
                                      <p:cBhvr additive="base">
                                        <p:cTn id="19" dur="500"/>
                                        <p:tgtEl>
                                          <p:spTgt spid="132128"/>
                                        </p:tgtEl>
                                        <p:attrNameLst>
                                          <p:attrName>ppt_y</p:attrName>
                                        </p:attrNameLst>
                                      </p:cBhvr>
                                      <p:tavLst>
                                        <p:tav tm="0">
                                          <p:val>
                                            <p:strVal val="ppt_y"/>
                                          </p:val>
                                        </p:tav>
                                        <p:tav tm="100000">
                                          <p:val>
                                            <p:strVal val="0-ppt_h/2"/>
                                          </p:val>
                                        </p:tav>
                                      </p:tavLst>
                                    </p:anim>
                                    <p:set>
                                      <p:cBhvr>
                                        <p:cTn id="20" dur="1" fill="hold">
                                          <p:stCondLst>
                                            <p:cond delay="499"/>
                                          </p:stCondLst>
                                        </p:cTn>
                                        <p:tgtEl>
                                          <p:spTgt spid="132128"/>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1" fill="hold" grpId="0" nodeType="clickEffect">
                                  <p:stCondLst>
                                    <p:cond delay="0"/>
                                  </p:stCondLst>
                                  <p:childTnLst>
                                    <p:anim calcmode="lin" valueType="num">
                                      <p:cBhvr additive="base">
                                        <p:cTn id="24" dur="500"/>
                                        <p:tgtEl>
                                          <p:spTgt spid="132130"/>
                                        </p:tgtEl>
                                        <p:attrNameLst>
                                          <p:attrName>ppt_x</p:attrName>
                                        </p:attrNameLst>
                                      </p:cBhvr>
                                      <p:tavLst>
                                        <p:tav tm="0">
                                          <p:val>
                                            <p:strVal val="ppt_x"/>
                                          </p:val>
                                        </p:tav>
                                        <p:tav tm="100000">
                                          <p:val>
                                            <p:strVal val="ppt_x"/>
                                          </p:val>
                                        </p:tav>
                                      </p:tavLst>
                                    </p:anim>
                                    <p:anim calcmode="lin" valueType="num">
                                      <p:cBhvr additive="base">
                                        <p:cTn id="25" dur="500"/>
                                        <p:tgtEl>
                                          <p:spTgt spid="132130"/>
                                        </p:tgtEl>
                                        <p:attrNameLst>
                                          <p:attrName>ppt_y</p:attrName>
                                        </p:attrNameLst>
                                      </p:cBhvr>
                                      <p:tavLst>
                                        <p:tav tm="0">
                                          <p:val>
                                            <p:strVal val="ppt_y"/>
                                          </p:val>
                                        </p:tav>
                                        <p:tav tm="100000">
                                          <p:val>
                                            <p:strVal val="0-ppt_h/2"/>
                                          </p:val>
                                        </p:tav>
                                      </p:tavLst>
                                    </p:anim>
                                    <p:set>
                                      <p:cBhvr>
                                        <p:cTn id="26" dur="1" fill="hold">
                                          <p:stCondLst>
                                            <p:cond delay="499"/>
                                          </p:stCondLst>
                                        </p:cTn>
                                        <p:tgtEl>
                                          <p:spTgt spid="132130"/>
                                        </p:tgtEl>
                                        <p:attrNameLst>
                                          <p:attrName>style.visibility</p:attrName>
                                        </p:attrNameLst>
                                      </p:cBhvr>
                                      <p:to>
                                        <p:strVal val="hidden"/>
                                      </p:to>
                                    </p:set>
                                  </p:childTnLst>
                                </p:cTn>
                              </p:par>
                              <p:par>
                                <p:cTn id="27" presetID="2" presetClass="exit" presetSubtype="1" fill="hold" grpId="1" nodeType="withEffect">
                                  <p:stCondLst>
                                    <p:cond delay="0"/>
                                  </p:stCondLst>
                                  <p:childTnLst>
                                    <p:anim calcmode="lin" valueType="num">
                                      <p:cBhvr additive="base">
                                        <p:cTn id="28" dur="500"/>
                                        <p:tgtEl>
                                          <p:spTgt spid="132125"/>
                                        </p:tgtEl>
                                        <p:attrNameLst>
                                          <p:attrName>ppt_x</p:attrName>
                                        </p:attrNameLst>
                                      </p:cBhvr>
                                      <p:tavLst>
                                        <p:tav tm="0">
                                          <p:val>
                                            <p:strVal val="ppt_x"/>
                                          </p:val>
                                        </p:tav>
                                        <p:tav tm="100000">
                                          <p:val>
                                            <p:strVal val="ppt_x"/>
                                          </p:val>
                                        </p:tav>
                                      </p:tavLst>
                                    </p:anim>
                                    <p:anim calcmode="lin" valueType="num">
                                      <p:cBhvr additive="base">
                                        <p:cTn id="29" dur="500"/>
                                        <p:tgtEl>
                                          <p:spTgt spid="132125"/>
                                        </p:tgtEl>
                                        <p:attrNameLst>
                                          <p:attrName>ppt_y</p:attrName>
                                        </p:attrNameLst>
                                      </p:cBhvr>
                                      <p:tavLst>
                                        <p:tav tm="0">
                                          <p:val>
                                            <p:strVal val="ppt_y"/>
                                          </p:val>
                                        </p:tav>
                                        <p:tav tm="100000">
                                          <p:val>
                                            <p:strVal val="0-ppt_h/2"/>
                                          </p:val>
                                        </p:tav>
                                      </p:tavLst>
                                    </p:anim>
                                    <p:set>
                                      <p:cBhvr>
                                        <p:cTn id="30" dur="1" fill="hold">
                                          <p:stCondLst>
                                            <p:cond delay="499"/>
                                          </p:stCondLst>
                                        </p:cTn>
                                        <p:tgtEl>
                                          <p:spTgt spid="132125"/>
                                        </p:tgtEl>
                                        <p:attrNameLst>
                                          <p:attrName>style.visibility</p:attrName>
                                        </p:attrNameLst>
                                      </p:cBhvr>
                                      <p:to>
                                        <p:strVal val="hidden"/>
                                      </p:to>
                                    </p:set>
                                  </p:childTnLst>
                                </p:cTn>
                              </p:par>
                              <p:par>
                                <p:cTn id="31" presetID="2" presetClass="exit" presetSubtype="1" fill="hold" grpId="0" nodeType="withEffect">
                                  <p:stCondLst>
                                    <p:cond delay="0"/>
                                  </p:stCondLst>
                                  <p:childTnLst>
                                    <p:anim calcmode="lin" valueType="num">
                                      <p:cBhvr additive="base">
                                        <p:cTn id="32" dur="500"/>
                                        <p:tgtEl>
                                          <p:spTgt spid="132132"/>
                                        </p:tgtEl>
                                        <p:attrNameLst>
                                          <p:attrName>ppt_x</p:attrName>
                                        </p:attrNameLst>
                                      </p:cBhvr>
                                      <p:tavLst>
                                        <p:tav tm="0">
                                          <p:val>
                                            <p:strVal val="ppt_x"/>
                                          </p:val>
                                        </p:tav>
                                        <p:tav tm="100000">
                                          <p:val>
                                            <p:strVal val="ppt_x"/>
                                          </p:val>
                                        </p:tav>
                                      </p:tavLst>
                                    </p:anim>
                                    <p:anim calcmode="lin" valueType="num">
                                      <p:cBhvr additive="base">
                                        <p:cTn id="33" dur="500"/>
                                        <p:tgtEl>
                                          <p:spTgt spid="132132"/>
                                        </p:tgtEl>
                                        <p:attrNameLst>
                                          <p:attrName>ppt_y</p:attrName>
                                        </p:attrNameLst>
                                      </p:cBhvr>
                                      <p:tavLst>
                                        <p:tav tm="0">
                                          <p:val>
                                            <p:strVal val="ppt_y"/>
                                          </p:val>
                                        </p:tav>
                                        <p:tav tm="100000">
                                          <p:val>
                                            <p:strVal val="0-ppt_h/2"/>
                                          </p:val>
                                        </p:tav>
                                      </p:tavLst>
                                    </p:anim>
                                    <p:set>
                                      <p:cBhvr>
                                        <p:cTn id="34" dur="1" fill="hold">
                                          <p:stCondLst>
                                            <p:cond delay="499"/>
                                          </p:stCondLst>
                                        </p:cTn>
                                        <p:tgtEl>
                                          <p:spTgt spid="132132"/>
                                        </p:tgtEl>
                                        <p:attrNameLst>
                                          <p:attrName>style.visibility</p:attrName>
                                        </p:attrNameLst>
                                      </p:cBhvr>
                                      <p:to>
                                        <p:strVal val="hidden"/>
                                      </p:to>
                                    </p:set>
                                  </p:childTnLst>
                                </p:cTn>
                              </p:par>
                              <p:par>
                                <p:cTn id="35" presetID="2" presetClass="exit" presetSubtype="1" fill="hold" grpId="0" nodeType="withEffect">
                                  <p:stCondLst>
                                    <p:cond delay="0"/>
                                  </p:stCondLst>
                                  <p:childTnLst>
                                    <p:anim calcmode="lin" valueType="num">
                                      <p:cBhvr additive="base">
                                        <p:cTn id="36" dur="500"/>
                                        <p:tgtEl>
                                          <p:spTgt spid="132131"/>
                                        </p:tgtEl>
                                        <p:attrNameLst>
                                          <p:attrName>ppt_x</p:attrName>
                                        </p:attrNameLst>
                                      </p:cBhvr>
                                      <p:tavLst>
                                        <p:tav tm="0">
                                          <p:val>
                                            <p:strVal val="ppt_x"/>
                                          </p:val>
                                        </p:tav>
                                        <p:tav tm="100000">
                                          <p:val>
                                            <p:strVal val="ppt_x"/>
                                          </p:val>
                                        </p:tav>
                                      </p:tavLst>
                                    </p:anim>
                                    <p:anim calcmode="lin" valueType="num">
                                      <p:cBhvr additive="base">
                                        <p:cTn id="37" dur="500"/>
                                        <p:tgtEl>
                                          <p:spTgt spid="132131"/>
                                        </p:tgtEl>
                                        <p:attrNameLst>
                                          <p:attrName>ppt_y</p:attrName>
                                        </p:attrNameLst>
                                      </p:cBhvr>
                                      <p:tavLst>
                                        <p:tav tm="0">
                                          <p:val>
                                            <p:strVal val="ppt_y"/>
                                          </p:val>
                                        </p:tav>
                                        <p:tav tm="100000">
                                          <p:val>
                                            <p:strVal val="0-ppt_h/2"/>
                                          </p:val>
                                        </p:tav>
                                      </p:tavLst>
                                    </p:anim>
                                    <p:set>
                                      <p:cBhvr>
                                        <p:cTn id="38" dur="1" fill="hold">
                                          <p:stCondLst>
                                            <p:cond delay="499"/>
                                          </p:stCondLst>
                                        </p:cTn>
                                        <p:tgtEl>
                                          <p:spTgt spid="132131"/>
                                        </p:tgtEl>
                                        <p:attrNameLst>
                                          <p:attrName>style.visibility</p:attrName>
                                        </p:attrNameLst>
                                      </p:cBhvr>
                                      <p:to>
                                        <p:strVal val="hidden"/>
                                      </p:to>
                                    </p:set>
                                  </p:childTnLst>
                                </p:cTn>
                              </p:par>
                              <p:par>
                                <p:cTn id="39" presetID="2" presetClass="exit" presetSubtype="1" fill="hold" grpId="0" nodeType="withEffect">
                                  <p:stCondLst>
                                    <p:cond delay="0"/>
                                  </p:stCondLst>
                                  <p:childTnLst>
                                    <p:anim calcmode="lin" valueType="num">
                                      <p:cBhvr additive="base">
                                        <p:cTn id="40" dur="500"/>
                                        <p:tgtEl>
                                          <p:spTgt spid="132134"/>
                                        </p:tgtEl>
                                        <p:attrNameLst>
                                          <p:attrName>ppt_x</p:attrName>
                                        </p:attrNameLst>
                                      </p:cBhvr>
                                      <p:tavLst>
                                        <p:tav tm="0">
                                          <p:val>
                                            <p:strVal val="ppt_x"/>
                                          </p:val>
                                        </p:tav>
                                        <p:tav tm="100000">
                                          <p:val>
                                            <p:strVal val="ppt_x"/>
                                          </p:val>
                                        </p:tav>
                                      </p:tavLst>
                                    </p:anim>
                                    <p:anim calcmode="lin" valueType="num">
                                      <p:cBhvr additive="base">
                                        <p:cTn id="41" dur="500"/>
                                        <p:tgtEl>
                                          <p:spTgt spid="132134"/>
                                        </p:tgtEl>
                                        <p:attrNameLst>
                                          <p:attrName>ppt_y</p:attrName>
                                        </p:attrNameLst>
                                      </p:cBhvr>
                                      <p:tavLst>
                                        <p:tav tm="0">
                                          <p:val>
                                            <p:strVal val="ppt_y"/>
                                          </p:val>
                                        </p:tav>
                                        <p:tav tm="100000">
                                          <p:val>
                                            <p:strVal val="0-ppt_h/2"/>
                                          </p:val>
                                        </p:tav>
                                      </p:tavLst>
                                    </p:anim>
                                    <p:set>
                                      <p:cBhvr>
                                        <p:cTn id="42" dur="1" fill="hold">
                                          <p:stCondLst>
                                            <p:cond delay="499"/>
                                          </p:stCondLst>
                                        </p:cTn>
                                        <p:tgtEl>
                                          <p:spTgt spid="132134"/>
                                        </p:tgtEl>
                                        <p:attrNameLst>
                                          <p:attrName>style.visibility</p:attrName>
                                        </p:attrNameLst>
                                      </p:cBhvr>
                                      <p:to>
                                        <p:strVal val="hidden"/>
                                      </p:to>
                                    </p:set>
                                  </p:childTnLst>
                                </p:cTn>
                              </p:par>
                              <p:par>
                                <p:cTn id="43" presetID="2" presetClass="exit" presetSubtype="1" fill="hold" grpId="0" nodeType="withEffect">
                                  <p:stCondLst>
                                    <p:cond delay="0"/>
                                  </p:stCondLst>
                                  <p:childTnLst>
                                    <p:anim calcmode="lin" valueType="num">
                                      <p:cBhvr additive="base">
                                        <p:cTn id="44" dur="500"/>
                                        <p:tgtEl>
                                          <p:spTgt spid="132133"/>
                                        </p:tgtEl>
                                        <p:attrNameLst>
                                          <p:attrName>ppt_x</p:attrName>
                                        </p:attrNameLst>
                                      </p:cBhvr>
                                      <p:tavLst>
                                        <p:tav tm="0">
                                          <p:val>
                                            <p:strVal val="ppt_x"/>
                                          </p:val>
                                        </p:tav>
                                        <p:tav tm="100000">
                                          <p:val>
                                            <p:strVal val="ppt_x"/>
                                          </p:val>
                                        </p:tav>
                                      </p:tavLst>
                                    </p:anim>
                                    <p:anim calcmode="lin" valueType="num">
                                      <p:cBhvr additive="base">
                                        <p:cTn id="45" dur="500"/>
                                        <p:tgtEl>
                                          <p:spTgt spid="132133"/>
                                        </p:tgtEl>
                                        <p:attrNameLst>
                                          <p:attrName>ppt_y</p:attrName>
                                        </p:attrNameLst>
                                      </p:cBhvr>
                                      <p:tavLst>
                                        <p:tav tm="0">
                                          <p:val>
                                            <p:strVal val="ppt_y"/>
                                          </p:val>
                                        </p:tav>
                                        <p:tav tm="100000">
                                          <p:val>
                                            <p:strVal val="0-ppt_h/2"/>
                                          </p:val>
                                        </p:tav>
                                      </p:tavLst>
                                    </p:anim>
                                    <p:set>
                                      <p:cBhvr>
                                        <p:cTn id="46" dur="1" fill="hold">
                                          <p:stCondLst>
                                            <p:cond delay="499"/>
                                          </p:stCondLst>
                                        </p:cTn>
                                        <p:tgtEl>
                                          <p:spTgt spid="132133"/>
                                        </p:tgtEl>
                                        <p:attrNameLst>
                                          <p:attrName>style.visibility</p:attrName>
                                        </p:attrNameLst>
                                      </p:cBhvr>
                                      <p:to>
                                        <p:strVal val="hidden"/>
                                      </p:to>
                                    </p:set>
                                  </p:childTnLst>
                                </p:cTn>
                              </p:par>
                              <p:par>
                                <p:cTn id="47" presetID="2" presetClass="exit" presetSubtype="1" fill="hold" grpId="0" nodeType="withEffect">
                                  <p:stCondLst>
                                    <p:cond delay="0"/>
                                  </p:stCondLst>
                                  <p:childTnLst>
                                    <p:anim calcmode="lin" valueType="num">
                                      <p:cBhvr additive="base">
                                        <p:cTn id="48" dur="500"/>
                                        <p:tgtEl>
                                          <p:spTgt spid="132129"/>
                                        </p:tgtEl>
                                        <p:attrNameLst>
                                          <p:attrName>ppt_x</p:attrName>
                                        </p:attrNameLst>
                                      </p:cBhvr>
                                      <p:tavLst>
                                        <p:tav tm="0">
                                          <p:val>
                                            <p:strVal val="ppt_x"/>
                                          </p:val>
                                        </p:tav>
                                        <p:tav tm="100000">
                                          <p:val>
                                            <p:strVal val="ppt_x"/>
                                          </p:val>
                                        </p:tav>
                                      </p:tavLst>
                                    </p:anim>
                                    <p:anim calcmode="lin" valueType="num">
                                      <p:cBhvr additive="base">
                                        <p:cTn id="49" dur="500"/>
                                        <p:tgtEl>
                                          <p:spTgt spid="132129"/>
                                        </p:tgtEl>
                                        <p:attrNameLst>
                                          <p:attrName>ppt_y</p:attrName>
                                        </p:attrNameLst>
                                      </p:cBhvr>
                                      <p:tavLst>
                                        <p:tav tm="0">
                                          <p:val>
                                            <p:strVal val="ppt_y"/>
                                          </p:val>
                                        </p:tav>
                                        <p:tav tm="100000">
                                          <p:val>
                                            <p:strVal val="0-ppt_h/2"/>
                                          </p:val>
                                        </p:tav>
                                      </p:tavLst>
                                    </p:anim>
                                    <p:set>
                                      <p:cBhvr>
                                        <p:cTn id="50" dur="1" fill="hold">
                                          <p:stCondLst>
                                            <p:cond delay="499"/>
                                          </p:stCondLst>
                                        </p:cTn>
                                        <p:tgtEl>
                                          <p:spTgt spid="1321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24" grpId="0" animBg="1"/>
      <p:bldP spid="132125" grpId="0" animBg="1"/>
      <p:bldP spid="132125" grpId="1" animBg="1"/>
      <p:bldP spid="132126" grpId="0" animBg="1"/>
      <p:bldP spid="132128" grpId="0" animBg="1"/>
      <p:bldP spid="132129" grpId="0" animBg="1"/>
      <p:bldP spid="132130" grpId="0" animBg="1"/>
      <p:bldP spid="132131" grpId="0" animBg="1"/>
      <p:bldP spid="132132" grpId="0" animBg="1"/>
      <p:bldP spid="132133" grpId="0" animBg="1"/>
      <p:bldP spid="1321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3"/>
          <p:cNvGraphicFramePr>
            <a:graphicFrameLocks noChangeAspect="1"/>
          </p:cNvGraphicFramePr>
          <p:nvPr>
            <p:extLst>
              <p:ext uri="{D42A27DB-BD31-4B8C-83A1-F6EECF244321}">
                <p14:modId xmlns:p14="http://schemas.microsoft.com/office/powerpoint/2010/main" xmlns="" val="2223755861"/>
              </p:ext>
            </p:extLst>
          </p:nvPr>
        </p:nvGraphicFramePr>
        <p:xfrm>
          <a:off x="0" y="0"/>
          <a:ext cx="1038225" cy="6858000"/>
        </p:xfrm>
        <a:graphic>
          <a:graphicData uri="http://schemas.openxmlformats.org/presentationml/2006/ole">
            <p:oleObj spid="_x0000_s15364" name="Drawing" r:id="rId4" imgW="1046922" imgH="5910470" progId="Presentations.Drawing.12">
              <p:embed/>
            </p:oleObj>
          </a:graphicData>
        </a:graphic>
      </p:graphicFrame>
      <p:sp>
        <p:nvSpPr>
          <p:cNvPr id="1028" name="Text Box 4"/>
          <p:cNvSpPr txBox="1">
            <a:spLocks noChangeArrowheads="1"/>
          </p:cNvSpPr>
          <p:nvPr/>
        </p:nvSpPr>
        <p:spPr bwMode="auto">
          <a:xfrm>
            <a:off x="6876256" y="6623774"/>
            <a:ext cx="2243361" cy="261610"/>
          </a:xfrm>
          <a:prstGeom prst="rect">
            <a:avLst/>
          </a:prstGeom>
          <a:noFill/>
          <a:ln w="9525">
            <a:noFill/>
            <a:miter lim="800000"/>
            <a:headEnd/>
            <a:tailEnd/>
          </a:ln>
        </p:spPr>
        <p:txBody>
          <a:bodyPr wrap="square">
            <a:spAutoFit/>
          </a:bodyPr>
          <a:lstStyle/>
          <a:p>
            <a:pPr algn="r" eaLnBrk="0" hangingPunct="0">
              <a:spcBef>
                <a:spcPct val="50000"/>
              </a:spcBef>
            </a:pPr>
            <a:r>
              <a:rPr lang="en-US" sz="1100" b="1" dirty="0">
                <a:solidFill>
                  <a:schemeClr val="accent2"/>
                </a:solidFill>
                <a:latin typeface="Folio Md BT" pitchFamily="34" charset="0"/>
              </a:rPr>
              <a:t>IIT </a:t>
            </a:r>
            <a:r>
              <a:rPr lang="en-US" sz="1100" b="1" dirty="0" smtClean="0">
                <a:solidFill>
                  <a:schemeClr val="accent2"/>
                </a:solidFill>
                <a:latin typeface="Folio Md BT" pitchFamily="34" charset="0"/>
              </a:rPr>
              <a:t>Delhi </a:t>
            </a:r>
            <a:fld id="{E8FF134B-4D1A-EC41-8DBE-ADB978EABE5B}" type="datetime1">
              <a:rPr lang="en-IN" sz="1100" b="1" smtClean="0">
                <a:solidFill>
                  <a:schemeClr val="accent2"/>
                </a:solidFill>
                <a:latin typeface="Folio Md BT" pitchFamily="34" charset="0"/>
              </a:rPr>
              <a:pPr algn="r" eaLnBrk="0" hangingPunct="0">
                <a:spcBef>
                  <a:spcPct val="50000"/>
                </a:spcBef>
              </a:pPr>
              <a:t>2/4/2014</a:t>
            </a:fld>
            <a:endParaRPr lang="en-US" sz="1100" dirty="0">
              <a:latin typeface="Times New Roman" pitchFamily="18" charset="0"/>
            </a:endParaRPr>
          </a:p>
        </p:txBody>
      </p:sp>
      <p:graphicFrame>
        <p:nvGraphicFramePr>
          <p:cNvPr id="5" name="Chart 4"/>
          <p:cNvGraphicFramePr>
            <a:graphicFrameLocks/>
          </p:cNvGraphicFramePr>
          <p:nvPr>
            <p:extLst>
              <p:ext uri="{D42A27DB-BD31-4B8C-83A1-F6EECF244321}">
                <p14:modId xmlns:p14="http://schemas.microsoft.com/office/powerpoint/2010/main" xmlns="" val="3713183053"/>
              </p:ext>
            </p:extLst>
          </p:nvPr>
        </p:nvGraphicFramePr>
        <p:xfrm>
          <a:off x="1187624" y="1052737"/>
          <a:ext cx="7436544" cy="5293258"/>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3203848" y="254000"/>
            <a:ext cx="3148819" cy="584776"/>
          </a:xfrm>
          <a:prstGeom prst="rect">
            <a:avLst/>
          </a:prstGeom>
          <a:noFill/>
        </p:spPr>
        <p:txBody>
          <a:bodyPr wrap="none" rtlCol="0">
            <a:spAutoFit/>
          </a:bodyPr>
          <a:lstStyle/>
          <a:p>
            <a:r>
              <a:rPr lang="en-US" sz="3200" b="1" dirty="0" smtClean="0">
                <a:solidFill>
                  <a:srgbClr val="000090"/>
                </a:solidFill>
                <a:latin typeface="Calibri"/>
                <a:cs typeface="Calibri"/>
              </a:rPr>
              <a:t>LIFE CYCLE COSTS</a:t>
            </a:r>
            <a:endParaRPr lang="en-US" sz="3200" b="1" dirty="0">
              <a:solidFill>
                <a:srgbClr val="000090"/>
              </a:solidFill>
              <a:latin typeface="Calibri"/>
              <a:cs typeface="Calibri"/>
            </a:endParaRPr>
          </a:p>
        </p:txBody>
      </p:sp>
      <p:sp>
        <p:nvSpPr>
          <p:cNvPr id="3" name="TextBox 2"/>
          <p:cNvSpPr txBox="1"/>
          <p:nvPr/>
        </p:nvSpPr>
        <p:spPr>
          <a:xfrm>
            <a:off x="1547664" y="6559176"/>
            <a:ext cx="1804918" cy="307777"/>
          </a:xfrm>
          <a:prstGeom prst="rect">
            <a:avLst/>
          </a:prstGeom>
          <a:noFill/>
        </p:spPr>
        <p:txBody>
          <a:bodyPr wrap="none" rtlCol="0">
            <a:spAutoFit/>
          </a:bodyPr>
          <a:lstStyle/>
          <a:p>
            <a:r>
              <a:rPr lang="en-US" sz="1400" i="1" dirty="0" smtClean="0"/>
              <a:t>Source: TERI, 2013</a:t>
            </a:r>
            <a:endParaRPr lang="en-US" sz="1400" i="1" dirty="0"/>
          </a:p>
        </p:txBody>
      </p:sp>
    </p:spTree>
    <p:extLst>
      <p:ext uri="{BB962C8B-B14F-4D97-AF65-F5344CB8AC3E}">
        <p14:creationId xmlns:p14="http://schemas.microsoft.com/office/powerpoint/2010/main" xmlns="" val="42732784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3"/>
          <p:cNvGraphicFramePr>
            <a:graphicFrameLocks noChangeAspect="1"/>
          </p:cNvGraphicFramePr>
          <p:nvPr>
            <p:extLst>
              <p:ext uri="{D42A27DB-BD31-4B8C-83A1-F6EECF244321}">
                <p14:modId xmlns:p14="http://schemas.microsoft.com/office/powerpoint/2010/main" xmlns="" val="1203375818"/>
              </p:ext>
            </p:extLst>
          </p:nvPr>
        </p:nvGraphicFramePr>
        <p:xfrm>
          <a:off x="0" y="0"/>
          <a:ext cx="1038225" cy="6858000"/>
        </p:xfrm>
        <a:graphic>
          <a:graphicData uri="http://schemas.openxmlformats.org/presentationml/2006/ole">
            <p:oleObj spid="_x0000_s13316" name="Drawing" r:id="rId4" imgW="1046922" imgH="5910470" progId="Presentations.Drawing.12">
              <p:embed/>
            </p:oleObj>
          </a:graphicData>
        </a:graphic>
      </p:graphicFrame>
      <p:sp>
        <p:nvSpPr>
          <p:cNvPr id="1028" name="Text Box 4"/>
          <p:cNvSpPr txBox="1">
            <a:spLocks noChangeArrowheads="1"/>
          </p:cNvSpPr>
          <p:nvPr/>
        </p:nvSpPr>
        <p:spPr bwMode="auto">
          <a:xfrm>
            <a:off x="6876256" y="6623774"/>
            <a:ext cx="2243361" cy="261610"/>
          </a:xfrm>
          <a:prstGeom prst="rect">
            <a:avLst/>
          </a:prstGeom>
          <a:noFill/>
          <a:ln w="9525">
            <a:noFill/>
            <a:miter lim="800000"/>
            <a:headEnd/>
            <a:tailEnd/>
          </a:ln>
        </p:spPr>
        <p:txBody>
          <a:bodyPr wrap="square">
            <a:spAutoFit/>
          </a:bodyPr>
          <a:lstStyle/>
          <a:p>
            <a:pPr algn="r" eaLnBrk="0" hangingPunct="0">
              <a:spcBef>
                <a:spcPct val="50000"/>
              </a:spcBef>
            </a:pPr>
            <a:r>
              <a:rPr lang="en-US" sz="1100" b="1" dirty="0">
                <a:solidFill>
                  <a:schemeClr val="accent2"/>
                </a:solidFill>
                <a:latin typeface="Folio Md BT" pitchFamily="34" charset="0"/>
              </a:rPr>
              <a:t>IIT </a:t>
            </a:r>
            <a:r>
              <a:rPr lang="en-US" sz="1100" b="1" dirty="0" smtClean="0">
                <a:solidFill>
                  <a:schemeClr val="accent2"/>
                </a:solidFill>
                <a:latin typeface="Folio Md BT" pitchFamily="34" charset="0"/>
              </a:rPr>
              <a:t>Delhi </a:t>
            </a:r>
            <a:fld id="{E8FF134B-4D1A-EC41-8DBE-ADB978EABE5B}" type="datetime1">
              <a:rPr lang="en-IN" sz="1100" b="1" smtClean="0">
                <a:solidFill>
                  <a:schemeClr val="accent2"/>
                </a:solidFill>
                <a:latin typeface="Folio Md BT" pitchFamily="34" charset="0"/>
              </a:rPr>
              <a:pPr algn="r" eaLnBrk="0" hangingPunct="0">
                <a:spcBef>
                  <a:spcPct val="50000"/>
                </a:spcBef>
              </a:pPr>
              <a:t>2/4/2014</a:t>
            </a:fld>
            <a:endParaRPr lang="en-US" sz="1100" dirty="0">
              <a:latin typeface="Times New Roman" pitchFamily="18" charset="0"/>
            </a:endParaRPr>
          </a:p>
        </p:txBody>
      </p:sp>
      <p:sp>
        <p:nvSpPr>
          <p:cNvPr id="2" name="Rectangle 1"/>
          <p:cNvSpPr/>
          <p:nvPr/>
        </p:nvSpPr>
        <p:spPr>
          <a:xfrm>
            <a:off x="827584" y="1916832"/>
            <a:ext cx="8064896" cy="2031325"/>
          </a:xfrm>
          <a:prstGeom prst="rect">
            <a:avLst/>
          </a:prstGeom>
        </p:spPr>
        <p:txBody>
          <a:bodyPr wrap="square">
            <a:spAutoFit/>
          </a:bodyPr>
          <a:lstStyle/>
          <a:p>
            <a:pPr algn="just"/>
            <a:r>
              <a:rPr lang="en-US" b="1" i="1" dirty="0">
                <a:latin typeface="AGaramondPro"/>
              </a:rPr>
              <a:t>We can best improve global health by making sure that walking, bicycling and use of public transport are the dominant modes of travel for people in urban areas. This will only be possible if we strive to make our towns and cities safe and pleasant environments and that people perceive walking and cycling and their urban environment more generally to be </a:t>
            </a:r>
            <a:r>
              <a:rPr lang="en-US" b="1" i="1" dirty="0" smtClean="0">
                <a:latin typeface="AGaramondPro"/>
              </a:rPr>
              <a:t>safe…………………..…………………(Roberts, I. 2012, UK)</a:t>
            </a:r>
            <a:endParaRPr lang="en-US" b="1" dirty="0"/>
          </a:p>
          <a:p>
            <a:pPr algn="just"/>
            <a:endParaRPr lang="en-US" b="1" dirty="0"/>
          </a:p>
        </p:txBody>
      </p:sp>
      <p:sp>
        <p:nvSpPr>
          <p:cNvPr id="3" name="Rectangle 2"/>
          <p:cNvSpPr/>
          <p:nvPr/>
        </p:nvSpPr>
        <p:spPr>
          <a:xfrm>
            <a:off x="827584" y="3884855"/>
            <a:ext cx="8064896" cy="1200329"/>
          </a:xfrm>
          <a:prstGeom prst="rect">
            <a:avLst/>
          </a:prstGeom>
        </p:spPr>
        <p:txBody>
          <a:bodyPr wrap="square">
            <a:spAutoFit/>
          </a:bodyPr>
          <a:lstStyle/>
          <a:p>
            <a:pPr algn="just"/>
            <a:r>
              <a:rPr lang="en-US" b="1" i="1" dirty="0">
                <a:latin typeface="AGaramondPro"/>
              </a:rPr>
              <a:t>There is an urgent need for the linking-up of transport planning and urban design, public health and transport safety, well-being and the built </a:t>
            </a:r>
            <a:r>
              <a:rPr lang="en-US" b="1" i="1" dirty="0" smtClean="0">
                <a:latin typeface="AGaramondPro"/>
              </a:rPr>
              <a:t>environment…………………………………. (</a:t>
            </a:r>
            <a:r>
              <a:rPr lang="en-US" b="1" i="1" dirty="0" err="1" smtClean="0">
                <a:latin typeface="AGaramondPro"/>
              </a:rPr>
              <a:t>Risom</a:t>
            </a:r>
            <a:r>
              <a:rPr lang="en-US" b="1" i="1" dirty="0" smtClean="0">
                <a:latin typeface="AGaramondPro"/>
              </a:rPr>
              <a:t>, J. 2012, Denmark)</a:t>
            </a:r>
            <a:endParaRPr lang="en-US" b="1" dirty="0"/>
          </a:p>
          <a:p>
            <a:pPr algn="just"/>
            <a:endParaRPr lang="en-US" b="1" dirty="0"/>
          </a:p>
        </p:txBody>
      </p:sp>
      <p:sp>
        <p:nvSpPr>
          <p:cNvPr id="5" name="Rectangle 4"/>
          <p:cNvSpPr/>
          <p:nvPr/>
        </p:nvSpPr>
        <p:spPr>
          <a:xfrm>
            <a:off x="827584" y="620688"/>
            <a:ext cx="8064896" cy="1477328"/>
          </a:xfrm>
          <a:prstGeom prst="rect">
            <a:avLst/>
          </a:prstGeom>
        </p:spPr>
        <p:txBody>
          <a:bodyPr wrap="square">
            <a:spAutoFit/>
          </a:bodyPr>
          <a:lstStyle/>
          <a:p>
            <a:pPr algn="just"/>
            <a:r>
              <a:rPr lang="en-US" b="1" i="1" dirty="0">
                <a:latin typeface="AGaramondPro"/>
              </a:rPr>
              <a:t>At the design level, design of road </a:t>
            </a:r>
            <a:r>
              <a:rPr lang="en-US" b="1" i="1" dirty="0" smtClean="0">
                <a:latin typeface="AGaramondPro"/>
              </a:rPr>
              <a:t>infrastructure (</a:t>
            </a:r>
            <a:r>
              <a:rPr lang="en-US" b="1" i="1" dirty="0">
                <a:latin typeface="AGaramondPro"/>
              </a:rPr>
              <a:t>road cross section, carriageway width, intersection design), facilities for pedestrians, bicycles and public transport users influence the </a:t>
            </a:r>
            <a:r>
              <a:rPr lang="en-US" b="1" i="1" dirty="0" err="1" smtClean="0">
                <a:latin typeface="AGaramondPro"/>
              </a:rPr>
              <a:t>behaviour</a:t>
            </a:r>
            <a:r>
              <a:rPr lang="en-US" b="1" i="1" dirty="0" smtClean="0">
                <a:latin typeface="AGaramondPro"/>
              </a:rPr>
              <a:t> </a:t>
            </a:r>
            <a:r>
              <a:rPr lang="en-US" b="1" i="1" dirty="0">
                <a:latin typeface="AGaramondPro"/>
              </a:rPr>
              <a:t>of road </a:t>
            </a:r>
            <a:r>
              <a:rPr lang="en-US" b="1" i="1" dirty="0" smtClean="0">
                <a:latin typeface="AGaramondPro"/>
              </a:rPr>
              <a:t>users……………………………………………………….(</a:t>
            </a:r>
            <a:r>
              <a:rPr lang="en-US" b="1" i="1" dirty="0" err="1" smtClean="0">
                <a:latin typeface="AGaramondPro"/>
              </a:rPr>
              <a:t>Tiwari</a:t>
            </a:r>
            <a:r>
              <a:rPr lang="en-US" b="1" i="1" dirty="0" smtClean="0">
                <a:latin typeface="AGaramondPro"/>
              </a:rPr>
              <a:t>, G. 2012, India)</a:t>
            </a:r>
            <a:endParaRPr lang="en-US" b="1" dirty="0"/>
          </a:p>
          <a:p>
            <a:pPr algn="just"/>
            <a:endParaRPr lang="en-US" b="1" dirty="0"/>
          </a:p>
        </p:txBody>
      </p:sp>
      <p:sp>
        <p:nvSpPr>
          <p:cNvPr id="6" name="Rectangle 5"/>
          <p:cNvSpPr/>
          <p:nvPr/>
        </p:nvSpPr>
        <p:spPr>
          <a:xfrm>
            <a:off x="827584" y="4915033"/>
            <a:ext cx="8136904" cy="1754327"/>
          </a:xfrm>
          <a:prstGeom prst="rect">
            <a:avLst/>
          </a:prstGeom>
        </p:spPr>
        <p:txBody>
          <a:bodyPr wrap="square">
            <a:spAutoFit/>
          </a:bodyPr>
          <a:lstStyle/>
          <a:p>
            <a:pPr algn="just"/>
            <a:r>
              <a:rPr lang="en-US" b="1" i="1" dirty="0">
                <a:latin typeface="AGaramondPro"/>
              </a:rPr>
              <a:t>From that viewpoint, pedestrian flow spaces should be designed first according to human environmental needs such as safety perception; later, vehicles should be incorporated, as well as other means of transportation, but subordinated to the environmental experience of </a:t>
            </a:r>
            <a:r>
              <a:rPr lang="en-US" b="1" i="1" dirty="0" smtClean="0">
                <a:latin typeface="AGaramondPro"/>
              </a:rPr>
              <a:t>pedestrians……………………………………………...(Vargas, M. 2012, Chile)</a:t>
            </a:r>
            <a:endParaRPr lang="en-US" b="1" dirty="0"/>
          </a:p>
          <a:p>
            <a:pPr algn="just"/>
            <a:endParaRPr lang="en-US" b="1" dirty="0"/>
          </a:p>
        </p:txBody>
      </p:sp>
      <p:sp>
        <p:nvSpPr>
          <p:cNvPr id="9" name="TextBox 8"/>
          <p:cNvSpPr txBox="1"/>
          <p:nvPr/>
        </p:nvSpPr>
        <p:spPr>
          <a:xfrm>
            <a:off x="2701238" y="44624"/>
            <a:ext cx="4247026" cy="523220"/>
          </a:xfrm>
          <a:prstGeom prst="rect">
            <a:avLst/>
          </a:prstGeom>
          <a:noFill/>
        </p:spPr>
        <p:txBody>
          <a:bodyPr wrap="none" rtlCol="0">
            <a:spAutoFit/>
          </a:bodyPr>
          <a:lstStyle/>
          <a:p>
            <a:r>
              <a:rPr lang="en-US" sz="2800" b="1" dirty="0" smtClean="0">
                <a:solidFill>
                  <a:srgbClr val="000090"/>
                </a:solidFill>
                <a:latin typeface="Calibri"/>
                <a:cs typeface="Calibri"/>
              </a:rPr>
              <a:t>Evidence from 4 continents</a:t>
            </a:r>
            <a:endParaRPr lang="en-US" sz="2800" b="1" dirty="0">
              <a:solidFill>
                <a:srgbClr val="000090"/>
              </a:solidFill>
              <a:latin typeface="Calibri"/>
              <a:cs typeface="Calibri"/>
            </a:endParaRPr>
          </a:p>
        </p:txBody>
      </p:sp>
      <p:cxnSp>
        <p:nvCxnSpPr>
          <p:cNvPr id="8" name="Straight Connector 7"/>
          <p:cNvCxnSpPr/>
          <p:nvPr/>
        </p:nvCxnSpPr>
        <p:spPr>
          <a:xfrm>
            <a:off x="899592" y="1556792"/>
            <a:ext cx="7920880" cy="0"/>
          </a:xfrm>
          <a:prstGeom prst="line">
            <a:avLst/>
          </a:prstGeom>
          <a:ln w="47625">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899592" y="3068960"/>
            <a:ext cx="7920880" cy="0"/>
          </a:xfrm>
          <a:prstGeom prst="line">
            <a:avLst/>
          </a:prstGeom>
          <a:ln w="47625">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99592" y="4509120"/>
            <a:ext cx="7920880" cy="0"/>
          </a:xfrm>
          <a:prstGeom prst="line">
            <a:avLst/>
          </a:prstGeom>
          <a:ln w="47625">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971600" y="5517232"/>
            <a:ext cx="7920880" cy="0"/>
          </a:xfrm>
          <a:prstGeom prst="line">
            <a:avLst/>
          </a:prstGeom>
          <a:ln w="47625">
            <a:solidFill>
              <a:srgbClr val="FF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22469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3"/>
          <p:cNvGraphicFramePr>
            <a:graphicFrameLocks noChangeAspect="1"/>
          </p:cNvGraphicFramePr>
          <p:nvPr>
            <p:extLst>
              <p:ext uri="{D42A27DB-BD31-4B8C-83A1-F6EECF244321}">
                <p14:modId xmlns:p14="http://schemas.microsoft.com/office/powerpoint/2010/main" xmlns="" val="3172153869"/>
              </p:ext>
            </p:extLst>
          </p:nvPr>
        </p:nvGraphicFramePr>
        <p:xfrm>
          <a:off x="0" y="0"/>
          <a:ext cx="1038225" cy="6858000"/>
        </p:xfrm>
        <a:graphic>
          <a:graphicData uri="http://schemas.openxmlformats.org/presentationml/2006/ole">
            <p:oleObj spid="_x0000_s14340" name="Drawing" r:id="rId4" imgW="1046922" imgH="5910470" progId="Presentations.Drawing.12">
              <p:embed/>
            </p:oleObj>
          </a:graphicData>
        </a:graphic>
      </p:graphicFrame>
      <p:sp>
        <p:nvSpPr>
          <p:cNvPr id="1028" name="Text Box 4"/>
          <p:cNvSpPr txBox="1">
            <a:spLocks noChangeArrowheads="1"/>
          </p:cNvSpPr>
          <p:nvPr/>
        </p:nvSpPr>
        <p:spPr bwMode="auto">
          <a:xfrm>
            <a:off x="6876256" y="6623774"/>
            <a:ext cx="2243361" cy="261610"/>
          </a:xfrm>
          <a:prstGeom prst="rect">
            <a:avLst/>
          </a:prstGeom>
          <a:noFill/>
          <a:ln w="9525">
            <a:noFill/>
            <a:miter lim="800000"/>
            <a:headEnd/>
            <a:tailEnd/>
          </a:ln>
        </p:spPr>
        <p:txBody>
          <a:bodyPr wrap="square">
            <a:spAutoFit/>
          </a:bodyPr>
          <a:lstStyle/>
          <a:p>
            <a:pPr algn="r" eaLnBrk="0" hangingPunct="0">
              <a:spcBef>
                <a:spcPct val="50000"/>
              </a:spcBef>
            </a:pPr>
            <a:r>
              <a:rPr lang="en-US" sz="1100" b="1" dirty="0">
                <a:solidFill>
                  <a:schemeClr val="accent2"/>
                </a:solidFill>
                <a:latin typeface="Folio Md BT" pitchFamily="34" charset="0"/>
              </a:rPr>
              <a:t>IIT </a:t>
            </a:r>
            <a:r>
              <a:rPr lang="en-US" sz="1100" b="1" dirty="0" smtClean="0">
                <a:solidFill>
                  <a:schemeClr val="accent2"/>
                </a:solidFill>
                <a:latin typeface="Folio Md BT" pitchFamily="34" charset="0"/>
              </a:rPr>
              <a:t>Delhi </a:t>
            </a:r>
            <a:fld id="{E8FF134B-4D1A-EC41-8DBE-ADB978EABE5B}" type="datetime1">
              <a:rPr lang="en-IN" sz="1100" b="1" smtClean="0">
                <a:solidFill>
                  <a:schemeClr val="accent2"/>
                </a:solidFill>
                <a:latin typeface="Folio Md BT" pitchFamily="34" charset="0"/>
              </a:rPr>
              <a:pPr algn="r" eaLnBrk="0" hangingPunct="0">
                <a:spcBef>
                  <a:spcPct val="50000"/>
                </a:spcBef>
              </a:pPr>
              <a:t>2/4/2014</a:t>
            </a:fld>
            <a:endParaRPr lang="en-US" sz="1100" dirty="0">
              <a:latin typeface="Times New Roman" pitchFamily="18" charset="0"/>
            </a:endParaRPr>
          </a:p>
        </p:txBody>
      </p:sp>
      <p:sp>
        <p:nvSpPr>
          <p:cNvPr id="2" name="Rectangle 1"/>
          <p:cNvSpPr/>
          <p:nvPr/>
        </p:nvSpPr>
        <p:spPr>
          <a:xfrm>
            <a:off x="755576" y="548680"/>
            <a:ext cx="8208912" cy="1754327"/>
          </a:xfrm>
          <a:prstGeom prst="rect">
            <a:avLst/>
          </a:prstGeom>
        </p:spPr>
        <p:txBody>
          <a:bodyPr wrap="square">
            <a:spAutoFit/>
          </a:bodyPr>
          <a:lstStyle/>
          <a:p>
            <a:pPr algn="just"/>
            <a:r>
              <a:rPr lang="en-US" b="1" i="1" dirty="0">
                <a:latin typeface="AGaramondPro"/>
              </a:rPr>
              <a:t>Evidence from India, South Africa, South America, North America and Europe indicates that both children and adults are concerned about traffic safety and crime on the streets and in public transport facilities. This influences their decision whether to walk, bicycle or use public </a:t>
            </a:r>
            <a:r>
              <a:rPr lang="en-US" b="1" i="1" dirty="0" smtClean="0">
                <a:latin typeface="AGaramondPro"/>
              </a:rPr>
              <a:t>transport…………………………..........................…(</a:t>
            </a:r>
            <a:r>
              <a:rPr lang="en-US" b="1" i="1" dirty="0" err="1" smtClean="0">
                <a:latin typeface="AGaramondPro"/>
              </a:rPr>
              <a:t>Appleyard</a:t>
            </a:r>
            <a:r>
              <a:rPr lang="en-US" b="1" i="1" dirty="0" smtClean="0">
                <a:latin typeface="AGaramondPro"/>
              </a:rPr>
              <a:t>, B. 2012, USA)</a:t>
            </a:r>
            <a:endParaRPr lang="en-US" b="1" dirty="0"/>
          </a:p>
          <a:p>
            <a:pPr algn="just"/>
            <a:endParaRPr lang="en-US" b="1" dirty="0"/>
          </a:p>
        </p:txBody>
      </p:sp>
      <p:sp>
        <p:nvSpPr>
          <p:cNvPr id="3" name="TextBox 2"/>
          <p:cNvSpPr txBox="1"/>
          <p:nvPr/>
        </p:nvSpPr>
        <p:spPr>
          <a:xfrm>
            <a:off x="782547" y="1988840"/>
            <a:ext cx="8181941" cy="1200329"/>
          </a:xfrm>
          <a:prstGeom prst="rect">
            <a:avLst/>
          </a:prstGeom>
          <a:noFill/>
        </p:spPr>
        <p:txBody>
          <a:bodyPr wrap="square" rtlCol="0">
            <a:spAutoFit/>
          </a:bodyPr>
          <a:lstStyle/>
          <a:p>
            <a:pPr algn="just"/>
            <a:r>
              <a:rPr lang="en-US" b="1" i="1" dirty="0">
                <a:latin typeface="AGaramondPro"/>
              </a:rPr>
              <a:t>Integrated urban planning is needed to better address crime and </a:t>
            </a:r>
            <a:r>
              <a:rPr lang="en-US" b="1" i="1" dirty="0" smtClean="0">
                <a:latin typeface="AGaramondPro"/>
              </a:rPr>
              <a:t>violence</a:t>
            </a:r>
            <a:r>
              <a:rPr lang="en-US" b="1" i="1" dirty="0">
                <a:latin typeface="AGaramondPro"/>
              </a:rPr>
              <a:t>, and to create communities that support active transportation and therefore reduce driving and climate </a:t>
            </a:r>
            <a:r>
              <a:rPr lang="en-US" b="1" i="1" dirty="0" smtClean="0">
                <a:latin typeface="AGaramondPro"/>
              </a:rPr>
              <a:t>change….(Cohen, L. 2012, USA)</a:t>
            </a:r>
            <a:endParaRPr lang="en-US" b="1" dirty="0"/>
          </a:p>
          <a:p>
            <a:pPr algn="just"/>
            <a:endParaRPr lang="en-US" b="1" dirty="0"/>
          </a:p>
        </p:txBody>
      </p:sp>
      <p:sp>
        <p:nvSpPr>
          <p:cNvPr id="6" name="Rectangle 5"/>
          <p:cNvSpPr/>
          <p:nvPr/>
        </p:nvSpPr>
        <p:spPr>
          <a:xfrm>
            <a:off x="755576" y="2924944"/>
            <a:ext cx="8208912" cy="1200329"/>
          </a:xfrm>
          <a:prstGeom prst="rect">
            <a:avLst/>
          </a:prstGeom>
        </p:spPr>
        <p:txBody>
          <a:bodyPr wrap="square">
            <a:spAutoFit/>
          </a:bodyPr>
          <a:lstStyle/>
          <a:p>
            <a:pPr algn="just"/>
            <a:r>
              <a:rPr lang="en-US" b="1" i="1" dirty="0">
                <a:latin typeface="AGaramondPro"/>
              </a:rPr>
              <a:t>Studies performed in various European and North </a:t>
            </a:r>
            <a:r>
              <a:rPr lang="en-US" b="1" i="1" dirty="0" smtClean="0">
                <a:latin typeface="AGaramondPro"/>
              </a:rPr>
              <a:t>American </a:t>
            </a:r>
            <a:r>
              <a:rPr lang="en-US" b="1" i="1" dirty="0">
                <a:latin typeface="AGaramondPro"/>
              </a:rPr>
              <a:t>countries clearly show that personal safety is a determinant factor in a person’s decision whether or not to </a:t>
            </a:r>
            <a:r>
              <a:rPr lang="en-US" b="1" i="1" dirty="0" smtClean="0">
                <a:latin typeface="AGaramondPro"/>
              </a:rPr>
              <a:t>use </a:t>
            </a:r>
            <a:r>
              <a:rPr lang="en-US" b="1" i="1" dirty="0">
                <a:latin typeface="AGaramondPro"/>
              </a:rPr>
              <a:t>public </a:t>
            </a:r>
            <a:r>
              <a:rPr lang="en-US" b="1" i="1" dirty="0" smtClean="0">
                <a:latin typeface="AGaramondPro"/>
              </a:rPr>
              <a:t>transport…….(</a:t>
            </a:r>
            <a:r>
              <a:rPr lang="en-US" b="1" i="1" dirty="0" err="1" smtClean="0">
                <a:latin typeface="AGaramondPro"/>
              </a:rPr>
              <a:t>Cardia</a:t>
            </a:r>
            <a:r>
              <a:rPr lang="en-US" b="1" i="1" dirty="0" smtClean="0">
                <a:latin typeface="AGaramondPro"/>
              </a:rPr>
              <a:t>, C. 2012, Italy)</a:t>
            </a:r>
            <a:endParaRPr lang="en-US" b="1" dirty="0"/>
          </a:p>
          <a:p>
            <a:endParaRPr lang="en-US" b="1" dirty="0"/>
          </a:p>
        </p:txBody>
      </p:sp>
      <p:sp>
        <p:nvSpPr>
          <p:cNvPr id="7" name="Rectangle 6"/>
          <p:cNvSpPr/>
          <p:nvPr/>
        </p:nvSpPr>
        <p:spPr>
          <a:xfrm>
            <a:off x="827584" y="3906921"/>
            <a:ext cx="8208912" cy="1754327"/>
          </a:xfrm>
          <a:prstGeom prst="rect">
            <a:avLst/>
          </a:prstGeom>
        </p:spPr>
        <p:txBody>
          <a:bodyPr wrap="square">
            <a:spAutoFit/>
          </a:bodyPr>
          <a:lstStyle/>
          <a:p>
            <a:pPr algn="just"/>
            <a:r>
              <a:rPr lang="en-US" b="1" i="1" dirty="0">
                <a:latin typeface="AGaramondPro"/>
              </a:rPr>
              <a:t>Many </a:t>
            </a:r>
            <a:r>
              <a:rPr lang="en-US" b="1" i="1" dirty="0" smtClean="0">
                <a:latin typeface="AGaramondPro"/>
              </a:rPr>
              <a:t>transportation </a:t>
            </a:r>
            <a:r>
              <a:rPr lang="en-US" b="1" i="1" dirty="0">
                <a:latin typeface="AGaramondPro"/>
              </a:rPr>
              <a:t>policies aimed at </a:t>
            </a:r>
            <a:r>
              <a:rPr lang="en-US" b="1" i="1" dirty="0" err="1">
                <a:latin typeface="AGaramondPro"/>
              </a:rPr>
              <a:t>motorised</a:t>
            </a:r>
            <a:r>
              <a:rPr lang="en-US" b="1" i="1" dirty="0">
                <a:latin typeface="AGaramondPro"/>
              </a:rPr>
              <a:t> vehicles fail to pay attention to their impacts on poverty and social exclusion. They neglect the access and transportation demands of the more economically disadvantaged groups of society, who rely mostly on public transportation, walking, and </a:t>
            </a:r>
            <a:r>
              <a:rPr lang="en-US" b="1" i="1" dirty="0" smtClean="0">
                <a:latin typeface="AGaramondPro"/>
              </a:rPr>
              <a:t>cycling…….....(</a:t>
            </a:r>
            <a:r>
              <a:rPr lang="en-US" b="1" i="1" dirty="0" err="1" smtClean="0">
                <a:latin typeface="AGaramondPro"/>
              </a:rPr>
              <a:t>Villaveces</a:t>
            </a:r>
            <a:r>
              <a:rPr lang="en-US" b="1" i="1" dirty="0" smtClean="0">
                <a:latin typeface="AGaramondPro"/>
              </a:rPr>
              <a:t>, A. 2012, Colombia)</a:t>
            </a:r>
            <a:endParaRPr lang="en-US" b="1" dirty="0"/>
          </a:p>
          <a:p>
            <a:pPr algn="just"/>
            <a:endParaRPr lang="en-US" b="1" dirty="0"/>
          </a:p>
        </p:txBody>
      </p:sp>
      <p:sp>
        <p:nvSpPr>
          <p:cNvPr id="12" name="Rectangle 11"/>
          <p:cNvSpPr/>
          <p:nvPr/>
        </p:nvSpPr>
        <p:spPr>
          <a:xfrm>
            <a:off x="899592" y="5408056"/>
            <a:ext cx="8064896" cy="1477328"/>
          </a:xfrm>
          <a:prstGeom prst="rect">
            <a:avLst/>
          </a:prstGeom>
        </p:spPr>
        <p:txBody>
          <a:bodyPr wrap="square">
            <a:spAutoFit/>
          </a:bodyPr>
          <a:lstStyle/>
          <a:p>
            <a:pPr algn="just"/>
            <a:r>
              <a:rPr lang="en-US" b="1" i="1" dirty="0">
                <a:latin typeface="AGaramondPro"/>
              </a:rPr>
              <a:t>it is clear from the child independent and scholar travel data that if walking is to be promoted amongst children, safer environments are required. There is no reason to believe that the </a:t>
            </a:r>
            <a:r>
              <a:rPr lang="en-US" b="1" i="1" dirty="0" smtClean="0">
                <a:latin typeface="AGaramondPro"/>
              </a:rPr>
              <a:t>same </a:t>
            </a:r>
            <a:r>
              <a:rPr lang="en-US" b="1" i="1" dirty="0">
                <a:latin typeface="AGaramondPro"/>
              </a:rPr>
              <a:t>would not apply to encouraging adult pedestrians as </a:t>
            </a:r>
            <a:r>
              <a:rPr lang="en-US" b="1" i="1" dirty="0" smtClean="0">
                <a:latin typeface="AGaramondPro"/>
              </a:rPr>
              <a:t>well…(Behrens, R. 2012, South Africa)</a:t>
            </a:r>
            <a:endParaRPr lang="en-US" b="1" dirty="0"/>
          </a:p>
          <a:p>
            <a:pPr algn="just"/>
            <a:endParaRPr lang="en-US" b="1" dirty="0"/>
          </a:p>
        </p:txBody>
      </p:sp>
      <p:sp>
        <p:nvSpPr>
          <p:cNvPr id="10" name="TextBox 9"/>
          <p:cNvSpPr txBox="1"/>
          <p:nvPr/>
        </p:nvSpPr>
        <p:spPr>
          <a:xfrm>
            <a:off x="2701238" y="44624"/>
            <a:ext cx="4247026" cy="523220"/>
          </a:xfrm>
          <a:prstGeom prst="rect">
            <a:avLst/>
          </a:prstGeom>
          <a:noFill/>
        </p:spPr>
        <p:txBody>
          <a:bodyPr wrap="none" rtlCol="0">
            <a:spAutoFit/>
          </a:bodyPr>
          <a:lstStyle/>
          <a:p>
            <a:r>
              <a:rPr lang="en-US" sz="2800" b="1" dirty="0" smtClean="0">
                <a:solidFill>
                  <a:srgbClr val="000090"/>
                </a:solidFill>
                <a:latin typeface="Calibri"/>
                <a:cs typeface="Calibri"/>
              </a:rPr>
              <a:t>Evidence from 4 continents</a:t>
            </a:r>
            <a:endParaRPr lang="en-US" sz="2800" b="1" dirty="0">
              <a:solidFill>
                <a:srgbClr val="000090"/>
              </a:solidFill>
              <a:latin typeface="Calibri"/>
              <a:cs typeface="Calibri"/>
            </a:endParaRPr>
          </a:p>
        </p:txBody>
      </p:sp>
      <p:cxnSp>
        <p:nvCxnSpPr>
          <p:cNvPr id="11" name="Straight Connector 10"/>
          <p:cNvCxnSpPr/>
          <p:nvPr/>
        </p:nvCxnSpPr>
        <p:spPr>
          <a:xfrm>
            <a:off x="899592" y="1412776"/>
            <a:ext cx="7920880" cy="0"/>
          </a:xfrm>
          <a:prstGeom prst="line">
            <a:avLst/>
          </a:prstGeom>
          <a:ln w="47625">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99592" y="2348880"/>
            <a:ext cx="7920880" cy="0"/>
          </a:xfrm>
          <a:prstGeom prst="line">
            <a:avLst/>
          </a:prstGeom>
          <a:ln w="47625">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99592" y="3501008"/>
            <a:ext cx="7920880" cy="0"/>
          </a:xfrm>
          <a:prstGeom prst="line">
            <a:avLst/>
          </a:prstGeom>
          <a:ln w="47625">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971600" y="4509120"/>
            <a:ext cx="7920880" cy="0"/>
          </a:xfrm>
          <a:prstGeom prst="line">
            <a:avLst/>
          </a:prstGeom>
          <a:ln w="47625">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971600" y="6021288"/>
            <a:ext cx="7920880" cy="0"/>
          </a:xfrm>
          <a:prstGeom prst="line">
            <a:avLst/>
          </a:prstGeom>
          <a:ln w="47625">
            <a:solidFill>
              <a:srgbClr val="FF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58075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899592" y="144462"/>
            <a:ext cx="8244407" cy="908273"/>
          </a:xfrm>
        </p:spPr>
        <p:txBody>
          <a:bodyPr/>
          <a:lstStyle/>
          <a:p>
            <a:pPr eaLnBrk="1" hangingPunct="1"/>
            <a:r>
              <a:rPr lang="en-IN" sz="2400" b="1" dirty="0" smtClean="0">
                <a:solidFill>
                  <a:schemeClr val="accent2"/>
                </a:solidFill>
              </a:rPr>
              <a:t>Location of fatal crashes on different road widths in US cities selected randomly for low and high crash rates</a:t>
            </a:r>
            <a:endParaRPr lang="en-US" sz="2400" b="1" dirty="0" smtClean="0">
              <a:solidFill>
                <a:schemeClr val="accent2"/>
              </a:solidFill>
            </a:endParaRPr>
          </a:p>
        </p:txBody>
      </p:sp>
      <p:graphicFrame>
        <p:nvGraphicFramePr>
          <p:cNvPr id="1026" name="Object 3"/>
          <p:cNvGraphicFramePr>
            <a:graphicFrameLocks noChangeAspect="1"/>
          </p:cNvGraphicFramePr>
          <p:nvPr/>
        </p:nvGraphicFramePr>
        <p:xfrm>
          <a:off x="0" y="0"/>
          <a:ext cx="1038225" cy="6858000"/>
        </p:xfrm>
        <a:graphic>
          <a:graphicData uri="http://schemas.openxmlformats.org/presentationml/2006/ole">
            <p:oleObj spid="_x0000_s16388" name="Drawing" r:id="rId4" imgW="1046922" imgH="5910470" progId="Presentations.Drawing.12">
              <p:embed/>
            </p:oleObj>
          </a:graphicData>
        </a:graphic>
      </p:graphicFrame>
      <p:sp>
        <p:nvSpPr>
          <p:cNvPr id="6" name="Slide Number Placeholder 5"/>
          <p:cNvSpPr>
            <a:spLocks noGrp="1"/>
          </p:cNvSpPr>
          <p:nvPr>
            <p:ph type="sldNum" sz="quarter" idx="12"/>
          </p:nvPr>
        </p:nvSpPr>
        <p:spPr>
          <a:xfrm>
            <a:off x="395536" y="6597774"/>
            <a:ext cx="360040" cy="215602"/>
          </a:xfrm>
        </p:spPr>
        <p:txBody>
          <a:bodyPr/>
          <a:lstStyle/>
          <a:p>
            <a:pPr>
              <a:defRPr/>
            </a:pPr>
            <a:fld id="{951B8A15-5A62-4362-8EB9-1453B503DAAE}" type="slidenum">
              <a:rPr lang="en-GB" smtClean="0"/>
              <a:pPr>
                <a:defRPr/>
              </a:pPr>
              <a:t>14</a:t>
            </a:fld>
            <a:endParaRPr lang="en-GB" dirty="0"/>
          </a:p>
        </p:txBody>
      </p:sp>
      <p:pic>
        <p:nvPicPr>
          <p:cNvPr id="7" name="Picture 6"/>
          <p:cNvPicPr/>
          <p:nvPr/>
        </p:nvPicPr>
        <p:blipFill>
          <a:blip r:embed="rId5" cstate="print"/>
          <a:srcRect/>
          <a:stretch>
            <a:fillRect/>
          </a:stretch>
        </p:blipFill>
        <p:spPr bwMode="auto">
          <a:xfrm>
            <a:off x="971600" y="1340768"/>
            <a:ext cx="7848871" cy="5184576"/>
          </a:xfrm>
          <a:prstGeom prst="rect">
            <a:avLst/>
          </a:prstGeom>
          <a:noFill/>
        </p:spPr>
      </p:pic>
      <p:sp>
        <p:nvSpPr>
          <p:cNvPr id="8" name="Text Box 4"/>
          <p:cNvSpPr txBox="1">
            <a:spLocks noChangeArrowheads="1"/>
          </p:cNvSpPr>
          <p:nvPr/>
        </p:nvSpPr>
        <p:spPr bwMode="auto">
          <a:xfrm>
            <a:off x="6876256" y="6623774"/>
            <a:ext cx="2243361" cy="261610"/>
          </a:xfrm>
          <a:prstGeom prst="rect">
            <a:avLst/>
          </a:prstGeom>
          <a:noFill/>
          <a:ln w="9525">
            <a:noFill/>
            <a:miter lim="800000"/>
            <a:headEnd/>
            <a:tailEnd/>
          </a:ln>
        </p:spPr>
        <p:txBody>
          <a:bodyPr wrap="square">
            <a:spAutoFit/>
          </a:bodyPr>
          <a:lstStyle/>
          <a:p>
            <a:pPr algn="r" eaLnBrk="0" hangingPunct="0">
              <a:spcBef>
                <a:spcPct val="50000"/>
              </a:spcBef>
            </a:pPr>
            <a:r>
              <a:rPr lang="en-US" sz="1100" b="1" dirty="0">
                <a:solidFill>
                  <a:schemeClr val="accent2"/>
                </a:solidFill>
                <a:latin typeface="Folio Md BT" pitchFamily="34" charset="0"/>
              </a:rPr>
              <a:t>IIT </a:t>
            </a:r>
            <a:r>
              <a:rPr lang="en-US" sz="1100" b="1" dirty="0" smtClean="0">
                <a:solidFill>
                  <a:schemeClr val="accent2"/>
                </a:solidFill>
                <a:latin typeface="Folio Md BT" pitchFamily="34" charset="0"/>
              </a:rPr>
              <a:t>Delhi </a:t>
            </a:r>
            <a:fld id="{197B8F30-4942-E34C-AA5D-0049EB3CCEBF}" type="datetime1">
              <a:rPr lang="en-IN" sz="1100" b="1" smtClean="0">
                <a:solidFill>
                  <a:schemeClr val="accent2"/>
                </a:solidFill>
                <a:latin typeface="Folio Md BT" pitchFamily="34" charset="0"/>
              </a:rPr>
              <a:pPr algn="r" eaLnBrk="0" hangingPunct="0">
                <a:spcBef>
                  <a:spcPct val="50000"/>
                </a:spcBef>
              </a:pPr>
              <a:t>2/4/2014</a:t>
            </a:fld>
            <a:endParaRPr lang="en-US" sz="1100" dirty="0">
              <a:latin typeface="Times New Roman" pitchFamily="18" charset="0"/>
            </a:endParaRPr>
          </a:p>
        </p:txBody>
      </p:sp>
    </p:spTree>
    <p:extLst>
      <p:ext uri="{BB962C8B-B14F-4D97-AF65-F5344CB8AC3E}">
        <p14:creationId xmlns:p14="http://schemas.microsoft.com/office/powerpoint/2010/main" xmlns="" val="409183263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3"/>
          <p:cNvGraphicFramePr>
            <a:graphicFrameLocks noChangeAspect="1"/>
          </p:cNvGraphicFramePr>
          <p:nvPr/>
        </p:nvGraphicFramePr>
        <p:xfrm>
          <a:off x="0" y="0"/>
          <a:ext cx="1038225" cy="6858000"/>
        </p:xfrm>
        <a:graphic>
          <a:graphicData uri="http://schemas.openxmlformats.org/presentationml/2006/ole">
            <p:oleObj spid="_x0000_s17412" name="Drawing" r:id="rId4" imgW="1046922" imgH="5910470" progId="Presentations.Drawing.12">
              <p:embed/>
            </p:oleObj>
          </a:graphicData>
        </a:graphic>
      </p:graphicFrame>
      <p:sp>
        <p:nvSpPr>
          <p:cNvPr id="6" name="Slide Number Placeholder 5"/>
          <p:cNvSpPr>
            <a:spLocks noGrp="1"/>
          </p:cNvSpPr>
          <p:nvPr>
            <p:ph type="sldNum" sz="quarter" idx="12"/>
          </p:nvPr>
        </p:nvSpPr>
        <p:spPr>
          <a:xfrm>
            <a:off x="395536" y="6597774"/>
            <a:ext cx="360040" cy="215602"/>
          </a:xfrm>
        </p:spPr>
        <p:txBody>
          <a:bodyPr/>
          <a:lstStyle/>
          <a:p>
            <a:pPr>
              <a:defRPr/>
            </a:pPr>
            <a:fld id="{951B8A15-5A62-4362-8EB9-1453B503DAAE}" type="slidenum">
              <a:rPr lang="en-GB" smtClean="0"/>
              <a:pPr>
                <a:defRPr/>
              </a:pPr>
              <a:t>15</a:t>
            </a:fld>
            <a:endParaRPr lang="en-GB" dirty="0"/>
          </a:p>
        </p:txBody>
      </p:sp>
      <p:pic>
        <p:nvPicPr>
          <p:cNvPr id="92163" name="Picture 3"/>
          <p:cNvPicPr>
            <a:picLocks noChangeAspect="1" noChangeArrowheads="1"/>
          </p:cNvPicPr>
          <p:nvPr/>
        </p:nvPicPr>
        <p:blipFill>
          <a:blip r:embed="rId5" cstate="print"/>
          <a:srcRect/>
          <a:stretch>
            <a:fillRect/>
          </a:stretch>
        </p:blipFill>
        <p:spPr bwMode="auto">
          <a:xfrm>
            <a:off x="3275856" y="1052736"/>
            <a:ext cx="5324475" cy="1581150"/>
          </a:xfrm>
          <a:prstGeom prst="rect">
            <a:avLst/>
          </a:prstGeom>
          <a:noFill/>
          <a:ln w="9525">
            <a:noFill/>
            <a:miter lim="800000"/>
            <a:headEnd/>
            <a:tailEnd/>
          </a:ln>
        </p:spPr>
      </p:pic>
      <p:pic>
        <p:nvPicPr>
          <p:cNvPr id="92164" name="Picture 4"/>
          <p:cNvPicPr>
            <a:picLocks noChangeAspect="1" noChangeArrowheads="1"/>
          </p:cNvPicPr>
          <p:nvPr/>
        </p:nvPicPr>
        <p:blipFill>
          <a:blip r:embed="rId6" cstate="print"/>
          <a:srcRect/>
          <a:stretch>
            <a:fillRect/>
          </a:stretch>
        </p:blipFill>
        <p:spPr bwMode="auto">
          <a:xfrm>
            <a:off x="1187624" y="1628800"/>
            <a:ext cx="2038350" cy="714375"/>
          </a:xfrm>
          <a:prstGeom prst="rect">
            <a:avLst/>
          </a:prstGeom>
          <a:noFill/>
          <a:ln w="9525">
            <a:noFill/>
            <a:miter lim="800000"/>
            <a:headEnd/>
            <a:tailEnd/>
          </a:ln>
        </p:spPr>
      </p:pic>
      <p:pic>
        <p:nvPicPr>
          <p:cNvPr id="92165" name="Picture 5"/>
          <p:cNvPicPr>
            <a:picLocks noChangeAspect="1" noChangeArrowheads="1"/>
          </p:cNvPicPr>
          <p:nvPr/>
        </p:nvPicPr>
        <p:blipFill>
          <a:blip r:embed="rId7" cstate="print"/>
          <a:srcRect/>
          <a:stretch>
            <a:fillRect/>
          </a:stretch>
        </p:blipFill>
        <p:spPr bwMode="auto">
          <a:xfrm>
            <a:off x="4355976" y="2924944"/>
            <a:ext cx="4104456" cy="3224930"/>
          </a:xfrm>
          <a:prstGeom prst="rect">
            <a:avLst/>
          </a:prstGeom>
          <a:noFill/>
          <a:ln w="9525">
            <a:noFill/>
            <a:miter lim="800000"/>
            <a:headEnd/>
            <a:tailEnd/>
          </a:ln>
        </p:spPr>
      </p:pic>
      <p:pic>
        <p:nvPicPr>
          <p:cNvPr id="92166" name="Picture 6"/>
          <p:cNvPicPr>
            <a:picLocks noChangeAspect="1" noChangeArrowheads="1"/>
          </p:cNvPicPr>
          <p:nvPr/>
        </p:nvPicPr>
        <p:blipFill>
          <a:blip r:embed="rId8" cstate="print"/>
          <a:srcRect/>
          <a:stretch>
            <a:fillRect/>
          </a:stretch>
        </p:blipFill>
        <p:spPr bwMode="auto">
          <a:xfrm>
            <a:off x="2469149" y="260648"/>
            <a:ext cx="4637502" cy="648072"/>
          </a:xfrm>
          <a:prstGeom prst="rect">
            <a:avLst/>
          </a:prstGeom>
          <a:noFill/>
          <a:ln w="9525">
            <a:noFill/>
            <a:miter lim="800000"/>
            <a:headEnd/>
            <a:tailEnd/>
          </a:ln>
        </p:spPr>
      </p:pic>
      <p:pic>
        <p:nvPicPr>
          <p:cNvPr id="92167" name="Picture 7"/>
          <p:cNvPicPr>
            <a:picLocks noChangeAspect="1" noChangeArrowheads="1"/>
          </p:cNvPicPr>
          <p:nvPr/>
        </p:nvPicPr>
        <p:blipFill>
          <a:blip r:embed="rId9" cstate="print"/>
          <a:srcRect/>
          <a:stretch>
            <a:fillRect/>
          </a:stretch>
        </p:blipFill>
        <p:spPr bwMode="auto">
          <a:xfrm>
            <a:off x="1547664" y="3929608"/>
            <a:ext cx="1733550" cy="1371600"/>
          </a:xfrm>
          <a:prstGeom prst="rect">
            <a:avLst/>
          </a:prstGeom>
          <a:noFill/>
          <a:ln w="9525">
            <a:noFill/>
            <a:miter lim="800000"/>
            <a:headEnd/>
            <a:tailEnd/>
          </a:ln>
        </p:spPr>
      </p:pic>
      <p:sp>
        <p:nvSpPr>
          <p:cNvPr id="10" name="Text Box 4"/>
          <p:cNvSpPr txBox="1">
            <a:spLocks noChangeArrowheads="1"/>
          </p:cNvSpPr>
          <p:nvPr/>
        </p:nvSpPr>
        <p:spPr bwMode="auto">
          <a:xfrm>
            <a:off x="6876256" y="6623774"/>
            <a:ext cx="2243361" cy="261610"/>
          </a:xfrm>
          <a:prstGeom prst="rect">
            <a:avLst/>
          </a:prstGeom>
          <a:noFill/>
          <a:ln w="9525">
            <a:noFill/>
            <a:miter lim="800000"/>
            <a:headEnd/>
            <a:tailEnd/>
          </a:ln>
        </p:spPr>
        <p:txBody>
          <a:bodyPr wrap="square">
            <a:spAutoFit/>
          </a:bodyPr>
          <a:lstStyle/>
          <a:p>
            <a:pPr algn="r" eaLnBrk="0" hangingPunct="0">
              <a:spcBef>
                <a:spcPct val="50000"/>
              </a:spcBef>
            </a:pPr>
            <a:r>
              <a:rPr lang="en-US" sz="1100" b="1" dirty="0">
                <a:solidFill>
                  <a:schemeClr val="accent2"/>
                </a:solidFill>
                <a:latin typeface="Folio Md BT" pitchFamily="34" charset="0"/>
              </a:rPr>
              <a:t>IIT </a:t>
            </a:r>
            <a:r>
              <a:rPr lang="en-US" sz="1100" b="1" dirty="0" smtClean="0">
                <a:solidFill>
                  <a:schemeClr val="accent2"/>
                </a:solidFill>
                <a:latin typeface="Folio Md BT" pitchFamily="34" charset="0"/>
              </a:rPr>
              <a:t>Delhi </a:t>
            </a:r>
            <a:fld id="{197B8F30-4942-E34C-AA5D-0049EB3CCEBF}" type="datetime1">
              <a:rPr lang="en-IN" sz="1100" b="1" smtClean="0">
                <a:solidFill>
                  <a:schemeClr val="accent2"/>
                </a:solidFill>
                <a:latin typeface="Folio Md BT" pitchFamily="34" charset="0"/>
              </a:rPr>
              <a:pPr algn="r" eaLnBrk="0" hangingPunct="0">
                <a:spcBef>
                  <a:spcPct val="50000"/>
                </a:spcBef>
              </a:pPr>
              <a:t>2/4/2014</a:t>
            </a:fld>
            <a:endParaRPr lang="en-US" sz="1100" dirty="0">
              <a:latin typeface="Times New Roman" pitchFamily="18" charset="0"/>
            </a:endParaRPr>
          </a:p>
        </p:txBody>
      </p:sp>
    </p:spTree>
    <p:extLst>
      <p:ext uri="{BB962C8B-B14F-4D97-AF65-F5344CB8AC3E}">
        <p14:creationId xmlns:p14="http://schemas.microsoft.com/office/powerpoint/2010/main" xmlns="" val="2034841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nvGraphicFramePr>
        <p:xfrm>
          <a:off x="0" y="0"/>
          <a:ext cx="1209675" cy="6858000"/>
        </p:xfrm>
        <a:graphic>
          <a:graphicData uri="http://schemas.openxmlformats.org/presentationml/2006/ole">
            <p:oleObj spid="_x0000_s4103" name="Drawing" r:id="rId4" imgW="1047750" imgH="5895975" progId="Presentations.Drawing.12">
              <p:embed/>
            </p:oleObj>
          </a:graphicData>
        </a:graphic>
      </p:graphicFrame>
      <p:sp>
        <p:nvSpPr>
          <p:cNvPr id="2053" name="Text Box 5"/>
          <p:cNvSpPr txBox="1">
            <a:spLocks noChangeArrowheads="1"/>
          </p:cNvSpPr>
          <p:nvPr/>
        </p:nvSpPr>
        <p:spPr bwMode="auto">
          <a:xfrm>
            <a:off x="6228184" y="6521450"/>
            <a:ext cx="2879304" cy="338554"/>
          </a:xfrm>
          <a:prstGeom prst="rect">
            <a:avLst/>
          </a:prstGeom>
          <a:noFill/>
          <a:ln w="9525">
            <a:noFill/>
            <a:miter lim="800000"/>
            <a:headEnd/>
            <a:tailEnd/>
          </a:ln>
          <a:effectLst/>
        </p:spPr>
        <p:txBody>
          <a:bodyPr wrap="square">
            <a:spAutoFit/>
          </a:bodyPr>
          <a:lstStyle/>
          <a:p>
            <a:pPr algn="r" eaLnBrk="0" hangingPunct="0">
              <a:spcBef>
                <a:spcPct val="50000"/>
              </a:spcBef>
            </a:pPr>
            <a:r>
              <a:rPr lang="en-IN" sz="1600" b="1" dirty="0">
                <a:solidFill>
                  <a:schemeClr val="accent2"/>
                </a:solidFill>
                <a:latin typeface="Folio Md BT" pitchFamily="34" charset="0"/>
              </a:rPr>
              <a:t>IIT </a:t>
            </a:r>
            <a:r>
              <a:rPr lang="en-IN" sz="1600" b="1" dirty="0" smtClean="0">
                <a:solidFill>
                  <a:schemeClr val="accent2"/>
                </a:solidFill>
                <a:latin typeface="Folio Md BT" pitchFamily="34" charset="0"/>
              </a:rPr>
              <a:t>Delhi </a:t>
            </a:r>
            <a:fld id="{355C444E-66C3-A349-8E6C-FA3229F39B10}" type="datetime3">
              <a:rPr lang="en-IN" sz="1600" b="1" smtClean="0">
                <a:solidFill>
                  <a:schemeClr val="accent2"/>
                </a:solidFill>
                <a:latin typeface="Folio Md BT" pitchFamily="34" charset="0"/>
              </a:rPr>
              <a:pPr algn="r" eaLnBrk="0" hangingPunct="0">
                <a:spcBef>
                  <a:spcPct val="50000"/>
                </a:spcBef>
              </a:pPr>
              <a:t>4 February 2014</a:t>
            </a:fld>
            <a:endParaRPr lang="en-IN" sz="2400" dirty="0">
              <a:latin typeface="Times New Roman" pitchFamily="18" charset="0"/>
            </a:endParaRPr>
          </a:p>
        </p:txBody>
      </p:sp>
      <p:sp>
        <p:nvSpPr>
          <p:cNvPr id="2" name="Rectangle 1"/>
          <p:cNvSpPr/>
          <p:nvPr/>
        </p:nvSpPr>
        <p:spPr>
          <a:xfrm>
            <a:off x="1043608" y="764704"/>
            <a:ext cx="4752528" cy="2308324"/>
          </a:xfrm>
          <a:prstGeom prst="rect">
            <a:avLst/>
          </a:prstGeom>
        </p:spPr>
        <p:txBody>
          <a:bodyPr wrap="square">
            <a:spAutoFit/>
          </a:bodyPr>
          <a:lstStyle/>
          <a:p>
            <a:pPr marL="342900" indent="-342900">
              <a:buClr>
                <a:srgbClr val="FF0000"/>
              </a:buClr>
              <a:buFont typeface="Wingdings" charset="2"/>
              <a:buChar char="Ø"/>
            </a:pPr>
            <a:r>
              <a:rPr lang="en-US" sz="2400" b="1" dirty="0" smtClean="0">
                <a:latin typeface="Calibri"/>
                <a:cs typeface="Calibri"/>
              </a:rPr>
              <a:t>City </a:t>
            </a:r>
            <a:r>
              <a:rPr lang="en-US" sz="2400" b="1" dirty="0">
                <a:latin typeface="Calibri"/>
                <a:cs typeface="Calibri"/>
              </a:rPr>
              <a:t>layout, design of buildings, and zonal </a:t>
            </a:r>
            <a:r>
              <a:rPr lang="en-US" sz="2400" b="1" dirty="0" smtClean="0">
                <a:latin typeface="Calibri"/>
                <a:cs typeface="Calibri"/>
              </a:rPr>
              <a:t>regulations </a:t>
            </a:r>
            <a:r>
              <a:rPr lang="en-US" sz="2400" b="1" dirty="0">
                <a:latin typeface="Calibri"/>
                <a:cs typeface="Calibri"/>
              </a:rPr>
              <a:t>have to ensure that all parts of the city experience human activity and increased interaction at all times </a:t>
            </a:r>
            <a:endParaRPr lang="en-US" sz="2400" b="1" dirty="0" smtClean="0">
              <a:latin typeface="Calibri"/>
              <a:cs typeface="Calibri"/>
            </a:endParaRPr>
          </a:p>
          <a:p>
            <a:pPr marL="342900" indent="-342900">
              <a:buClr>
                <a:srgbClr val="FF0000"/>
              </a:buClr>
              <a:buFont typeface="Wingdings" charset="2"/>
              <a:buChar char="Ø"/>
            </a:pPr>
            <a:r>
              <a:rPr lang="en-US" sz="2400" b="1" dirty="0" smtClean="0">
                <a:latin typeface="Calibri"/>
                <a:cs typeface="Calibri"/>
              </a:rPr>
              <a:t>All </a:t>
            </a:r>
            <a:r>
              <a:rPr lang="en-US" sz="2400" b="1" dirty="0">
                <a:latin typeface="Calibri"/>
                <a:cs typeface="Calibri"/>
              </a:rPr>
              <a:t>neighborhoods integrate </a:t>
            </a:r>
            <a:r>
              <a:rPr lang="en-US" sz="2400" b="1" dirty="0" smtClean="0">
                <a:latin typeface="Calibri"/>
                <a:cs typeface="Calibri"/>
              </a:rPr>
              <a:t>the</a:t>
            </a:r>
            <a:endParaRPr lang="en-US" sz="2400" b="1" dirty="0">
              <a:latin typeface="Calibri"/>
              <a:cs typeface="Calibri"/>
            </a:endParaRPr>
          </a:p>
        </p:txBody>
      </p:sp>
      <p:pic>
        <p:nvPicPr>
          <p:cNvPr id="3" name="Picture 2"/>
          <p:cNvPicPr>
            <a:picLocks noChangeAspect="1"/>
          </p:cNvPicPr>
          <p:nvPr/>
        </p:nvPicPr>
        <p:blipFill>
          <a:blip r:embed="rId5"/>
          <a:stretch>
            <a:fillRect/>
          </a:stretch>
        </p:blipFill>
        <p:spPr>
          <a:xfrm>
            <a:off x="5724128" y="908720"/>
            <a:ext cx="2946400" cy="2006600"/>
          </a:xfrm>
          <a:prstGeom prst="rect">
            <a:avLst/>
          </a:prstGeom>
        </p:spPr>
      </p:pic>
      <p:sp>
        <p:nvSpPr>
          <p:cNvPr id="4" name="Rectangle 3"/>
          <p:cNvSpPr/>
          <p:nvPr/>
        </p:nvSpPr>
        <p:spPr>
          <a:xfrm>
            <a:off x="1043608" y="2924944"/>
            <a:ext cx="7488832" cy="3416320"/>
          </a:xfrm>
          <a:prstGeom prst="rect">
            <a:avLst/>
          </a:prstGeom>
        </p:spPr>
        <p:txBody>
          <a:bodyPr wrap="square">
            <a:spAutoFit/>
          </a:bodyPr>
          <a:lstStyle/>
          <a:p>
            <a:pPr>
              <a:buClr>
                <a:srgbClr val="FF0000"/>
              </a:buClr>
            </a:pPr>
            <a:r>
              <a:rPr lang="en-US" sz="2400" b="1" dirty="0" smtClean="0">
                <a:latin typeface="Calibri"/>
                <a:cs typeface="Calibri"/>
              </a:rPr>
              <a:t>     presence </a:t>
            </a:r>
            <a:r>
              <a:rPr lang="en-US" sz="2400" b="1" dirty="0">
                <a:latin typeface="Calibri"/>
                <a:cs typeface="Calibri"/>
              </a:rPr>
              <a:t>of homes, work places, shopping, </a:t>
            </a:r>
            <a:r>
              <a:rPr lang="en-US" sz="2400" b="1" dirty="0" smtClean="0">
                <a:latin typeface="Calibri"/>
                <a:cs typeface="Calibri"/>
              </a:rPr>
              <a:t>leisure</a:t>
            </a:r>
          </a:p>
          <a:p>
            <a:pPr>
              <a:buClr>
                <a:srgbClr val="FF0000"/>
              </a:buClr>
            </a:pPr>
            <a:r>
              <a:rPr lang="en-US" sz="2400" b="1" dirty="0">
                <a:latin typeface="Calibri"/>
                <a:cs typeface="Calibri"/>
              </a:rPr>
              <a:t> </a:t>
            </a:r>
            <a:r>
              <a:rPr lang="en-US" sz="2400" b="1" dirty="0" smtClean="0">
                <a:latin typeface="Calibri"/>
                <a:cs typeface="Calibri"/>
              </a:rPr>
              <a:t>    activity </a:t>
            </a:r>
            <a:r>
              <a:rPr lang="en-US" sz="2400" b="1" dirty="0">
                <a:latin typeface="Calibri"/>
                <a:cs typeface="Calibri"/>
              </a:rPr>
              <a:t>and entertainment </a:t>
            </a:r>
          </a:p>
          <a:p>
            <a:pPr marL="342900" indent="-342900">
              <a:buClr>
                <a:srgbClr val="FF0000"/>
              </a:buClr>
              <a:buFont typeface="Wingdings" charset="2"/>
              <a:buChar char="Ø"/>
            </a:pPr>
            <a:r>
              <a:rPr lang="en-US" sz="2400" b="1" dirty="0">
                <a:latin typeface="Calibri"/>
                <a:cs typeface="Calibri"/>
              </a:rPr>
              <a:t>Buildings should not be hidden behind boundary walls, fences, and hedges </a:t>
            </a:r>
          </a:p>
          <a:p>
            <a:pPr marL="342900" indent="-342900">
              <a:buClr>
                <a:srgbClr val="FF0000"/>
              </a:buClr>
              <a:buFont typeface="Wingdings" charset="2"/>
              <a:buChar char="Ø"/>
            </a:pPr>
            <a:r>
              <a:rPr lang="en-US" sz="2400" b="1" dirty="0">
                <a:latin typeface="Calibri"/>
                <a:cs typeface="Calibri"/>
              </a:rPr>
              <a:t>Separated car traffic creates a barrier and a no-mans land, empty pedestrian and bicycle routes and empty public transit stops at night, as well as </a:t>
            </a:r>
            <a:r>
              <a:rPr lang="en-US" sz="2400" b="1" dirty="0" smtClean="0">
                <a:latin typeface="Calibri"/>
                <a:cs typeface="Calibri"/>
              </a:rPr>
              <a:t>large parking </a:t>
            </a:r>
            <a:r>
              <a:rPr lang="en-US" sz="2400" b="1" dirty="0">
                <a:latin typeface="Calibri"/>
                <a:cs typeface="Calibri"/>
              </a:rPr>
              <a:t>facilities, tunnels and overpasses with even more fear of crime.</a:t>
            </a:r>
          </a:p>
        </p:txBody>
      </p:sp>
    </p:spTree>
    <p:extLst>
      <p:ext uri="{BB962C8B-B14F-4D97-AF65-F5344CB8AC3E}">
        <p14:creationId xmlns:p14="http://schemas.microsoft.com/office/powerpoint/2010/main" xmlns="" val="3862838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nvGraphicFramePr>
        <p:xfrm>
          <a:off x="0" y="0"/>
          <a:ext cx="1209675" cy="6858000"/>
        </p:xfrm>
        <a:graphic>
          <a:graphicData uri="http://schemas.openxmlformats.org/presentationml/2006/ole">
            <p:oleObj spid="_x0000_s5126" name="Drawing" r:id="rId4" imgW="1047750" imgH="5895975" progId="Presentations.Drawing.12">
              <p:embed/>
            </p:oleObj>
          </a:graphicData>
        </a:graphic>
      </p:graphicFrame>
      <p:sp>
        <p:nvSpPr>
          <p:cNvPr id="2053" name="Text Box 5"/>
          <p:cNvSpPr txBox="1">
            <a:spLocks noChangeArrowheads="1"/>
          </p:cNvSpPr>
          <p:nvPr/>
        </p:nvSpPr>
        <p:spPr bwMode="auto">
          <a:xfrm>
            <a:off x="6228184" y="6521450"/>
            <a:ext cx="2879304" cy="338554"/>
          </a:xfrm>
          <a:prstGeom prst="rect">
            <a:avLst/>
          </a:prstGeom>
          <a:noFill/>
          <a:ln w="9525">
            <a:noFill/>
            <a:miter lim="800000"/>
            <a:headEnd/>
            <a:tailEnd/>
          </a:ln>
          <a:effectLst/>
        </p:spPr>
        <p:txBody>
          <a:bodyPr wrap="square">
            <a:spAutoFit/>
          </a:bodyPr>
          <a:lstStyle/>
          <a:p>
            <a:pPr algn="r" eaLnBrk="0" hangingPunct="0">
              <a:spcBef>
                <a:spcPct val="50000"/>
              </a:spcBef>
            </a:pPr>
            <a:r>
              <a:rPr lang="en-IN" sz="1600" b="1" dirty="0">
                <a:solidFill>
                  <a:schemeClr val="accent2"/>
                </a:solidFill>
                <a:latin typeface="Folio Md BT" pitchFamily="34" charset="0"/>
              </a:rPr>
              <a:t>IIT </a:t>
            </a:r>
            <a:r>
              <a:rPr lang="en-IN" sz="1600" b="1" dirty="0" smtClean="0">
                <a:solidFill>
                  <a:schemeClr val="accent2"/>
                </a:solidFill>
                <a:latin typeface="Folio Md BT" pitchFamily="34" charset="0"/>
              </a:rPr>
              <a:t>Delhi </a:t>
            </a:r>
            <a:fld id="{355C444E-66C3-A349-8E6C-FA3229F39B10}" type="datetime3">
              <a:rPr lang="en-IN" sz="1600" b="1" smtClean="0">
                <a:solidFill>
                  <a:schemeClr val="accent2"/>
                </a:solidFill>
                <a:latin typeface="Folio Md BT" pitchFamily="34" charset="0"/>
              </a:rPr>
              <a:pPr algn="r" eaLnBrk="0" hangingPunct="0">
                <a:spcBef>
                  <a:spcPct val="50000"/>
                </a:spcBef>
              </a:pPr>
              <a:t>4 February 2014</a:t>
            </a:fld>
            <a:endParaRPr lang="en-IN" sz="2400" dirty="0">
              <a:latin typeface="Times New Roman" pitchFamily="18" charset="0"/>
            </a:endParaRPr>
          </a:p>
        </p:txBody>
      </p:sp>
      <p:pic>
        <p:nvPicPr>
          <p:cNvPr id="2" name="Picture 1"/>
          <p:cNvPicPr>
            <a:picLocks noChangeAspect="1"/>
          </p:cNvPicPr>
          <p:nvPr/>
        </p:nvPicPr>
        <p:blipFill>
          <a:blip r:embed="rId5"/>
          <a:stretch>
            <a:fillRect/>
          </a:stretch>
        </p:blipFill>
        <p:spPr>
          <a:xfrm>
            <a:off x="6300192" y="354290"/>
            <a:ext cx="2405520" cy="2066598"/>
          </a:xfrm>
          <a:prstGeom prst="rect">
            <a:avLst/>
          </a:prstGeom>
        </p:spPr>
      </p:pic>
      <p:sp>
        <p:nvSpPr>
          <p:cNvPr id="3" name="TextBox 2"/>
          <p:cNvSpPr txBox="1"/>
          <p:nvPr/>
        </p:nvSpPr>
        <p:spPr>
          <a:xfrm>
            <a:off x="1403648" y="347172"/>
            <a:ext cx="4752528" cy="1938992"/>
          </a:xfrm>
          <a:prstGeom prst="rect">
            <a:avLst/>
          </a:prstGeom>
          <a:noFill/>
        </p:spPr>
        <p:txBody>
          <a:bodyPr wrap="square" rtlCol="0">
            <a:spAutoFit/>
          </a:bodyPr>
          <a:lstStyle/>
          <a:p>
            <a:r>
              <a:rPr lang="en-US" sz="2400" b="1" dirty="0">
                <a:latin typeface="Calibri"/>
                <a:cs typeface="Calibri"/>
              </a:rPr>
              <a:t>There is an urgent need for the linking-up of transport planning and urban design, public health and transport safety, well-being and the built </a:t>
            </a:r>
            <a:r>
              <a:rPr lang="en-US" sz="2400" b="1" dirty="0" smtClean="0">
                <a:latin typeface="Calibri"/>
                <a:cs typeface="Calibri"/>
              </a:rPr>
              <a:t>environment</a:t>
            </a:r>
            <a:endParaRPr lang="en-US" sz="2400" b="1" dirty="0">
              <a:latin typeface="Calibri"/>
              <a:cs typeface="Calibri"/>
            </a:endParaRPr>
          </a:p>
        </p:txBody>
      </p:sp>
      <p:sp>
        <p:nvSpPr>
          <p:cNvPr id="4" name="TextBox 3"/>
          <p:cNvSpPr txBox="1"/>
          <p:nvPr/>
        </p:nvSpPr>
        <p:spPr>
          <a:xfrm>
            <a:off x="1403648" y="2584644"/>
            <a:ext cx="7560840" cy="1938992"/>
          </a:xfrm>
          <a:prstGeom prst="rect">
            <a:avLst/>
          </a:prstGeom>
          <a:noFill/>
        </p:spPr>
        <p:txBody>
          <a:bodyPr wrap="square" rtlCol="0">
            <a:spAutoFit/>
          </a:bodyPr>
          <a:lstStyle/>
          <a:p>
            <a:r>
              <a:rPr lang="en-US" sz="3600" b="1" baseline="30000" dirty="0">
                <a:latin typeface="Calibri"/>
                <a:cs typeface="Calibri"/>
              </a:rPr>
              <a:t>Natural surveillance is defined as the ability to see and be seen within the urban space and it refers to designing strategies that seek to increase visibility of a space by using appropriate location, window design, lighting, and landscaping, among other actions.</a:t>
            </a:r>
            <a:endParaRPr lang="en-US" sz="3600" b="1" dirty="0">
              <a:latin typeface="Calibri"/>
              <a:cs typeface="Calibri"/>
            </a:endParaRPr>
          </a:p>
        </p:txBody>
      </p:sp>
      <p:sp>
        <p:nvSpPr>
          <p:cNvPr id="5" name="Rectangle 4"/>
          <p:cNvSpPr/>
          <p:nvPr/>
        </p:nvSpPr>
        <p:spPr>
          <a:xfrm>
            <a:off x="1475656" y="4595644"/>
            <a:ext cx="7200800" cy="1569660"/>
          </a:xfrm>
          <a:prstGeom prst="rect">
            <a:avLst/>
          </a:prstGeom>
        </p:spPr>
        <p:txBody>
          <a:bodyPr wrap="square">
            <a:spAutoFit/>
          </a:bodyPr>
          <a:lstStyle/>
          <a:p>
            <a:r>
              <a:rPr lang="en-US" sz="2400" b="1" dirty="0">
                <a:latin typeface="Calibri"/>
                <a:cs typeface="Calibri"/>
              </a:rPr>
              <a:t>Urban vehicle speeds have to be controlled by appropriate road design. The design approaches include: pro- vision of wide pedestrian paths and segregated bicycle lanes on all arterial roads</a:t>
            </a:r>
          </a:p>
        </p:txBody>
      </p:sp>
    </p:spTree>
    <p:extLst>
      <p:ext uri="{BB962C8B-B14F-4D97-AF65-F5344CB8AC3E}">
        <p14:creationId xmlns:p14="http://schemas.microsoft.com/office/powerpoint/2010/main" xmlns="" val="1461838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nvGraphicFramePr>
        <p:xfrm>
          <a:off x="0" y="0"/>
          <a:ext cx="1209675" cy="6858000"/>
        </p:xfrm>
        <a:graphic>
          <a:graphicData uri="http://schemas.openxmlformats.org/presentationml/2006/ole">
            <p:oleObj spid="_x0000_s56322" name="Drawing" r:id="rId4" imgW="1038240" imgH="5886360" progId="Presentations.Drawing.12">
              <p:embed/>
            </p:oleObj>
          </a:graphicData>
        </a:graphic>
      </p:graphicFrame>
      <p:sp>
        <p:nvSpPr>
          <p:cNvPr id="4" name="Rectangle 3"/>
          <p:cNvSpPr/>
          <p:nvPr/>
        </p:nvSpPr>
        <p:spPr>
          <a:xfrm>
            <a:off x="3052973" y="35912"/>
            <a:ext cx="3952124" cy="584776"/>
          </a:xfrm>
          <a:prstGeom prst="rect">
            <a:avLst/>
          </a:prstGeom>
          <a:ln>
            <a:noFill/>
          </a:ln>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n-US" sz="3200" b="1"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Calibri"/>
                <a:cs typeface="Calibri"/>
              </a:rPr>
              <a:t>Personal risk estimate</a:t>
            </a:r>
            <a:endParaRPr lang="en-US" sz="3200" b="1"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Calibri"/>
              <a:cs typeface="Calibri"/>
            </a:endParaRPr>
          </a:p>
        </p:txBody>
      </p:sp>
      <p:pic>
        <p:nvPicPr>
          <p:cNvPr id="5" name="Picture 4"/>
          <p:cNvPicPr>
            <a:picLocks noChangeAspect="1"/>
          </p:cNvPicPr>
          <p:nvPr/>
        </p:nvPicPr>
        <p:blipFill>
          <a:blip r:embed="rId5" cstate="print"/>
          <a:stretch>
            <a:fillRect/>
          </a:stretch>
        </p:blipFill>
        <p:spPr>
          <a:xfrm>
            <a:off x="1043608" y="764705"/>
            <a:ext cx="7649632" cy="5112568"/>
          </a:xfrm>
          <a:prstGeom prst="rect">
            <a:avLst/>
          </a:prstGeom>
        </p:spPr>
      </p:pic>
      <p:sp>
        <p:nvSpPr>
          <p:cNvPr id="6" name="TextBox 5"/>
          <p:cNvSpPr txBox="1"/>
          <p:nvPr/>
        </p:nvSpPr>
        <p:spPr>
          <a:xfrm>
            <a:off x="1691680" y="5877272"/>
            <a:ext cx="6984776" cy="584776"/>
          </a:xfrm>
          <a:prstGeom prst="rect">
            <a:avLst/>
          </a:prstGeom>
          <a:noFill/>
        </p:spPr>
        <p:txBody>
          <a:bodyPr wrap="square" rtlCol="0">
            <a:spAutoFit/>
          </a:bodyPr>
          <a:lstStyle/>
          <a:p>
            <a:pPr algn="ctr"/>
            <a:r>
              <a:rPr lang="en-US" sz="1600" b="1" dirty="0" smtClean="0">
                <a:latin typeface="Calibri"/>
                <a:cs typeface="Calibri"/>
              </a:rPr>
              <a:t>Assumption - occupants per vehicle per day</a:t>
            </a:r>
          </a:p>
          <a:p>
            <a:pPr algn="ctr"/>
            <a:r>
              <a:rPr lang="en-US" sz="1600" b="1" dirty="0" smtClean="0">
                <a:latin typeface="Calibri"/>
                <a:cs typeface="Calibri"/>
              </a:rPr>
              <a:t>MTW-4   TSR-60   Car-7</a:t>
            </a:r>
            <a:endParaRPr lang="en-US" sz="1600" b="1" dirty="0">
              <a:latin typeface="Calibri"/>
              <a:cs typeface="Calibri"/>
            </a:endParaRPr>
          </a:p>
        </p:txBody>
      </p:sp>
      <p:pic>
        <p:nvPicPr>
          <p:cNvPr id="7" name="Picture 6"/>
          <p:cNvPicPr>
            <a:picLocks noChangeAspect="1"/>
          </p:cNvPicPr>
          <p:nvPr/>
        </p:nvPicPr>
        <p:blipFill rotWithShape="1">
          <a:blip r:embed="rId6" cstate="screen">
            <a:extLst>
              <a:ext uri="{28A0092B-C50C-407E-A947-70E740481C1C}">
                <a14:useLocalDpi xmlns:a14="http://schemas.microsoft.com/office/drawing/2010/main" xmlns=""/>
              </a:ext>
            </a:extLst>
          </a:blip>
          <a:srcRect/>
          <a:stretch/>
        </p:blipFill>
        <p:spPr>
          <a:xfrm>
            <a:off x="7240864" y="764704"/>
            <a:ext cx="1435592" cy="1005943"/>
          </a:xfrm>
          <a:prstGeom prst="rect">
            <a:avLst/>
          </a:prstGeom>
        </p:spPr>
      </p:pic>
      <p:sp>
        <p:nvSpPr>
          <p:cNvPr id="2" name="TextBox 1"/>
          <p:cNvSpPr txBox="1"/>
          <p:nvPr/>
        </p:nvSpPr>
        <p:spPr>
          <a:xfrm>
            <a:off x="1043608" y="6581495"/>
            <a:ext cx="2316472" cy="246221"/>
          </a:xfrm>
          <a:prstGeom prst="rect">
            <a:avLst/>
          </a:prstGeom>
          <a:noFill/>
        </p:spPr>
        <p:txBody>
          <a:bodyPr wrap="none" rtlCol="0">
            <a:spAutoFit/>
          </a:bodyPr>
          <a:lstStyle/>
          <a:p>
            <a:r>
              <a:rPr lang="en-US" sz="1000" i="1" dirty="0" smtClean="0">
                <a:latin typeface="Calibri"/>
                <a:cs typeface="Calibri"/>
              </a:rPr>
              <a:t>Mohan, D, </a:t>
            </a:r>
            <a:r>
              <a:rPr lang="en-US" sz="1000" i="1" dirty="0" err="1" smtClean="0">
                <a:latin typeface="Calibri"/>
                <a:cs typeface="Calibri"/>
              </a:rPr>
              <a:t>Tiwari</a:t>
            </a:r>
            <a:r>
              <a:rPr lang="en-US" sz="1000" i="1" dirty="0" smtClean="0">
                <a:latin typeface="Calibri"/>
                <a:cs typeface="Calibri"/>
              </a:rPr>
              <a:t>, G, Mukherjee, S 2013</a:t>
            </a:r>
            <a:endParaRPr lang="en-US" sz="1000" i="1" dirty="0">
              <a:latin typeface="Calibri"/>
              <a:cs typeface="Calibri"/>
            </a:endParaRPr>
          </a:p>
        </p:txBody>
      </p:sp>
      <p:sp>
        <p:nvSpPr>
          <p:cNvPr id="9" name="Text Box 5"/>
          <p:cNvSpPr txBox="1">
            <a:spLocks noChangeArrowheads="1"/>
          </p:cNvSpPr>
          <p:nvPr/>
        </p:nvSpPr>
        <p:spPr bwMode="auto">
          <a:xfrm>
            <a:off x="6786578" y="6521450"/>
            <a:ext cx="2320910" cy="336550"/>
          </a:xfrm>
          <a:prstGeom prst="rect">
            <a:avLst/>
          </a:prstGeom>
          <a:noFill/>
          <a:ln w="9525">
            <a:noFill/>
            <a:miter lim="800000"/>
            <a:headEnd/>
            <a:tailEnd/>
          </a:ln>
          <a:effectLst/>
        </p:spPr>
        <p:txBody>
          <a:bodyPr wrap="square">
            <a:spAutoFit/>
          </a:bodyPr>
          <a:lstStyle/>
          <a:p>
            <a:pPr algn="r" eaLnBrk="0" hangingPunct="0">
              <a:spcBef>
                <a:spcPct val="50000"/>
              </a:spcBef>
            </a:pPr>
            <a:r>
              <a:rPr lang="en-IN" sz="1600" b="1" dirty="0">
                <a:solidFill>
                  <a:schemeClr val="accent2"/>
                </a:solidFill>
                <a:latin typeface="Folio Md BT" pitchFamily="34" charset="0"/>
              </a:rPr>
              <a:t>IIT </a:t>
            </a:r>
            <a:r>
              <a:rPr lang="en-IN" sz="1600" b="1" dirty="0" smtClean="0">
                <a:solidFill>
                  <a:schemeClr val="accent2"/>
                </a:solidFill>
                <a:latin typeface="Folio Md BT" pitchFamily="34" charset="0"/>
              </a:rPr>
              <a:t>Delhi </a:t>
            </a:r>
            <a:fld id="{61275294-DF03-8D4D-BCDE-A41C772C040B}" type="datetime3">
              <a:rPr lang="en-IN" sz="1600" b="1" smtClean="0">
                <a:solidFill>
                  <a:schemeClr val="accent2"/>
                </a:solidFill>
                <a:latin typeface="Folio Md BT" pitchFamily="34" charset="0"/>
              </a:rPr>
              <a:pPr algn="r" eaLnBrk="0" hangingPunct="0">
                <a:spcBef>
                  <a:spcPct val="50000"/>
                </a:spcBef>
              </a:pPr>
              <a:t>4 February 2014</a:t>
            </a:fld>
            <a:endParaRPr lang="en-IN" sz="2400" dirty="0">
              <a:latin typeface="Times New Roman" pitchFamily="18" charset="0"/>
            </a:endParaRPr>
          </a:p>
        </p:txBody>
      </p:sp>
    </p:spTree>
    <p:extLst>
      <p:ext uri="{BB962C8B-B14F-4D97-AF65-F5344CB8AC3E}">
        <p14:creationId xmlns:p14="http://schemas.microsoft.com/office/powerpoint/2010/main" xmlns="" val="2981625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nvGraphicFramePr>
        <p:xfrm>
          <a:off x="0" y="0"/>
          <a:ext cx="1209675" cy="6858000"/>
        </p:xfrm>
        <a:graphic>
          <a:graphicData uri="http://schemas.openxmlformats.org/presentationml/2006/ole">
            <p:oleObj spid="_x0000_s57346" name="Drawing" r:id="rId4" imgW="1038240" imgH="5886360" progId="Presentations.Drawing.12">
              <p:embed/>
            </p:oleObj>
          </a:graphicData>
        </a:graphic>
      </p:graphicFrame>
      <p:sp>
        <p:nvSpPr>
          <p:cNvPr id="4" name="Rectangle 3"/>
          <p:cNvSpPr/>
          <p:nvPr/>
        </p:nvSpPr>
        <p:spPr>
          <a:xfrm>
            <a:off x="1532883" y="116632"/>
            <a:ext cx="6639517" cy="954107"/>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n-US" sz="2800" b="1"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Calibri"/>
                <a:cs typeface="Calibri"/>
              </a:rPr>
              <a:t>Vehicle role -  societal level, adjusted for exposure</a:t>
            </a:r>
            <a:endParaRPr lang="en-US" sz="2800" b="1"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Calibri"/>
              <a:cs typeface="Calibri"/>
            </a:endParaRPr>
          </a:p>
        </p:txBody>
      </p:sp>
      <p:pic>
        <p:nvPicPr>
          <p:cNvPr id="2" name="Picture 1"/>
          <p:cNvPicPr>
            <a:picLocks noChangeAspect="1"/>
          </p:cNvPicPr>
          <p:nvPr/>
        </p:nvPicPr>
        <p:blipFill>
          <a:blip r:embed="rId5" cstate="print"/>
          <a:stretch>
            <a:fillRect/>
          </a:stretch>
        </p:blipFill>
        <p:spPr>
          <a:xfrm>
            <a:off x="990724" y="1137493"/>
            <a:ext cx="7973764" cy="5315843"/>
          </a:xfrm>
          <a:prstGeom prst="rect">
            <a:avLst/>
          </a:prstGeom>
        </p:spPr>
      </p:pic>
      <p:sp>
        <p:nvSpPr>
          <p:cNvPr id="7" name="TextBox 6"/>
          <p:cNvSpPr txBox="1"/>
          <p:nvPr/>
        </p:nvSpPr>
        <p:spPr>
          <a:xfrm>
            <a:off x="1043608" y="6581495"/>
            <a:ext cx="2316472" cy="246221"/>
          </a:xfrm>
          <a:prstGeom prst="rect">
            <a:avLst/>
          </a:prstGeom>
          <a:noFill/>
        </p:spPr>
        <p:txBody>
          <a:bodyPr wrap="none" rtlCol="0">
            <a:spAutoFit/>
          </a:bodyPr>
          <a:lstStyle/>
          <a:p>
            <a:r>
              <a:rPr lang="en-US" sz="1000" i="1" dirty="0" smtClean="0">
                <a:latin typeface="Calibri"/>
                <a:cs typeface="Calibri"/>
              </a:rPr>
              <a:t>Mohan, D, </a:t>
            </a:r>
            <a:r>
              <a:rPr lang="en-US" sz="1000" i="1" dirty="0" err="1" smtClean="0">
                <a:latin typeface="Calibri"/>
                <a:cs typeface="Calibri"/>
              </a:rPr>
              <a:t>Tiwari</a:t>
            </a:r>
            <a:r>
              <a:rPr lang="en-US" sz="1000" i="1" dirty="0" smtClean="0">
                <a:latin typeface="Calibri"/>
                <a:cs typeface="Calibri"/>
              </a:rPr>
              <a:t>, G, Mukherjee, S 2013</a:t>
            </a:r>
            <a:endParaRPr lang="en-US" sz="1000" i="1" dirty="0">
              <a:latin typeface="Calibri"/>
              <a:cs typeface="Calibri"/>
            </a:endParaRPr>
          </a:p>
        </p:txBody>
      </p:sp>
      <p:sp>
        <p:nvSpPr>
          <p:cNvPr id="8" name="Text Box 5"/>
          <p:cNvSpPr txBox="1">
            <a:spLocks noChangeArrowheads="1"/>
          </p:cNvSpPr>
          <p:nvPr/>
        </p:nvSpPr>
        <p:spPr bwMode="auto">
          <a:xfrm>
            <a:off x="6786578" y="6521450"/>
            <a:ext cx="2320910" cy="336550"/>
          </a:xfrm>
          <a:prstGeom prst="rect">
            <a:avLst/>
          </a:prstGeom>
          <a:noFill/>
          <a:ln w="9525">
            <a:noFill/>
            <a:miter lim="800000"/>
            <a:headEnd/>
            <a:tailEnd/>
          </a:ln>
          <a:effectLst/>
        </p:spPr>
        <p:txBody>
          <a:bodyPr wrap="square">
            <a:spAutoFit/>
          </a:bodyPr>
          <a:lstStyle/>
          <a:p>
            <a:pPr algn="r" eaLnBrk="0" hangingPunct="0">
              <a:spcBef>
                <a:spcPct val="50000"/>
              </a:spcBef>
            </a:pPr>
            <a:r>
              <a:rPr lang="en-IN" sz="1600" b="1" dirty="0">
                <a:solidFill>
                  <a:schemeClr val="accent2"/>
                </a:solidFill>
                <a:latin typeface="Folio Md BT" pitchFamily="34" charset="0"/>
              </a:rPr>
              <a:t>IIT </a:t>
            </a:r>
            <a:r>
              <a:rPr lang="en-IN" sz="1600" b="1" dirty="0" smtClean="0">
                <a:solidFill>
                  <a:schemeClr val="accent2"/>
                </a:solidFill>
                <a:latin typeface="Folio Md BT" pitchFamily="34" charset="0"/>
              </a:rPr>
              <a:t>Delhi </a:t>
            </a:r>
            <a:fld id="{61275294-DF03-8D4D-BCDE-A41C772C040B}" type="datetime3">
              <a:rPr lang="en-IN" sz="1600" b="1" smtClean="0">
                <a:solidFill>
                  <a:schemeClr val="accent2"/>
                </a:solidFill>
                <a:latin typeface="Folio Md BT" pitchFamily="34" charset="0"/>
              </a:rPr>
              <a:pPr algn="r" eaLnBrk="0" hangingPunct="0">
                <a:spcBef>
                  <a:spcPct val="50000"/>
                </a:spcBef>
              </a:pPr>
              <a:t>4 February 2014</a:t>
            </a:fld>
            <a:endParaRPr lang="en-IN" sz="2400" dirty="0">
              <a:latin typeface="Times New Roman" pitchFamily="18" charset="0"/>
            </a:endParaRPr>
          </a:p>
        </p:txBody>
      </p:sp>
    </p:spTree>
    <p:extLst>
      <p:ext uri="{BB962C8B-B14F-4D97-AF65-F5344CB8AC3E}">
        <p14:creationId xmlns:p14="http://schemas.microsoft.com/office/powerpoint/2010/main" xmlns="" val="716515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xmlns="" val="737610285"/>
              </p:ext>
            </p:extLst>
          </p:nvPr>
        </p:nvGraphicFramePr>
        <p:xfrm>
          <a:off x="827584" y="260649"/>
          <a:ext cx="8136904" cy="648072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10382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
        <p:nvSpPr>
          <p:cNvPr id="6" name="TextBox 5"/>
          <p:cNvSpPr txBox="1"/>
          <p:nvPr/>
        </p:nvSpPr>
        <p:spPr>
          <a:xfrm>
            <a:off x="7020272" y="6525344"/>
            <a:ext cx="2160240" cy="307777"/>
          </a:xfrm>
          <a:prstGeom prst="rect">
            <a:avLst/>
          </a:prstGeom>
          <a:noFill/>
        </p:spPr>
        <p:txBody>
          <a:bodyPr wrap="square" rtlCol="0">
            <a:spAutoFit/>
          </a:bodyPr>
          <a:lstStyle/>
          <a:p>
            <a:r>
              <a:rPr lang="en-US" sz="1400" b="1" dirty="0" smtClean="0">
                <a:solidFill>
                  <a:srgbClr val="262673"/>
                </a:solidFill>
              </a:rPr>
              <a:t>IITDELHI </a:t>
            </a:r>
            <a:fld id="{1FA3C8CF-5FDA-7C41-8BA9-E447FC0AA32D}" type="datetime1">
              <a:rPr lang="en-IN" sz="1400" b="1" smtClean="0">
                <a:solidFill>
                  <a:srgbClr val="262673"/>
                </a:solidFill>
              </a:rPr>
              <a:pPr/>
              <a:t>2/4/2014</a:t>
            </a:fld>
            <a:endParaRPr lang="en-US" sz="1400" b="1" dirty="0">
              <a:solidFill>
                <a:srgbClr val="262673"/>
              </a:solidFill>
            </a:endParaRPr>
          </a:p>
        </p:txBody>
      </p:sp>
      <p:sp>
        <p:nvSpPr>
          <p:cNvPr id="7" name="TextBox 6"/>
          <p:cNvSpPr txBox="1"/>
          <p:nvPr/>
        </p:nvSpPr>
        <p:spPr>
          <a:xfrm>
            <a:off x="683568" y="6525344"/>
            <a:ext cx="2376264" cy="43205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i="1" dirty="0" smtClean="0"/>
              <a:t>Woodcock </a:t>
            </a:r>
            <a:r>
              <a:rPr lang="en-US" sz="1200" i="1" dirty="0" err="1" smtClean="0"/>
              <a:t>etc</a:t>
            </a:r>
            <a:r>
              <a:rPr lang="en-US" sz="1200" i="1" dirty="0" smtClean="0"/>
              <a:t> al, Lancet</a:t>
            </a:r>
            <a:endParaRPr lang="en-US" sz="1200" i="1" dirty="0"/>
          </a:p>
        </p:txBody>
      </p:sp>
    </p:spTree>
    <p:extLst>
      <p:ext uri="{BB962C8B-B14F-4D97-AF65-F5344CB8AC3E}">
        <p14:creationId xmlns:p14="http://schemas.microsoft.com/office/powerpoint/2010/main" xmlns="" val="29244274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806450" y="188913"/>
            <a:ext cx="8229600" cy="863600"/>
          </a:xfrm>
        </p:spPr>
        <p:txBody>
          <a:bodyPr/>
          <a:lstStyle/>
          <a:p>
            <a:pPr eaLnBrk="1" hangingPunct="1"/>
            <a:r>
              <a:rPr lang="en-US" sz="2800" b="1" dirty="0">
                <a:solidFill>
                  <a:schemeClr val="accent2"/>
                </a:solidFill>
                <a:latin typeface="Arial" charset="0"/>
              </a:rPr>
              <a:t>Safe roads a precondition for the future low CO2 city</a:t>
            </a:r>
          </a:p>
        </p:txBody>
      </p:sp>
      <p:graphicFrame>
        <p:nvGraphicFramePr>
          <p:cNvPr id="24578" name="Object 3"/>
          <p:cNvGraphicFramePr>
            <a:graphicFrameLocks noChangeAspect="1"/>
          </p:cNvGraphicFramePr>
          <p:nvPr/>
        </p:nvGraphicFramePr>
        <p:xfrm>
          <a:off x="0" y="0"/>
          <a:ext cx="1038225" cy="6858000"/>
        </p:xfrm>
        <a:graphic>
          <a:graphicData uri="http://schemas.openxmlformats.org/presentationml/2006/ole">
            <p:oleObj spid="_x0000_s58370" name="Drawing" r:id="rId4" imgW="1038240" imgH="5886360" progId="Presentations.Drawing.12">
              <p:embed/>
            </p:oleObj>
          </a:graphicData>
        </a:graphic>
      </p:graphicFrame>
      <p:sp>
        <p:nvSpPr>
          <p:cNvPr id="24580" name="Text Box 6"/>
          <p:cNvSpPr txBox="1">
            <a:spLocks noChangeArrowheads="1"/>
          </p:cNvSpPr>
          <p:nvPr/>
        </p:nvSpPr>
        <p:spPr bwMode="auto">
          <a:xfrm>
            <a:off x="827088" y="1916113"/>
            <a:ext cx="7705725" cy="429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buClr>
                <a:srgbClr val="FF3300"/>
              </a:buClr>
              <a:buFont typeface="Wingdings" charset="0"/>
              <a:buChar char="q"/>
            </a:pPr>
            <a:r>
              <a:rPr lang="en-US" sz="2400" b="1"/>
              <a:t> Children, elderly, walking speed ~ 0.8 m/s</a:t>
            </a:r>
          </a:p>
          <a:p>
            <a:pPr eaLnBrk="1" hangingPunct="1">
              <a:spcBef>
                <a:spcPct val="50000"/>
              </a:spcBef>
              <a:buClr>
                <a:srgbClr val="FF3300"/>
              </a:buClr>
              <a:buFont typeface="Wingdings" charset="0"/>
              <a:buChar char="q"/>
            </a:pPr>
            <a:r>
              <a:rPr lang="en-US" sz="2400" b="1"/>
              <a:t> Pedestrian green phase &lt; 30 s</a:t>
            </a:r>
          </a:p>
          <a:p>
            <a:pPr eaLnBrk="1" hangingPunct="1">
              <a:spcBef>
                <a:spcPct val="50000"/>
              </a:spcBef>
              <a:buClr>
                <a:srgbClr val="FF3300"/>
              </a:buClr>
              <a:buFont typeface="Wingdings" charset="0"/>
              <a:buChar char="q"/>
            </a:pPr>
            <a:r>
              <a:rPr lang="en-US" sz="2400" b="1"/>
              <a:t> Therefore, motorised lanes &lt; (30 X 0.8) = &lt; 24 m</a:t>
            </a:r>
          </a:p>
          <a:p>
            <a:pPr eaLnBrk="1" hangingPunct="1">
              <a:spcBef>
                <a:spcPct val="50000"/>
              </a:spcBef>
              <a:buClr>
                <a:srgbClr val="FF3300"/>
              </a:buClr>
              <a:buFont typeface="Wingdings" charset="0"/>
              <a:buChar char="q"/>
            </a:pPr>
            <a:endParaRPr lang="en-US" sz="2400" b="1"/>
          </a:p>
          <a:p>
            <a:pPr eaLnBrk="1" hangingPunct="1">
              <a:spcBef>
                <a:spcPct val="50000"/>
              </a:spcBef>
              <a:buClr>
                <a:srgbClr val="FF3300"/>
              </a:buClr>
              <a:buFont typeface="Wingdings" charset="0"/>
              <a:buChar char="q"/>
            </a:pPr>
            <a:r>
              <a:rPr lang="en-US" sz="2400" b="1"/>
              <a:t> Shops and/or street vendors by design</a:t>
            </a:r>
          </a:p>
          <a:p>
            <a:pPr eaLnBrk="1" hangingPunct="1">
              <a:spcBef>
                <a:spcPct val="50000"/>
              </a:spcBef>
              <a:buClr>
                <a:srgbClr val="FF3300"/>
              </a:buClr>
              <a:buFont typeface="Wingdings" charset="0"/>
              <a:buChar char="q"/>
            </a:pPr>
            <a:r>
              <a:rPr lang="en-US" sz="2400" b="1"/>
              <a:t> City blocks ~ 800 m square </a:t>
            </a:r>
          </a:p>
          <a:p>
            <a:pPr eaLnBrk="1" hangingPunct="1">
              <a:spcBef>
                <a:spcPct val="50000"/>
              </a:spcBef>
              <a:buClr>
                <a:srgbClr val="FF3300"/>
              </a:buClr>
              <a:buFont typeface="Wingdings" charset="0"/>
              <a:buChar char="q"/>
            </a:pPr>
            <a:r>
              <a:rPr lang="en-US" sz="2400" b="1"/>
              <a:t> Maintain urban average speeds at 15 km/h</a:t>
            </a:r>
          </a:p>
          <a:p>
            <a:pPr eaLnBrk="1" hangingPunct="1">
              <a:spcBef>
                <a:spcPct val="50000"/>
              </a:spcBef>
              <a:buClr>
                <a:srgbClr val="FF3300"/>
              </a:buClr>
              <a:buFont typeface="Wingdings" charset="0"/>
              <a:buChar char="q"/>
            </a:pPr>
            <a:r>
              <a:rPr lang="en-US" sz="2400" b="1"/>
              <a:t> Public transit on surface</a:t>
            </a:r>
          </a:p>
        </p:txBody>
      </p:sp>
      <p:sp>
        <p:nvSpPr>
          <p:cNvPr id="8" name="Date Placeholder 7"/>
          <p:cNvSpPr>
            <a:spLocks noGrp="1"/>
          </p:cNvSpPr>
          <p:nvPr>
            <p:ph type="dt" sz="quarter" idx="10"/>
          </p:nvPr>
        </p:nvSpPr>
        <p:spPr>
          <a:xfrm>
            <a:off x="7118350" y="6605588"/>
            <a:ext cx="2133600" cy="279400"/>
          </a:xfr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07313C04-3B7D-AE41-9EC8-9777CEAF24AF}" type="datetime3">
              <a:rPr lang="en-US" b="1">
                <a:solidFill>
                  <a:srgbClr val="2D2D8A"/>
                </a:solidFill>
              </a:rPr>
              <a:pPr algn="r" eaLnBrk="1" hangingPunct="1"/>
              <a:t>4 February 2014</a:t>
            </a:fld>
            <a:endParaRPr lang="en-GB" b="1">
              <a:solidFill>
                <a:srgbClr val="2D2D8A"/>
              </a:solidFill>
            </a:endParaRPr>
          </a:p>
        </p:txBody>
      </p:sp>
      <p:sp>
        <p:nvSpPr>
          <p:cNvPr id="9" name="Footer Placeholder 8"/>
          <p:cNvSpPr>
            <a:spLocks noGrp="1"/>
          </p:cNvSpPr>
          <p:nvPr>
            <p:ph type="ftr" sz="quarter" idx="11"/>
          </p:nvPr>
        </p:nvSpPr>
        <p:spPr>
          <a:xfrm>
            <a:off x="3124200" y="6605588"/>
            <a:ext cx="2895600" cy="279400"/>
          </a:xfrm>
        </p:spPr>
        <p:txBody>
          <a:bodyPr/>
          <a:lstStyle/>
          <a:p>
            <a:pPr>
              <a:defRPr/>
            </a:pPr>
            <a:r>
              <a:rPr lang="en-GB" b="1">
                <a:solidFill>
                  <a:schemeClr val="accent6"/>
                </a:solidFill>
              </a:rPr>
              <a:t>IIT Delhi</a:t>
            </a:r>
          </a:p>
        </p:txBody>
      </p:sp>
    </p:spTree>
    <p:extLst>
      <p:ext uri="{BB962C8B-B14F-4D97-AF65-F5344CB8AC3E}">
        <p14:creationId xmlns:p14="http://schemas.microsoft.com/office/powerpoint/2010/main" xmlns="" val="39006611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3"/>
          <p:cNvGraphicFramePr>
            <a:graphicFrameLocks noChangeAspect="1"/>
          </p:cNvGraphicFramePr>
          <p:nvPr/>
        </p:nvGraphicFramePr>
        <p:xfrm>
          <a:off x="0" y="0"/>
          <a:ext cx="1038225" cy="6858000"/>
        </p:xfrm>
        <a:graphic>
          <a:graphicData uri="http://schemas.openxmlformats.org/presentationml/2006/ole">
            <p:oleObj spid="_x0000_s59394" name="Drawing" r:id="rId4" imgW="1046922" imgH="5910470" progId="Presentations.Drawing.12">
              <p:embed/>
            </p:oleObj>
          </a:graphicData>
        </a:graphic>
      </p:graphicFrame>
      <p:sp>
        <p:nvSpPr>
          <p:cNvPr id="1028" name="Text Box 4"/>
          <p:cNvSpPr txBox="1">
            <a:spLocks noChangeArrowheads="1"/>
          </p:cNvSpPr>
          <p:nvPr/>
        </p:nvSpPr>
        <p:spPr bwMode="auto">
          <a:xfrm>
            <a:off x="6876256" y="6623774"/>
            <a:ext cx="2243361" cy="261610"/>
          </a:xfrm>
          <a:prstGeom prst="rect">
            <a:avLst/>
          </a:prstGeom>
          <a:noFill/>
          <a:ln w="9525">
            <a:noFill/>
            <a:miter lim="800000"/>
            <a:headEnd/>
            <a:tailEnd/>
          </a:ln>
        </p:spPr>
        <p:txBody>
          <a:bodyPr wrap="square">
            <a:spAutoFit/>
          </a:bodyPr>
          <a:lstStyle/>
          <a:p>
            <a:pPr algn="r" eaLnBrk="0" hangingPunct="0">
              <a:spcBef>
                <a:spcPct val="50000"/>
              </a:spcBef>
            </a:pPr>
            <a:r>
              <a:rPr lang="en-US" sz="1100" b="1" dirty="0">
                <a:solidFill>
                  <a:schemeClr val="accent2"/>
                </a:solidFill>
                <a:latin typeface="Folio Md BT" pitchFamily="34" charset="0"/>
              </a:rPr>
              <a:t>IIT </a:t>
            </a:r>
            <a:r>
              <a:rPr lang="en-US" sz="1100" b="1" dirty="0" smtClean="0">
                <a:solidFill>
                  <a:schemeClr val="accent2"/>
                </a:solidFill>
                <a:latin typeface="Folio Md BT" pitchFamily="34" charset="0"/>
              </a:rPr>
              <a:t>Delhi </a:t>
            </a:r>
            <a:fld id="{956E262B-865A-1746-9063-1C2545BDD32A}" type="datetime1">
              <a:rPr lang="en-IN" sz="1100" b="1" smtClean="0">
                <a:solidFill>
                  <a:schemeClr val="accent2"/>
                </a:solidFill>
                <a:latin typeface="Folio Md BT" pitchFamily="34" charset="0"/>
              </a:rPr>
              <a:pPr algn="r" eaLnBrk="0" hangingPunct="0">
                <a:spcBef>
                  <a:spcPct val="50000"/>
                </a:spcBef>
              </a:pPr>
              <a:t>2/4/2014</a:t>
            </a:fld>
            <a:endParaRPr lang="en-US" sz="1100" dirty="0">
              <a:latin typeface="Times New Roman" pitchFamily="18" charset="0"/>
            </a:endParaRPr>
          </a:p>
        </p:txBody>
      </p:sp>
      <p:sp>
        <p:nvSpPr>
          <p:cNvPr id="6" name="Slide Number Placeholder 5"/>
          <p:cNvSpPr>
            <a:spLocks noGrp="1"/>
          </p:cNvSpPr>
          <p:nvPr>
            <p:ph type="sldNum" sz="quarter" idx="12"/>
          </p:nvPr>
        </p:nvSpPr>
        <p:spPr>
          <a:xfrm>
            <a:off x="395536" y="6597774"/>
            <a:ext cx="576064" cy="260226"/>
          </a:xfrm>
        </p:spPr>
        <p:txBody>
          <a:bodyPr/>
          <a:lstStyle/>
          <a:p>
            <a:pPr>
              <a:defRPr/>
            </a:pPr>
            <a:fld id="{951B8A15-5A62-4362-8EB9-1453B503DAAE}" type="slidenum">
              <a:rPr lang="en-GB" smtClean="0"/>
              <a:pPr>
                <a:defRPr/>
              </a:pPr>
              <a:t>21</a:t>
            </a:fld>
            <a:endParaRPr lang="en-GB" dirty="0"/>
          </a:p>
        </p:txBody>
      </p:sp>
      <p:sp>
        <p:nvSpPr>
          <p:cNvPr id="7" name="Rectangle 6"/>
          <p:cNvSpPr/>
          <p:nvPr/>
        </p:nvSpPr>
        <p:spPr>
          <a:xfrm>
            <a:off x="827584" y="821025"/>
            <a:ext cx="8064896" cy="5632311"/>
          </a:xfrm>
          <a:prstGeom prst="rect">
            <a:avLst/>
          </a:prstGeom>
        </p:spPr>
        <p:txBody>
          <a:bodyPr wrap="square">
            <a:spAutoFit/>
          </a:bodyPr>
          <a:lstStyle/>
          <a:p>
            <a:pPr>
              <a:buClr>
                <a:srgbClr val="C00000"/>
              </a:buClr>
              <a:buFont typeface="Wingdings" pitchFamily="2" charset="2"/>
              <a:buChar char="q"/>
            </a:pPr>
            <a:r>
              <a:rPr lang="en-GB" sz="2400" b="1" dirty="0" smtClean="0"/>
              <a:t>Fatality rate not solely determined by road &amp; vehicle design, enforcement, income levels or city size</a:t>
            </a:r>
          </a:p>
          <a:p>
            <a:pPr>
              <a:buClr>
                <a:srgbClr val="C00000"/>
              </a:buClr>
              <a:buFont typeface="Wingdings" pitchFamily="2" charset="2"/>
              <a:buChar char="q"/>
            </a:pPr>
            <a:endParaRPr lang="en-GB" sz="2400" b="1" dirty="0" smtClean="0"/>
          </a:p>
          <a:p>
            <a:pPr>
              <a:buClr>
                <a:srgbClr val="C00000"/>
              </a:buClr>
              <a:buFont typeface="Wingdings" pitchFamily="2" charset="2"/>
              <a:buChar char="q"/>
            </a:pPr>
            <a:r>
              <a:rPr lang="en-GB" sz="2400" b="1" dirty="0" err="1" smtClean="0"/>
              <a:t>RTI</a:t>
            </a:r>
            <a:r>
              <a:rPr lang="en-GB" sz="2400" b="1" dirty="0" smtClean="0"/>
              <a:t> fatality rates can vary by a factor of 3-5 among cities of similar size and income</a:t>
            </a:r>
          </a:p>
          <a:p>
            <a:pPr>
              <a:buClr>
                <a:srgbClr val="C00000"/>
              </a:buClr>
              <a:buFont typeface="Wingdings" pitchFamily="2" charset="2"/>
              <a:buChar char="q"/>
            </a:pPr>
            <a:endParaRPr lang="en-GB" sz="2400" b="1" dirty="0" smtClean="0"/>
          </a:p>
          <a:p>
            <a:pPr>
              <a:buClr>
                <a:srgbClr val="C00000"/>
              </a:buClr>
              <a:buFont typeface="Wingdings" pitchFamily="2" charset="2"/>
              <a:buChar char="q"/>
            </a:pPr>
            <a:r>
              <a:rPr lang="en-GB" sz="2400" b="1" dirty="0" smtClean="0"/>
              <a:t>City street structure and urban form - significant effect on </a:t>
            </a:r>
            <a:r>
              <a:rPr lang="en-GB" sz="2400" b="1" dirty="0" err="1" smtClean="0"/>
              <a:t>RTI</a:t>
            </a:r>
            <a:r>
              <a:rPr lang="en-GB" sz="2400" b="1" dirty="0" smtClean="0"/>
              <a:t> fatality rates </a:t>
            </a:r>
          </a:p>
          <a:p>
            <a:pPr>
              <a:buClr>
                <a:srgbClr val="C00000"/>
              </a:buClr>
              <a:buFont typeface="Wingdings" pitchFamily="2" charset="2"/>
              <a:buChar char="q"/>
            </a:pPr>
            <a:endParaRPr lang="en-GB" sz="2400" b="1" dirty="0" smtClean="0"/>
          </a:p>
          <a:p>
            <a:pPr>
              <a:buClr>
                <a:srgbClr val="C00000"/>
              </a:buClr>
              <a:buFont typeface="Wingdings" pitchFamily="2" charset="2"/>
              <a:buChar char="q"/>
            </a:pPr>
            <a:r>
              <a:rPr lang="en-GB" sz="2400" b="1" dirty="0" smtClean="0"/>
              <a:t>Cities with a higher proportion of wide streets and low density road networks appear to have a much higher </a:t>
            </a:r>
            <a:r>
              <a:rPr lang="en-GB" sz="2400" b="1" dirty="0" err="1" smtClean="0"/>
              <a:t>RTI</a:t>
            </a:r>
            <a:r>
              <a:rPr lang="en-GB" sz="2400" b="1" dirty="0" smtClean="0"/>
              <a:t> fatality rate </a:t>
            </a:r>
          </a:p>
          <a:p>
            <a:pPr>
              <a:buClr>
                <a:srgbClr val="C00000"/>
              </a:buClr>
              <a:buFont typeface="Wingdings" pitchFamily="2" charset="2"/>
              <a:buChar char="q"/>
            </a:pPr>
            <a:endParaRPr lang="en-GB" sz="2400" b="1" dirty="0" smtClean="0"/>
          </a:p>
          <a:p>
            <a:pPr>
              <a:buClr>
                <a:srgbClr val="C00000"/>
              </a:buClr>
              <a:buFont typeface="Wingdings" pitchFamily="2" charset="2"/>
              <a:buChar char="q"/>
            </a:pPr>
            <a:r>
              <a:rPr lang="en-GB" sz="2400" b="1" dirty="0" smtClean="0"/>
              <a:t>Urban safety a necessary condition for control of global warming</a:t>
            </a:r>
            <a:endParaRPr lang="en-GB" sz="2400" b="1" dirty="0"/>
          </a:p>
        </p:txBody>
      </p:sp>
      <p:sp>
        <p:nvSpPr>
          <p:cNvPr id="2" name="Rectangle 1"/>
          <p:cNvSpPr/>
          <p:nvPr/>
        </p:nvSpPr>
        <p:spPr>
          <a:xfrm>
            <a:off x="971600" y="-99392"/>
            <a:ext cx="7560840" cy="1077218"/>
          </a:xfrm>
          <a:prstGeom prst="rect">
            <a:avLst/>
          </a:prstGeom>
        </p:spPr>
        <p:txBody>
          <a:bodyPr wrap="square">
            <a:spAutoFit/>
          </a:bodyPr>
          <a:lstStyle/>
          <a:p>
            <a:pPr algn="ctr"/>
            <a:r>
              <a:rPr lang="en-US" sz="3200" b="1" dirty="0">
                <a:solidFill>
                  <a:schemeClr val="accent2"/>
                </a:solidFill>
                <a:latin typeface="Calibri"/>
                <a:cs typeface="Calibri"/>
              </a:rPr>
              <a:t>Safe roads a precondition for the future low CO2 city</a:t>
            </a:r>
            <a:endParaRPr lang="en-US" sz="3200" b="1" dirty="0">
              <a:latin typeface="Calibri"/>
              <a:cs typeface="Calibri"/>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nvGraphicFramePr>
        <p:xfrm>
          <a:off x="0" y="0"/>
          <a:ext cx="1209675" cy="6858000"/>
        </p:xfrm>
        <a:graphic>
          <a:graphicData uri="http://schemas.openxmlformats.org/presentationml/2006/ole">
            <p:oleObj spid="_x0000_s6150" name="Drawing" r:id="rId4" imgW="1047750" imgH="5895975" progId="Presentations.Drawing.12">
              <p:embed/>
            </p:oleObj>
          </a:graphicData>
        </a:graphic>
      </p:graphicFrame>
      <p:sp>
        <p:nvSpPr>
          <p:cNvPr id="2053" name="Text Box 5"/>
          <p:cNvSpPr txBox="1">
            <a:spLocks noChangeArrowheads="1"/>
          </p:cNvSpPr>
          <p:nvPr/>
        </p:nvSpPr>
        <p:spPr bwMode="auto">
          <a:xfrm>
            <a:off x="6228184" y="6521450"/>
            <a:ext cx="2879304" cy="338554"/>
          </a:xfrm>
          <a:prstGeom prst="rect">
            <a:avLst/>
          </a:prstGeom>
          <a:noFill/>
          <a:ln w="9525">
            <a:noFill/>
            <a:miter lim="800000"/>
            <a:headEnd/>
            <a:tailEnd/>
          </a:ln>
          <a:effectLst/>
        </p:spPr>
        <p:txBody>
          <a:bodyPr wrap="square">
            <a:spAutoFit/>
          </a:bodyPr>
          <a:lstStyle/>
          <a:p>
            <a:pPr algn="r" eaLnBrk="0" hangingPunct="0">
              <a:spcBef>
                <a:spcPct val="50000"/>
              </a:spcBef>
            </a:pPr>
            <a:r>
              <a:rPr lang="en-IN" sz="1600" b="1" dirty="0">
                <a:solidFill>
                  <a:schemeClr val="accent2"/>
                </a:solidFill>
                <a:latin typeface="Folio Md BT" pitchFamily="34" charset="0"/>
              </a:rPr>
              <a:t>IIT </a:t>
            </a:r>
            <a:r>
              <a:rPr lang="en-IN" sz="1600" b="1" dirty="0" smtClean="0">
                <a:solidFill>
                  <a:schemeClr val="accent2"/>
                </a:solidFill>
                <a:latin typeface="Folio Md BT" pitchFamily="34" charset="0"/>
              </a:rPr>
              <a:t>Delhi </a:t>
            </a:r>
            <a:fld id="{355C444E-66C3-A349-8E6C-FA3229F39B10}" type="datetime3">
              <a:rPr lang="en-IN" sz="1600" b="1" smtClean="0">
                <a:solidFill>
                  <a:schemeClr val="accent2"/>
                </a:solidFill>
                <a:latin typeface="Folio Md BT" pitchFamily="34" charset="0"/>
              </a:rPr>
              <a:pPr algn="r" eaLnBrk="0" hangingPunct="0">
                <a:spcBef>
                  <a:spcPct val="50000"/>
                </a:spcBef>
              </a:pPr>
              <a:t>4 February 2014</a:t>
            </a:fld>
            <a:endParaRPr lang="en-IN" sz="2400" dirty="0">
              <a:latin typeface="Times New Roman" pitchFamily="18" charset="0"/>
            </a:endParaRPr>
          </a:p>
        </p:txBody>
      </p:sp>
    </p:spTree>
    <p:extLst>
      <p:ext uri="{BB962C8B-B14F-4D97-AF65-F5344CB8AC3E}">
        <p14:creationId xmlns:p14="http://schemas.microsoft.com/office/powerpoint/2010/main" xmlns="" val="3058550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nvGraphicFramePr>
        <p:xfrm>
          <a:off x="0" y="0"/>
          <a:ext cx="1209675" cy="6858000"/>
        </p:xfrm>
        <a:graphic>
          <a:graphicData uri="http://schemas.openxmlformats.org/presentationml/2006/ole">
            <p:oleObj spid="_x0000_s7174" name="Drawing" r:id="rId4" imgW="1047750" imgH="5895975" progId="Presentations.Drawing.12">
              <p:embed/>
            </p:oleObj>
          </a:graphicData>
        </a:graphic>
      </p:graphicFrame>
      <p:sp>
        <p:nvSpPr>
          <p:cNvPr id="2053" name="Text Box 5"/>
          <p:cNvSpPr txBox="1">
            <a:spLocks noChangeArrowheads="1"/>
          </p:cNvSpPr>
          <p:nvPr/>
        </p:nvSpPr>
        <p:spPr bwMode="auto">
          <a:xfrm>
            <a:off x="6228184" y="6521450"/>
            <a:ext cx="2879304" cy="338554"/>
          </a:xfrm>
          <a:prstGeom prst="rect">
            <a:avLst/>
          </a:prstGeom>
          <a:noFill/>
          <a:ln w="9525">
            <a:noFill/>
            <a:miter lim="800000"/>
            <a:headEnd/>
            <a:tailEnd/>
          </a:ln>
          <a:effectLst/>
        </p:spPr>
        <p:txBody>
          <a:bodyPr wrap="square">
            <a:spAutoFit/>
          </a:bodyPr>
          <a:lstStyle/>
          <a:p>
            <a:pPr algn="r" eaLnBrk="0" hangingPunct="0">
              <a:spcBef>
                <a:spcPct val="50000"/>
              </a:spcBef>
            </a:pPr>
            <a:r>
              <a:rPr lang="en-IN" sz="1600" b="1" dirty="0">
                <a:solidFill>
                  <a:schemeClr val="accent2"/>
                </a:solidFill>
                <a:latin typeface="Folio Md BT" pitchFamily="34" charset="0"/>
              </a:rPr>
              <a:t>IIT </a:t>
            </a:r>
            <a:r>
              <a:rPr lang="en-IN" sz="1600" b="1" dirty="0" smtClean="0">
                <a:solidFill>
                  <a:schemeClr val="accent2"/>
                </a:solidFill>
                <a:latin typeface="Folio Md BT" pitchFamily="34" charset="0"/>
              </a:rPr>
              <a:t>Delhi </a:t>
            </a:r>
            <a:fld id="{355C444E-66C3-A349-8E6C-FA3229F39B10}" type="datetime3">
              <a:rPr lang="en-IN" sz="1600" b="1" smtClean="0">
                <a:solidFill>
                  <a:schemeClr val="accent2"/>
                </a:solidFill>
                <a:latin typeface="Folio Md BT" pitchFamily="34" charset="0"/>
              </a:rPr>
              <a:pPr algn="r" eaLnBrk="0" hangingPunct="0">
                <a:spcBef>
                  <a:spcPct val="50000"/>
                </a:spcBef>
              </a:pPr>
              <a:t>4 February 2014</a:t>
            </a:fld>
            <a:endParaRPr lang="en-IN" sz="2400" dirty="0">
              <a:latin typeface="Times New Roman" pitchFamily="18" charset="0"/>
            </a:endParaRPr>
          </a:p>
        </p:txBody>
      </p:sp>
    </p:spTree>
    <p:extLst>
      <p:ext uri="{BB962C8B-B14F-4D97-AF65-F5344CB8AC3E}">
        <p14:creationId xmlns:p14="http://schemas.microsoft.com/office/powerpoint/2010/main" xmlns="" val="1758722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nvGraphicFramePr>
        <p:xfrm>
          <a:off x="0" y="0"/>
          <a:ext cx="1209675" cy="6858000"/>
        </p:xfrm>
        <a:graphic>
          <a:graphicData uri="http://schemas.openxmlformats.org/presentationml/2006/ole">
            <p:oleObj spid="_x0000_s8198" name="Drawing" r:id="rId4" imgW="1047750" imgH="5895975" progId="Presentations.Drawing.12">
              <p:embed/>
            </p:oleObj>
          </a:graphicData>
        </a:graphic>
      </p:graphicFrame>
      <p:sp>
        <p:nvSpPr>
          <p:cNvPr id="2053" name="Text Box 5"/>
          <p:cNvSpPr txBox="1">
            <a:spLocks noChangeArrowheads="1"/>
          </p:cNvSpPr>
          <p:nvPr/>
        </p:nvSpPr>
        <p:spPr bwMode="auto">
          <a:xfrm>
            <a:off x="6228184" y="6521450"/>
            <a:ext cx="2879304" cy="338554"/>
          </a:xfrm>
          <a:prstGeom prst="rect">
            <a:avLst/>
          </a:prstGeom>
          <a:noFill/>
          <a:ln w="9525">
            <a:noFill/>
            <a:miter lim="800000"/>
            <a:headEnd/>
            <a:tailEnd/>
          </a:ln>
          <a:effectLst/>
        </p:spPr>
        <p:txBody>
          <a:bodyPr wrap="square">
            <a:spAutoFit/>
          </a:bodyPr>
          <a:lstStyle/>
          <a:p>
            <a:pPr algn="r" eaLnBrk="0" hangingPunct="0">
              <a:spcBef>
                <a:spcPct val="50000"/>
              </a:spcBef>
            </a:pPr>
            <a:r>
              <a:rPr lang="en-IN" sz="1600" b="1" dirty="0">
                <a:solidFill>
                  <a:schemeClr val="accent2"/>
                </a:solidFill>
                <a:latin typeface="Folio Md BT" pitchFamily="34" charset="0"/>
              </a:rPr>
              <a:t>IIT </a:t>
            </a:r>
            <a:r>
              <a:rPr lang="en-IN" sz="1600" b="1" dirty="0" smtClean="0">
                <a:solidFill>
                  <a:schemeClr val="accent2"/>
                </a:solidFill>
                <a:latin typeface="Folio Md BT" pitchFamily="34" charset="0"/>
              </a:rPr>
              <a:t>Delhi </a:t>
            </a:r>
            <a:fld id="{355C444E-66C3-A349-8E6C-FA3229F39B10}" type="datetime3">
              <a:rPr lang="en-IN" sz="1600" b="1" smtClean="0">
                <a:solidFill>
                  <a:schemeClr val="accent2"/>
                </a:solidFill>
                <a:latin typeface="Folio Md BT" pitchFamily="34" charset="0"/>
              </a:rPr>
              <a:pPr algn="r" eaLnBrk="0" hangingPunct="0">
                <a:spcBef>
                  <a:spcPct val="50000"/>
                </a:spcBef>
              </a:pPr>
              <a:t>4 February 2014</a:t>
            </a:fld>
            <a:endParaRPr lang="en-IN" sz="2400" dirty="0">
              <a:latin typeface="Times New Roman" pitchFamily="18" charset="0"/>
            </a:endParaRPr>
          </a:p>
        </p:txBody>
      </p:sp>
    </p:spTree>
    <p:extLst>
      <p:ext uri="{BB962C8B-B14F-4D97-AF65-F5344CB8AC3E}">
        <p14:creationId xmlns:p14="http://schemas.microsoft.com/office/powerpoint/2010/main" xmlns="" val="1220835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nvGraphicFramePr>
        <p:xfrm>
          <a:off x="0" y="0"/>
          <a:ext cx="1209675" cy="6858000"/>
        </p:xfrm>
        <a:graphic>
          <a:graphicData uri="http://schemas.openxmlformats.org/presentationml/2006/ole">
            <p:oleObj spid="_x0000_s9222" name="Drawing" r:id="rId4" imgW="1047750" imgH="5895975" progId="Presentations.Drawing.12">
              <p:embed/>
            </p:oleObj>
          </a:graphicData>
        </a:graphic>
      </p:graphicFrame>
      <p:sp>
        <p:nvSpPr>
          <p:cNvPr id="2053" name="Text Box 5"/>
          <p:cNvSpPr txBox="1">
            <a:spLocks noChangeArrowheads="1"/>
          </p:cNvSpPr>
          <p:nvPr/>
        </p:nvSpPr>
        <p:spPr bwMode="auto">
          <a:xfrm>
            <a:off x="6228184" y="6521450"/>
            <a:ext cx="2879304" cy="338554"/>
          </a:xfrm>
          <a:prstGeom prst="rect">
            <a:avLst/>
          </a:prstGeom>
          <a:noFill/>
          <a:ln w="9525">
            <a:noFill/>
            <a:miter lim="800000"/>
            <a:headEnd/>
            <a:tailEnd/>
          </a:ln>
          <a:effectLst/>
        </p:spPr>
        <p:txBody>
          <a:bodyPr wrap="square">
            <a:spAutoFit/>
          </a:bodyPr>
          <a:lstStyle/>
          <a:p>
            <a:pPr algn="r" eaLnBrk="0" hangingPunct="0">
              <a:spcBef>
                <a:spcPct val="50000"/>
              </a:spcBef>
            </a:pPr>
            <a:r>
              <a:rPr lang="en-IN" sz="1600" b="1" dirty="0">
                <a:solidFill>
                  <a:schemeClr val="accent2"/>
                </a:solidFill>
                <a:latin typeface="Folio Md BT" pitchFamily="34" charset="0"/>
              </a:rPr>
              <a:t>IIT </a:t>
            </a:r>
            <a:r>
              <a:rPr lang="en-IN" sz="1600" b="1" dirty="0" smtClean="0">
                <a:solidFill>
                  <a:schemeClr val="accent2"/>
                </a:solidFill>
                <a:latin typeface="Folio Md BT" pitchFamily="34" charset="0"/>
              </a:rPr>
              <a:t>Delhi </a:t>
            </a:r>
            <a:fld id="{355C444E-66C3-A349-8E6C-FA3229F39B10}" type="datetime3">
              <a:rPr lang="en-IN" sz="1600" b="1" smtClean="0">
                <a:solidFill>
                  <a:schemeClr val="accent2"/>
                </a:solidFill>
                <a:latin typeface="Folio Md BT" pitchFamily="34" charset="0"/>
              </a:rPr>
              <a:pPr algn="r" eaLnBrk="0" hangingPunct="0">
                <a:spcBef>
                  <a:spcPct val="50000"/>
                </a:spcBef>
              </a:pPr>
              <a:t>4 February 2014</a:t>
            </a:fld>
            <a:endParaRPr lang="en-IN" sz="2400" dirty="0">
              <a:latin typeface="Times New Roman" pitchFamily="18" charset="0"/>
            </a:endParaRPr>
          </a:p>
        </p:txBody>
      </p:sp>
    </p:spTree>
    <p:extLst>
      <p:ext uri="{BB962C8B-B14F-4D97-AF65-F5344CB8AC3E}">
        <p14:creationId xmlns:p14="http://schemas.microsoft.com/office/powerpoint/2010/main" xmlns="" val="19151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xmlns="" val="2181536352"/>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655882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275735280"/>
              </p:ext>
            </p:extLst>
          </p:nvPr>
        </p:nvGraphicFramePr>
        <p:xfrm>
          <a:off x="899593" y="1412774"/>
          <a:ext cx="7992887" cy="4680522"/>
        </p:xfrm>
        <a:graphic>
          <a:graphicData uri="http://schemas.openxmlformats.org/drawingml/2006/table">
            <a:tbl>
              <a:tblPr firstRow="1" bandRow="1">
                <a:tableStyleId>{5C22544A-7EE6-4342-B048-85BDC9FD1C3A}</a:tableStyleId>
              </a:tblPr>
              <a:tblGrid>
                <a:gridCol w="2564387"/>
                <a:gridCol w="2654110"/>
                <a:gridCol w="2774390"/>
              </a:tblGrid>
              <a:tr h="815040">
                <a:tc>
                  <a:txBody>
                    <a:bodyPr/>
                    <a:lstStyle/>
                    <a:p>
                      <a:pPr marL="0" algn="ctr" defTabSz="914400" rtl="0" eaLnBrk="1" latinLnBrk="0" hangingPunct="1">
                        <a:lnSpc>
                          <a:spcPct val="115000"/>
                        </a:lnSpc>
                        <a:spcBef>
                          <a:spcPts val="1200"/>
                        </a:spcBef>
                        <a:spcAft>
                          <a:spcPts val="1000"/>
                        </a:spcAft>
                      </a:pPr>
                      <a:endParaRPr lang="en-US" sz="2000" b="1" i="0" kern="1200" dirty="0">
                        <a:solidFill>
                          <a:srgbClr val="000000"/>
                        </a:solidFill>
                        <a:latin typeface="Calibri"/>
                        <a:ea typeface="+mn-ea"/>
                        <a:cs typeface="+mn-cs"/>
                      </a:endParaRPr>
                    </a:p>
                  </a:txBody>
                  <a:tcPr marL="68580" marR="68580" marT="0" marB="0"/>
                </a:tc>
                <a:tc>
                  <a:txBody>
                    <a:bodyPr/>
                    <a:lstStyle/>
                    <a:p>
                      <a:pPr algn="ctr">
                        <a:lnSpc>
                          <a:spcPct val="115000"/>
                        </a:lnSpc>
                        <a:spcAft>
                          <a:spcPts val="1000"/>
                        </a:spcAft>
                      </a:pPr>
                      <a:r>
                        <a:rPr lang="en-GB" sz="2000" b="1" dirty="0" smtClean="0">
                          <a:solidFill>
                            <a:srgbClr val="000000"/>
                          </a:solidFill>
                          <a:latin typeface="Calibri"/>
                          <a:ea typeface="Times New Roman"/>
                          <a:cs typeface="Times New Roman"/>
                        </a:rPr>
                        <a:t>Change in disease burden</a:t>
                      </a:r>
                      <a:endParaRPr lang="en-US" sz="2000" b="1" dirty="0">
                        <a:solidFill>
                          <a:srgbClr val="000000"/>
                        </a:solidFill>
                        <a:latin typeface="Calibri"/>
                        <a:ea typeface="Times New Roman"/>
                        <a:cs typeface="Times New Roman"/>
                      </a:endParaRPr>
                    </a:p>
                  </a:txBody>
                  <a:tcPr marL="68580" marR="68580" marT="0" marB="0">
                    <a:solidFill>
                      <a:schemeClr val="bg1">
                        <a:lumMod val="95000"/>
                      </a:schemeClr>
                    </a:solidFill>
                  </a:tcPr>
                </a:tc>
                <a:tc>
                  <a:txBody>
                    <a:bodyPr/>
                    <a:lstStyle/>
                    <a:p>
                      <a:pPr algn="ctr">
                        <a:lnSpc>
                          <a:spcPct val="115000"/>
                        </a:lnSpc>
                        <a:spcAft>
                          <a:spcPts val="1000"/>
                        </a:spcAft>
                      </a:pPr>
                      <a:r>
                        <a:rPr lang="en-GB" sz="2000" b="1" dirty="0" smtClean="0">
                          <a:solidFill>
                            <a:srgbClr val="000000"/>
                          </a:solidFill>
                          <a:latin typeface="Calibri"/>
                          <a:ea typeface="Times New Roman"/>
                          <a:cs typeface="Times New Roman"/>
                        </a:rPr>
                        <a:t>Change</a:t>
                      </a:r>
                      <a:r>
                        <a:rPr lang="en-GB" sz="2000" b="1" baseline="0" dirty="0" smtClean="0">
                          <a:solidFill>
                            <a:srgbClr val="000000"/>
                          </a:solidFill>
                          <a:latin typeface="Calibri"/>
                          <a:ea typeface="Times New Roman"/>
                          <a:cs typeface="Times New Roman"/>
                        </a:rPr>
                        <a:t> in premature deaths</a:t>
                      </a:r>
                      <a:endParaRPr lang="en-US" sz="2000" b="1" dirty="0">
                        <a:solidFill>
                          <a:srgbClr val="000000"/>
                        </a:solidFill>
                        <a:latin typeface="Calibri"/>
                        <a:ea typeface="Times New Roman"/>
                        <a:cs typeface="Times New Roman"/>
                      </a:endParaRPr>
                    </a:p>
                  </a:txBody>
                  <a:tcPr marL="68580" marR="68580" marT="0" marB="0">
                    <a:solidFill>
                      <a:schemeClr val="bg1">
                        <a:lumMod val="95000"/>
                      </a:schemeClr>
                    </a:solidFill>
                  </a:tcPr>
                </a:tc>
              </a:tr>
              <a:tr h="827852">
                <a:tc>
                  <a:txBody>
                    <a:bodyPr/>
                    <a:lstStyle/>
                    <a:p>
                      <a:pPr marL="0" algn="ctr" defTabSz="914400" rtl="0" eaLnBrk="1" latinLnBrk="0" hangingPunct="1">
                        <a:lnSpc>
                          <a:spcPct val="115000"/>
                        </a:lnSpc>
                        <a:spcBef>
                          <a:spcPts val="1200"/>
                        </a:spcBef>
                        <a:spcAft>
                          <a:spcPts val="1000"/>
                        </a:spcAft>
                      </a:pPr>
                      <a:r>
                        <a:rPr lang="en-GB" sz="2200" b="1" i="0" kern="1200" dirty="0" err="1" smtClean="0">
                          <a:solidFill>
                            <a:srgbClr val="000000"/>
                          </a:solidFill>
                          <a:latin typeface="Calibri"/>
                          <a:ea typeface="+mn-ea"/>
                          <a:cs typeface="+mn-cs"/>
                        </a:rPr>
                        <a:t>Ischaemic</a:t>
                      </a:r>
                      <a:r>
                        <a:rPr lang="en-GB" sz="2200" b="1" i="0" kern="1200" dirty="0" smtClean="0">
                          <a:solidFill>
                            <a:srgbClr val="000000"/>
                          </a:solidFill>
                          <a:latin typeface="Calibri"/>
                          <a:ea typeface="+mn-ea"/>
                          <a:cs typeface="+mn-cs"/>
                        </a:rPr>
                        <a:t> heart disease</a:t>
                      </a:r>
                      <a:endParaRPr lang="en-US" sz="2200" b="1" i="0" kern="1200" dirty="0">
                        <a:solidFill>
                          <a:srgbClr val="000000"/>
                        </a:solidFill>
                        <a:latin typeface="Calibri"/>
                        <a:ea typeface="+mn-ea"/>
                        <a:cs typeface="+mn-cs"/>
                      </a:endParaRPr>
                    </a:p>
                  </a:txBody>
                  <a:tcPr marL="68580" marR="68580" marT="0" marB="0" anchor="ctr"/>
                </a:tc>
                <a:tc>
                  <a:txBody>
                    <a:bodyPr/>
                    <a:lstStyle/>
                    <a:p>
                      <a:pPr marL="0" algn="ctr" defTabSz="914400" rtl="0" eaLnBrk="1" latinLnBrk="0" hangingPunct="1">
                        <a:lnSpc>
                          <a:spcPct val="115000"/>
                        </a:lnSpc>
                        <a:spcAft>
                          <a:spcPts val="1000"/>
                        </a:spcAft>
                      </a:pPr>
                      <a:r>
                        <a:rPr lang="en-GB" sz="2200" b="1" kern="1200" dirty="0" smtClean="0">
                          <a:solidFill>
                            <a:srgbClr val="000000"/>
                          </a:solidFill>
                          <a:latin typeface="Calibri"/>
                          <a:ea typeface="Times New Roman"/>
                          <a:cs typeface="Times New Roman"/>
                        </a:rPr>
                        <a:t>11-25%</a:t>
                      </a:r>
                      <a:endParaRPr lang="en-US" sz="2200" b="1" kern="1200" dirty="0">
                        <a:solidFill>
                          <a:srgbClr val="000000"/>
                        </a:solidFill>
                        <a:latin typeface="Calibri"/>
                        <a:ea typeface="Times New Roman"/>
                        <a:cs typeface="Times New Roman"/>
                      </a:endParaRPr>
                    </a:p>
                  </a:txBody>
                  <a:tcPr marL="68580" marR="68580" marT="0" marB="0" anchor="ctr">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18900000" scaled="1"/>
                      <a:tileRect/>
                    </a:gradFill>
                  </a:tcPr>
                </a:tc>
                <a:tc>
                  <a:txBody>
                    <a:bodyPr/>
                    <a:lstStyle/>
                    <a:p>
                      <a:pPr marL="0" algn="ctr" defTabSz="914400" rtl="0" eaLnBrk="1" latinLnBrk="0" hangingPunct="1">
                        <a:lnSpc>
                          <a:spcPct val="115000"/>
                        </a:lnSpc>
                        <a:spcAft>
                          <a:spcPts val="1000"/>
                        </a:spcAft>
                      </a:pPr>
                      <a:r>
                        <a:rPr lang="en-GB" sz="2200" b="1" kern="1200" dirty="0" smtClean="0">
                          <a:solidFill>
                            <a:srgbClr val="000000"/>
                          </a:solidFill>
                          <a:latin typeface="Calibri"/>
                          <a:ea typeface="Times New Roman"/>
                          <a:cs typeface="Times New Roman"/>
                        </a:rPr>
                        <a:t>2490-7140</a:t>
                      </a:r>
                      <a:endParaRPr lang="en-US" sz="2200" b="1" kern="1200" dirty="0" smtClean="0">
                        <a:solidFill>
                          <a:srgbClr val="000000"/>
                        </a:solidFill>
                        <a:latin typeface="Calibri"/>
                        <a:ea typeface="Times New Roman"/>
                        <a:cs typeface="Times New Roman"/>
                      </a:endParaRPr>
                    </a:p>
                  </a:txBody>
                  <a:tcPr marL="68580" marR="68580" marT="0" marB="0" anchor="ctr">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18900000" scaled="1"/>
                      <a:tileRect/>
                    </a:gradFill>
                  </a:tcPr>
                </a:tc>
              </a:tr>
              <a:tr h="827852">
                <a:tc>
                  <a:txBody>
                    <a:bodyPr/>
                    <a:lstStyle/>
                    <a:p>
                      <a:pPr marL="0" algn="ctr" defTabSz="914400" rtl="0" eaLnBrk="1" latinLnBrk="0" hangingPunct="1">
                        <a:lnSpc>
                          <a:spcPct val="115000"/>
                        </a:lnSpc>
                        <a:spcBef>
                          <a:spcPts val="1200"/>
                        </a:spcBef>
                        <a:spcAft>
                          <a:spcPts val="1000"/>
                        </a:spcAft>
                      </a:pPr>
                      <a:r>
                        <a:rPr lang="en-GB" sz="2200" b="1" kern="1200" dirty="0" err="1" smtClean="0">
                          <a:solidFill>
                            <a:srgbClr val="000000"/>
                          </a:solidFill>
                          <a:latin typeface="Calibri"/>
                          <a:ea typeface="Times New Roman"/>
                          <a:cs typeface="Times New Roman"/>
                        </a:rPr>
                        <a:t>Cerebrovascular</a:t>
                      </a:r>
                      <a:r>
                        <a:rPr lang="en-GB" sz="2200" b="1" kern="1200" dirty="0" smtClean="0">
                          <a:solidFill>
                            <a:srgbClr val="000000"/>
                          </a:solidFill>
                          <a:latin typeface="Calibri"/>
                          <a:ea typeface="Times New Roman"/>
                          <a:cs typeface="Times New Roman"/>
                        </a:rPr>
                        <a:t> disease</a:t>
                      </a:r>
                      <a:endParaRPr lang="en-US" sz="2200" b="1" kern="1200" dirty="0">
                        <a:solidFill>
                          <a:srgbClr val="000000"/>
                        </a:solidFill>
                        <a:latin typeface="Calibri"/>
                        <a:ea typeface="Times New Roman"/>
                        <a:cs typeface="Times New Roman"/>
                      </a:endParaRPr>
                    </a:p>
                  </a:txBody>
                  <a:tcPr marL="68580" marR="68580" marT="0" marB="0" anchor="ctr"/>
                </a:tc>
                <a:tc>
                  <a:txBody>
                    <a:bodyPr/>
                    <a:lstStyle/>
                    <a:p>
                      <a:pPr marL="0" algn="ctr" defTabSz="914400" rtl="0" eaLnBrk="1" latinLnBrk="0" hangingPunct="1">
                        <a:lnSpc>
                          <a:spcPct val="115000"/>
                        </a:lnSpc>
                        <a:spcAft>
                          <a:spcPts val="1000"/>
                        </a:spcAft>
                      </a:pPr>
                      <a:r>
                        <a:rPr lang="en-GB" sz="2200" b="1" kern="1200" dirty="0" smtClean="0">
                          <a:solidFill>
                            <a:srgbClr val="000000"/>
                          </a:solidFill>
                          <a:latin typeface="Calibri"/>
                          <a:ea typeface="Times New Roman"/>
                          <a:cs typeface="Times New Roman"/>
                        </a:rPr>
                        <a:t>11-25%</a:t>
                      </a:r>
                      <a:endParaRPr lang="en-US" sz="2200" b="1" kern="1200" dirty="0">
                        <a:solidFill>
                          <a:srgbClr val="000000"/>
                        </a:solidFill>
                        <a:latin typeface="Calibri"/>
                        <a:ea typeface="Times New Roman"/>
                        <a:cs typeface="Times New Roman"/>
                      </a:endParaRPr>
                    </a:p>
                  </a:txBody>
                  <a:tcPr marL="68580" marR="68580" marT="0" marB="0" anchor="ctr">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18900000" scaled="1"/>
                      <a:tileRect/>
                    </a:gradFill>
                  </a:tcPr>
                </a:tc>
                <a:tc>
                  <a:txBody>
                    <a:bodyPr/>
                    <a:lstStyle/>
                    <a:p>
                      <a:pPr marL="0" algn="ctr" defTabSz="914400" rtl="0" eaLnBrk="1" latinLnBrk="0" hangingPunct="1">
                        <a:lnSpc>
                          <a:spcPct val="115000"/>
                        </a:lnSpc>
                        <a:spcAft>
                          <a:spcPts val="1000"/>
                        </a:spcAft>
                      </a:pPr>
                      <a:r>
                        <a:rPr lang="en-GB" sz="2200" b="1" kern="1200" dirty="0" smtClean="0">
                          <a:solidFill>
                            <a:srgbClr val="000000"/>
                          </a:solidFill>
                          <a:latin typeface="Calibri"/>
                          <a:ea typeface="Times New Roman"/>
                          <a:cs typeface="Times New Roman"/>
                        </a:rPr>
                        <a:t>1270-3650</a:t>
                      </a:r>
                    </a:p>
                  </a:txBody>
                  <a:tcPr marL="68580" marR="68580" marT="0" marB="0" anchor="ctr">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18900000" scaled="1"/>
                      <a:tileRect/>
                    </a:gradFill>
                  </a:tcPr>
                </a:tc>
              </a:tr>
              <a:tr h="798167">
                <a:tc>
                  <a:txBody>
                    <a:bodyPr/>
                    <a:lstStyle/>
                    <a:p>
                      <a:pPr marL="0" algn="ctr" defTabSz="914400" rtl="0" eaLnBrk="1" latinLnBrk="0" hangingPunct="1">
                        <a:lnSpc>
                          <a:spcPct val="115000"/>
                        </a:lnSpc>
                        <a:spcBef>
                          <a:spcPts val="1200"/>
                        </a:spcBef>
                        <a:spcAft>
                          <a:spcPts val="1000"/>
                        </a:spcAft>
                      </a:pPr>
                      <a:r>
                        <a:rPr lang="en-GB" sz="2200" b="1" kern="1200" dirty="0" smtClean="0">
                          <a:solidFill>
                            <a:srgbClr val="000000"/>
                          </a:solidFill>
                          <a:latin typeface="Calibri"/>
                          <a:ea typeface="Times New Roman"/>
                          <a:cs typeface="Times New Roman"/>
                        </a:rPr>
                        <a:t>Road traffic crashes</a:t>
                      </a:r>
                      <a:endParaRPr lang="en-US" sz="2200" b="1" kern="1200" dirty="0">
                        <a:solidFill>
                          <a:srgbClr val="000000"/>
                        </a:solidFill>
                        <a:latin typeface="Calibri"/>
                        <a:ea typeface="Times New Roman"/>
                        <a:cs typeface="Times New Roman"/>
                      </a:endParaRPr>
                    </a:p>
                  </a:txBody>
                  <a:tcPr marL="68580" marR="68580" marT="0" marB="0" anchor="ctr"/>
                </a:tc>
                <a:tc>
                  <a:txBody>
                    <a:bodyPr/>
                    <a:lstStyle/>
                    <a:p>
                      <a:pPr marL="0" algn="ctr" defTabSz="914400" rtl="0" eaLnBrk="1" latinLnBrk="0" hangingPunct="1">
                        <a:lnSpc>
                          <a:spcPct val="115000"/>
                        </a:lnSpc>
                        <a:spcAft>
                          <a:spcPts val="1000"/>
                        </a:spcAft>
                      </a:pPr>
                      <a:r>
                        <a:rPr lang="en-GB" sz="2200" b="1" kern="1200" dirty="0" smtClean="0">
                          <a:solidFill>
                            <a:srgbClr val="000000"/>
                          </a:solidFill>
                          <a:latin typeface="Calibri"/>
                          <a:ea typeface="Times New Roman"/>
                          <a:cs typeface="Times New Roman"/>
                        </a:rPr>
                        <a:t>27-69%</a:t>
                      </a:r>
                      <a:endParaRPr lang="en-US" sz="2200" b="1" kern="1200" dirty="0">
                        <a:solidFill>
                          <a:srgbClr val="000000"/>
                        </a:solidFill>
                        <a:latin typeface="Calibri"/>
                        <a:ea typeface="Times New Roman"/>
                        <a:cs typeface="Times New Roman"/>
                      </a:endParaRPr>
                    </a:p>
                  </a:txBody>
                  <a:tcPr marL="68580" marR="68580" marT="0" marB="0" anchor="ctr">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18900000" scaled="1"/>
                      <a:tileRect/>
                    </a:gradFill>
                  </a:tcPr>
                </a:tc>
                <a:tc>
                  <a:txBody>
                    <a:bodyPr/>
                    <a:lstStyle/>
                    <a:p>
                      <a:pPr marL="0" algn="ctr" defTabSz="914400" rtl="0" eaLnBrk="1" latinLnBrk="0" hangingPunct="1">
                        <a:lnSpc>
                          <a:spcPct val="115000"/>
                        </a:lnSpc>
                        <a:spcAft>
                          <a:spcPts val="1000"/>
                        </a:spcAft>
                      </a:pPr>
                      <a:r>
                        <a:rPr lang="en-GB" sz="2200" b="1" kern="1200" dirty="0" smtClean="0">
                          <a:solidFill>
                            <a:srgbClr val="000000"/>
                          </a:solidFill>
                          <a:latin typeface="Calibri"/>
                          <a:ea typeface="Times New Roman"/>
                          <a:cs typeface="Times New Roman"/>
                        </a:rPr>
                        <a:t>1170-2990</a:t>
                      </a:r>
                      <a:endParaRPr lang="en-US" sz="2200" b="1" kern="1200" dirty="0">
                        <a:solidFill>
                          <a:srgbClr val="000000"/>
                        </a:solidFill>
                        <a:latin typeface="Calibri"/>
                        <a:ea typeface="Times New Roman"/>
                        <a:cs typeface="Times New Roman"/>
                      </a:endParaRPr>
                    </a:p>
                  </a:txBody>
                  <a:tcPr marL="68580" marR="68580" marT="0" marB="0" anchor="ctr">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18900000" scaled="1"/>
                      <a:tileRect/>
                    </a:gradFill>
                  </a:tcPr>
                </a:tc>
              </a:tr>
              <a:tr h="709856">
                <a:tc>
                  <a:txBody>
                    <a:bodyPr/>
                    <a:lstStyle/>
                    <a:p>
                      <a:pPr marL="0" algn="ctr" defTabSz="914400" rtl="0" eaLnBrk="1" latinLnBrk="0" hangingPunct="1">
                        <a:spcBef>
                          <a:spcPts val="1200"/>
                        </a:spcBef>
                        <a:spcAft>
                          <a:spcPts val="300"/>
                        </a:spcAft>
                      </a:pPr>
                      <a:r>
                        <a:rPr lang="en-GB" sz="2200" b="1" i="0" kern="1200" dirty="0" smtClean="0">
                          <a:solidFill>
                            <a:srgbClr val="000000"/>
                          </a:solidFill>
                          <a:latin typeface="Calibri"/>
                          <a:ea typeface="+mn-ea"/>
                          <a:cs typeface="+mn-cs"/>
                        </a:rPr>
                        <a:t>Diabetes</a:t>
                      </a:r>
                      <a:endParaRPr lang="en-US" sz="2200" b="1" i="0" kern="1200" dirty="0">
                        <a:solidFill>
                          <a:srgbClr val="000000"/>
                        </a:solidFill>
                        <a:latin typeface="Calibri"/>
                        <a:ea typeface="+mn-ea"/>
                        <a:cs typeface="+mn-cs"/>
                      </a:endParaRPr>
                    </a:p>
                  </a:txBody>
                  <a:tcPr marL="68580" marR="68580" marT="0" marB="0" anchor="ctr"/>
                </a:tc>
                <a:tc>
                  <a:txBody>
                    <a:bodyPr/>
                    <a:lstStyle/>
                    <a:p>
                      <a:pPr marL="0" algn="ctr" defTabSz="914400" rtl="0" eaLnBrk="1" latinLnBrk="0" hangingPunct="1">
                        <a:lnSpc>
                          <a:spcPct val="115000"/>
                        </a:lnSpc>
                        <a:spcAft>
                          <a:spcPts val="1000"/>
                        </a:spcAft>
                      </a:pPr>
                      <a:r>
                        <a:rPr lang="en-GB" sz="2200" b="1" kern="1200" dirty="0" smtClean="0">
                          <a:solidFill>
                            <a:srgbClr val="000000"/>
                          </a:solidFill>
                          <a:latin typeface="Calibri"/>
                          <a:ea typeface="Times New Roman"/>
                          <a:cs typeface="Times New Roman"/>
                        </a:rPr>
                        <a:t>6-17%</a:t>
                      </a:r>
                      <a:endParaRPr lang="en-US" sz="2200" b="1" kern="1200" dirty="0">
                        <a:solidFill>
                          <a:srgbClr val="000000"/>
                        </a:solidFill>
                        <a:latin typeface="Calibri"/>
                        <a:ea typeface="Times New Roman"/>
                        <a:cs typeface="Times New Roman"/>
                      </a:endParaRPr>
                    </a:p>
                  </a:txBody>
                  <a:tcPr marL="68580" marR="68580" marT="0" marB="0" anchor="ctr">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18900000" scaled="1"/>
                      <a:tileRect/>
                    </a:gradFill>
                  </a:tcPr>
                </a:tc>
                <a:tc>
                  <a:txBody>
                    <a:bodyPr/>
                    <a:lstStyle/>
                    <a:p>
                      <a:pPr marL="0" algn="ctr" defTabSz="914400" rtl="0" eaLnBrk="1" latinLnBrk="0" hangingPunct="1">
                        <a:lnSpc>
                          <a:spcPct val="115000"/>
                        </a:lnSpc>
                        <a:spcAft>
                          <a:spcPts val="1000"/>
                        </a:spcAft>
                      </a:pPr>
                      <a:r>
                        <a:rPr lang="en-GB" sz="2200" b="1" kern="1200" dirty="0" smtClean="0">
                          <a:solidFill>
                            <a:srgbClr val="000000"/>
                          </a:solidFill>
                          <a:latin typeface="Calibri"/>
                          <a:ea typeface="Times New Roman"/>
                          <a:cs typeface="Times New Roman"/>
                        </a:rPr>
                        <a:t>180-460</a:t>
                      </a:r>
                      <a:endParaRPr lang="en-US" sz="2200" b="1" kern="1200" dirty="0">
                        <a:solidFill>
                          <a:srgbClr val="000000"/>
                        </a:solidFill>
                        <a:latin typeface="Calibri"/>
                        <a:ea typeface="Times New Roman"/>
                        <a:cs typeface="Times New Roman"/>
                      </a:endParaRPr>
                    </a:p>
                  </a:txBody>
                  <a:tcPr marL="68580" marR="68580" marT="0" marB="0" anchor="ctr">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18900000" scaled="1"/>
                      <a:tileRect/>
                    </a:gradFill>
                  </a:tcPr>
                </a:tc>
              </a:tr>
              <a:tr h="701755">
                <a:tc>
                  <a:txBody>
                    <a:bodyPr/>
                    <a:lstStyle/>
                    <a:p>
                      <a:pPr algn="ctr">
                        <a:spcBef>
                          <a:spcPts val="1200"/>
                        </a:spcBef>
                        <a:spcAft>
                          <a:spcPts val="300"/>
                        </a:spcAft>
                      </a:pPr>
                      <a:r>
                        <a:rPr lang="en-GB" sz="2200" b="1" i="0" dirty="0" smtClean="0">
                          <a:solidFill>
                            <a:srgbClr val="000000"/>
                          </a:solidFill>
                          <a:latin typeface="Calibri"/>
                        </a:rPr>
                        <a:t>Depression</a:t>
                      </a:r>
                      <a:endParaRPr lang="en-US" sz="2200" b="1" i="1" dirty="0">
                        <a:solidFill>
                          <a:srgbClr val="000000"/>
                        </a:solidFill>
                        <a:latin typeface="Times New Roman"/>
                      </a:endParaRPr>
                    </a:p>
                  </a:txBody>
                  <a:tcPr marL="68580" marR="68580" marT="0" marB="0" anchor="ctr"/>
                </a:tc>
                <a:tc>
                  <a:txBody>
                    <a:bodyPr/>
                    <a:lstStyle/>
                    <a:p>
                      <a:pPr algn="ctr">
                        <a:lnSpc>
                          <a:spcPct val="115000"/>
                        </a:lnSpc>
                        <a:spcAft>
                          <a:spcPts val="1000"/>
                        </a:spcAft>
                      </a:pPr>
                      <a:r>
                        <a:rPr lang="en-GB" sz="2200" b="1" dirty="0" smtClean="0">
                          <a:solidFill>
                            <a:srgbClr val="000000"/>
                          </a:solidFill>
                          <a:latin typeface="Calibri"/>
                          <a:ea typeface="Times New Roman"/>
                          <a:cs typeface="Times New Roman"/>
                        </a:rPr>
                        <a:t>2-7%</a:t>
                      </a:r>
                      <a:endParaRPr lang="en-US" sz="2200" b="1" dirty="0">
                        <a:solidFill>
                          <a:srgbClr val="000000"/>
                        </a:solidFill>
                        <a:latin typeface="Calibri"/>
                        <a:ea typeface="Times New Roman"/>
                        <a:cs typeface="Times New Roman"/>
                      </a:endParaRPr>
                    </a:p>
                  </a:txBody>
                  <a:tcPr marL="68580" marR="68580" marT="0" marB="0" anchor="ctr">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18900000" scaled="1"/>
                      <a:tileRect/>
                    </a:gradFill>
                  </a:tcPr>
                </a:tc>
                <a:tc>
                  <a:txBody>
                    <a:bodyPr/>
                    <a:lstStyle/>
                    <a:p>
                      <a:pPr algn="ctr">
                        <a:lnSpc>
                          <a:spcPct val="115000"/>
                        </a:lnSpc>
                        <a:spcAft>
                          <a:spcPts val="1000"/>
                        </a:spcAft>
                      </a:pPr>
                      <a:r>
                        <a:rPr lang="en-GB" sz="2200" b="1" dirty="0" smtClean="0">
                          <a:solidFill>
                            <a:srgbClr val="000000"/>
                          </a:solidFill>
                          <a:latin typeface="Calibri"/>
                          <a:ea typeface="Times New Roman"/>
                          <a:cs typeface="Times New Roman"/>
                        </a:rPr>
                        <a:t>NA</a:t>
                      </a:r>
                      <a:endParaRPr lang="en-US" sz="2200" b="1" dirty="0">
                        <a:solidFill>
                          <a:srgbClr val="000000"/>
                        </a:solidFill>
                        <a:latin typeface="Calibri"/>
                        <a:ea typeface="Times New Roman"/>
                        <a:cs typeface="Times New Roman"/>
                      </a:endParaRPr>
                    </a:p>
                  </a:txBody>
                  <a:tcPr marL="68580" marR="68580" marT="0" marB="0" anchor="ctr">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18900000" scaled="1"/>
                      <a:tileRect/>
                    </a:gradFill>
                  </a:tcPr>
                </a:tc>
              </a:tr>
            </a:tbl>
          </a:graphicData>
        </a:graphic>
      </p:graphicFrame>
      <p:sp>
        <p:nvSpPr>
          <p:cNvPr id="20512" name="Rectangle 4"/>
          <p:cNvSpPr>
            <a:spLocks noChangeArrowheads="1"/>
          </p:cNvSpPr>
          <p:nvPr/>
        </p:nvSpPr>
        <p:spPr bwMode="auto">
          <a:xfrm>
            <a:off x="319410" y="214313"/>
            <a:ext cx="8501062" cy="646112"/>
          </a:xfrm>
          <a:prstGeom prst="rect">
            <a:avLst/>
          </a:prstGeom>
          <a:noFill/>
          <a:ln w="9525">
            <a:noFill/>
            <a:miter lim="800000"/>
            <a:headEnd/>
            <a:tailEnd/>
          </a:ln>
        </p:spPr>
        <p:txBody>
          <a:bodyPr>
            <a:spAutoFit/>
          </a:bodyPr>
          <a:lstStyle/>
          <a:p>
            <a:pPr algn="ctr"/>
            <a:r>
              <a:rPr lang="en-GB" sz="3600" b="1" dirty="0">
                <a:solidFill>
                  <a:srgbClr val="0000FF"/>
                </a:solidFill>
                <a:latin typeface="Calibri" pitchFamily="34" charset="0"/>
              </a:rPr>
              <a:t>Delhi: Health impacts by cause</a:t>
            </a:r>
          </a:p>
        </p:txBody>
      </p:sp>
      <p:sp>
        <p:nvSpPr>
          <p:cNvPr id="6" name="Down Arrow 5"/>
          <p:cNvSpPr/>
          <p:nvPr/>
        </p:nvSpPr>
        <p:spPr>
          <a:xfrm>
            <a:off x="5643563" y="2348880"/>
            <a:ext cx="500062" cy="500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own Arrow 6"/>
          <p:cNvSpPr/>
          <p:nvPr/>
        </p:nvSpPr>
        <p:spPr>
          <a:xfrm>
            <a:off x="5643563" y="3206130"/>
            <a:ext cx="500062" cy="500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Down Arrow 7"/>
          <p:cNvSpPr/>
          <p:nvPr/>
        </p:nvSpPr>
        <p:spPr>
          <a:xfrm>
            <a:off x="5643563" y="3991943"/>
            <a:ext cx="500062" cy="500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Down Arrow 8"/>
          <p:cNvSpPr/>
          <p:nvPr/>
        </p:nvSpPr>
        <p:spPr>
          <a:xfrm>
            <a:off x="5643563" y="4706318"/>
            <a:ext cx="500062" cy="500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Down Arrow 10"/>
          <p:cNvSpPr/>
          <p:nvPr/>
        </p:nvSpPr>
        <p:spPr>
          <a:xfrm>
            <a:off x="5643563" y="5563568"/>
            <a:ext cx="500062" cy="500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13" name="Object 4"/>
          <p:cNvGraphicFramePr>
            <a:graphicFrameLocks noChangeAspect="1"/>
          </p:cNvGraphicFramePr>
          <p:nvPr/>
        </p:nvGraphicFramePr>
        <p:xfrm>
          <a:off x="0" y="0"/>
          <a:ext cx="1209675" cy="6858000"/>
        </p:xfrm>
        <a:graphic>
          <a:graphicData uri="http://schemas.openxmlformats.org/presentationml/2006/ole">
            <p:oleObj spid="_x0000_s1031" name="Drawing" r:id="rId4" imgW="1047750" imgH="5895975" progId="Presentations.Drawing.12">
              <p:embed/>
            </p:oleObj>
          </a:graphicData>
        </a:graphic>
      </p:graphicFrame>
      <p:sp>
        <p:nvSpPr>
          <p:cNvPr id="14" name="Text Box 5"/>
          <p:cNvSpPr txBox="1">
            <a:spLocks noChangeArrowheads="1"/>
          </p:cNvSpPr>
          <p:nvPr/>
        </p:nvSpPr>
        <p:spPr bwMode="auto">
          <a:xfrm>
            <a:off x="6228184" y="6521450"/>
            <a:ext cx="2879304" cy="338554"/>
          </a:xfrm>
          <a:prstGeom prst="rect">
            <a:avLst/>
          </a:prstGeom>
          <a:noFill/>
          <a:ln w="9525">
            <a:noFill/>
            <a:miter lim="800000"/>
            <a:headEnd/>
            <a:tailEnd/>
          </a:ln>
          <a:effectLst/>
        </p:spPr>
        <p:txBody>
          <a:bodyPr wrap="square">
            <a:spAutoFit/>
          </a:bodyPr>
          <a:lstStyle/>
          <a:p>
            <a:pPr algn="r" eaLnBrk="0" hangingPunct="0">
              <a:spcBef>
                <a:spcPct val="50000"/>
              </a:spcBef>
            </a:pPr>
            <a:r>
              <a:rPr lang="en-IN" sz="1600" b="1" dirty="0">
                <a:solidFill>
                  <a:schemeClr val="accent2"/>
                </a:solidFill>
                <a:latin typeface="Folio Md BT" pitchFamily="34" charset="0"/>
              </a:rPr>
              <a:t>IIT </a:t>
            </a:r>
            <a:r>
              <a:rPr lang="en-IN" sz="1600" b="1" dirty="0" smtClean="0">
                <a:solidFill>
                  <a:schemeClr val="accent2"/>
                </a:solidFill>
                <a:latin typeface="Folio Md BT" pitchFamily="34" charset="0"/>
              </a:rPr>
              <a:t>Delhi </a:t>
            </a:r>
            <a:fld id="{355C444E-66C3-A349-8E6C-FA3229F39B10}" type="datetime3">
              <a:rPr lang="en-IN" sz="1600" b="1" smtClean="0">
                <a:solidFill>
                  <a:schemeClr val="accent2"/>
                </a:solidFill>
                <a:latin typeface="Folio Md BT" pitchFamily="34" charset="0"/>
              </a:rPr>
              <a:pPr algn="r" eaLnBrk="0" hangingPunct="0">
                <a:spcBef>
                  <a:spcPct val="50000"/>
                </a:spcBef>
              </a:pPr>
              <a:t>4 February 2014</a:t>
            </a:fld>
            <a:endParaRPr lang="en-IN" sz="2400" dirty="0">
              <a:latin typeface="Times New Roman" pitchFamily="18" charset="0"/>
            </a:endParaRPr>
          </a:p>
        </p:txBody>
      </p:sp>
    </p:spTree>
    <p:extLst>
      <p:ext uri="{BB962C8B-B14F-4D97-AF65-F5344CB8AC3E}">
        <p14:creationId xmlns:p14="http://schemas.microsoft.com/office/powerpoint/2010/main" xmlns="" val="843805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3"/>
          <p:cNvGraphicFramePr>
            <a:graphicFrameLocks noChangeAspect="1"/>
          </p:cNvGraphicFramePr>
          <p:nvPr>
            <p:extLst>
              <p:ext uri="{D42A27DB-BD31-4B8C-83A1-F6EECF244321}">
                <p14:modId xmlns:p14="http://schemas.microsoft.com/office/powerpoint/2010/main" xmlns="" val="1011964171"/>
              </p:ext>
            </p:extLst>
          </p:nvPr>
        </p:nvGraphicFramePr>
        <p:xfrm>
          <a:off x="0" y="0"/>
          <a:ext cx="1038225" cy="6858000"/>
        </p:xfrm>
        <a:graphic>
          <a:graphicData uri="http://schemas.openxmlformats.org/presentationml/2006/ole">
            <p:oleObj spid="_x0000_s11270" name="Drawing" r:id="rId4" imgW="1046922" imgH="5910470" progId="Presentations.Drawing.12">
              <p:embed/>
            </p:oleObj>
          </a:graphicData>
        </a:graphic>
      </p:graphicFrame>
      <p:sp>
        <p:nvSpPr>
          <p:cNvPr id="1028" name="Text Box 4"/>
          <p:cNvSpPr txBox="1">
            <a:spLocks noChangeArrowheads="1"/>
          </p:cNvSpPr>
          <p:nvPr/>
        </p:nvSpPr>
        <p:spPr bwMode="auto">
          <a:xfrm>
            <a:off x="6876256" y="6623774"/>
            <a:ext cx="2243361" cy="261610"/>
          </a:xfrm>
          <a:prstGeom prst="rect">
            <a:avLst/>
          </a:prstGeom>
          <a:noFill/>
          <a:ln w="9525">
            <a:noFill/>
            <a:miter lim="800000"/>
            <a:headEnd/>
            <a:tailEnd/>
          </a:ln>
        </p:spPr>
        <p:txBody>
          <a:bodyPr wrap="square">
            <a:spAutoFit/>
          </a:bodyPr>
          <a:lstStyle/>
          <a:p>
            <a:pPr algn="r" eaLnBrk="0" hangingPunct="0">
              <a:spcBef>
                <a:spcPct val="50000"/>
              </a:spcBef>
            </a:pPr>
            <a:r>
              <a:rPr lang="en-US" sz="1100" b="1" dirty="0">
                <a:solidFill>
                  <a:schemeClr val="accent2"/>
                </a:solidFill>
                <a:latin typeface="Folio Md BT" pitchFamily="34" charset="0"/>
              </a:rPr>
              <a:t>IIT </a:t>
            </a:r>
            <a:r>
              <a:rPr lang="en-US" sz="1100" b="1" dirty="0" smtClean="0">
                <a:solidFill>
                  <a:schemeClr val="accent2"/>
                </a:solidFill>
                <a:latin typeface="Folio Md BT" pitchFamily="34" charset="0"/>
              </a:rPr>
              <a:t>Delhi </a:t>
            </a:r>
            <a:fld id="{E8FF134B-4D1A-EC41-8DBE-ADB978EABE5B}" type="datetime1">
              <a:rPr lang="en-IN" sz="1100" b="1" smtClean="0">
                <a:solidFill>
                  <a:schemeClr val="accent2"/>
                </a:solidFill>
                <a:latin typeface="Folio Md BT" pitchFamily="34" charset="0"/>
              </a:rPr>
              <a:pPr algn="r" eaLnBrk="0" hangingPunct="0">
                <a:spcBef>
                  <a:spcPct val="50000"/>
                </a:spcBef>
              </a:pPr>
              <a:t>2/4/2014</a:t>
            </a:fld>
            <a:endParaRPr lang="en-US" sz="1100" dirty="0">
              <a:latin typeface="Times New Roman" pitchFamily="18" charset="0"/>
            </a:endParaRPr>
          </a:p>
        </p:txBody>
      </p:sp>
      <p:sp>
        <p:nvSpPr>
          <p:cNvPr id="2" name="TextBox 1"/>
          <p:cNvSpPr txBox="1"/>
          <p:nvPr/>
        </p:nvSpPr>
        <p:spPr>
          <a:xfrm>
            <a:off x="3136110" y="116632"/>
            <a:ext cx="3524122" cy="584776"/>
          </a:xfrm>
          <a:prstGeom prst="rect">
            <a:avLst/>
          </a:prstGeom>
          <a:noFill/>
        </p:spPr>
        <p:txBody>
          <a:bodyPr wrap="none" rtlCol="0">
            <a:spAutoFit/>
          </a:bodyPr>
          <a:lstStyle/>
          <a:p>
            <a:r>
              <a:rPr lang="en-US" sz="3200" b="1" dirty="0" smtClean="0">
                <a:solidFill>
                  <a:srgbClr val="000090"/>
                </a:solidFill>
                <a:latin typeface="Calibri"/>
                <a:cs typeface="Calibri"/>
              </a:rPr>
              <a:t>Petrol pump survey</a:t>
            </a:r>
            <a:endParaRPr lang="en-US" sz="3200" b="1" dirty="0">
              <a:solidFill>
                <a:srgbClr val="000090"/>
              </a:solidFill>
              <a:latin typeface="Calibri"/>
              <a:cs typeface="Calibri"/>
            </a:endParaRPr>
          </a:p>
        </p:txBody>
      </p:sp>
      <p:sp>
        <p:nvSpPr>
          <p:cNvPr id="5" name="TextBox 4"/>
          <p:cNvSpPr txBox="1"/>
          <p:nvPr/>
        </p:nvSpPr>
        <p:spPr>
          <a:xfrm>
            <a:off x="6801556" y="2455333"/>
            <a:ext cx="184666"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5"/>
          <a:stretch>
            <a:fillRect/>
          </a:stretch>
        </p:blipFill>
        <p:spPr>
          <a:xfrm>
            <a:off x="1979712" y="1105282"/>
            <a:ext cx="13393488" cy="4411950"/>
          </a:xfrm>
          <a:prstGeom prst="rect">
            <a:avLst/>
          </a:prstGeom>
        </p:spPr>
      </p:pic>
      <p:sp>
        <p:nvSpPr>
          <p:cNvPr id="10" name="Rectangle 9"/>
          <p:cNvSpPr/>
          <p:nvPr/>
        </p:nvSpPr>
        <p:spPr>
          <a:xfrm>
            <a:off x="1115616" y="5108992"/>
            <a:ext cx="7776864" cy="1200328"/>
          </a:xfrm>
          <a:prstGeom prst="rect">
            <a:avLst/>
          </a:prstGeom>
        </p:spPr>
        <p:txBody>
          <a:bodyPr wrap="square">
            <a:spAutoFit/>
          </a:bodyPr>
          <a:lstStyle/>
          <a:p>
            <a:pPr algn="ctr"/>
            <a:r>
              <a:rPr lang="en-GB" sz="2400" b="1" u="sng" dirty="0" smtClean="0"/>
              <a:t>Delhi </a:t>
            </a:r>
          </a:p>
          <a:p>
            <a:r>
              <a:rPr lang="en-GB" sz="2400" b="1" dirty="0"/>
              <a:t>C</a:t>
            </a:r>
            <a:r>
              <a:rPr lang="en-GB" sz="2400" b="1" dirty="0" smtClean="0"/>
              <a:t>ars  -  1.28 </a:t>
            </a:r>
            <a:r>
              <a:rPr lang="en-GB" sz="2400" b="1" dirty="0"/>
              <a:t>million (59% of registered</a:t>
            </a:r>
            <a:r>
              <a:rPr lang="en-GB" sz="2400" b="1" dirty="0" smtClean="0"/>
              <a:t>)</a:t>
            </a:r>
          </a:p>
          <a:p>
            <a:r>
              <a:rPr lang="en-GB" sz="2400" b="1" dirty="0" smtClean="0"/>
              <a:t>Two</a:t>
            </a:r>
            <a:r>
              <a:rPr lang="en-GB" sz="2400" b="1" dirty="0"/>
              <a:t>-</a:t>
            </a:r>
            <a:r>
              <a:rPr lang="en-GB" sz="2400" b="1" dirty="0" smtClean="0"/>
              <a:t>wheelers - </a:t>
            </a:r>
            <a:r>
              <a:rPr lang="en-GB" sz="2400" b="1" dirty="0"/>
              <a:t>1.95 million (45% of registered</a:t>
            </a:r>
            <a:r>
              <a:rPr lang="en-GB" sz="2400" b="1" dirty="0" smtClean="0"/>
              <a:t>)</a:t>
            </a:r>
            <a:r>
              <a:rPr lang="en-US" sz="2400" b="1" dirty="0" smtClean="0"/>
              <a:t> </a:t>
            </a:r>
            <a:endParaRPr lang="en-US" sz="2400" b="1" dirty="0"/>
          </a:p>
        </p:txBody>
      </p:sp>
      <p:sp>
        <p:nvSpPr>
          <p:cNvPr id="11" name="Rectangle 10"/>
          <p:cNvSpPr/>
          <p:nvPr/>
        </p:nvSpPr>
        <p:spPr>
          <a:xfrm>
            <a:off x="1115616" y="5085184"/>
            <a:ext cx="7632848" cy="129614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2581876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p:cNvSpPr>
          <p:nvPr/>
        </p:nvSpPr>
        <p:spPr bwMode="auto">
          <a:xfrm>
            <a:off x="3124200" y="6245225"/>
            <a:ext cx="2908300"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type="none" w="med" len="med"/>
                <a:tailEnd type="none" w="med" len="med"/>
              </a14:hiddenLine>
            </a:ext>
          </a:extLst>
        </p:spPr>
        <p:txBody>
          <a:bodyPr lIns="38100" tIns="38100" rIns="38100" bIns="38100"/>
          <a:lstStyle/>
          <a:p>
            <a:r>
              <a:rPr lang="en-US" sz="1400">
                <a:solidFill>
                  <a:schemeClr val="tx1"/>
                </a:solidFill>
                <a:latin typeface="Arial" charset="0"/>
                <a:ea typeface="ＭＳ Ｐゴシック" charset="0"/>
                <a:cs typeface="Arial" charset="0"/>
                <a:sym typeface="Arial" charset="0"/>
              </a:rPr>
              <a:t>IIT Delhi</a:t>
            </a: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55788" y="2643188"/>
            <a:ext cx="5957887" cy="3910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pic>
        <p:nvPicPr>
          <p:cNvPr id="31748" name="Picture 4"/>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1209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
        <p:nvSpPr>
          <p:cNvPr id="31750" name="Rectangle 6"/>
          <p:cNvSpPr>
            <a:spLocks/>
          </p:cNvSpPr>
          <p:nvPr/>
        </p:nvSpPr>
        <p:spPr bwMode="auto">
          <a:xfrm>
            <a:off x="2854325" y="142875"/>
            <a:ext cx="40894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type="none" w="med" len="med"/>
                <a:tailEnd type="none" w="med" len="med"/>
              </a14:hiddenLine>
            </a:ext>
          </a:extLst>
        </p:spPr>
        <p:txBody>
          <a:bodyPr lIns="38100" tIns="38100" rIns="38100" bIns="38100"/>
          <a:lstStyle/>
          <a:p>
            <a:pPr algn="ctr"/>
            <a:r>
              <a:rPr lang="en-US" sz="4000" b="1" dirty="0">
                <a:solidFill>
                  <a:srgbClr val="2D2D8A"/>
                </a:solidFill>
                <a:latin typeface="Tahoma" charset="0"/>
                <a:ea typeface="ＭＳ Ｐゴシック" charset="0"/>
                <a:cs typeface="Tahoma" charset="0"/>
                <a:sym typeface="Tahoma" charset="0"/>
              </a:rPr>
              <a:t>ISSUES</a:t>
            </a:r>
          </a:p>
        </p:txBody>
      </p:sp>
      <p:sp>
        <p:nvSpPr>
          <p:cNvPr id="31751" name="Rectangle 7"/>
          <p:cNvSpPr>
            <a:spLocks/>
          </p:cNvSpPr>
          <p:nvPr/>
        </p:nvSpPr>
        <p:spPr bwMode="auto">
          <a:xfrm>
            <a:off x="928688" y="857250"/>
            <a:ext cx="8013700" cy="128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lIns="38100" tIns="38100" rIns="38100" bIns="38100"/>
          <a:lstStyle/>
          <a:p>
            <a:pPr marL="582613" indent="-536575" algn="l">
              <a:buClr>
                <a:srgbClr val="FF0000"/>
              </a:buClr>
              <a:buSzPct val="100000"/>
              <a:buFont typeface="Wingdings" charset="0"/>
              <a:buChar char="q"/>
            </a:pPr>
            <a:r>
              <a:rPr lang="en-US" sz="2800">
                <a:solidFill>
                  <a:schemeClr val="tx1"/>
                </a:solidFill>
                <a:latin typeface="Arial Bold" charset="0"/>
                <a:ea typeface="ＭＳ Ｐゴシック" charset="0"/>
                <a:cs typeface="Arial Bold" charset="0"/>
                <a:sym typeface="Arial Bold" charset="0"/>
              </a:rPr>
              <a:t>Even cities in high income countries have not been able to solve the problems that all of us have to deal with in the near future</a:t>
            </a:r>
          </a:p>
        </p:txBody>
      </p:sp>
      <p:pic>
        <p:nvPicPr>
          <p:cNvPr id="31752" name="Picture 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357313" y="2500313"/>
            <a:ext cx="7072312" cy="407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
        <p:nvSpPr>
          <p:cNvPr id="31753" name="Rectangle 9"/>
          <p:cNvSpPr>
            <a:spLocks/>
          </p:cNvSpPr>
          <p:nvPr/>
        </p:nvSpPr>
        <p:spPr bwMode="auto">
          <a:xfrm>
            <a:off x="914400" y="6093296"/>
            <a:ext cx="8229600" cy="419100"/>
          </a:xfrm>
          <a:prstGeom prst="rect">
            <a:avLst/>
          </a:prstGeom>
          <a:solidFill>
            <a:srgbClr val="FFFFFF"/>
          </a:solidFill>
          <a:ln>
            <a:noFill/>
          </a:ln>
          <a:extLs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lIns="38100" tIns="38100" rIns="38100" bIns="38100"/>
          <a:lstStyle/>
          <a:p>
            <a:pPr algn="ctr"/>
            <a:r>
              <a:rPr lang="en-US" sz="2000" b="1" dirty="0">
                <a:solidFill>
                  <a:srgbClr val="C00000"/>
                </a:solidFill>
                <a:latin typeface="Arial Bold" charset="0"/>
                <a:ea typeface="ＭＳ Ｐゴシック" charset="0"/>
                <a:cs typeface="Arial Bold" charset="0"/>
                <a:sym typeface="Arial Bold" charset="0"/>
              </a:rPr>
              <a:t>NO INDIAN CITY HAS CAR USE MORE THAN 15</a:t>
            </a:r>
            <a:r>
              <a:rPr lang="en-US" sz="2000" b="1" dirty="0" smtClean="0">
                <a:solidFill>
                  <a:srgbClr val="C00000"/>
                </a:solidFill>
                <a:latin typeface="Arial Bold" charset="0"/>
                <a:ea typeface="ＭＳ Ｐゴシック" charset="0"/>
                <a:cs typeface="Arial Bold" charset="0"/>
                <a:sym typeface="Arial Bold" charset="0"/>
              </a:rPr>
              <a:t>% CAR USE</a:t>
            </a:r>
            <a:endParaRPr lang="en-US" sz="2000" b="1" dirty="0">
              <a:solidFill>
                <a:srgbClr val="C00000"/>
              </a:solidFill>
              <a:latin typeface="Arial Bold" charset="0"/>
              <a:ea typeface="ＭＳ Ｐゴシック" charset="0"/>
              <a:cs typeface="Arial Bold" charset="0"/>
              <a:sym typeface="Arial Bold" charset="0"/>
            </a:endParaRPr>
          </a:p>
        </p:txBody>
      </p:sp>
      <p:sp>
        <p:nvSpPr>
          <p:cNvPr id="31754" name="Rectangle 10"/>
          <p:cNvSpPr>
            <a:spLocks/>
          </p:cNvSpPr>
          <p:nvPr/>
        </p:nvSpPr>
        <p:spPr bwMode="auto">
          <a:xfrm>
            <a:off x="4859338" y="3143250"/>
            <a:ext cx="368300" cy="2857500"/>
          </a:xfrm>
          <a:prstGeom prst="rect">
            <a:avLst/>
          </a:prstGeom>
          <a:solidFill>
            <a:srgbClr val="FF0000">
              <a:alpha val="30980"/>
            </a:srgbClr>
          </a:solidFill>
          <a:ln w="25400" cap="flat">
            <a:solidFill>
              <a:srgbClr val="88A3A5"/>
            </a:solidFill>
            <a:prstDash val="solid"/>
            <a:round/>
            <a:headEnd type="none" w="med" len="med"/>
            <a:tailEnd type="none" w="med" len="med"/>
          </a:ln>
        </p:spPr>
        <p:txBody>
          <a:bodyPr lIns="0" tIns="0" rIns="0" bIns="0"/>
          <a:lstStyle/>
          <a:p>
            <a:endParaRPr lang="en-US"/>
          </a:p>
        </p:txBody>
      </p:sp>
      <p:sp>
        <p:nvSpPr>
          <p:cNvPr id="12" name="TextBox 11"/>
          <p:cNvSpPr txBox="1"/>
          <p:nvPr/>
        </p:nvSpPr>
        <p:spPr>
          <a:xfrm>
            <a:off x="7020272" y="6525344"/>
            <a:ext cx="2160240" cy="307777"/>
          </a:xfrm>
          <a:prstGeom prst="rect">
            <a:avLst/>
          </a:prstGeom>
          <a:noFill/>
        </p:spPr>
        <p:txBody>
          <a:bodyPr wrap="square" rtlCol="0">
            <a:spAutoFit/>
          </a:bodyPr>
          <a:lstStyle/>
          <a:p>
            <a:r>
              <a:rPr lang="en-US" sz="1400" b="1" dirty="0" smtClean="0">
                <a:solidFill>
                  <a:srgbClr val="262673"/>
                </a:solidFill>
              </a:rPr>
              <a:t>IITDELHI </a:t>
            </a:r>
            <a:fld id="{1FA3C8CF-5FDA-7C41-8BA9-E447FC0AA32D}" type="datetime1">
              <a:rPr lang="en-IN" sz="1400" b="1" smtClean="0">
                <a:solidFill>
                  <a:srgbClr val="262673"/>
                </a:solidFill>
              </a:rPr>
              <a:pPr/>
              <a:t>2/4/2014</a:t>
            </a:fld>
            <a:endParaRPr lang="en-US" sz="1400" b="1" dirty="0">
              <a:solidFill>
                <a:srgbClr val="262673"/>
              </a:solidFill>
            </a:endParaRPr>
          </a:p>
        </p:txBody>
      </p:sp>
      <p:sp>
        <p:nvSpPr>
          <p:cNvPr id="2" name="Rectangle 1"/>
          <p:cNvSpPr/>
          <p:nvPr/>
        </p:nvSpPr>
        <p:spPr bwMode="auto">
          <a:xfrm>
            <a:off x="7452320" y="4941168"/>
            <a:ext cx="432048" cy="1130424"/>
          </a:xfrm>
          <a:prstGeom prst="rect">
            <a:avLst/>
          </a:prstGeom>
          <a:solidFill>
            <a:srgbClr val="3AFF8C">
              <a:alpha val="13000"/>
            </a:srgb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4" name="Rectangle 13"/>
          <p:cNvSpPr/>
          <p:nvPr/>
        </p:nvSpPr>
        <p:spPr bwMode="auto">
          <a:xfrm>
            <a:off x="6228184" y="3356992"/>
            <a:ext cx="360040" cy="360040"/>
          </a:xfrm>
          <a:prstGeom prst="rect">
            <a:avLst/>
          </a:prstGeom>
          <a:solidFill>
            <a:srgbClr val="FF0000">
              <a:alpha val="13000"/>
            </a:srgb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xmlns="" val="28335119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nodeType="clickEffect">
                                  <p:stCondLst>
                                    <p:cond delay="0"/>
                                  </p:stCondLst>
                                  <p:childTnLst>
                                    <p:set>
                                      <p:cBhvr>
                                        <p:cTn id="6" dur="1" fill="hold">
                                          <p:stCondLst>
                                            <p:cond delay="499"/>
                                          </p:stCondLst>
                                        </p:cTn>
                                        <p:tgtEl>
                                          <p:spTgt spid="31752"/>
                                        </p:tgtEl>
                                        <p:attrNameLst>
                                          <p:attrName>style.visibility</p:attrName>
                                        </p:attrNameLst>
                                      </p:cBhvr>
                                      <p:to>
                                        <p:strVal val="visible"/>
                                      </p:to>
                                    </p:set>
                                  </p:childTnLst>
                                </p:cTn>
                              </p:par>
                            </p:childTnLst>
                          </p:cTn>
                        </p:par>
                        <p:par>
                          <p:cTn id="7" fill="hold" nodeType="afterGroup">
                            <p:stCondLst>
                              <p:cond delay="500"/>
                            </p:stCondLst>
                            <p:childTnLst>
                              <p:par>
                                <p:cTn id="8" presetID="168" presetClass="entr" presetSubtype="0" fill="hold" grpId="0" nodeType="afterEffect">
                                  <p:stCondLst>
                                    <p:cond delay="500"/>
                                  </p:stCondLst>
                                  <p:childTnLst>
                                    <p:set>
                                      <p:cBhvr>
                                        <p:cTn id="9" dur="1" fill="hold">
                                          <p:stCondLst>
                                            <p:cond delay="499"/>
                                          </p:stCondLst>
                                        </p:cTn>
                                        <p:tgtEl>
                                          <p:spTgt spid="3175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1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animBg="1"/>
      <p:bldP spid="31754" grpId="0" animBg="1"/>
      <p:bldP spid="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588" y="240823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graphicFrame>
        <p:nvGraphicFramePr>
          <p:cNvPr id="3080" name="Object 8"/>
          <p:cNvGraphicFramePr>
            <a:graphicFrameLocks noChangeAspect="1"/>
          </p:cNvGraphicFramePr>
          <p:nvPr/>
        </p:nvGraphicFramePr>
        <p:xfrm>
          <a:off x="0" y="0"/>
          <a:ext cx="1038225" cy="6858000"/>
        </p:xfrm>
        <a:graphic>
          <a:graphicData uri="http://schemas.openxmlformats.org/presentationml/2006/ole">
            <p:oleObj spid="_x0000_s10247" name="Drawing" r:id="rId3" imgW="1038240" imgH="5886360" progId="Presentations.Drawing.12">
              <p:embed/>
            </p:oleObj>
          </a:graphicData>
        </a:graphic>
      </p:graphicFrame>
      <p:pic>
        <p:nvPicPr>
          <p:cNvPr id="9" name="Picture 8"/>
          <p:cNvPicPr>
            <a:picLocks noChangeAspect="1"/>
          </p:cNvPicPr>
          <p:nvPr/>
        </p:nvPicPr>
        <p:blipFill>
          <a:blip r:embed="rId4"/>
          <a:stretch>
            <a:fillRect/>
          </a:stretch>
        </p:blipFill>
        <p:spPr>
          <a:xfrm>
            <a:off x="582431" y="1556792"/>
            <a:ext cx="8579239" cy="4032448"/>
          </a:xfrm>
          <a:prstGeom prst="rect">
            <a:avLst/>
          </a:prstGeom>
        </p:spPr>
      </p:pic>
      <p:sp>
        <p:nvSpPr>
          <p:cNvPr id="10" name="TextBox 9"/>
          <p:cNvSpPr txBox="1"/>
          <p:nvPr/>
        </p:nvSpPr>
        <p:spPr>
          <a:xfrm>
            <a:off x="3059832" y="188640"/>
            <a:ext cx="3549970" cy="584776"/>
          </a:xfrm>
          <a:prstGeom prst="rect">
            <a:avLst/>
          </a:prstGeom>
          <a:noFill/>
        </p:spPr>
        <p:txBody>
          <a:bodyPr wrap="none" rtlCol="0">
            <a:spAutoFit/>
          </a:bodyPr>
          <a:lstStyle/>
          <a:p>
            <a:r>
              <a:rPr lang="en-US" sz="3200" b="1" dirty="0" smtClean="0">
                <a:solidFill>
                  <a:srgbClr val="22228B"/>
                </a:solidFill>
                <a:latin typeface="Calibri"/>
                <a:cs typeface="Calibri"/>
              </a:rPr>
              <a:t>Estimated trip rates</a:t>
            </a:r>
            <a:endParaRPr lang="en-US" sz="3200" b="1" dirty="0">
              <a:solidFill>
                <a:srgbClr val="22228B"/>
              </a:solidFill>
              <a:latin typeface="Calibri"/>
              <a:cs typeface="Calibri"/>
            </a:endParaRPr>
          </a:p>
        </p:txBody>
      </p:sp>
      <p:sp>
        <p:nvSpPr>
          <p:cNvPr id="7" name="Text Box 5"/>
          <p:cNvSpPr txBox="1">
            <a:spLocks noChangeArrowheads="1"/>
          </p:cNvSpPr>
          <p:nvPr/>
        </p:nvSpPr>
        <p:spPr bwMode="auto">
          <a:xfrm>
            <a:off x="6228184" y="6521450"/>
            <a:ext cx="2879304" cy="338554"/>
          </a:xfrm>
          <a:prstGeom prst="rect">
            <a:avLst/>
          </a:prstGeom>
          <a:noFill/>
          <a:ln w="9525">
            <a:noFill/>
            <a:miter lim="800000"/>
            <a:headEnd/>
            <a:tailEnd/>
          </a:ln>
          <a:effectLst/>
        </p:spPr>
        <p:txBody>
          <a:bodyPr wrap="square">
            <a:spAutoFit/>
          </a:bodyPr>
          <a:lstStyle/>
          <a:p>
            <a:pPr algn="r" eaLnBrk="0" hangingPunct="0">
              <a:spcBef>
                <a:spcPct val="50000"/>
              </a:spcBef>
            </a:pPr>
            <a:r>
              <a:rPr lang="en-IN" sz="1600" b="1" dirty="0">
                <a:solidFill>
                  <a:schemeClr val="accent2"/>
                </a:solidFill>
                <a:latin typeface="Folio Md BT" pitchFamily="34" charset="0"/>
              </a:rPr>
              <a:t>IIT </a:t>
            </a:r>
            <a:r>
              <a:rPr lang="en-IN" sz="1600" b="1" dirty="0" smtClean="0">
                <a:solidFill>
                  <a:schemeClr val="accent2"/>
                </a:solidFill>
                <a:latin typeface="Folio Md BT" pitchFamily="34" charset="0"/>
              </a:rPr>
              <a:t>Delhi </a:t>
            </a:r>
            <a:fld id="{355C444E-66C3-A349-8E6C-FA3229F39B10}" type="datetime3">
              <a:rPr lang="en-IN" sz="1600" b="1" smtClean="0">
                <a:solidFill>
                  <a:schemeClr val="accent2"/>
                </a:solidFill>
                <a:latin typeface="Folio Md BT" pitchFamily="34" charset="0"/>
              </a:rPr>
              <a:pPr algn="r" eaLnBrk="0" hangingPunct="0">
                <a:spcBef>
                  <a:spcPct val="50000"/>
                </a:spcBef>
              </a:pPr>
              <a:t>4 February 2014</a:t>
            </a:fld>
            <a:endParaRPr lang="en-IN" sz="2400" dirty="0">
              <a:latin typeface="Times New Roman" pitchFamily="18" charset="0"/>
            </a:endParaRPr>
          </a:p>
        </p:txBody>
      </p:sp>
      <p:sp>
        <p:nvSpPr>
          <p:cNvPr id="2" name="Alternate Process 1"/>
          <p:cNvSpPr/>
          <p:nvPr/>
        </p:nvSpPr>
        <p:spPr>
          <a:xfrm>
            <a:off x="3851920" y="1196752"/>
            <a:ext cx="432048" cy="4104456"/>
          </a:xfrm>
          <a:prstGeom prst="flowChartAlternateProcess">
            <a:avLst/>
          </a:prstGeom>
          <a:noFill/>
          <a:ln w="3175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lternate Process 10"/>
          <p:cNvSpPr/>
          <p:nvPr/>
        </p:nvSpPr>
        <p:spPr>
          <a:xfrm>
            <a:off x="6156176" y="1196752"/>
            <a:ext cx="432048" cy="4104456"/>
          </a:xfrm>
          <a:prstGeom prst="flowChartAlternateProcess">
            <a:avLst/>
          </a:prstGeom>
          <a:noFill/>
          <a:ln w="31750">
            <a:solidFill>
              <a:srgbClr val="008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lternate Process 11"/>
          <p:cNvSpPr/>
          <p:nvPr/>
        </p:nvSpPr>
        <p:spPr>
          <a:xfrm>
            <a:off x="7380312" y="1196752"/>
            <a:ext cx="432048" cy="4104456"/>
          </a:xfrm>
          <a:prstGeom prst="flowChartAlternateProcess">
            <a:avLst/>
          </a:prstGeom>
          <a:noFill/>
          <a:ln w="31750">
            <a:solidFill>
              <a:srgbClr val="008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lternate Process 12"/>
          <p:cNvSpPr/>
          <p:nvPr/>
        </p:nvSpPr>
        <p:spPr>
          <a:xfrm>
            <a:off x="8532440" y="1196752"/>
            <a:ext cx="432048" cy="4104456"/>
          </a:xfrm>
          <a:prstGeom prst="flowChartAlternateProcess">
            <a:avLst/>
          </a:prstGeom>
          <a:noFill/>
          <a:ln w="31750">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782025" y="1054477"/>
            <a:ext cx="454271" cy="646331"/>
          </a:xfrm>
          <a:prstGeom prst="rect">
            <a:avLst/>
          </a:prstGeom>
          <a:noFill/>
        </p:spPr>
        <p:txBody>
          <a:bodyPr wrap="none" rtlCol="0">
            <a:spAutoFit/>
          </a:bodyPr>
          <a:lstStyle/>
          <a:p>
            <a:r>
              <a:rPr lang="en-US" sz="3600" dirty="0" smtClean="0">
                <a:solidFill>
                  <a:srgbClr val="008000"/>
                </a:solidFill>
              </a:rPr>
              <a:t>+</a:t>
            </a:r>
            <a:endParaRPr lang="en-US" sz="3600" dirty="0">
              <a:solidFill>
                <a:srgbClr val="008000"/>
              </a:solidFill>
            </a:endParaRPr>
          </a:p>
        </p:txBody>
      </p:sp>
      <p:sp>
        <p:nvSpPr>
          <p:cNvPr id="14" name="TextBox 13"/>
          <p:cNvSpPr txBox="1"/>
          <p:nvPr/>
        </p:nvSpPr>
        <p:spPr>
          <a:xfrm>
            <a:off x="6804248" y="4798893"/>
            <a:ext cx="454271" cy="646331"/>
          </a:xfrm>
          <a:prstGeom prst="rect">
            <a:avLst/>
          </a:prstGeom>
          <a:noFill/>
        </p:spPr>
        <p:txBody>
          <a:bodyPr wrap="none" rtlCol="0">
            <a:spAutoFit/>
          </a:bodyPr>
          <a:lstStyle/>
          <a:p>
            <a:r>
              <a:rPr lang="en-US" sz="3600" dirty="0" smtClean="0">
                <a:solidFill>
                  <a:srgbClr val="008000"/>
                </a:solidFill>
              </a:rPr>
              <a:t>+</a:t>
            </a:r>
            <a:endParaRPr lang="en-US" sz="3600" dirty="0">
              <a:solidFill>
                <a:srgbClr val="008000"/>
              </a:solidFill>
            </a:endParaRPr>
          </a:p>
        </p:txBody>
      </p:sp>
      <p:sp>
        <p:nvSpPr>
          <p:cNvPr id="4" name="TextBox 3"/>
          <p:cNvSpPr txBox="1"/>
          <p:nvPr/>
        </p:nvSpPr>
        <p:spPr>
          <a:xfrm>
            <a:off x="611560" y="5013176"/>
            <a:ext cx="2207706" cy="276999"/>
          </a:xfrm>
          <a:prstGeom prst="rect">
            <a:avLst/>
          </a:prstGeom>
          <a:noFill/>
        </p:spPr>
        <p:txBody>
          <a:bodyPr wrap="none" rtlCol="0">
            <a:spAutoFit/>
          </a:bodyPr>
          <a:lstStyle/>
          <a:p>
            <a:r>
              <a:rPr lang="en-US" sz="1200" b="1" i="1" dirty="0" smtClean="0">
                <a:latin typeface="Calibri"/>
                <a:cs typeface="Calibri"/>
              </a:rPr>
              <a:t>WSA – Wilbur Smith Associates</a:t>
            </a:r>
            <a:endParaRPr lang="en-US" sz="1200" b="1" i="1" dirty="0">
              <a:latin typeface="Calibri"/>
              <a:cs typeface="Calibri"/>
            </a:endParaRPr>
          </a:p>
        </p:txBody>
      </p:sp>
      <p:sp>
        <p:nvSpPr>
          <p:cNvPr id="5" name="TextBox 4"/>
          <p:cNvSpPr txBox="1"/>
          <p:nvPr/>
        </p:nvSpPr>
        <p:spPr>
          <a:xfrm>
            <a:off x="558922" y="5517232"/>
            <a:ext cx="7132962" cy="923330"/>
          </a:xfrm>
          <a:prstGeom prst="rect">
            <a:avLst/>
          </a:prstGeom>
          <a:noFill/>
        </p:spPr>
        <p:txBody>
          <a:bodyPr wrap="none" rtlCol="0">
            <a:spAutoFit/>
          </a:bodyPr>
          <a:lstStyle/>
          <a:p>
            <a:r>
              <a:rPr lang="en-US" b="1" i="1" u="sng" dirty="0" smtClean="0"/>
              <a:t>Underestimates</a:t>
            </a:r>
            <a:r>
              <a:rPr lang="en-US" b="1" i="1" dirty="0" smtClean="0"/>
              <a:t>:</a:t>
            </a:r>
          </a:p>
          <a:p>
            <a:r>
              <a:rPr lang="en-US" b="1" i="1" dirty="0" smtClean="0"/>
              <a:t>Bus trips not included:   contract buses + company buses</a:t>
            </a:r>
          </a:p>
          <a:p>
            <a:r>
              <a:rPr lang="en-US" b="1" i="1" dirty="0" smtClean="0"/>
              <a:t>Auto/3W:                           overloading, real number not available</a:t>
            </a:r>
            <a:endParaRPr lang="en-US" b="1" i="1" dirty="0"/>
          </a:p>
        </p:txBody>
      </p:sp>
    </p:spTree>
    <p:extLst>
      <p:ext uri="{BB962C8B-B14F-4D97-AF65-F5344CB8AC3E}">
        <p14:creationId xmlns:p14="http://schemas.microsoft.com/office/powerpoint/2010/main" xmlns="" val="34869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3" grpId="0"/>
      <p:bldP spid="1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nvGraphicFramePr>
        <p:xfrm>
          <a:off x="0" y="0"/>
          <a:ext cx="1209675" cy="6858000"/>
        </p:xfrm>
        <a:graphic>
          <a:graphicData uri="http://schemas.openxmlformats.org/presentationml/2006/ole">
            <p:oleObj spid="_x0000_s2063" name="Drawing" r:id="rId4" imgW="1047750" imgH="5895975" progId="Presentations.Drawing.12">
              <p:embed/>
            </p:oleObj>
          </a:graphicData>
        </a:graphic>
      </p:graphicFrame>
      <p:sp>
        <p:nvSpPr>
          <p:cNvPr id="2053" name="Text Box 5"/>
          <p:cNvSpPr txBox="1">
            <a:spLocks noChangeArrowheads="1"/>
          </p:cNvSpPr>
          <p:nvPr/>
        </p:nvSpPr>
        <p:spPr bwMode="auto">
          <a:xfrm>
            <a:off x="6228184" y="6521450"/>
            <a:ext cx="2879304" cy="338554"/>
          </a:xfrm>
          <a:prstGeom prst="rect">
            <a:avLst/>
          </a:prstGeom>
          <a:noFill/>
          <a:ln w="9525">
            <a:noFill/>
            <a:miter lim="800000"/>
            <a:headEnd/>
            <a:tailEnd/>
          </a:ln>
          <a:effectLst/>
        </p:spPr>
        <p:txBody>
          <a:bodyPr wrap="square">
            <a:spAutoFit/>
          </a:bodyPr>
          <a:lstStyle/>
          <a:p>
            <a:pPr algn="r" eaLnBrk="0" hangingPunct="0">
              <a:spcBef>
                <a:spcPct val="50000"/>
              </a:spcBef>
            </a:pPr>
            <a:r>
              <a:rPr lang="en-IN" sz="1600" b="1" dirty="0">
                <a:solidFill>
                  <a:schemeClr val="accent2"/>
                </a:solidFill>
                <a:latin typeface="Folio Md BT" pitchFamily="34" charset="0"/>
              </a:rPr>
              <a:t>IIT </a:t>
            </a:r>
            <a:r>
              <a:rPr lang="en-IN" sz="1600" b="1" dirty="0" smtClean="0">
                <a:solidFill>
                  <a:schemeClr val="accent2"/>
                </a:solidFill>
                <a:latin typeface="Folio Md BT" pitchFamily="34" charset="0"/>
              </a:rPr>
              <a:t>Delhi </a:t>
            </a:r>
            <a:fld id="{355C444E-66C3-A349-8E6C-FA3229F39B10}" type="datetime3">
              <a:rPr lang="en-IN" sz="1600" b="1" smtClean="0">
                <a:solidFill>
                  <a:schemeClr val="accent2"/>
                </a:solidFill>
                <a:latin typeface="Folio Md BT" pitchFamily="34" charset="0"/>
              </a:rPr>
              <a:pPr algn="r" eaLnBrk="0" hangingPunct="0">
                <a:spcBef>
                  <a:spcPct val="50000"/>
                </a:spcBef>
              </a:pPr>
              <a:t>4 February 2014</a:t>
            </a:fld>
            <a:endParaRPr lang="en-IN" sz="2400" dirty="0">
              <a:latin typeface="Times New Roman" pitchFamily="18" charset="0"/>
            </a:endParaRPr>
          </a:p>
        </p:txBody>
      </p:sp>
      <p:sp>
        <p:nvSpPr>
          <p:cNvPr id="2" name="TextBox 1"/>
          <p:cNvSpPr txBox="1"/>
          <p:nvPr/>
        </p:nvSpPr>
        <p:spPr>
          <a:xfrm>
            <a:off x="1115616" y="44624"/>
            <a:ext cx="7618232" cy="954107"/>
          </a:xfrm>
          <a:prstGeom prst="rect">
            <a:avLst/>
          </a:prstGeom>
          <a:noFill/>
        </p:spPr>
        <p:txBody>
          <a:bodyPr wrap="square" rtlCol="0">
            <a:spAutoFit/>
          </a:bodyPr>
          <a:lstStyle/>
          <a:p>
            <a:pPr algn="ctr"/>
            <a:r>
              <a:rPr lang="en-US" sz="2800" b="1" dirty="0">
                <a:solidFill>
                  <a:srgbClr val="000090"/>
                </a:solidFill>
              </a:rPr>
              <a:t>Understanding public transportation and </a:t>
            </a:r>
            <a:r>
              <a:rPr lang="en-US" sz="2800" b="1" dirty="0" smtClean="0">
                <a:solidFill>
                  <a:srgbClr val="000090"/>
                </a:solidFill>
              </a:rPr>
              <a:t>non</a:t>
            </a:r>
            <a:r>
              <a:rPr lang="en-US" sz="2800" b="1" dirty="0">
                <a:solidFill>
                  <a:srgbClr val="000090"/>
                </a:solidFill>
              </a:rPr>
              <a:t>-motorized </a:t>
            </a:r>
            <a:r>
              <a:rPr lang="en-US" sz="2800" b="1" dirty="0" smtClean="0">
                <a:solidFill>
                  <a:srgbClr val="000090"/>
                </a:solidFill>
              </a:rPr>
              <a:t>transport in Indian cities </a:t>
            </a:r>
            <a:endParaRPr lang="en-US" sz="2800" b="1" dirty="0">
              <a:solidFill>
                <a:srgbClr val="000090"/>
              </a:solidFill>
            </a:endParaRPr>
          </a:p>
        </p:txBody>
      </p:sp>
      <p:sp>
        <p:nvSpPr>
          <p:cNvPr id="3" name="TextBox 2"/>
          <p:cNvSpPr txBox="1"/>
          <p:nvPr/>
        </p:nvSpPr>
        <p:spPr>
          <a:xfrm>
            <a:off x="827584" y="1496973"/>
            <a:ext cx="8280920" cy="4524315"/>
          </a:xfrm>
          <a:prstGeom prst="rect">
            <a:avLst/>
          </a:prstGeom>
          <a:noFill/>
        </p:spPr>
        <p:txBody>
          <a:bodyPr wrap="square" rtlCol="0">
            <a:spAutoFit/>
          </a:bodyPr>
          <a:lstStyle/>
          <a:p>
            <a:pPr marL="285750" indent="-285750">
              <a:buClr>
                <a:srgbClr val="FF0000"/>
              </a:buClr>
              <a:buFont typeface="Wingdings" charset="2"/>
              <a:buChar char="Ø"/>
            </a:pPr>
            <a:r>
              <a:rPr lang="en-US" sz="2400" b="1" dirty="0" smtClean="0">
                <a:latin typeface="Calibri"/>
                <a:cs typeface="Calibri"/>
              </a:rPr>
              <a:t>There is a pent up demand for non </a:t>
            </a:r>
            <a:r>
              <a:rPr lang="en-US" sz="2400" b="1" dirty="0" err="1" smtClean="0">
                <a:latin typeface="Calibri"/>
                <a:cs typeface="Calibri"/>
              </a:rPr>
              <a:t>motorised</a:t>
            </a:r>
            <a:r>
              <a:rPr lang="en-US" sz="2400" b="1" dirty="0" smtClean="0">
                <a:latin typeface="Calibri"/>
                <a:cs typeface="Calibri"/>
              </a:rPr>
              <a:t> transport, but middle classes perceive roads to be unsafe – hence forced </a:t>
            </a:r>
            <a:r>
              <a:rPr lang="en-US" sz="2400" b="1" dirty="0" err="1" smtClean="0">
                <a:latin typeface="Calibri"/>
                <a:cs typeface="Calibri"/>
              </a:rPr>
              <a:t>motorised</a:t>
            </a:r>
            <a:r>
              <a:rPr lang="en-US" sz="2400" b="1" dirty="0" smtClean="0">
                <a:latin typeface="Calibri"/>
                <a:cs typeface="Calibri"/>
              </a:rPr>
              <a:t> transport</a:t>
            </a:r>
          </a:p>
          <a:p>
            <a:pPr marL="285750" indent="-285750">
              <a:buClr>
                <a:srgbClr val="FF0000"/>
              </a:buClr>
              <a:buFont typeface="Wingdings" charset="2"/>
              <a:buChar char="Ø"/>
            </a:pPr>
            <a:endParaRPr lang="en-US" sz="2400" b="1" dirty="0" smtClean="0">
              <a:latin typeface="Calibri"/>
              <a:cs typeface="Calibri"/>
            </a:endParaRPr>
          </a:p>
          <a:p>
            <a:pPr marL="285750" indent="-285750">
              <a:buClr>
                <a:srgbClr val="FF0000"/>
              </a:buClr>
              <a:buFont typeface="Wingdings" charset="2"/>
              <a:buChar char="Ø"/>
            </a:pPr>
            <a:r>
              <a:rPr lang="en-US" sz="2400" b="1" dirty="0" smtClean="0">
                <a:latin typeface="Calibri"/>
                <a:cs typeface="Calibri"/>
              </a:rPr>
              <a:t>Each public transport trip trip includes 4 walking trips</a:t>
            </a:r>
          </a:p>
          <a:p>
            <a:pPr marL="285750" indent="-285750">
              <a:buClr>
                <a:srgbClr val="FF0000"/>
              </a:buClr>
              <a:buFont typeface="Wingdings" charset="2"/>
              <a:buChar char="Ø"/>
            </a:pPr>
            <a:endParaRPr lang="en-US" sz="2400" b="1" dirty="0" smtClean="0">
              <a:latin typeface="Calibri"/>
              <a:cs typeface="Calibri"/>
            </a:endParaRPr>
          </a:p>
          <a:p>
            <a:pPr marL="285750" indent="-285750">
              <a:buClr>
                <a:srgbClr val="FF0000"/>
              </a:buClr>
              <a:buFont typeface="Wingdings" charset="2"/>
              <a:buChar char="Ø"/>
            </a:pPr>
            <a:r>
              <a:rPr lang="en-US" sz="2400" b="1" dirty="0" smtClean="0">
                <a:latin typeface="Calibri"/>
                <a:cs typeface="Calibri"/>
              </a:rPr>
              <a:t>Even </a:t>
            </a:r>
            <a:r>
              <a:rPr lang="en-US" sz="2400" b="1" dirty="0" err="1" smtClean="0">
                <a:latin typeface="Calibri"/>
                <a:cs typeface="Calibri"/>
              </a:rPr>
              <a:t>subsidised</a:t>
            </a:r>
            <a:r>
              <a:rPr lang="en-US" sz="2400" b="1" dirty="0" smtClean="0">
                <a:latin typeface="Calibri"/>
                <a:cs typeface="Calibri"/>
              </a:rPr>
              <a:t> public transport too expensive for low income families (~30% in Delhi). Forced use harms family welfare</a:t>
            </a:r>
          </a:p>
          <a:p>
            <a:pPr>
              <a:buClr>
                <a:srgbClr val="FF0000"/>
              </a:buClr>
            </a:pPr>
            <a:endParaRPr lang="en-US" sz="2400" b="1" dirty="0" smtClean="0">
              <a:latin typeface="Calibri"/>
              <a:cs typeface="Calibri"/>
            </a:endParaRPr>
          </a:p>
          <a:p>
            <a:pPr marL="285750" indent="-285750">
              <a:buClr>
                <a:srgbClr val="FF0000"/>
              </a:buClr>
              <a:buFont typeface="Wingdings" charset="2"/>
              <a:buChar char="Ø"/>
            </a:pPr>
            <a:r>
              <a:rPr lang="en-US" sz="2400" b="1" dirty="0" smtClean="0">
                <a:latin typeface="Calibri"/>
                <a:cs typeface="Calibri"/>
              </a:rPr>
              <a:t>Most trips &lt; 6 km even in metro cities</a:t>
            </a:r>
          </a:p>
          <a:p>
            <a:pPr>
              <a:buClr>
                <a:srgbClr val="FF0000"/>
              </a:buClr>
            </a:pPr>
            <a:endParaRPr lang="en-US" sz="2400" b="1" dirty="0" smtClean="0">
              <a:latin typeface="Calibri"/>
              <a:cs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nvGraphicFramePr>
        <p:xfrm>
          <a:off x="0" y="0"/>
          <a:ext cx="1209675" cy="6858000"/>
        </p:xfrm>
        <a:graphic>
          <a:graphicData uri="http://schemas.openxmlformats.org/presentationml/2006/ole">
            <p:oleObj spid="_x0000_s3079" name="Drawing" r:id="rId4" imgW="1047750" imgH="5895975" progId="Presentations.Drawing.12">
              <p:embed/>
            </p:oleObj>
          </a:graphicData>
        </a:graphic>
      </p:graphicFrame>
      <p:sp>
        <p:nvSpPr>
          <p:cNvPr id="2053" name="Text Box 5"/>
          <p:cNvSpPr txBox="1">
            <a:spLocks noChangeArrowheads="1"/>
          </p:cNvSpPr>
          <p:nvPr/>
        </p:nvSpPr>
        <p:spPr bwMode="auto">
          <a:xfrm>
            <a:off x="6228184" y="6521450"/>
            <a:ext cx="2879304" cy="338554"/>
          </a:xfrm>
          <a:prstGeom prst="rect">
            <a:avLst/>
          </a:prstGeom>
          <a:noFill/>
          <a:ln w="9525">
            <a:noFill/>
            <a:miter lim="800000"/>
            <a:headEnd/>
            <a:tailEnd/>
          </a:ln>
          <a:effectLst/>
        </p:spPr>
        <p:txBody>
          <a:bodyPr wrap="square">
            <a:spAutoFit/>
          </a:bodyPr>
          <a:lstStyle/>
          <a:p>
            <a:pPr algn="r" eaLnBrk="0" hangingPunct="0">
              <a:spcBef>
                <a:spcPct val="50000"/>
              </a:spcBef>
            </a:pPr>
            <a:r>
              <a:rPr lang="en-IN" sz="1600" b="1" dirty="0">
                <a:solidFill>
                  <a:schemeClr val="accent2"/>
                </a:solidFill>
                <a:latin typeface="Folio Md BT" pitchFamily="34" charset="0"/>
              </a:rPr>
              <a:t>IIT </a:t>
            </a:r>
            <a:r>
              <a:rPr lang="en-IN" sz="1600" b="1" dirty="0" smtClean="0">
                <a:solidFill>
                  <a:schemeClr val="accent2"/>
                </a:solidFill>
                <a:latin typeface="Folio Md BT" pitchFamily="34" charset="0"/>
              </a:rPr>
              <a:t>Delhi </a:t>
            </a:r>
            <a:fld id="{355C444E-66C3-A349-8E6C-FA3229F39B10}" type="datetime3">
              <a:rPr lang="en-IN" sz="1600" b="1" smtClean="0">
                <a:solidFill>
                  <a:schemeClr val="accent2"/>
                </a:solidFill>
                <a:latin typeface="Folio Md BT" pitchFamily="34" charset="0"/>
              </a:rPr>
              <a:pPr algn="r" eaLnBrk="0" hangingPunct="0">
                <a:spcBef>
                  <a:spcPct val="50000"/>
                </a:spcBef>
              </a:pPr>
              <a:t>4 February 2014</a:t>
            </a:fld>
            <a:endParaRPr lang="en-IN" sz="2400" dirty="0">
              <a:latin typeface="Times New Roman" pitchFamily="18" charset="0"/>
            </a:endParaRPr>
          </a:p>
        </p:txBody>
      </p:sp>
      <p:sp>
        <p:nvSpPr>
          <p:cNvPr id="4" name="TextBox 3"/>
          <p:cNvSpPr txBox="1"/>
          <p:nvPr/>
        </p:nvSpPr>
        <p:spPr>
          <a:xfrm>
            <a:off x="1115616" y="44624"/>
            <a:ext cx="7618232" cy="954107"/>
          </a:xfrm>
          <a:prstGeom prst="rect">
            <a:avLst/>
          </a:prstGeom>
          <a:noFill/>
        </p:spPr>
        <p:txBody>
          <a:bodyPr wrap="square" rtlCol="0">
            <a:spAutoFit/>
          </a:bodyPr>
          <a:lstStyle/>
          <a:p>
            <a:pPr algn="ctr"/>
            <a:r>
              <a:rPr lang="en-US" sz="2800" b="1" dirty="0">
                <a:solidFill>
                  <a:srgbClr val="000090"/>
                </a:solidFill>
              </a:rPr>
              <a:t>Understanding public transportation and </a:t>
            </a:r>
            <a:r>
              <a:rPr lang="en-US" sz="2800" b="1" dirty="0" smtClean="0">
                <a:solidFill>
                  <a:srgbClr val="000090"/>
                </a:solidFill>
              </a:rPr>
              <a:t>non</a:t>
            </a:r>
            <a:r>
              <a:rPr lang="en-US" sz="2800" b="1" dirty="0">
                <a:solidFill>
                  <a:srgbClr val="000090"/>
                </a:solidFill>
              </a:rPr>
              <a:t>-motorized </a:t>
            </a:r>
            <a:r>
              <a:rPr lang="en-US" sz="2800" b="1" dirty="0" smtClean="0">
                <a:solidFill>
                  <a:srgbClr val="000090"/>
                </a:solidFill>
              </a:rPr>
              <a:t>transport in Indian cities </a:t>
            </a:r>
            <a:endParaRPr lang="en-US" sz="2800" b="1" dirty="0">
              <a:solidFill>
                <a:srgbClr val="000090"/>
              </a:solidFill>
            </a:endParaRPr>
          </a:p>
        </p:txBody>
      </p:sp>
      <p:sp>
        <p:nvSpPr>
          <p:cNvPr id="2" name="Rectangle 1"/>
          <p:cNvSpPr/>
          <p:nvPr/>
        </p:nvSpPr>
        <p:spPr>
          <a:xfrm>
            <a:off x="1403648" y="1812880"/>
            <a:ext cx="7128792" cy="3416320"/>
          </a:xfrm>
          <a:prstGeom prst="rect">
            <a:avLst/>
          </a:prstGeom>
        </p:spPr>
        <p:txBody>
          <a:bodyPr wrap="square">
            <a:spAutoFit/>
          </a:bodyPr>
          <a:lstStyle/>
          <a:p>
            <a:pPr marL="285750" lvl="0" indent="-285750">
              <a:buClr>
                <a:srgbClr val="FF0000"/>
              </a:buClr>
              <a:buFont typeface="Wingdings" charset="2"/>
              <a:buChar char="Ø"/>
            </a:pPr>
            <a:r>
              <a:rPr lang="en-US" sz="2400" b="1" dirty="0">
                <a:solidFill>
                  <a:srgbClr val="000000"/>
                </a:solidFill>
                <a:latin typeface="Calibri"/>
                <a:cs typeface="Calibri"/>
              </a:rPr>
              <a:t>Cities within mega cities – not </a:t>
            </a:r>
            <a:r>
              <a:rPr lang="en-US" sz="2400" b="1" dirty="0" smtClean="0">
                <a:solidFill>
                  <a:srgbClr val="000000"/>
                </a:solidFill>
                <a:latin typeface="Calibri"/>
                <a:cs typeface="Calibri"/>
              </a:rPr>
              <a:t>sprawl</a:t>
            </a:r>
          </a:p>
          <a:p>
            <a:pPr marL="285750" lvl="0" indent="-285750">
              <a:buClr>
                <a:srgbClr val="FF0000"/>
              </a:buClr>
              <a:buFont typeface="Wingdings" charset="2"/>
              <a:buChar char="Ø"/>
            </a:pPr>
            <a:endParaRPr lang="en-US" sz="2400" b="1" dirty="0">
              <a:solidFill>
                <a:srgbClr val="000000"/>
              </a:solidFill>
              <a:latin typeface="Calibri"/>
              <a:cs typeface="Calibri"/>
            </a:endParaRPr>
          </a:p>
          <a:p>
            <a:pPr marL="285750" lvl="0" indent="-285750">
              <a:buClr>
                <a:srgbClr val="FF0000"/>
              </a:buClr>
              <a:buFont typeface="Wingdings" charset="2"/>
              <a:buChar char="Ø"/>
            </a:pPr>
            <a:r>
              <a:rPr lang="en-US" sz="2400" b="1" dirty="0">
                <a:solidFill>
                  <a:srgbClr val="000000"/>
                </a:solidFill>
                <a:latin typeface="Calibri"/>
                <a:cs typeface="Calibri"/>
              </a:rPr>
              <a:t>Efficient and affordable “taxi” systems a necessary condition for public transport </a:t>
            </a:r>
            <a:r>
              <a:rPr lang="en-US" sz="2400" b="1" dirty="0" smtClean="0">
                <a:solidFill>
                  <a:srgbClr val="000000"/>
                </a:solidFill>
                <a:latin typeface="Calibri"/>
                <a:cs typeface="Calibri"/>
              </a:rPr>
              <a:t>preference</a:t>
            </a:r>
          </a:p>
          <a:p>
            <a:pPr marL="285750" lvl="0" indent="-285750">
              <a:buClr>
                <a:srgbClr val="FF0000"/>
              </a:buClr>
              <a:buFont typeface="Wingdings" charset="2"/>
              <a:buChar char="Ø"/>
            </a:pPr>
            <a:endParaRPr lang="en-US" sz="2400" b="1" dirty="0">
              <a:solidFill>
                <a:srgbClr val="000000"/>
              </a:solidFill>
              <a:latin typeface="Calibri"/>
              <a:cs typeface="Calibri"/>
            </a:endParaRPr>
          </a:p>
          <a:p>
            <a:pPr marL="285750" lvl="0" indent="-285750">
              <a:buClr>
                <a:srgbClr val="FF0000"/>
              </a:buClr>
              <a:buFont typeface="Wingdings" charset="2"/>
              <a:buChar char="Ø"/>
            </a:pPr>
            <a:r>
              <a:rPr lang="en-US" sz="2400" b="1" dirty="0">
                <a:solidFill>
                  <a:srgbClr val="000000"/>
                </a:solidFill>
                <a:latin typeface="Calibri"/>
                <a:cs typeface="Calibri"/>
              </a:rPr>
              <a:t>Public transport fares &lt; marginal cost of </a:t>
            </a:r>
            <a:r>
              <a:rPr lang="en-US" sz="2400" b="1" dirty="0" smtClean="0">
                <a:solidFill>
                  <a:srgbClr val="000000"/>
                </a:solidFill>
                <a:latin typeface="Calibri"/>
                <a:cs typeface="Calibri"/>
              </a:rPr>
              <a:t>motorcycle</a:t>
            </a:r>
          </a:p>
          <a:p>
            <a:pPr lvl="0">
              <a:buClr>
                <a:srgbClr val="FF0000"/>
              </a:buClr>
            </a:pPr>
            <a:endParaRPr lang="en-US" sz="2400" b="1" dirty="0">
              <a:solidFill>
                <a:srgbClr val="000000"/>
              </a:solidFill>
              <a:latin typeface="Calibri"/>
              <a:cs typeface="Calibri"/>
            </a:endParaRPr>
          </a:p>
          <a:p>
            <a:pPr marL="285750" lvl="0" indent="-285750">
              <a:buClr>
                <a:srgbClr val="FF0000"/>
              </a:buClr>
              <a:buFont typeface="Wingdings" charset="2"/>
              <a:buChar char="Ø"/>
            </a:pPr>
            <a:r>
              <a:rPr lang="en-US" sz="2400" b="1" dirty="0">
                <a:solidFill>
                  <a:srgbClr val="000000"/>
                </a:solidFill>
                <a:latin typeface="Calibri"/>
                <a:cs typeface="Calibri"/>
              </a:rPr>
              <a:t>Public transport does not save time unless there is </a:t>
            </a:r>
            <a:r>
              <a:rPr lang="en-US" sz="2400" b="1" dirty="0" smtClean="0">
                <a:solidFill>
                  <a:srgbClr val="000000"/>
                </a:solidFill>
                <a:latin typeface="Calibri"/>
                <a:cs typeface="Calibri"/>
              </a:rPr>
              <a:t>congestion for trips less than ~ 15 km</a:t>
            </a:r>
            <a:endParaRPr lang="en-US" dirty="0"/>
          </a:p>
        </p:txBody>
      </p:sp>
    </p:spTree>
    <p:extLst>
      <p:ext uri="{BB962C8B-B14F-4D97-AF65-F5344CB8AC3E}">
        <p14:creationId xmlns:p14="http://schemas.microsoft.com/office/powerpoint/2010/main" xmlns="" val="2075494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RIPP">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TRIPP</Template>
  <TotalTime>191</TotalTime>
  <Words>1574</Words>
  <Application>Microsoft Macintosh PowerPoint</Application>
  <PresentationFormat>On-screen Show (4:3)</PresentationFormat>
  <Paragraphs>207</Paragraphs>
  <Slides>25</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TRIPP</vt:lpstr>
      <vt:lpstr>Drawing</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Location of fatal crashes on different road widths in US cities selected randomly for low and high crash rates</vt:lpstr>
      <vt:lpstr>Slide 15</vt:lpstr>
      <vt:lpstr>Slide 16</vt:lpstr>
      <vt:lpstr>Slide 17</vt:lpstr>
      <vt:lpstr>Slide 18</vt:lpstr>
      <vt:lpstr>Slide 19</vt:lpstr>
      <vt:lpstr>Safe roads a precondition for the future low CO2 city</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dmohan</dc:creator>
  <cp:lastModifiedBy>MKG</cp:lastModifiedBy>
  <cp:revision>15</cp:revision>
  <dcterms:created xsi:type="dcterms:W3CDTF">2012-02-25T01:41:41Z</dcterms:created>
  <dcterms:modified xsi:type="dcterms:W3CDTF">2014-02-04T13:51:55Z</dcterms:modified>
</cp:coreProperties>
</file>